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8" r:id="rId2"/>
    <p:sldId id="303" r:id="rId3"/>
    <p:sldId id="259" r:id="rId4"/>
    <p:sldId id="302" r:id="rId5"/>
    <p:sldId id="304" r:id="rId6"/>
    <p:sldId id="301" r:id="rId7"/>
    <p:sldId id="293" r:id="rId8"/>
    <p:sldId id="294" r:id="rId9"/>
    <p:sldId id="286" r:id="rId10"/>
    <p:sldId id="287" r:id="rId11"/>
    <p:sldId id="289" r:id="rId12"/>
    <p:sldId id="288" r:id="rId13"/>
    <p:sldId id="310" r:id="rId14"/>
    <p:sldId id="307" r:id="rId15"/>
    <p:sldId id="305" r:id="rId16"/>
    <p:sldId id="296" r:id="rId17"/>
    <p:sldId id="297" r:id="rId18"/>
    <p:sldId id="299" r:id="rId19"/>
    <p:sldId id="306" r:id="rId20"/>
    <p:sldId id="308" r:id="rId21"/>
    <p:sldId id="309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CC"/>
    <a:srgbClr val="0B387C"/>
    <a:srgbClr val="0055A0"/>
    <a:srgbClr val="104282"/>
    <a:srgbClr val="FFFFFF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3970" autoAdjust="0"/>
  </p:normalViewPr>
  <p:slideViewPr>
    <p:cSldViewPr snapToGrid="0" snapToObjects="1">
      <p:cViewPr varScale="1">
        <p:scale>
          <a:sx n="106" d="100"/>
          <a:sy n="106" d="100"/>
        </p:scale>
        <p:origin x="62" y="6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2904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ComponentAv!$P$1</c:f>
              <c:strCache>
                <c:ptCount val="1"/>
                <c:pt idx="0">
                  <c:v>Availability at lifetime</c:v>
                </c:pt>
              </c:strCache>
            </c:strRef>
          </c:tx>
          <c:spPr>
            <a:solidFill>
              <a:srgbClr val="0055A0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cat>
            <c:strRef>
              <c:f>ComponentAv!$A$93:$A$101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ComponentAv!$P$93:$P$101</c:f>
              <c:numCache>
                <c:formatCode>General</c:formatCode>
                <c:ptCount val="9"/>
                <c:pt idx="0">
                  <c:v>0.99996875000000007</c:v>
                </c:pt>
                <c:pt idx="1">
                  <c:v>0.99929166666666669</c:v>
                </c:pt>
                <c:pt idx="2">
                  <c:v>0.9696770833333328</c:v>
                </c:pt>
                <c:pt idx="3">
                  <c:v>0.96960763888888835</c:v>
                </c:pt>
                <c:pt idx="4">
                  <c:v>0.99998611111111102</c:v>
                </c:pt>
                <c:pt idx="5">
                  <c:v>0.99995486111111109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ser>
          <c:idx val="1"/>
          <c:order val="1"/>
          <c:tx>
            <c:strRef>
              <c:f>ComponentAv!$Q$1</c:f>
              <c:strCache>
                <c:ptCount val="1"/>
                <c:pt idx="0">
                  <c:v>Mean availability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ComponentAv!$A$93:$A$101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ComponentAv!$Q$93:$Q$101</c:f>
              <c:numCache>
                <c:formatCode>General</c:formatCode>
                <c:ptCount val="9"/>
                <c:pt idx="0">
                  <c:v>0.99790499893366835</c:v>
                </c:pt>
                <c:pt idx="1">
                  <c:v>0.99696084559181419</c:v>
                </c:pt>
                <c:pt idx="2">
                  <c:v>0.98087531622400725</c:v>
                </c:pt>
                <c:pt idx="3">
                  <c:v>0.98083617361175979</c:v>
                </c:pt>
                <c:pt idx="4">
                  <c:v>0.97748251163507471</c:v>
                </c:pt>
                <c:pt idx="5">
                  <c:v>0.97746882492439702</c:v>
                </c:pt>
                <c:pt idx="6">
                  <c:v>0.97533219178082231</c:v>
                </c:pt>
                <c:pt idx="7">
                  <c:v>0.99835843857021855</c:v>
                </c:pt>
                <c:pt idx="8">
                  <c:v>0.99812392979452147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0846984"/>
        <c:axId val="250851232"/>
      </c:barChart>
      <c:catAx>
        <c:axId val="250846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51232"/>
        <c:crosses val="autoZero"/>
        <c:auto val="1"/>
        <c:lblAlgn val="ctr"/>
        <c:lblOffset val="100"/>
        <c:noMultiLvlLbl val="0"/>
      </c:catAx>
      <c:valAx>
        <c:axId val="25085123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46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1147528"/>
        <c:axId val="251147912"/>
      </c:barChart>
      <c:catAx>
        <c:axId val="251147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147912"/>
        <c:crosses val="autoZero"/>
        <c:auto val="1"/>
        <c:lblAlgn val="ctr"/>
        <c:lblOffset val="100"/>
        <c:noMultiLvlLbl val="0"/>
      </c:catAx>
      <c:valAx>
        <c:axId val="251147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/>
                  <a:t>No. of failures in lifetime</a:t>
                </a:r>
                <a:endParaRPr lang="en-GB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147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ComponentAv!$E$1</c:f>
              <c:strCache>
                <c:ptCount val="1"/>
                <c:pt idx="0">
                  <c:v>Total failure down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ComponentAv!$A$93:$A$101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ComponentAv!$E$93:$E$101</c:f>
              <c:numCache>
                <c:formatCode>General</c:formatCode>
                <c:ptCount val="9"/>
                <c:pt idx="0">
                  <c:v>0.57513124999999998</c:v>
                </c:pt>
                <c:pt idx="1">
                  <c:v>8.6072958333333354</c:v>
                </c:pt>
                <c:pt idx="2">
                  <c:v>151.88325243055561</c:v>
                </c:pt>
                <c:pt idx="3">
                  <c:v>152.1064649305556</c:v>
                </c:pt>
                <c:pt idx="4">
                  <c:v>5.8855208333333339E-2</c:v>
                </c:pt>
                <c:pt idx="5">
                  <c:v>0.19006597222222221</c:v>
                </c:pt>
                <c:pt idx="6">
                  <c:v>0.09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strRef>
              <c:f>ComponentAv!$G$1</c:f>
              <c:strCache>
                <c:ptCount val="1"/>
                <c:pt idx="0">
                  <c:v>Total PM down time</c:v>
                </c:pt>
              </c:strCache>
            </c:strRef>
          </c:tx>
          <c:spPr>
            <a:solidFill>
              <a:srgbClr val="B2B2B2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cat>
            <c:strRef>
              <c:f>ComponentAv!$A$93:$A$101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ComponentAv!$G$93:$G$101</c:f>
              <c:numCache>
                <c:formatCode>General</c:formatCode>
                <c:ptCount val="9"/>
                <c:pt idx="0">
                  <c:v>17.776874999999997</c:v>
                </c:pt>
                <c:pt idx="1">
                  <c:v>17.831</c:v>
                </c:pt>
                <c:pt idx="2">
                  <c:v>15.873312499999994</c:v>
                </c:pt>
                <c:pt idx="3">
                  <c:v>15.872895833333335</c:v>
                </c:pt>
                <c:pt idx="4">
                  <c:v>197.21125000000001</c:v>
                </c:pt>
                <c:pt idx="5">
                  <c:v>197.18625</c:v>
                </c:pt>
                <c:pt idx="6">
                  <c:v>216</c:v>
                </c:pt>
                <c:pt idx="7">
                  <c:v>14.380078124999992</c:v>
                </c:pt>
                <c:pt idx="8">
                  <c:v>16.434374999999999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547512"/>
        <c:axId val="251556088"/>
      </c:barChart>
      <c:catAx>
        <c:axId val="251547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556088"/>
        <c:crosses val="autoZero"/>
        <c:auto val="1"/>
        <c:lblAlgn val="ctr"/>
        <c:lblOffset val="100"/>
        <c:noMultiLvlLbl val="0"/>
      </c:catAx>
      <c:valAx>
        <c:axId val="251556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547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3464608"/>
        <c:axId val="333465000"/>
      </c:barChart>
      <c:catAx>
        <c:axId val="333464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465000"/>
        <c:crosses val="autoZero"/>
        <c:auto val="1"/>
        <c:lblAlgn val="ctr"/>
        <c:lblOffset val="100"/>
        <c:noMultiLvlLbl val="0"/>
      </c:catAx>
      <c:valAx>
        <c:axId val="333465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/>
                  <a:t>No. of failures in lifetime</a:t>
                </a:r>
                <a:endParaRPr lang="en-GB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46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Number of failures in lifetime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Total No. of failures per component type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ComponentAv!$A$93:$A$101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ComponentAv!$D$93:$D$101</c:f>
              <c:numCache>
                <c:formatCode>General</c:formatCode>
                <c:ptCount val="9"/>
                <c:pt idx="0">
                  <c:v>0.57100000000000006</c:v>
                </c:pt>
                <c:pt idx="1">
                  <c:v>9.4130000000000038</c:v>
                </c:pt>
                <c:pt idx="2">
                  <c:v>233.69699999999997</c:v>
                </c:pt>
                <c:pt idx="3">
                  <c:v>234.27699999999999</c:v>
                </c:pt>
                <c:pt idx="4">
                  <c:v>6.7000000000000004E-2</c:v>
                </c:pt>
                <c:pt idx="5">
                  <c:v>0.25500000000000017</c:v>
                </c:pt>
                <c:pt idx="6">
                  <c:v>5.6000000000000001E-2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v>Normalized no. of failures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ComponentAv!$R$93:$R$101</c:f>
              <c:numCache>
                <c:formatCode>General</c:formatCode>
                <c:ptCount val="9"/>
                <c:pt idx="0">
                  <c:v>2.3791666666666669E-2</c:v>
                </c:pt>
                <c:pt idx="1">
                  <c:v>0.39220833333333349</c:v>
                </c:pt>
                <c:pt idx="2">
                  <c:v>1.6228958333333332</c:v>
                </c:pt>
                <c:pt idx="3">
                  <c:v>1.6269236111111109</c:v>
                </c:pt>
                <c:pt idx="4">
                  <c:v>4.6527777777777778E-4</c:v>
                </c:pt>
                <c:pt idx="5">
                  <c:v>1.7708333333333345E-3</c:v>
                </c:pt>
                <c:pt idx="6">
                  <c:v>2.3333333333333335E-3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7613768"/>
        <c:axId val="275900104"/>
      </c:barChart>
      <c:catAx>
        <c:axId val="337613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900104"/>
        <c:crosses val="autoZero"/>
        <c:auto val="1"/>
        <c:lblAlgn val="ctr"/>
        <c:lblOffset val="100"/>
        <c:noMultiLvlLbl val="0"/>
      </c:catAx>
      <c:valAx>
        <c:axId val="2759001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13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14582979285863"/>
          <c:y val="0.16967974496750138"/>
          <c:w val="0.6258605713854114"/>
          <c:h val="0.7467349306658556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2D050"/>
              </a:solidFill>
              <a:ln>
                <a:solidFill>
                  <a:srgbClr val="00B050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55A0">
                  <a:lumMod val="60000"/>
                  <a:lumOff val="40000"/>
                </a:srgbClr>
              </a:solidFill>
              <a:ln>
                <a:solidFill>
                  <a:srgbClr val="0055A0">
                    <a:lumMod val="60000"/>
                    <a:lumOff val="40000"/>
                  </a:srgbClr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808080">
                  <a:lumMod val="20000"/>
                  <a:lumOff val="80000"/>
                </a:srgbClr>
              </a:solidFill>
              <a:ln>
                <a:solidFill>
                  <a:srgbClr val="B2B2B2">
                    <a:lumMod val="60000"/>
                    <a:lumOff val="40000"/>
                  </a:srgbClr>
                </a:solidFill>
              </a:ln>
              <a:effectLst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5"/>
                </a:solidFill>
              </a:ln>
              <a:effectLst/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729214510884907"/>
                  <c:y val="-1.3574895884764829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WaterCooling</a:t>
                    </a:r>
                    <a:r>
                      <a:rPr lang="en-US" baseline="0" dirty="0"/>
                      <a:t> 0.1%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15890603491499"/>
                      <c:h val="0.1116676147950969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9.8335854765506811E-2"/>
                  <c:y val="1.2738853503184714E-2"/>
                </c:manualLayout>
              </c:layout>
              <c:tx>
                <c:rich>
                  <a:bodyPr/>
                  <a:lstStyle/>
                  <a:p>
                    <a:fld id="{9583BB05-AAE6-405B-8092-0CE0C93F16D9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 4.6%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21822541966426859"/>
                  <c:y val="-8.011444921316177E-2"/>
                </c:manualLayout>
              </c:layout>
              <c:tx>
                <c:rich>
                  <a:bodyPr/>
                  <a:lstStyle/>
                  <a:p>
                    <a:fld id="{37D6D688-C8BD-4B5F-B1F6-86F18ACC73F8}" type="CATEGORYNAME">
                      <a:rPr lang="en-US"/>
                      <a:pPr/>
                      <a:t>[CATEGORY NAME]</a:t>
                    </a:fld>
                    <a:r>
                      <a:rPr lang="en-US"/>
                      <a:t>   </a:t>
                    </a:r>
                    <a:r>
                      <a:rPr lang="en-US" baseline="0"/>
                      <a:t> </a:t>
                    </a:r>
                    <a:fld id="{CD976B88-4A7A-4699-B518-DF6E3C48CE3F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9664268585131894"/>
                  <c:y val="-2.0028612303290415E-2"/>
                </c:manualLayout>
              </c:layout>
              <c:tx>
                <c:rich>
                  <a:bodyPr/>
                  <a:lstStyle/>
                  <a:p>
                    <a:fld id="{E09A6F94-3000-498D-B8DB-8ABCA5384B5E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  </a:t>
                    </a:r>
                    <a:fld id="{4B58F1B9-9EFE-40DA-9FEE-B5A17A2F2387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DTContributors!$F$2:$F$10</c:f>
              <c:strCache>
                <c:ptCount val="9"/>
                <c:pt idx="0">
                  <c:v>WaterCooling</c:v>
                </c:pt>
                <c:pt idx="1">
                  <c:v>PLC Interlocks</c:v>
                </c:pt>
                <c:pt idx="2">
                  <c:v>DC supply</c:v>
                </c:pt>
                <c:pt idx="3">
                  <c:v>AE</c:v>
                </c:pt>
                <c:pt idx="4">
                  <c:v>Cooling ring</c:v>
                </c:pt>
                <c:pt idx="5">
                  <c:v>Finemet Core</c:v>
                </c:pt>
                <c:pt idx="6">
                  <c:v>Ceramic Gaps</c:v>
                </c:pt>
                <c:pt idx="7">
                  <c:v>Mosfet</c:v>
                </c:pt>
                <c:pt idx="8">
                  <c:v>MosfetsDriver</c:v>
                </c:pt>
              </c:strCache>
            </c:strRef>
          </c:cat>
          <c:val>
            <c:numRef>
              <c:f>DTContributors!$H$2:$H$10</c:f>
              <c:numCache>
                <c:formatCode>General</c:formatCode>
                <c:ptCount val="9"/>
                <c:pt idx="0">
                  <c:v>0.13087486166433857</c:v>
                </c:pt>
                <c:pt idx="1">
                  <c:v>4.5845578025457927</c:v>
                </c:pt>
                <c:pt idx="2">
                  <c:v>48.16858091444535</c:v>
                </c:pt>
                <c:pt idx="3">
                  <c:v>47.070185400872916</c:v>
                </c:pt>
                <c:pt idx="4">
                  <c:v>5.4919775678621916E-3</c:v>
                </c:pt>
                <c:pt idx="5">
                  <c:v>3.098304326020369E-2</c:v>
                </c:pt>
                <c:pt idx="6">
                  <c:v>9.3259996435395703E-3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0.58525</cdr:x>
      <cdr:y>0.93166</cdr:y>
    </cdr:from>
    <cdr:to>
      <cdr:x>0.62665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413208" y="2909102"/>
          <a:ext cx="170703" cy="21337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26907-754F-4D3A-9597-760F9D6FCF99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D0667-C0CA-4606-9E61-53B49AB2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5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243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602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99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620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8980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448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60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101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288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442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898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49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87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D0667-C0CA-4606-9E61-53B49AB2718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68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February 2016– TE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February 2016- CERN TE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February 2016- 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01593" y="653907"/>
            <a:ext cx="5514651" cy="4031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 smtClean="0"/>
              <a:t>PS Booster RF system </a:t>
            </a:r>
          </a:p>
          <a:p>
            <a:pPr algn="ctr"/>
            <a:r>
              <a:rPr lang="en-GB" sz="4000" dirty="0" smtClean="0">
                <a:latin typeface="Calibri" panose="020F0502020204030204" pitchFamily="34" charset="0"/>
              </a:rPr>
              <a:t>Availability</a:t>
            </a:r>
            <a:r>
              <a:rPr lang="en-GB" sz="4000" dirty="0" smtClean="0"/>
              <a:t> model</a:t>
            </a:r>
          </a:p>
          <a:p>
            <a:pPr algn="ctr"/>
            <a:endParaRPr lang="en-GB" sz="4000" dirty="0"/>
          </a:p>
          <a:p>
            <a:pPr algn="ctr"/>
            <a:endParaRPr lang="en-GB" sz="4000" dirty="0" smtClean="0"/>
          </a:p>
          <a:p>
            <a:pPr algn="ctr"/>
            <a:r>
              <a:rPr lang="en-GB" sz="1400" dirty="0" smtClean="0"/>
              <a:t>Odei Rey </a:t>
            </a:r>
            <a:r>
              <a:rPr lang="en-GB" sz="1400" dirty="0" err="1" smtClean="0"/>
              <a:t>Orozko</a:t>
            </a:r>
            <a:endParaRPr lang="en-GB" sz="1400" dirty="0" smtClean="0"/>
          </a:p>
          <a:p>
            <a:pPr algn="ctr"/>
            <a:r>
              <a:rPr lang="en-GB" sz="1400" dirty="0" smtClean="0"/>
              <a:t>MPE-PE Section Meeting</a:t>
            </a:r>
          </a:p>
          <a:p>
            <a:pPr algn="ctr"/>
            <a:r>
              <a:rPr lang="en-GB" sz="1400" dirty="0" smtClean="0"/>
              <a:t>10/03/2016</a:t>
            </a:r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7361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117458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ASSUMPTIONS </a:t>
            </a:r>
            <a:endParaRPr lang="en-GB" sz="1800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544" y="583117"/>
            <a:ext cx="85412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CORRECTIVE MAINTENANCE: </a:t>
            </a:r>
          </a:p>
          <a:p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Maintenance done when the RF system is not available any more due to components failures. </a:t>
            </a:r>
          </a:p>
          <a:p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CM in all the failed components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Components are non-operational* when doing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6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PLANNED MAINTENANCE: </a:t>
            </a:r>
          </a:p>
          <a:p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Scheduled maintenance at predefined time.</a:t>
            </a:r>
          </a:p>
          <a:p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Components are non-operational* when doing PM.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* Non-operational : The component can not experience failures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3276"/>
            <a:ext cx="8226854" cy="565109"/>
          </a:xfrm>
        </p:spPr>
        <p:txBody>
          <a:bodyPr>
            <a:no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RESULTS –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PSB RF SYSTEM AVAILABILITY PREDICTIONS</a:t>
            </a:r>
            <a:r>
              <a:rPr lang="en-GB" sz="1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4544" y="420940"/>
            <a:ext cx="7459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Availability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= Availability is defined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as the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ratio between the operational time and total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time.</a:t>
            </a:r>
          </a:p>
          <a:p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798307"/>
              </p:ext>
            </p:extLst>
          </p:nvPr>
        </p:nvGraphicFramePr>
        <p:xfrm>
          <a:off x="274544" y="784430"/>
          <a:ext cx="8640858" cy="74860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40143"/>
                <a:gridCol w="1440143"/>
                <a:gridCol w="1440143"/>
                <a:gridCol w="1440143"/>
                <a:gridCol w="1440143"/>
                <a:gridCol w="1440143"/>
              </a:tblGrid>
              <a:tr h="400751"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No.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</a:rPr>
                        <a:t> of outages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Downtime (h)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MTBO(h)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MTTR(h)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Mean Availability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Availability at Lifetime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</a:tr>
              <a:tr h="321889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3 + 1.34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144 + 80.45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2017.3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51.7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97.4%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99.9%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83426" y="2844916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System failure due to components failures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44282" y="2291145"/>
            <a:ext cx="2650565" cy="14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629690" y="2305645"/>
            <a:ext cx="7396" cy="4020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843524"/>
              </p:ext>
            </p:extLst>
          </p:nvPr>
        </p:nvGraphicFramePr>
        <p:xfrm>
          <a:off x="582052" y="3108431"/>
          <a:ext cx="2095276" cy="7975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47638"/>
                <a:gridCol w="10476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No.</a:t>
                      </a:r>
                      <a:r>
                        <a:rPr lang="en-GB" sz="1100" b="0" baseline="0" dirty="0" smtClean="0">
                          <a:solidFill>
                            <a:schemeClr val="accent6"/>
                          </a:solidFill>
                        </a:rPr>
                        <a:t> of failures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accent6"/>
                          </a:solidFill>
                        </a:rPr>
                        <a:t>Failures Downtime(h)</a:t>
                      </a:r>
                      <a:endParaRPr lang="en-GB" sz="1100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1.34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/>
                          </a:solidFill>
                        </a:rPr>
                        <a:t>80.45</a:t>
                      </a:r>
                      <a:endParaRPr lang="en-GB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34244" y="1712562"/>
            <a:ext cx="2776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Outages = PMs +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 PMs during lifetime</a:t>
            </a:r>
            <a:endParaRPr lang="en-GB" sz="14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344282" y="1684920"/>
            <a:ext cx="2680858" cy="55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967241"/>
              </p:ext>
            </p:extLst>
          </p:nvPr>
        </p:nvGraphicFramePr>
        <p:xfrm>
          <a:off x="3548418" y="1876886"/>
          <a:ext cx="5189563" cy="1827829"/>
        </p:xfrm>
        <a:graphic>
          <a:graphicData uri="http://schemas.openxmlformats.org/drawingml/2006/table">
            <a:tbl>
              <a:tblPr firstRow="1" bandRow="1"/>
              <a:tblGrid>
                <a:gridCol w="1346944"/>
                <a:gridCol w="3842619"/>
              </a:tblGrid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MTBO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Mean time between consecutive outages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MTTR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Mean time to restore the system after an outage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Mean Avail.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Expected fractional time</a:t>
                      </a:r>
                      <a:r>
                        <a:rPr lang="en-GB" sz="10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the 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system will be in service 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Avail. at lifetime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Prob. the</a:t>
                      </a:r>
                      <a:r>
                        <a:rPr lang="en-GB" sz="10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system will be in service at the end of each lifetime. </a:t>
                      </a:r>
                      <a:endParaRPr lang="en-GB" sz="100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 run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1000 simulations of 1 year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6363" y="4106325"/>
            <a:ext cx="4646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FF0000"/>
                </a:solidFill>
                <a:latin typeface="Calibri" panose="020F0502020204030204" pitchFamily="34" charset="0"/>
              </a:rPr>
              <a:t>* PM considered as an </a:t>
            </a:r>
            <a:r>
              <a:rPr lang="en-GB" sz="105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outage and Downtime of the system</a:t>
            </a:r>
            <a:endParaRPr lang="en-GB" sz="105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0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33695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RESULTS -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PSB RF SYSTEM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COMPONENTS AVAILABILITY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PREDICTIONS</a:t>
            </a:r>
            <a:r>
              <a:rPr lang="en-GB" sz="14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5125891"/>
              </p:ext>
            </p:extLst>
          </p:nvPr>
        </p:nvGraphicFramePr>
        <p:xfrm>
          <a:off x="4802569" y="644188"/>
          <a:ext cx="4123382" cy="312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068952"/>
              </p:ext>
            </p:extLst>
          </p:nvPr>
        </p:nvGraphicFramePr>
        <p:xfrm>
          <a:off x="274544" y="615126"/>
          <a:ext cx="4160654" cy="178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783335"/>
              </p:ext>
            </p:extLst>
          </p:nvPr>
        </p:nvGraphicFramePr>
        <p:xfrm>
          <a:off x="194494" y="611274"/>
          <a:ext cx="4320753" cy="312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4544" y="3904562"/>
            <a:ext cx="46465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* PM considered as DT. PM down time related to the time to repair of each component. </a:t>
            </a:r>
            <a:endParaRPr lang="en-GB" sz="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7843" y="3841518"/>
            <a:ext cx="46465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* </a:t>
            </a:r>
            <a:r>
              <a:rPr lang="en-GB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Note that 36 Ceramic Gaps are modelled in one Block</a:t>
            </a:r>
            <a:endParaRPr lang="en-GB" sz="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33695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RESULTS -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PSB RF SYSTEM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COMPONENTS AVAILABILITY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PREDICTIONS</a:t>
            </a:r>
            <a:r>
              <a:rPr lang="en-GB" sz="14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/>
          </p:nvPr>
        </p:nvGraphicFramePr>
        <p:xfrm>
          <a:off x="274544" y="615126"/>
          <a:ext cx="4160654" cy="178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274776"/>
              </p:ext>
            </p:extLst>
          </p:nvPr>
        </p:nvGraphicFramePr>
        <p:xfrm>
          <a:off x="33603" y="543491"/>
          <a:ext cx="6596953" cy="3678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25534"/>
              </p:ext>
            </p:extLst>
          </p:nvPr>
        </p:nvGraphicFramePr>
        <p:xfrm>
          <a:off x="6669487" y="793426"/>
          <a:ext cx="2117496" cy="2704750"/>
        </p:xfrm>
        <a:graphic>
          <a:graphicData uri="http://schemas.openxmlformats.org/drawingml/2006/table">
            <a:tbl>
              <a:tblPr firstRow="1" bandRow="1"/>
              <a:tblGrid>
                <a:gridCol w="1289366"/>
                <a:gridCol w="828130"/>
              </a:tblGrid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Water</a:t>
                      </a:r>
                      <a:r>
                        <a:rPr lang="en-GB" sz="10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Cooling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0.024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PLC Interlocks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0.4</a:t>
                      </a:r>
                      <a:endParaRPr lang="en-GB" sz="100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DC Supply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1.62</a:t>
                      </a:r>
                      <a:endParaRPr lang="en-GB" sz="100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Ancillary Electronics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1.62</a:t>
                      </a:r>
                      <a:endParaRPr lang="en-GB" sz="100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Cooling Ring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0.0004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Finemet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Core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0.002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Ceramic</a:t>
                      </a:r>
                      <a:r>
                        <a:rPr lang="en-GB" sz="10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Gaps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0.002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Mosfet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0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630556" y="3581398"/>
            <a:ext cx="215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Expected number of failures for one component in lifetime</a:t>
            </a:r>
            <a:endParaRPr lang="en-GB" sz="1200" b="1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7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33695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RESULTS -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PSB RF SYSTEM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COMPONENTS AVAILABILITY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PREDICTIONS</a:t>
            </a:r>
            <a:r>
              <a:rPr lang="en-GB" sz="1400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4720163"/>
              </p:ext>
            </p:extLst>
          </p:nvPr>
        </p:nvGraphicFramePr>
        <p:xfrm>
          <a:off x="-78954" y="909865"/>
          <a:ext cx="4643753" cy="3386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74545" y="572967"/>
            <a:ext cx="3055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System downtime contributors</a:t>
            </a:r>
          </a:p>
          <a:p>
            <a:endParaRPr lang="en-GB" sz="14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endParaRPr lang="en-GB" sz="14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9247" y="572967"/>
            <a:ext cx="4008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Number of spares used for Corrective Maintenance</a:t>
            </a:r>
          </a:p>
          <a:p>
            <a:endParaRPr lang="en-GB" sz="14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endParaRPr lang="en-GB" sz="14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3616"/>
              </p:ext>
            </p:extLst>
          </p:nvPr>
        </p:nvGraphicFramePr>
        <p:xfrm>
          <a:off x="4939372" y="1061966"/>
          <a:ext cx="2756847" cy="2704750"/>
        </p:xfrm>
        <a:graphic>
          <a:graphicData uri="http://schemas.openxmlformats.org/drawingml/2006/table">
            <a:tbl>
              <a:tblPr firstRow="1" bandRow="1"/>
              <a:tblGrid>
                <a:gridCol w="1678674"/>
                <a:gridCol w="1078173"/>
              </a:tblGrid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Ancillary Electronics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19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Dc Supply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PLC Interlocks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0.992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40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Water Cooling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0.0935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Finemet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Core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0.019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Ceramic Gaps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0.005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Cooling Ring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0.004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307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Mosfet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 0</a:t>
                      </a:r>
                      <a:endParaRPr lang="en-GB" sz="10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09247" y="3934523"/>
            <a:ext cx="40921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* Number needed for PM not included because </a:t>
            </a:r>
            <a:r>
              <a:rPr lang="en-GB" sz="11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 Isograph model </a:t>
            </a:r>
            <a:r>
              <a:rPr lang="en-GB" sz="11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considers PM an outage 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3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Index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PSB RF System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Workbench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PSB RF System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Input data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Assumptions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Analytical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Basic formulas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Reliability model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 and sensitivity to failure rates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System MTBF and sensitivity to failure rates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Further steps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sz="2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57655" y="2346960"/>
            <a:ext cx="4023360" cy="2667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15983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ANALYTICAL MODEL – BASIC FORMULAS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40008" y="565618"/>
                <a:ext cx="8867513" cy="4257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SYSTEM </a:t>
                </a:r>
                <a:r>
                  <a:rPr lang="en-GB" sz="1600" b="1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RELIABILITY FROM COMPONENTS RELIABILITY FUNCTIONS</a:t>
                </a:r>
              </a:p>
              <a:p>
                <a:r>
                  <a:rPr lang="en-GB" sz="1400" dirty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Assume the system failures follows an exponential distribution with failure rate </a:t>
                </a:r>
                <a:r>
                  <a:rPr lang="el-GR" sz="1400" dirty="0">
                    <a:solidFill>
                      <a:schemeClr val="accent6"/>
                    </a:solidFill>
                  </a:rPr>
                  <a:t>λ</a:t>
                </a:r>
                <a:r>
                  <a:rPr lang="en-GB" sz="1400" dirty="0" smtClean="0">
                    <a:solidFill>
                      <a:schemeClr val="accent6"/>
                    </a:solidFill>
                  </a:rPr>
                  <a:t>.</a:t>
                </a:r>
              </a:p>
              <a:p>
                <a:endParaRPr lang="en-GB" sz="1400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r>
                  <a:rPr lang="en-GB" sz="1400" b="1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Reliability </a:t>
                </a:r>
                <a:r>
                  <a:rPr lang="en-GB" sz="1400" dirty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= Survival probability, probability of the system to perform its required function. </a:t>
                </a:r>
              </a:p>
              <a:p>
                <a:endParaRPr lang="en-GB" sz="1400" dirty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r>
                  <a:rPr lang="en-GB" sz="1400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1400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 be the reliability function of component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1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GB" sz="1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1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=1,..,</m:t>
                    </m:r>
                    <m:r>
                      <a:rPr lang="en-GB" sz="1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1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.)</m:t>
                    </m:r>
                  </m:oMath>
                </a14:m>
                <a:endParaRPr lang="en-GB" sz="1400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Series system reliability: n components in series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 sz="1400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Simple parallel system reliability: n components in parallel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1−</m:t>
                      </m:r>
                      <m:nary>
                        <m:naryPr>
                          <m:chr m:val="∏"/>
                          <m:ctrl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chemeClr val="accent6"/>
                    </a:solidFill>
                    <a:latin typeface="Calibri" panose="020F0502020204030204" pitchFamily="34" charset="0"/>
                  </a:rPr>
                  <a:t>K-out-n parallel identical components system reliability: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4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GB" sz="140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GB" sz="140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eqArr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GB" sz="14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d>
                        <m:dPr>
                          <m:ctrl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en-GB" sz="1400" b="0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endParaRPr lang="en-GB" sz="1400" b="1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  <a:p>
                <a:endParaRPr lang="en-GB" sz="1400" b="1" dirty="0" smtClean="0">
                  <a:solidFill>
                    <a:schemeClr val="accent6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08" y="565618"/>
                <a:ext cx="8867513" cy="4257512"/>
              </a:xfrm>
              <a:prstGeom prst="rect">
                <a:avLst/>
              </a:prstGeom>
              <a:blipFill rotWithShape="0">
                <a:blip r:embed="rId3"/>
                <a:stretch>
                  <a:fillRect l="-412" t="-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5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6119" y="971554"/>
            <a:ext cx="4850594" cy="3312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15983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RELIABILITY MODEL – RESULTS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544" y="406445"/>
            <a:ext cx="875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SYSTEM RELIABILITY</a:t>
            </a:r>
            <a:r>
              <a:rPr lang="en-GB" sz="12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 AT TIME PLANNED MAINTENANCE (3 months)</a:t>
            </a:r>
          </a:p>
          <a:p>
            <a:r>
              <a:rPr lang="en-GB" sz="1200" dirty="0">
                <a:solidFill>
                  <a:schemeClr val="accent6"/>
                </a:solidFill>
                <a:latin typeface="Calibri" panose="020F0502020204030204" pitchFamily="34" charset="0"/>
              </a:rPr>
              <a:t>Reliability = Survival probability, probability of the system to perform its required function. </a:t>
            </a:r>
          </a:p>
          <a:p>
            <a:endParaRPr lang="en-GB" sz="12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291" y="881899"/>
            <a:ext cx="3911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At time Planned Maintenance the probability of the system to perform its function is %61.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930" y="2619322"/>
            <a:ext cx="384744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Components with more impact in System Reliability:</a:t>
            </a:r>
          </a:p>
          <a:p>
            <a:r>
              <a:rPr lang="en-GB" sz="1100" dirty="0">
                <a:solidFill>
                  <a:schemeClr val="accent6"/>
                </a:solidFill>
                <a:latin typeface="Calibri" panose="020F0502020204030204" pitchFamily="34" charset="0"/>
              </a:rPr>
              <a:t>	</a:t>
            </a: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- Ancillary Electronics</a:t>
            </a:r>
          </a:p>
          <a:p>
            <a:r>
              <a:rPr lang="en-GB" sz="1100" dirty="0">
                <a:solidFill>
                  <a:schemeClr val="accent6"/>
                </a:solidFill>
                <a:latin typeface="Calibri" panose="020F0502020204030204" pitchFamily="34" charset="0"/>
              </a:rPr>
              <a:t>	</a:t>
            </a: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- DC Supply</a:t>
            </a:r>
          </a:p>
          <a:p>
            <a:r>
              <a:rPr lang="en-GB" sz="1100" dirty="0">
                <a:solidFill>
                  <a:schemeClr val="accent6"/>
                </a:solidFill>
                <a:latin typeface="Calibri" panose="020F0502020204030204" pitchFamily="34" charset="0"/>
              </a:rPr>
              <a:t>	</a:t>
            </a: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- PLC Interlocks</a:t>
            </a:r>
          </a:p>
          <a:p>
            <a:r>
              <a:rPr lang="en-GB" sz="1100" dirty="0">
                <a:solidFill>
                  <a:schemeClr val="accent6"/>
                </a:solidFill>
                <a:latin typeface="Calibri" panose="020F0502020204030204" pitchFamily="34" charset="0"/>
              </a:rPr>
              <a:t>	</a:t>
            </a: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- Water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 smtClean="0">
                <a:solidFill>
                  <a:schemeClr val="accent6"/>
                </a:solidFill>
                <a:latin typeface="Calibri" panose="020F0502020204030204" pitchFamily="34" charset="0"/>
              </a:rPr>
              <a:t>Mosfets</a:t>
            </a: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 have very small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Increase in AE, DC and PLC MTBF, increases System Reliability significantly .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267575" y="2027309"/>
            <a:ext cx="148281" cy="181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55334" y="1786399"/>
            <a:ext cx="56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>
                <a:solidFill>
                  <a:schemeClr val="accent1">
                    <a:lumMod val="90000"/>
                  </a:schemeClr>
                </a:solidFill>
              </a:rPr>
              <a:t>Mosfets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915620" y="2817127"/>
            <a:ext cx="148281" cy="181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15856" y="2636604"/>
            <a:ext cx="888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Cooling Ring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3" name="Straight Arrow Connector 52"/>
          <p:cNvCxnSpPr>
            <a:stCxn id="54" idx="3"/>
          </p:cNvCxnSpPr>
          <p:nvPr/>
        </p:nvCxnSpPr>
        <p:spPr>
          <a:xfrm flipV="1">
            <a:off x="5826379" y="3407432"/>
            <a:ext cx="326764" cy="1870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005333" y="3486809"/>
            <a:ext cx="8210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>
                <a:solidFill>
                  <a:schemeClr val="accent1">
                    <a:lumMod val="90000"/>
                  </a:schemeClr>
                </a:solidFill>
              </a:rPr>
              <a:t>Finemet</a:t>
            </a:r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 Core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6670471" y="2694327"/>
            <a:ext cx="185357" cy="1906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509367" y="2844984"/>
            <a:ext cx="62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Ceramic Gaps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491197" y="3762663"/>
            <a:ext cx="148281" cy="181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323115" y="3425254"/>
            <a:ext cx="560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Water</a:t>
            </a:r>
          </a:p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Cooling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7854080" y="1535608"/>
            <a:ext cx="179578" cy="1604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587187" y="1360961"/>
            <a:ext cx="56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PLC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7172473" y="3972801"/>
            <a:ext cx="240682" cy="17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413155" y="3865079"/>
            <a:ext cx="11131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1">
                    <a:lumMod val="90000"/>
                  </a:schemeClr>
                </a:solidFill>
              </a:rPr>
              <a:t>AE and DC Supply</a:t>
            </a:r>
            <a:endParaRPr lang="en-GB" sz="800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2976592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56" y="1383023"/>
            <a:ext cx="2196290" cy="121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81" y="785963"/>
            <a:ext cx="4933907" cy="34953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15983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RELIABILITY MODEL –RESULTS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102935" y="677826"/>
            <a:ext cx="40765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MTTF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of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the System is 2442h</a:t>
            </a:r>
          </a:p>
          <a:p>
            <a:pPr>
              <a:buClr>
                <a:schemeClr val="tx1"/>
              </a:buClr>
            </a:pPr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The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system will probably fail almost </a:t>
            </a:r>
            <a:r>
              <a:rPr lang="en-GB" sz="1400" u="sng" dirty="0">
                <a:solidFill>
                  <a:schemeClr val="accent6"/>
                </a:solidFill>
                <a:latin typeface="Calibri" panose="020F0502020204030204" pitchFamily="34" charset="0"/>
              </a:rPr>
              <a:t>each </a:t>
            </a:r>
            <a:r>
              <a:rPr lang="en-GB" sz="1400" u="sng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102 </a:t>
            </a:r>
            <a:r>
              <a:rPr lang="en-GB" sz="1400" u="sng" dirty="0">
                <a:solidFill>
                  <a:schemeClr val="accent6"/>
                </a:solidFill>
                <a:latin typeface="Calibri" panose="020F0502020204030204" pitchFamily="34" charset="0"/>
              </a:rPr>
              <a:t>days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.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(</a:t>
            </a:r>
            <a:r>
              <a:rPr lang="en-GB" sz="14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After PM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)</a:t>
            </a:r>
          </a:p>
          <a:p>
            <a:pPr>
              <a:buClr>
                <a:schemeClr val="tx1"/>
              </a:buClr>
            </a:pPr>
            <a:endParaRPr lang="en-GB" sz="14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880" y="412230"/>
            <a:ext cx="359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SYSTEM MEAN TIME TO FAILURE</a:t>
            </a:r>
            <a:endParaRPr lang="en-GB" sz="12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586" y="2691428"/>
            <a:ext cx="871731" cy="1583349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Index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PSB RF System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Workbench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PSB RF System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Input data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Assumptions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Analytical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Basic formulas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Reliability model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 and sensitivity to failure rates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System MTBF and sensitivity to failure rates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Further steps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sz="2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90600" y="3611880"/>
            <a:ext cx="4023360" cy="2667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4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Index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PSB RF System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Workbench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PSB RF System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Input data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Assumptions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Analytical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Basic formulas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Reliability model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 and sensitivity to failure rates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System MTBF and sensitivity to failure rates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Further steps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sz="2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4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45" y="1344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FURTHER STEPS AND TIMELINE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7345" y="435400"/>
            <a:ext cx="889665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PSB RF SYSTEM RELIABILITY STUDIES: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Finish on-going simulations and studies.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Presentation of results at the LIU </a:t>
            </a:r>
            <a:r>
              <a:rPr lang="en-GB" sz="1200" dirty="0">
                <a:solidFill>
                  <a:schemeClr val="accent6"/>
                </a:solidFill>
                <a:latin typeface="Calibri" panose="020F0502020204030204" pitchFamily="34" charset="0"/>
              </a:rPr>
              <a:t>PSB 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meeting.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Preparation of a conference publication.</a:t>
            </a:r>
          </a:p>
          <a:p>
            <a:pPr marL="3829050" lvl="8" indent="-171450">
              <a:buFont typeface="Calibri" panose="020F0502020204030204" pitchFamily="34" charset="0"/>
              <a:buChar char="∟"/>
            </a:pPr>
            <a:r>
              <a:rPr lang="en-GB" sz="1200" u="sng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Expected deadline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: Middle April </a:t>
            </a:r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LINAC 4 AVAILABILITY STUDIES: </a:t>
            </a:r>
          </a:p>
          <a:p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Within the </a:t>
            </a:r>
            <a:r>
              <a:rPr lang="en-GB" sz="1200" dirty="0" err="1" smtClean="0">
                <a:solidFill>
                  <a:schemeClr val="accent6"/>
                </a:solidFill>
                <a:latin typeface="Calibri" panose="020F0502020204030204" pitchFamily="34" charset="0"/>
              </a:rPr>
              <a:t>Linac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 4 - MIRA Project:</a:t>
            </a:r>
            <a:endParaRPr lang="en-GB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Work on the Proposal for the Linac4 Accelerator Fault Tracker (ATF) 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AFT requirements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Availability definition</a:t>
            </a:r>
          </a:p>
          <a:p>
            <a:pPr marL="3829050" lvl="8" indent="-171450">
              <a:buFont typeface="Calibri" panose="020F0502020204030204" pitchFamily="34" charset="0"/>
              <a:buChar char="∟"/>
            </a:pPr>
            <a:r>
              <a:rPr lang="en-GB" sz="1200" u="sng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Time-scale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: 6 months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Maintenance of </a:t>
            </a:r>
            <a:r>
              <a:rPr lang="en-GB" sz="1200" dirty="0" err="1" smtClean="0">
                <a:solidFill>
                  <a:schemeClr val="accent6"/>
                </a:solidFill>
                <a:latin typeface="Calibri" panose="020F0502020204030204" pitchFamily="34" charset="0"/>
              </a:rPr>
              <a:t>Linac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 4 failure catalogue.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Definition of </a:t>
            </a:r>
            <a:r>
              <a:rPr lang="en-GB" sz="1200" dirty="0" err="1" smtClean="0">
                <a:solidFill>
                  <a:schemeClr val="accent6"/>
                </a:solidFill>
                <a:latin typeface="Calibri" panose="020F0502020204030204" pitchFamily="34" charset="0"/>
              </a:rPr>
              <a:t>Linac</a:t>
            </a: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 4 availability model.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Data collection, documentation and analysis.</a:t>
            </a:r>
          </a:p>
          <a:p>
            <a:pPr lvl="1"/>
            <a:endParaRPr lang="en-GB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CLIC RELIABILITY STUDIES</a:t>
            </a:r>
            <a:endParaRPr lang="en-GB" sz="1400" b="1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In parallel to Linac4 availability studies: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Further development of  CLIC Failure Catalogue.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Definition of CLIC availability model.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Data collection, documentation and analysis.</a:t>
            </a:r>
          </a:p>
          <a:p>
            <a:endParaRPr lang="en-GB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Calibri" panose="020F0502020204030204" pitchFamily="34" charset="0"/>
              <a:buChar char="⁞"/>
            </a:pPr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5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4"/>
            <a:ext cx="9143999" cy="3656256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Thank you!</a:t>
            </a:r>
            <a:br>
              <a:rPr lang="en-GB" sz="44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44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44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Comments? </a:t>
            </a:r>
            <a:r>
              <a:rPr lang="en-GB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Questions?</a:t>
            </a:r>
            <a:endParaRPr lang="en-GB" sz="4400" b="1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36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Index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PSB RF System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Workbench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PSB RF System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Input data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Assumptions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Analytical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Basic formulas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Reliability model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 and sensitivity to failure rates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System MTBF and sensitivity to failure rates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Further steps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sz="2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90600" y="472440"/>
            <a:ext cx="4023360" cy="2667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2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45" y="-6160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PSB RF SYSTEM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286" y="537898"/>
            <a:ext cx="5392058" cy="38120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345" y="558949"/>
            <a:ext cx="482839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PSB RF SYSTEM: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The </a:t>
            </a:r>
            <a:r>
              <a:rPr lang="en-GB" sz="1400" b="1" dirty="0">
                <a:solidFill>
                  <a:schemeClr val="accent6"/>
                </a:solidFill>
                <a:latin typeface="Calibri" panose="020F0502020204030204" pitchFamily="34" charset="0"/>
              </a:rPr>
              <a:t>Proton Synchrotron Booster (PSB)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is made up of four superimposed synchrotron rings that receive beams of protons from the linear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accelerator. </a:t>
            </a:r>
          </a:p>
          <a:p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Each synchrotron ring has its independent RF system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.</a:t>
            </a:r>
          </a:p>
          <a:p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The </a:t>
            </a:r>
            <a:r>
              <a:rPr lang="en-GB" sz="1400" b="1" dirty="0">
                <a:solidFill>
                  <a:schemeClr val="accent6"/>
                </a:solidFill>
                <a:latin typeface="Calibri" panose="020F0502020204030204" pitchFamily="34" charset="0"/>
              </a:rPr>
              <a:t>PSB RF system is upgraded </a:t>
            </a: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in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the framework of the LIU (LHC Injectors Upgrade) project.</a:t>
            </a:r>
          </a:p>
          <a:p>
            <a:endParaRPr lang="en-GB" sz="1400" b="1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Scope: Dependability studies to assess the achieved RF system availability. </a:t>
            </a:r>
          </a:p>
          <a:p>
            <a:endParaRPr lang="en-GB" sz="1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Calibri" panose="020F0502020204030204" pitchFamily="34" charset="0"/>
              <a:buChar char="⌐"/>
            </a:pP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Availability model based on Isograph commercial software.</a:t>
            </a:r>
          </a:p>
          <a:p>
            <a:pPr marL="742950" lvl="1" indent="-285750">
              <a:buFont typeface="Calibri" panose="020F0502020204030204" pitchFamily="34" charset="0"/>
              <a:buChar char="⌐"/>
            </a:pPr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</a:rPr>
              <a:t>Analytical Reliability </a:t>
            </a:r>
            <a:r>
              <a:rPr lang="en-GB" sz="1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model.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u="sng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Calibri" panose="020F0502020204030204" pitchFamily="34" charset="0"/>
              <a:buChar char="⌐"/>
            </a:pPr>
            <a:endParaRPr lang="en-GB" sz="1400" u="sng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4" y="173319"/>
            <a:ext cx="8507506" cy="402403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Index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PSB RF System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Workbench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PSB RF System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Input data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Assumptions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Analytical model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Basic formulas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Reliability model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Results and sensitivity to failure rates</a:t>
            </a:r>
          </a:p>
          <a:p>
            <a:pPr lvl="3">
              <a:buFont typeface="Calibri" panose="020F0502020204030204" pitchFamily="34" charset="0"/>
              <a:buChar char="⌐"/>
            </a:pPr>
            <a:r>
              <a:rPr lang="en-GB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System MTBF and sensitivity to failure rates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Next steps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sz="2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90600" y="739140"/>
            <a:ext cx="4023360" cy="2667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4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Odei Rey 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ISOGRAPH® AVAILABILITY WORKBENCH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/>
          <p:cNvSpPr txBox="1">
            <a:spLocks noGrp="1"/>
          </p:cNvSpPr>
          <p:nvPr>
            <p:ph idx="1"/>
          </p:nvPr>
        </p:nvSpPr>
        <p:spPr>
          <a:xfrm>
            <a:off x="457200" y="994205"/>
            <a:ext cx="8229600" cy="294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Availability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simulation software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.</a:t>
            </a:r>
          </a:p>
          <a:p>
            <a:pPr marL="285750" indent="-285750"/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Performs Monte Carlo Simulations. </a:t>
            </a:r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Used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to optimize maintenance and spares 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policies and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predict system 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availability. 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Reliability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Block Diagrams (RBD) are used to model 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system dependencies and behaviour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in case of 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failures. </a:t>
            </a:r>
          </a:p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The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RBD is made of blocks and nodes connected in parallel or series. </a:t>
            </a:r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285750" indent="-285750"/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</a:rPr>
              <a:t>A voting strategy is defined in case of redundant </a:t>
            </a:r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components (blocks).</a:t>
            </a:r>
          </a:p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A Failure mode is assigned to each block.</a:t>
            </a:r>
          </a:p>
          <a:p>
            <a:pPr marL="285750" indent="-285750"/>
            <a:r>
              <a:rPr lang="en-GB" sz="16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Different Maintenance Strategies can be defined. </a:t>
            </a:r>
          </a:p>
          <a:p>
            <a:pPr marL="0" indent="0">
              <a:buNone/>
            </a:pPr>
            <a:endParaRPr lang="en-GB" sz="16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9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932" y="178151"/>
            <a:ext cx="4341960" cy="3026884"/>
          </a:xfrm>
          <a:prstGeom prst="rect">
            <a:avLst/>
          </a:prstGeom>
        </p:spPr>
      </p:pic>
      <p:sp>
        <p:nvSpPr>
          <p:cNvPr id="148" name="Title 1"/>
          <p:cNvSpPr>
            <a:spLocks noGrp="1"/>
          </p:cNvSpPr>
          <p:nvPr>
            <p:ph type="title"/>
          </p:nvPr>
        </p:nvSpPr>
        <p:spPr>
          <a:xfrm>
            <a:off x="2337156" y="42020"/>
            <a:ext cx="5307265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ISOGRAPH AVAILABILITY MODEL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grpSp>
        <p:nvGrpSpPr>
          <p:cNvPr id="292" name="Canvas 5"/>
          <p:cNvGrpSpPr/>
          <p:nvPr/>
        </p:nvGrpSpPr>
        <p:grpSpPr>
          <a:xfrm>
            <a:off x="0" y="100587"/>
            <a:ext cx="6597638" cy="7694329"/>
            <a:chOff x="106680" y="26198"/>
            <a:chExt cx="7380605" cy="10542742"/>
          </a:xfrm>
        </p:grpSpPr>
        <p:sp>
          <p:nvSpPr>
            <p:cNvPr id="293" name="Rectangle 292"/>
            <p:cNvSpPr/>
            <p:nvPr/>
          </p:nvSpPr>
          <p:spPr>
            <a:xfrm>
              <a:off x="106680" y="4495800"/>
              <a:ext cx="7380605" cy="6073140"/>
            </a:xfrm>
            <a:prstGeom prst="rect">
              <a:avLst/>
            </a:prstGeom>
          </p:spPr>
        </p:sp>
        <p:sp>
          <p:nvSpPr>
            <p:cNvPr id="294" name="Rectangle 293"/>
            <p:cNvSpPr/>
            <p:nvPr/>
          </p:nvSpPr>
          <p:spPr>
            <a:xfrm>
              <a:off x="552496" y="62197"/>
              <a:ext cx="14478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785836" y="62197"/>
              <a:ext cx="14414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014436" y="62197"/>
              <a:ext cx="14287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235416" y="62197"/>
              <a:ext cx="14224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98" name="Straight Connector 297"/>
            <p:cNvCxnSpPr/>
            <p:nvPr/>
          </p:nvCxnSpPr>
          <p:spPr>
            <a:xfrm>
              <a:off x="384856" y="115537"/>
              <a:ext cx="1104900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299" name="Straight Arrow Connector 298"/>
            <p:cNvCxnSpPr/>
            <p:nvPr/>
          </p:nvCxnSpPr>
          <p:spPr>
            <a:xfrm>
              <a:off x="1385351" y="231938"/>
              <a:ext cx="190840" cy="800100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00" name="Rectangle 299"/>
            <p:cNvSpPr/>
            <p:nvPr/>
          </p:nvSpPr>
          <p:spPr>
            <a:xfrm>
              <a:off x="2870337" y="2525834"/>
              <a:ext cx="14160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576191" y="1275637"/>
              <a:ext cx="14097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317111" y="1275637"/>
              <a:ext cx="14097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2124831" y="940357"/>
              <a:ext cx="14097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2124695" y="1138477"/>
              <a:ext cx="14097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124695" y="1328977"/>
              <a:ext cx="14033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124695" y="1519477"/>
              <a:ext cx="13970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2124559" y="1717597"/>
              <a:ext cx="13906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2126600" y="1908097"/>
              <a:ext cx="13906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09" name="Straight Connector 308"/>
            <p:cNvCxnSpPr/>
            <p:nvPr/>
          </p:nvCxnSpPr>
          <p:spPr>
            <a:xfrm>
              <a:off x="1007470" y="1340407"/>
              <a:ext cx="830681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0" name="Straight Connector 309"/>
            <p:cNvCxnSpPr/>
            <p:nvPr/>
          </p:nvCxnSpPr>
          <p:spPr>
            <a:xfrm>
              <a:off x="1853258" y="1011817"/>
              <a:ext cx="0" cy="98298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1" name="Straight Connector 310"/>
            <p:cNvCxnSpPr/>
            <p:nvPr/>
          </p:nvCxnSpPr>
          <p:spPr>
            <a:xfrm>
              <a:off x="1853100" y="1009572"/>
              <a:ext cx="609891" cy="224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>
            <a:xfrm>
              <a:off x="1852974" y="1207057"/>
              <a:ext cx="60960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3" name="Straight Connector 312"/>
            <p:cNvCxnSpPr/>
            <p:nvPr/>
          </p:nvCxnSpPr>
          <p:spPr>
            <a:xfrm>
              <a:off x="1860449" y="1389937"/>
              <a:ext cx="608965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4" name="Straight Connector 313"/>
            <p:cNvCxnSpPr/>
            <p:nvPr/>
          </p:nvCxnSpPr>
          <p:spPr>
            <a:xfrm>
              <a:off x="1860323" y="1580437"/>
              <a:ext cx="60833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5" name="Straight Connector 314"/>
            <p:cNvCxnSpPr/>
            <p:nvPr/>
          </p:nvCxnSpPr>
          <p:spPr>
            <a:xfrm>
              <a:off x="1852848" y="1778557"/>
              <a:ext cx="607695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6" name="Straight Connector 315"/>
            <p:cNvCxnSpPr/>
            <p:nvPr/>
          </p:nvCxnSpPr>
          <p:spPr>
            <a:xfrm>
              <a:off x="1862228" y="1984297"/>
              <a:ext cx="60706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17" name="Straight Connector 316"/>
            <p:cNvCxnSpPr/>
            <p:nvPr/>
          </p:nvCxnSpPr>
          <p:spPr>
            <a:xfrm>
              <a:off x="2451235" y="1009572"/>
              <a:ext cx="50" cy="371983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18" name="Rectangle 317"/>
            <p:cNvSpPr/>
            <p:nvPr/>
          </p:nvSpPr>
          <p:spPr>
            <a:xfrm>
              <a:off x="1559265" y="4018837"/>
              <a:ext cx="14033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1300185" y="4018837"/>
              <a:ext cx="14033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2107905" y="3683557"/>
              <a:ext cx="14033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2107905" y="3881677"/>
              <a:ext cx="14033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2107905" y="4072177"/>
              <a:ext cx="13970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2107905" y="4262677"/>
              <a:ext cx="13906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2107270" y="4460797"/>
              <a:ext cx="13843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5" name="Rectangle 324"/>
            <p:cNvSpPr/>
            <p:nvPr/>
          </p:nvSpPr>
          <p:spPr>
            <a:xfrm>
              <a:off x="2109810" y="4651297"/>
              <a:ext cx="13843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26" name="Straight Connector 325"/>
            <p:cNvCxnSpPr/>
            <p:nvPr/>
          </p:nvCxnSpPr>
          <p:spPr>
            <a:xfrm>
              <a:off x="990305" y="4083607"/>
              <a:ext cx="830580" cy="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>
            <a:xfrm>
              <a:off x="1836125" y="3755312"/>
              <a:ext cx="0" cy="98298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>
            <a:xfrm>
              <a:off x="1836125" y="3752772"/>
              <a:ext cx="60960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29" name="Straight Connector 328"/>
            <p:cNvCxnSpPr/>
            <p:nvPr/>
          </p:nvCxnSpPr>
          <p:spPr>
            <a:xfrm>
              <a:off x="1836125" y="3950257"/>
              <a:ext cx="608965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0" name="Straight Connector 329"/>
            <p:cNvCxnSpPr/>
            <p:nvPr/>
          </p:nvCxnSpPr>
          <p:spPr>
            <a:xfrm>
              <a:off x="1843110" y="4133137"/>
              <a:ext cx="60833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1" name="Straight Connector 330"/>
            <p:cNvCxnSpPr/>
            <p:nvPr/>
          </p:nvCxnSpPr>
          <p:spPr>
            <a:xfrm>
              <a:off x="1843110" y="4323637"/>
              <a:ext cx="607695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2" name="Straight Connector 331"/>
            <p:cNvCxnSpPr/>
            <p:nvPr/>
          </p:nvCxnSpPr>
          <p:spPr>
            <a:xfrm>
              <a:off x="1835490" y="4521757"/>
              <a:ext cx="607060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>
            <a:xfrm>
              <a:off x="1845015" y="4727497"/>
              <a:ext cx="606425" cy="1905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>
            <a:xfrm flipH="1">
              <a:off x="1007369" y="1340407"/>
              <a:ext cx="12460" cy="271941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>
            <a:xfrm flipH="1">
              <a:off x="178461" y="2571037"/>
              <a:ext cx="835975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6" name="Straight Connector 335"/>
            <p:cNvCxnSpPr/>
            <p:nvPr/>
          </p:nvCxnSpPr>
          <p:spPr>
            <a:xfrm flipH="1">
              <a:off x="2444942" y="2578657"/>
              <a:ext cx="835660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7" name="Straight Connector 336"/>
            <p:cNvCxnSpPr/>
            <p:nvPr/>
          </p:nvCxnSpPr>
          <p:spPr>
            <a:xfrm flipH="1">
              <a:off x="1002397" y="2273857"/>
              <a:ext cx="835660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8" name="Straight Connector 337"/>
            <p:cNvCxnSpPr/>
            <p:nvPr/>
          </p:nvCxnSpPr>
          <p:spPr>
            <a:xfrm flipH="1">
              <a:off x="1002397" y="2624377"/>
              <a:ext cx="835660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39" name="Straight Connector 338"/>
            <p:cNvCxnSpPr/>
            <p:nvPr/>
          </p:nvCxnSpPr>
          <p:spPr>
            <a:xfrm flipH="1">
              <a:off x="1002397" y="2982517"/>
              <a:ext cx="835660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40" name="Straight Connector 339"/>
            <p:cNvCxnSpPr/>
            <p:nvPr/>
          </p:nvCxnSpPr>
          <p:spPr>
            <a:xfrm flipH="1">
              <a:off x="1009260" y="3317797"/>
              <a:ext cx="835660" cy="76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41" name="Oval 340"/>
            <p:cNvSpPr/>
            <p:nvPr/>
          </p:nvSpPr>
          <p:spPr>
            <a:xfrm>
              <a:off x="2124416" y="222813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2" name="Oval 341"/>
            <p:cNvSpPr/>
            <p:nvPr/>
          </p:nvSpPr>
          <p:spPr>
            <a:xfrm>
              <a:off x="2123161" y="258627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3" name="Oval 342"/>
            <p:cNvSpPr/>
            <p:nvPr/>
          </p:nvSpPr>
          <p:spPr>
            <a:xfrm>
              <a:off x="2126321" y="293679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4" name="Oval 343"/>
            <p:cNvSpPr/>
            <p:nvPr/>
          </p:nvSpPr>
          <p:spPr>
            <a:xfrm>
              <a:off x="2139927" y="330255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45" name="Straight Arrow Connector 344"/>
            <p:cNvCxnSpPr/>
            <p:nvPr/>
          </p:nvCxnSpPr>
          <p:spPr>
            <a:xfrm>
              <a:off x="2363176" y="1953818"/>
              <a:ext cx="1376485" cy="127634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47" name="Rectangle 346"/>
            <p:cNvSpPr/>
            <p:nvPr/>
          </p:nvSpPr>
          <p:spPr>
            <a:xfrm>
              <a:off x="5122690" y="3524659"/>
              <a:ext cx="14414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5351290" y="3524659"/>
              <a:ext cx="14287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9" name="Rectangle 348"/>
            <p:cNvSpPr/>
            <p:nvPr/>
          </p:nvSpPr>
          <p:spPr>
            <a:xfrm>
              <a:off x="5572270" y="3524659"/>
              <a:ext cx="14224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0" name="Straight Connector 349"/>
            <p:cNvCxnSpPr/>
            <p:nvPr/>
          </p:nvCxnSpPr>
          <p:spPr>
            <a:xfrm flipV="1">
              <a:off x="4917781" y="3577999"/>
              <a:ext cx="909124" cy="2572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51" name="Straight Arrow Connector 350"/>
            <p:cNvCxnSpPr/>
            <p:nvPr/>
          </p:nvCxnSpPr>
          <p:spPr>
            <a:xfrm>
              <a:off x="5689745" y="3694159"/>
              <a:ext cx="190500" cy="800100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52" name="Rectangle 351"/>
            <p:cNvSpPr/>
            <p:nvPr/>
          </p:nvSpPr>
          <p:spPr>
            <a:xfrm>
              <a:off x="4516461" y="4696427"/>
              <a:ext cx="15240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3" name="Straight Connector 352"/>
            <p:cNvCxnSpPr/>
            <p:nvPr/>
          </p:nvCxnSpPr>
          <p:spPr>
            <a:xfrm>
              <a:off x="4592661" y="4696427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54" name="Rectangle 353"/>
            <p:cNvSpPr/>
            <p:nvPr/>
          </p:nvSpPr>
          <p:spPr>
            <a:xfrm>
              <a:off x="4516461" y="4838032"/>
              <a:ext cx="15176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5" name="Straight Connector 354"/>
            <p:cNvCxnSpPr/>
            <p:nvPr/>
          </p:nvCxnSpPr>
          <p:spPr>
            <a:xfrm>
              <a:off x="4592661" y="483803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56" name="Rectangle 355"/>
            <p:cNvSpPr/>
            <p:nvPr/>
          </p:nvSpPr>
          <p:spPr>
            <a:xfrm>
              <a:off x="4516461" y="4982812"/>
              <a:ext cx="15113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7" name="Straight Connector 356"/>
            <p:cNvCxnSpPr/>
            <p:nvPr/>
          </p:nvCxnSpPr>
          <p:spPr>
            <a:xfrm>
              <a:off x="4592661" y="498281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58" name="Rectangle 357"/>
            <p:cNvSpPr/>
            <p:nvPr/>
          </p:nvSpPr>
          <p:spPr>
            <a:xfrm>
              <a:off x="4513286" y="5127592"/>
              <a:ext cx="15049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9" name="Straight Connector 358"/>
            <p:cNvCxnSpPr/>
            <p:nvPr/>
          </p:nvCxnSpPr>
          <p:spPr>
            <a:xfrm>
              <a:off x="4589486" y="512759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60" name="Rectangle 359"/>
            <p:cNvSpPr/>
            <p:nvPr/>
          </p:nvSpPr>
          <p:spPr>
            <a:xfrm>
              <a:off x="4513286" y="5272372"/>
              <a:ext cx="14986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1" name="Straight Connector 360"/>
            <p:cNvCxnSpPr/>
            <p:nvPr/>
          </p:nvCxnSpPr>
          <p:spPr>
            <a:xfrm>
              <a:off x="4589486" y="527237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62" name="Rectangle 361"/>
            <p:cNvSpPr/>
            <p:nvPr/>
          </p:nvSpPr>
          <p:spPr>
            <a:xfrm>
              <a:off x="4513286" y="5409532"/>
              <a:ext cx="14922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3" name="Straight Connector 362"/>
            <p:cNvCxnSpPr/>
            <p:nvPr/>
          </p:nvCxnSpPr>
          <p:spPr>
            <a:xfrm>
              <a:off x="4589486" y="540953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64" name="Rectangle 363"/>
            <p:cNvSpPr/>
            <p:nvPr/>
          </p:nvSpPr>
          <p:spPr>
            <a:xfrm>
              <a:off x="4513286" y="5554312"/>
              <a:ext cx="14922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5" name="Straight Connector 364"/>
            <p:cNvCxnSpPr/>
            <p:nvPr/>
          </p:nvCxnSpPr>
          <p:spPr>
            <a:xfrm>
              <a:off x="4589486" y="555431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66" name="Rectangle 365"/>
            <p:cNvSpPr/>
            <p:nvPr/>
          </p:nvSpPr>
          <p:spPr>
            <a:xfrm>
              <a:off x="4513286" y="5699092"/>
              <a:ext cx="14859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67" name="Straight Connector 366"/>
            <p:cNvCxnSpPr/>
            <p:nvPr/>
          </p:nvCxnSpPr>
          <p:spPr>
            <a:xfrm>
              <a:off x="4589486" y="569909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68" name="Straight Connector 367"/>
            <p:cNvCxnSpPr/>
            <p:nvPr/>
          </p:nvCxnSpPr>
          <p:spPr>
            <a:xfrm>
              <a:off x="3295696" y="5236177"/>
              <a:ext cx="725465" cy="825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69" name="Straight Connector 368"/>
            <p:cNvCxnSpPr/>
            <p:nvPr/>
          </p:nvCxnSpPr>
          <p:spPr>
            <a:xfrm flipH="1" flipV="1">
              <a:off x="4021161" y="4749767"/>
              <a:ext cx="4445" cy="101790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0" name="Straight Connector 369"/>
            <p:cNvCxnSpPr/>
            <p:nvPr/>
          </p:nvCxnSpPr>
          <p:spPr>
            <a:xfrm>
              <a:off x="4021161" y="4749767"/>
              <a:ext cx="49466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1" name="Straight Connector 370"/>
            <p:cNvCxnSpPr/>
            <p:nvPr/>
          </p:nvCxnSpPr>
          <p:spPr>
            <a:xfrm>
              <a:off x="4010366" y="4891372"/>
              <a:ext cx="49403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2" name="Straight Connector 371"/>
            <p:cNvCxnSpPr/>
            <p:nvPr/>
          </p:nvCxnSpPr>
          <p:spPr>
            <a:xfrm>
              <a:off x="4022431" y="5040597"/>
              <a:ext cx="49339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3" name="Straight Connector 372"/>
            <p:cNvCxnSpPr/>
            <p:nvPr/>
          </p:nvCxnSpPr>
          <p:spPr>
            <a:xfrm>
              <a:off x="4011636" y="5182202"/>
              <a:ext cx="49276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4" name="Straight Connector 373"/>
            <p:cNvCxnSpPr/>
            <p:nvPr/>
          </p:nvCxnSpPr>
          <p:spPr>
            <a:xfrm>
              <a:off x="4023701" y="5324442"/>
              <a:ext cx="49212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5" name="Straight Connector 374"/>
            <p:cNvCxnSpPr/>
            <p:nvPr/>
          </p:nvCxnSpPr>
          <p:spPr>
            <a:xfrm>
              <a:off x="4002746" y="5458427"/>
              <a:ext cx="49149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6" name="Straight Connector 375"/>
            <p:cNvCxnSpPr/>
            <p:nvPr/>
          </p:nvCxnSpPr>
          <p:spPr>
            <a:xfrm>
              <a:off x="4036401" y="5604477"/>
              <a:ext cx="479425" cy="317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7" name="Straight Connector 376"/>
            <p:cNvCxnSpPr/>
            <p:nvPr/>
          </p:nvCxnSpPr>
          <p:spPr>
            <a:xfrm>
              <a:off x="4025606" y="5753702"/>
              <a:ext cx="49022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8" name="Straight Connector 377"/>
            <p:cNvCxnSpPr/>
            <p:nvPr/>
          </p:nvCxnSpPr>
          <p:spPr>
            <a:xfrm>
              <a:off x="4662511" y="4746592"/>
              <a:ext cx="49403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79" name="Straight Connector 378"/>
            <p:cNvCxnSpPr/>
            <p:nvPr/>
          </p:nvCxnSpPr>
          <p:spPr>
            <a:xfrm>
              <a:off x="4664416" y="4888197"/>
              <a:ext cx="49339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0" name="Straight Connector 379"/>
            <p:cNvCxnSpPr/>
            <p:nvPr/>
          </p:nvCxnSpPr>
          <p:spPr>
            <a:xfrm>
              <a:off x="4662511" y="5037422"/>
              <a:ext cx="49276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1" name="Straight Connector 380"/>
            <p:cNvCxnSpPr/>
            <p:nvPr/>
          </p:nvCxnSpPr>
          <p:spPr>
            <a:xfrm>
              <a:off x="4659336" y="5179027"/>
              <a:ext cx="49212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2" name="Straight Connector 381"/>
            <p:cNvCxnSpPr/>
            <p:nvPr/>
          </p:nvCxnSpPr>
          <p:spPr>
            <a:xfrm>
              <a:off x="4655526" y="5322537"/>
              <a:ext cx="49149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3" name="Straight Connector 382"/>
            <p:cNvCxnSpPr/>
            <p:nvPr/>
          </p:nvCxnSpPr>
          <p:spPr>
            <a:xfrm>
              <a:off x="4655526" y="5452077"/>
              <a:ext cx="49085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4" name="Straight Connector 383"/>
            <p:cNvCxnSpPr/>
            <p:nvPr/>
          </p:nvCxnSpPr>
          <p:spPr>
            <a:xfrm>
              <a:off x="4672671" y="5604477"/>
              <a:ext cx="49022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5" name="Straight Connector 384"/>
            <p:cNvCxnSpPr/>
            <p:nvPr/>
          </p:nvCxnSpPr>
          <p:spPr>
            <a:xfrm>
              <a:off x="4673306" y="5750527"/>
              <a:ext cx="48958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86" name="Straight Connector 385"/>
            <p:cNvCxnSpPr/>
            <p:nvPr/>
          </p:nvCxnSpPr>
          <p:spPr>
            <a:xfrm flipH="1" flipV="1">
              <a:off x="5147016" y="4735797"/>
              <a:ext cx="4445" cy="101790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87" name="Rectangle 386"/>
            <p:cNvSpPr/>
            <p:nvPr/>
          </p:nvSpPr>
          <p:spPr>
            <a:xfrm>
              <a:off x="6008711" y="4690077"/>
              <a:ext cx="15176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88" name="Straight Connector 387"/>
            <p:cNvCxnSpPr/>
            <p:nvPr/>
          </p:nvCxnSpPr>
          <p:spPr>
            <a:xfrm>
              <a:off x="6084911" y="4690077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89" name="Rectangle 388"/>
            <p:cNvSpPr/>
            <p:nvPr/>
          </p:nvSpPr>
          <p:spPr>
            <a:xfrm>
              <a:off x="6008711" y="4831682"/>
              <a:ext cx="15113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0" name="Straight Connector 389"/>
            <p:cNvCxnSpPr/>
            <p:nvPr/>
          </p:nvCxnSpPr>
          <p:spPr>
            <a:xfrm>
              <a:off x="6084911" y="483168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91" name="Rectangle 390"/>
            <p:cNvSpPr/>
            <p:nvPr/>
          </p:nvSpPr>
          <p:spPr>
            <a:xfrm>
              <a:off x="6008711" y="4976462"/>
              <a:ext cx="15049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2" name="Straight Connector 391"/>
            <p:cNvCxnSpPr/>
            <p:nvPr/>
          </p:nvCxnSpPr>
          <p:spPr>
            <a:xfrm>
              <a:off x="6084911" y="497646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93" name="Rectangle 392"/>
            <p:cNvSpPr/>
            <p:nvPr/>
          </p:nvSpPr>
          <p:spPr>
            <a:xfrm>
              <a:off x="6005536" y="5121242"/>
              <a:ext cx="14986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4" name="Straight Connector 393"/>
            <p:cNvCxnSpPr/>
            <p:nvPr/>
          </p:nvCxnSpPr>
          <p:spPr>
            <a:xfrm>
              <a:off x="6081736" y="512124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95" name="Rectangle 394"/>
            <p:cNvSpPr/>
            <p:nvPr/>
          </p:nvSpPr>
          <p:spPr>
            <a:xfrm>
              <a:off x="6005536" y="5266022"/>
              <a:ext cx="14922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6" name="Straight Connector 395"/>
            <p:cNvCxnSpPr/>
            <p:nvPr/>
          </p:nvCxnSpPr>
          <p:spPr>
            <a:xfrm>
              <a:off x="6081736" y="526602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97" name="Rectangle 396"/>
            <p:cNvSpPr/>
            <p:nvPr/>
          </p:nvSpPr>
          <p:spPr>
            <a:xfrm>
              <a:off x="6005536" y="5403182"/>
              <a:ext cx="14859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8" name="Straight Connector 397"/>
            <p:cNvCxnSpPr/>
            <p:nvPr/>
          </p:nvCxnSpPr>
          <p:spPr>
            <a:xfrm>
              <a:off x="6081736" y="540318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99" name="Rectangle 398"/>
            <p:cNvSpPr/>
            <p:nvPr/>
          </p:nvSpPr>
          <p:spPr>
            <a:xfrm>
              <a:off x="6005536" y="5547962"/>
              <a:ext cx="148590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00" name="Straight Connector 399"/>
            <p:cNvCxnSpPr/>
            <p:nvPr/>
          </p:nvCxnSpPr>
          <p:spPr>
            <a:xfrm>
              <a:off x="6081736" y="554796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401" name="Rectangle 400"/>
            <p:cNvSpPr/>
            <p:nvPr/>
          </p:nvSpPr>
          <p:spPr>
            <a:xfrm>
              <a:off x="6005536" y="5692742"/>
              <a:ext cx="147955" cy="10668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02" name="Straight Connector 401"/>
            <p:cNvCxnSpPr/>
            <p:nvPr/>
          </p:nvCxnSpPr>
          <p:spPr>
            <a:xfrm>
              <a:off x="6081736" y="5692742"/>
              <a:ext cx="0" cy="10668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3" name="Straight Connector 402"/>
            <p:cNvCxnSpPr/>
            <p:nvPr/>
          </p:nvCxnSpPr>
          <p:spPr>
            <a:xfrm flipH="1" flipV="1">
              <a:off x="5513411" y="4743417"/>
              <a:ext cx="4445" cy="101790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5513411" y="4743417"/>
              <a:ext cx="49403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5502616" y="4885022"/>
              <a:ext cx="50609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5514681" y="5034247"/>
              <a:ext cx="49276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5503886" y="5175852"/>
              <a:ext cx="49212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5515951" y="5318092"/>
              <a:ext cx="49149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5494996" y="5452077"/>
              <a:ext cx="49085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5528651" y="5598127"/>
              <a:ext cx="478790" cy="317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5517856" y="5747352"/>
              <a:ext cx="48958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6161111" y="4740242"/>
              <a:ext cx="49339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6165556" y="4881847"/>
              <a:ext cx="49276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6162381" y="5031072"/>
              <a:ext cx="49212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6151586" y="5172677"/>
              <a:ext cx="49149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6163651" y="5314917"/>
              <a:ext cx="49085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6159841" y="5455252"/>
              <a:ext cx="49022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6164921" y="5598127"/>
              <a:ext cx="489585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6165556" y="5744177"/>
              <a:ext cx="488950" cy="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20" name="Straight Connector 419"/>
            <p:cNvCxnSpPr/>
            <p:nvPr/>
          </p:nvCxnSpPr>
          <p:spPr>
            <a:xfrm flipH="1" flipV="1">
              <a:off x="6639266" y="4729447"/>
              <a:ext cx="4445" cy="1017905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5162891" y="5250147"/>
              <a:ext cx="349885" cy="381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6639266" y="5236177"/>
              <a:ext cx="349250" cy="3810"/>
            </a:xfrm>
            <a:prstGeom prst="lin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423" name="Rectangle 422"/>
            <p:cNvSpPr/>
            <p:nvPr/>
          </p:nvSpPr>
          <p:spPr>
            <a:xfrm>
              <a:off x="3574756" y="5179027"/>
              <a:ext cx="14097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4" name="Oval 423"/>
            <p:cNvSpPr/>
            <p:nvPr/>
          </p:nvSpPr>
          <p:spPr>
            <a:xfrm>
              <a:off x="1142191" y="26198"/>
              <a:ext cx="365760" cy="205740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5" name="Oval 424"/>
            <p:cNvSpPr/>
            <p:nvPr/>
          </p:nvSpPr>
          <p:spPr>
            <a:xfrm>
              <a:off x="2012656" y="1875712"/>
              <a:ext cx="365760" cy="205740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6" name="Oval 425"/>
            <p:cNvSpPr/>
            <p:nvPr/>
          </p:nvSpPr>
          <p:spPr>
            <a:xfrm>
              <a:off x="5453525" y="3488660"/>
              <a:ext cx="365760" cy="205740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4017790" y="2014650"/>
              <a:ext cx="14414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4246390" y="2014650"/>
              <a:ext cx="142875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4467370" y="2014650"/>
              <a:ext cx="142240" cy="1295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30" name="Straight Connector 429"/>
            <p:cNvCxnSpPr/>
            <p:nvPr/>
          </p:nvCxnSpPr>
          <p:spPr>
            <a:xfrm flipV="1">
              <a:off x="3880337" y="2067990"/>
              <a:ext cx="841668" cy="13462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431" name="Oval 430"/>
            <p:cNvSpPr/>
            <p:nvPr/>
          </p:nvSpPr>
          <p:spPr>
            <a:xfrm>
              <a:off x="4348625" y="1978455"/>
              <a:ext cx="365760" cy="205740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32" name="Straight Arrow Connector 431"/>
            <p:cNvCxnSpPr/>
            <p:nvPr/>
          </p:nvCxnSpPr>
          <p:spPr>
            <a:xfrm>
              <a:off x="4529262" y="2190508"/>
              <a:ext cx="546830" cy="1226769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33" name="Text Box 2"/>
            <p:cNvSpPr txBox="1">
              <a:spLocks noChangeArrowheads="1"/>
            </p:cNvSpPr>
            <p:nvPr/>
          </p:nvSpPr>
          <p:spPr bwMode="auto">
            <a:xfrm>
              <a:off x="2032246" y="2025914"/>
              <a:ext cx="617170" cy="287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</a:rPr>
                <a:t>Cell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34" name="Text Box 2"/>
            <p:cNvSpPr txBox="1">
              <a:spLocks noChangeArrowheads="1"/>
            </p:cNvSpPr>
            <p:nvPr/>
          </p:nvSpPr>
          <p:spPr bwMode="auto">
            <a:xfrm>
              <a:off x="2630123" y="2641845"/>
              <a:ext cx="1406278" cy="274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</a:rPr>
                <a:t>Ceramic Gaps (36)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35" name="Text Box 4"/>
          <p:cNvSpPr txBox="1">
            <a:spLocks noChangeArrowheads="1"/>
          </p:cNvSpPr>
          <p:nvPr/>
        </p:nvSpPr>
        <p:spPr bwMode="auto">
          <a:xfrm>
            <a:off x="167848" y="292001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PSB RF rings</a:t>
            </a:r>
            <a:endParaRPr lang="en-GB" sz="1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6" name="Text Box 2"/>
          <p:cNvSpPr txBox="1">
            <a:spLocks noChangeArrowheads="1"/>
          </p:cNvSpPr>
          <p:nvPr/>
        </p:nvSpPr>
        <p:spPr bwMode="auto">
          <a:xfrm>
            <a:off x="4594620" y="2370089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7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Power Amplifier</a:t>
            </a:r>
            <a:endParaRPr lang="en-GB" sz="1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7" name="Text Box 3"/>
          <p:cNvSpPr txBox="1">
            <a:spLocks noChangeArrowheads="1"/>
          </p:cNvSpPr>
          <p:nvPr/>
        </p:nvSpPr>
        <p:spPr bwMode="auto">
          <a:xfrm>
            <a:off x="4000243" y="1396091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Cell</a:t>
            </a:r>
            <a:endParaRPr lang="en-GB" sz="1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8" name="Text Box 4"/>
          <p:cNvSpPr txBox="1">
            <a:spLocks noChangeArrowheads="1"/>
          </p:cNvSpPr>
          <p:nvPr/>
        </p:nvSpPr>
        <p:spPr bwMode="auto">
          <a:xfrm>
            <a:off x="572073" y="816673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Water Cooling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9" name="Text Box 4"/>
          <p:cNvSpPr txBox="1">
            <a:spLocks noChangeArrowheads="1"/>
          </p:cNvSpPr>
          <p:nvPr/>
        </p:nvSpPr>
        <p:spPr bwMode="auto">
          <a:xfrm>
            <a:off x="1188004" y="1106997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PLC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" name="Text Box 4"/>
          <p:cNvSpPr txBox="1">
            <a:spLocks noChangeArrowheads="1"/>
          </p:cNvSpPr>
          <p:nvPr/>
        </p:nvSpPr>
        <p:spPr bwMode="auto">
          <a:xfrm>
            <a:off x="3058289" y="1637385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Supply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1" name="Text Box 4"/>
          <p:cNvSpPr txBox="1">
            <a:spLocks noChangeArrowheads="1"/>
          </p:cNvSpPr>
          <p:nvPr/>
        </p:nvSpPr>
        <p:spPr bwMode="auto">
          <a:xfrm>
            <a:off x="3625733" y="1360408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2" name="Text Box 4"/>
          <p:cNvSpPr txBox="1">
            <a:spLocks noChangeArrowheads="1"/>
          </p:cNvSpPr>
          <p:nvPr/>
        </p:nvSpPr>
        <p:spPr bwMode="auto">
          <a:xfrm>
            <a:off x="3799221" y="2481692"/>
            <a:ext cx="1113155" cy="28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Cooling Ring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3" name="Text Box 4"/>
          <p:cNvSpPr txBox="1">
            <a:spLocks noChangeArrowheads="1"/>
          </p:cNvSpPr>
          <p:nvPr/>
        </p:nvSpPr>
        <p:spPr bwMode="auto">
          <a:xfrm>
            <a:off x="4290206" y="2731028"/>
            <a:ext cx="1113155" cy="55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 err="1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Finemet</a:t>
            </a:r>
            <a:r>
              <a:rPr lang="en-GB" sz="8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Core</a:t>
            </a:r>
            <a:endParaRPr lang="en-GB" sz="10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6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" grpId="0"/>
      <p:bldP spid="438" grpId="1"/>
      <p:bldP spid="439" grpId="0"/>
      <p:bldP spid="439" grpId="1"/>
      <p:bldP spid="440" grpId="0"/>
      <p:bldP spid="440" grpId="1"/>
      <p:bldP spid="441" grpId="0"/>
      <p:bldP spid="441" grpId="1"/>
      <p:bldP spid="442" grpId="0"/>
      <p:bldP spid="442" grpId="1"/>
      <p:bldP spid="443" grpId="0"/>
      <p:bldP spid="44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-23219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INPUT DATA - MTBF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944363"/>
              </p:ext>
            </p:extLst>
          </p:nvPr>
        </p:nvGraphicFramePr>
        <p:xfrm>
          <a:off x="165003" y="541890"/>
          <a:ext cx="8903370" cy="35316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47538"/>
                <a:gridCol w="1203158"/>
                <a:gridCol w="1251284"/>
                <a:gridCol w="1182533"/>
                <a:gridCol w="3918857"/>
              </a:tblGrid>
              <a:tr h="538321">
                <a:tc>
                  <a:txBody>
                    <a:bodyPr/>
                    <a:lstStyle/>
                    <a:p>
                      <a:pPr algn="ctr"/>
                      <a:endParaRPr lang="en-GB" sz="1000" dirty="0" smtClean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Component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No. of components in the system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 smtClean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MTBF (years)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 smtClean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MTBF (h)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Data source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58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Water Cooling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10x24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2102400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</a:t>
                      </a: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 experience.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Machine made up of 24 components </a:t>
                      </a:r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failed</a:t>
                      </a: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 ones in 10 years.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58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PLC Interlocks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22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200000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PLC MTTF=Its</a:t>
                      </a: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 Power Supply MTTF</a:t>
                      </a:r>
                    </a:p>
                    <a:p>
                      <a:pPr lvl="1" algn="l"/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Manufacturer data: Values from 200.000 to 980.000 hours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2244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DC Supply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144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5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43800</a:t>
                      </a:r>
                      <a:endParaRPr lang="en-GB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 experience.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2244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Ancillary Electronics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144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5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43800</a:t>
                      </a:r>
                      <a:endParaRPr lang="en-GB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</a:t>
                      </a: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 experience. 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58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Cooling Ring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144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40x10x50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175200000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 experience. </a:t>
                      </a:r>
                    </a:p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1 ring failed in 40 years, 50 rings per cavity, 10 cavities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1707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</a:rPr>
                        <a:t>Finemet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 Core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144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10000/2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43800000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</a:t>
                      </a:r>
                      <a:r>
                        <a:rPr lang="en-GB" sz="800" b="0" baseline="0" dirty="0" smtClean="0">
                          <a:solidFill>
                            <a:schemeClr val="tx2"/>
                          </a:solidFill>
                        </a:rPr>
                        <a:t> experience.</a:t>
                      </a:r>
                    </a:p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One </a:t>
                      </a:r>
                      <a:r>
                        <a:rPr lang="en-GB" sz="800" b="0" dirty="0" err="1" smtClean="0">
                          <a:solidFill>
                            <a:schemeClr val="tx2"/>
                          </a:solidFill>
                        </a:rPr>
                        <a:t>Finemet</a:t>
                      </a:r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 Core failed once each 10.000 years.</a:t>
                      </a:r>
                    </a:p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The component is made up of two </a:t>
                      </a:r>
                      <a:r>
                        <a:rPr lang="en-GB" sz="800" b="0" dirty="0" err="1" smtClean="0">
                          <a:solidFill>
                            <a:schemeClr val="tx2"/>
                          </a:solidFill>
                        </a:rPr>
                        <a:t>Finemet</a:t>
                      </a:r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 Cores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585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Ceramic Gaps (36)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 (144/36)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20000/36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4866666.667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Expert experience.</a:t>
                      </a:r>
                    </a:p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One Ceramic Gaps fails ones each 20.000 years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2244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</a:rPr>
                        <a:t>Mosfets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 pair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4608/2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18600000/2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8.15E+10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Manufacturer data</a:t>
                      </a:r>
                      <a:endParaRPr lang="en-GB" sz="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2244"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6"/>
                          </a:solidFill>
                        </a:rPr>
                        <a:t>Mosfets</a:t>
                      </a:r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 Driver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144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18600000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6"/>
                          </a:solidFill>
                        </a:rPr>
                        <a:t>1.63E+11</a:t>
                      </a:r>
                      <a:endParaRPr lang="en-GB" sz="10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>
                          <a:solidFill>
                            <a:schemeClr val="tx2"/>
                          </a:solidFill>
                        </a:rPr>
                        <a:t>Manufacturer data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4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44" y="-23219"/>
            <a:ext cx="8226854" cy="5651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INPUT DATA – MANTENANCE TIMES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Odei Rey </a:t>
            </a:r>
            <a:r>
              <a:rPr lang="en-US" dirty="0" err="1" smtClean="0"/>
              <a:t>Orozko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503664"/>
              </p:ext>
            </p:extLst>
          </p:nvPr>
        </p:nvGraphicFramePr>
        <p:xfrm>
          <a:off x="1830388" y="2282099"/>
          <a:ext cx="4986215" cy="1071657"/>
        </p:xfrm>
        <a:graphic>
          <a:graphicData uri="http://schemas.openxmlformats.org/drawingml/2006/table">
            <a:tbl>
              <a:tblPr firstRow="1" firstCol="1" bandRow="1"/>
              <a:tblGrid>
                <a:gridCol w="3204307"/>
                <a:gridCol w="1781908"/>
              </a:tblGrid>
              <a:tr h="398585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b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Operation</a:t>
                      </a:r>
                      <a:r>
                        <a:rPr lang="en-GB" sz="1050" b="1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Planned Maintenance period</a:t>
                      </a:r>
                      <a:endParaRPr lang="en-GB" sz="105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50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months (2190h)</a:t>
                      </a:r>
                      <a:endParaRPr lang="en-GB" sz="105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653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b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Planned Maintenance 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 hours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53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b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Lifetime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05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year (8760 h)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54199"/>
              </p:ext>
            </p:extLst>
          </p:nvPr>
        </p:nvGraphicFramePr>
        <p:xfrm>
          <a:off x="274544" y="488219"/>
          <a:ext cx="8226854" cy="1793880"/>
        </p:xfrm>
        <a:graphic>
          <a:graphicData uri="http://schemas.openxmlformats.org/drawingml/2006/table">
            <a:tbl>
              <a:tblPr firstRow="1" firstCol="1" bandRow="1"/>
              <a:tblGrid>
                <a:gridCol w="2167899"/>
                <a:gridCol w="2304872"/>
                <a:gridCol w="1965821"/>
                <a:gridCol w="1788262"/>
              </a:tblGrid>
              <a:tr h="0">
                <a:tc rowSpan="2">
                  <a:txBody>
                    <a:bodyPr/>
                    <a:lstStyle/>
                    <a:p>
                      <a:pPr marL="457200" lvl="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b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457200" lvl="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b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Corrective Maintenance(h)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457200" lvl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b="1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Spares Available</a:t>
                      </a:r>
                      <a:endParaRPr lang="en-GB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b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Best Case (100%)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lvl="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b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Worst Case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Cooling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2+4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(10%)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PLC Interlocks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2+4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(10%)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DC Supply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2+4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 (25%)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Ancillary Electronics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2+4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(3%)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Cooling Ring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(17%)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Finemet Core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(18%)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Ceramic Gaps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-Not possible-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(%25) – (28/36)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Mosfets pairs/Drivers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3575" algn="l"/>
                        </a:tabLs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1382 (%30)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March 2016- TE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97117" y="3624263"/>
            <a:ext cx="1337480" cy="3957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Operation</a:t>
            </a:r>
          </a:p>
          <a:p>
            <a:pPr algn="ctr"/>
            <a:r>
              <a:rPr lang="en-GB" sz="105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 months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008" y="3624263"/>
            <a:ext cx="474712" cy="39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PM 48h</a:t>
            </a:r>
            <a:endParaRPr lang="en-GB" sz="10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8192" y="3624263"/>
            <a:ext cx="1337480" cy="3957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Operation</a:t>
            </a:r>
          </a:p>
          <a:p>
            <a:pPr algn="ctr"/>
            <a:r>
              <a:rPr lang="en-GB" sz="105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 months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69083" y="3624263"/>
            <a:ext cx="474712" cy="39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PM 48h</a:t>
            </a:r>
            <a:endParaRPr lang="en-GB" sz="10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43795" y="3626523"/>
            <a:ext cx="1337480" cy="3957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Operation</a:t>
            </a:r>
          </a:p>
          <a:p>
            <a:pPr algn="ctr"/>
            <a:r>
              <a:rPr lang="en-GB" sz="105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 months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84686" y="3626523"/>
            <a:ext cx="474712" cy="39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PM 48h</a:t>
            </a:r>
            <a:endParaRPr lang="en-GB" sz="10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62809" y="3624263"/>
            <a:ext cx="1337480" cy="3957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Operation</a:t>
            </a:r>
          </a:p>
          <a:p>
            <a:pPr algn="ctr"/>
            <a:r>
              <a:rPr lang="en-GB" sz="105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 months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47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10600</TotalTime>
  <Words>1482</Words>
  <Application>Microsoft Office PowerPoint</Application>
  <PresentationFormat>On-screen Show (16:9)</PresentationFormat>
  <Paragraphs>465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Times New Roman</vt:lpstr>
      <vt:lpstr>Wingdings</vt:lpstr>
      <vt:lpstr>CERNCorporate16-9</vt:lpstr>
      <vt:lpstr>PowerPoint Presentation</vt:lpstr>
      <vt:lpstr>PowerPoint Presentation</vt:lpstr>
      <vt:lpstr>PowerPoint Presentation</vt:lpstr>
      <vt:lpstr>PSB RF SYSTEM</vt:lpstr>
      <vt:lpstr>PowerPoint Presentation</vt:lpstr>
      <vt:lpstr>ISOGRAPH® AVAILABILITY WORKBENCH</vt:lpstr>
      <vt:lpstr>ISOGRAPH AVAILABILITY MODEL</vt:lpstr>
      <vt:lpstr>INPUT DATA - MTBF</vt:lpstr>
      <vt:lpstr>INPUT DATA – MANTENANCE TIMES</vt:lpstr>
      <vt:lpstr>ASSUMPTIONS </vt:lpstr>
      <vt:lpstr>RESULTS – PSB RF SYSTEM AVAILABILITY PREDICTIONS </vt:lpstr>
      <vt:lpstr>RESULTS - PSB RF SYSTEM COMPONENTS AVAILABILITY PREDICTIONS </vt:lpstr>
      <vt:lpstr>RESULTS - PSB RF SYSTEM COMPONENTS AVAILABILITY PREDICTIONS </vt:lpstr>
      <vt:lpstr>RESULTS - PSB RF SYSTEM COMPONENTS AVAILABILITY PREDICTIONS </vt:lpstr>
      <vt:lpstr>PowerPoint Presentation</vt:lpstr>
      <vt:lpstr>ANALYTICAL MODEL – BASIC FORMULAS</vt:lpstr>
      <vt:lpstr>RELIABILITY MODEL – RESULTS</vt:lpstr>
      <vt:lpstr>RELIABILITY MODEL –RESULTS</vt:lpstr>
      <vt:lpstr>PowerPoint Presentation</vt:lpstr>
      <vt:lpstr>FURTHER STEPS AND TIMELINE</vt:lpstr>
      <vt:lpstr>Thank you!  Comments? 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Odei Rey Orozco</dc:creator>
  <cp:lastModifiedBy>Odei Rey Orozco</cp:lastModifiedBy>
  <cp:revision>217</cp:revision>
  <dcterms:created xsi:type="dcterms:W3CDTF">2015-11-06T12:58:02Z</dcterms:created>
  <dcterms:modified xsi:type="dcterms:W3CDTF">2016-03-10T09:12:43Z</dcterms:modified>
</cp:coreProperties>
</file>