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6" r:id="rId2"/>
    <p:sldId id="300" r:id="rId3"/>
    <p:sldId id="324" r:id="rId4"/>
    <p:sldId id="340" r:id="rId5"/>
    <p:sldId id="341" r:id="rId6"/>
    <p:sldId id="342" r:id="rId7"/>
    <p:sldId id="343" r:id="rId8"/>
    <p:sldId id="344" r:id="rId9"/>
    <p:sldId id="345" r:id="rId10"/>
    <p:sldId id="346" r:id="rId11"/>
    <p:sldId id="354" r:id="rId12"/>
    <p:sldId id="347" r:id="rId13"/>
    <p:sldId id="349" r:id="rId14"/>
    <p:sldId id="348" r:id="rId15"/>
    <p:sldId id="350" r:id="rId16"/>
    <p:sldId id="352" r:id="rId17"/>
    <p:sldId id="351" r:id="rId18"/>
    <p:sldId id="353" r:id="rId19"/>
    <p:sldId id="301" r:id="rId2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B3DA6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6" autoAdjust="0"/>
    <p:restoredTop sz="94660"/>
  </p:normalViewPr>
  <p:slideViewPr>
    <p:cSldViewPr snapToGrid="0" snapToObjects="1">
      <p:cViewPr varScale="1">
        <p:scale>
          <a:sx n="137" d="100"/>
          <a:sy n="137" d="100"/>
        </p:scale>
        <p:origin x="138" y="3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2FE699-7992-3B43-82F5-80F63DD62A0E}" type="datetimeFigureOut">
              <a:rPr lang="en-US" smtClean="0"/>
              <a:t>4/14/2016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24E45C-11D1-AF42-89D0-7A39DF9C2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7156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77B6D-0DB2-40D5-909E-255647E893C4}" type="datetimeFigureOut">
              <a:rPr lang="en-GB" smtClean="0"/>
              <a:t>14/04/2016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6463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77B0DA-F4B5-4A1F-BD2D-9FBBF29E476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780855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0414B5-3A6B-C642-9864-DF8AB2F91B47}" type="datetime3">
              <a:rPr lang="en-US" smtClean="0"/>
              <a:t>14 April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8AF6B-700B-254C-9E8E-858384F2CFB1}" type="datetime3">
              <a:rPr lang="en-US" smtClean="0"/>
              <a:t>14 April 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D1A333-D1C3-684F-BB30-72395C356468}" type="datetime3">
              <a:rPr lang="en-US" smtClean="0"/>
              <a:t>14 April 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E83D05-706C-E545-A57D-774167FDA958}" type="datetime3">
              <a:rPr lang="en-US" smtClean="0"/>
              <a:t>14 April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CD9B24-EE38-CD4E-AE4D-1E06203FD5C4}" type="datetime3">
              <a:rPr lang="en-US" smtClean="0"/>
              <a:t>14 April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F6EE29-628E-7543-BB58-8D9E437B67AF}" type="datetime3">
              <a:rPr lang="en-US" smtClean="0"/>
              <a:t>14 April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98258-8644-0247-80E1-B7C2726DC02D}" type="datetime3">
              <a:rPr lang="en-US" smtClean="0"/>
              <a:t>14 April 2016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AB09F8-FC02-CB4C-B313-38D01B515246}" type="datetime3">
              <a:rPr lang="en-US" smtClean="0"/>
              <a:t>14 April 2016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644CF7-756E-1448-B36A-59924ECE2C26}" type="datetime3">
              <a:rPr lang="en-US" smtClean="0"/>
              <a:t>14 April 2016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20 </a:t>
            </a:r>
            <a:fld id="{0C1AAB20-FF25-404E-A24F-F8AA9921429D}" type="datetime3">
              <a:rPr lang="en-US" smtClean="0"/>
              <a:t>14 April 2016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F9E722-60BC-A641-85BA-2708BF78AA2A}" type="datetime3">
              <a:rPr lang="en-US" smtClean="0"/>
              <a:t>14 April 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Daniel Wollmann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PostMortem</a:t>
            </a:r>
            <a:r>
              <a:rPr lang="en-US" sz="3600" dirty="0"/>
              <a:t> </a:t>
            </a:r>
            <a:r>
              <a:rPr lang="en-US" sz="3600" dirty="0" smtClean="0"/>
              <a:t>Data: </a:t>
            </a:r>
            <a:r>
              <a:rPr lang="en-US" sz="3600" dirty="0" err="1" smtClean="0"/>
              <a:t>json</a:t>
            </a:r>
            <a:r>
              <a:rPr lang="en-US" sz="3600" dirty="0"/>
              <a:t>:</a:t>
            </a:r>
            <a:r>
              <a:rPr lang="en-US" sz="3600" dirty="0" smtClean="0"/>
              <a:t> scary at first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14 April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71073"/>
            <a:ext cx="9144000" cy="5120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28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PostMortem</a:t>
            </a:r>
            <a:r>
              <a:rPr lang="en-US" sz="3600" dirty="0"/>
              <a:t> </a:t>
            </a:r>
            <a:r>
              <a:rPr lang="en-US" sz="3600" dirty="0" smtClean="0"/>
              <a:t>Data: python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14 April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9953" y="1061472"/>
            <a:ext cx="4696809" cy="3523928"/>
          </a:xfrm>
          <a:prstGeom prst="rect">
            <a:avLst/>
          </a:prstGeom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4635943"/>
            <a:ext cx="8226854" cy="1457925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Point and click GUI: 80 events in 8 hours</a:t>
            </a:r>
          </a:p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Python terminal scripts: 800 events in 3 hours</a:t>
            </a:r>
          </a:p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Speedup: ~27</a:t>
            </a:r>
          </a:p>
          <a:p>
            <a:pPr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2121699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Proton Run - Injection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14 April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324" y="918546"/>
            <a:ext cx="5672396" cy="522571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324" y="918546"/>
            <a:ext cx="5672396" cy="52257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102935" y="4361218"/>
            <a:ext cx="11029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MKI </a:t>
            </a:r>
            <a:r>
              <a:rPr lang="en-GB" sz="1000" dirty="0" err="1" smtClean="0"/>
              <a:t>softstart</a:t>
            </a:r>
            <a:endParaRPr lang="en-GB" sz="1000" dirty="0"/>
          </a:p>
        </p:txBody>
      </p:sp>
      <p:sp>
        <p:nvSpPr>
          <p:cNvPr id="14" name="Oval 13"/>
          <p:cNvSpPr/>
          <p:nvPr/>
        </p:nvSpPr>
        <p:spPr>
          <a:xfrm>
            <a:off x="5969981" y="4427259"/>
            <a:ext cx="105789" cy="114141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/>
          <p:cNvSpPr txBox="1"/>
          <p:nvPr/>
        </p:nvSpPr>
        <p:spPr>
          <a:xfrm>
            <a:off x="5102935" y="3866882"/>
            <a:ext cx="110294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MKI </a:t>
            </a:r>
            <a:r>
              <a:rPr lang="en-GB" sz="1000" dirty="0" err="1" smtClean="0"/>
              <a:t>softstart</a:t>
            </a:r>
            <a:endParaRPr lang="en-GB" sz="1000" dirty="0"/>
          </a:p>
        </p:txBody>
      </p:sp>
      <p:sp>
        <p:nvSpPr>
          <p:cNvPr id="16" name="Oval 15"/>
          <p:cNvSpPr/>
          <p:nvPr/>
        </p:nvSpPr>
        <p:spPr>
          <a:xfrm>
            <a:off x="5969981" y="3962921"/>
            <a:ext cx="105789" cy="114141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2878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 animBg="1"/>
      <p:bldP spid="15" grpId="0"/>
      <p:bldP spid="1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Proton Run – Flat Top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14 April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324" y="918546"/>
            <a:ext cx="5672396" cy="52257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324" y="918546"/>
            <a:ext cx="5672396" cy="522571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45432" y="5272587"/>
            <a:ext cx="11621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TCDQ moved during operation</a:t>
            </a:r>
            <a:endParaRPr lang="en-GB" sz="1000" dirty="0"/>
          </a:p>
        </p:txBody>
      </p:sp>
      <p:sp>
        <p:nvSpPr>
          <p:cNvPr id="12" name="Oval 11"/>
          <p:cNvSpPr/>
          <p:nvPr/>
        </p:nvSpPr>
        <p:spPr>
          <a:xfrm>
            <a:off x="4870797" y="5495125"/>
            <a:ext cx="105789" cy="114141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262597" y="5285490"/>
            <a:ext cx="1636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MKI fault during injection</a:t>
            </a:r>
            <a:endParaRPr lang="en-GB" sz="1000" dirty="0"/>
          </a:p>
        </p:txBody>
      </p:sp>
      <p:sp>
        <p:nvSpPr>
          <p:cNvPr id="14" name="Oval 13"/>
          <p:cNvSpPr/>
          <p:nvPr/>
        </p:nvSpPr>
        <p:spPr>
          <a:xfrm>
            <a:off x="6200833" y="5472642"/>
            <a:ext cx="105789" cy="114141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4870797" y="4901392"/>
            <a:ext cx="1964823" cy="1530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 rot="21125555" flipH="1">
            <a:off x="4870797" y="4485539"/>
            <a:ext cx="1482436" cy="128210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4976586" y="4343916"/>
            <a:ext cx="163696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???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1438781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 animBg="1"/>
      <p:bldP spid="13" grpId="0"/>
      <p:bldP spid="14" grpId="0" animBg="1"/>
      <p:bldP spid="16" grpId="0" animBg="1"/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Proton Run – Ramp Up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14 April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324" y="918546"/>
            <a:ext cx="5672396" cy="522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6335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Ion Run - Injection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14 April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324" y="918546"/>
            <a:ext cx="5672396" cy="522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9376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Ion Run – Flat Top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14 April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324" y="918546"/>
            <a:ext cx="5672396" cy="5225714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356187" y="1548063"/>
            <a:ext cx="6873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FGC lost</a:t>
            </a:r>
            <a:endParaRPr lang="en-GB" sz="1000" dirty="0"/>
          </a:p>
        </p:txBody>
      </p:sp>
      <p:sp>
        <p:nvSpPr>
          <p:cNvPr id="11" name="Oval 10"/>
          <p:cNvSpPr/>
          <p:nvPr/>
        </p:nvSpPr>
        <p:spPr>
          <a:xfrm>
            <a:off x="4646993" y="1735215"/>
            <a:ext cx="105789" cy="114141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288705" y="2921795"/>
            <a:ext cx="12335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 smtClean="0"/>
              <a:t>Async</a:t>
            </a:r>
            <a:r>
              <a:rPr lang="en-GB" sz="1000" dirty="0" smtClean="0"/>
              <a:t> BD test</a:t>
            </a:r>
            <a:endParaRPr lang="en-GB" sz="1000" dirty="0"/>
          </a:p>
        </p:txBody>
      </p:sp>
      <p:sp>
        <p:nvSpPr>
          <p:cNvPr id="13" name="Oval 12"/>
          <p:cNvSpPr/>
          <p:nvPr/>
        </p:nvSpPr>
        <p:spPr>
          <a:xfrm>
            <a:off x="5579511" y="3108947"/>
            <a:ext cx="105789" cy="114141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288705" y="5095892"/>
            <a:ext cx="113767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err="1"/>
              <a:t>Async</a:t>
            </a:r>
            <a:r>
              <a:rPr lang="en-GB" sz="1000" dirty="0"/>
              <a:t> BD test</a:t>
            </a:r>
            <a:endParaRPr lang="en-GB" sz="1000" dirty="0"/>
          </a:p>
        </p:txBody>
      </p:sp>
      <p:sp>
        <p:nvSpPr>
          <p:cNvPr id="15" name="Oval 14"/>
          <p:cNvSpPr/>
          <p:nvPr/>
        </p:nvSpPr>
        <p:spPr>
          <a:xfrm>
            <a:off x="5579511" y="5283044"/>
            <a:ext cx="105789" cy="114141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3140184" y="3877889"/>
            <a:ext cx="10033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Very long fills</a:t>
            </a:r>
            <a:endParaRPr lang="en-GB" sz="1000" dirty="0"/>
          </a:p>
        </p:txBody>
      </p:sp>
      <p:sp>
        <p:nvSpPr>
          <p:cNvPr id="17" name="Oval 16"/>
          <p:cNvSpPr/>
          <p:nvPr/>
        </p:nvSpPr>
        <p:spPr>
          <a:xfrm>
            <a:off x="2882865" y="3592649"/>
            <a:ext cx="346309" cy="408351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" name="Straight Connector 4"/>
          <p:cNvCxnSpPr/>
          <p:nvPr/>
        </p:nvCxnSpPr>
        <p:spPr>
          <a:xfrm>
            <a:off x="5467216" y="1451530"/>
            <a:ext cx="0" cy="416275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5467216" y="1982128"/>
            <a:ext cx="933585" cy="275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5467216" y="4727276"/>
            <a:ext cx="933585" cy="2750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416593" y="1221926"/>
            <a:ext cx="23590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Fix in SPS/LHC frequency mismatch</a:t>
            </a:r>
            <a:endParaRPr lang="en-GB" sz="1000" dirty="0"/>
          </a:p>
        </p:txBody>
      </p:sp>
      <p:cxnSp>
        <p:nvCxnSpPr>
          <p:cNvPr id="26" name="Straight Arrow Connector 25"/>
          <p:cNvCxnSpPr/>
          <p:nvPr/>
        </p:nvCxnSpPr>
        <p:spPr>
          <a:xfrm flipV="1">
            <a:off x="2969335" y="1926522"/>
            <a:ext cx="806928" cy="3455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3789051" y="1929953"/>
            <a:ext cx="1678164" cy="521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2970720" y="4727276"/>
            <a:ext cx="806928" cy="1727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V="1">
            <a:off x="3761601" y="4720133"/>
            <a:ext cx="1678164" cy="11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2463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 animBg="1"/>
      <p:bldP spid="12" grpId="0"/>
      <p:bldP spid="13" grpId="0" animBg="1"/>
      <p:bldP spid="14" grpId="0"/>
      <p:bldP spid="15" grpId="0" animBg="1"/>
      <p:bldP spid="16" grpId="0"/>
      <p:bldP spid="17" grpId="0" animBg="1"/>
      <p:bldP spid="2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Ion Run – Ramp Up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14 April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2324" y="918546"/>
            <a:ext cx="5672396" cy="522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6186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Conclusion and Outlook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946" y="869527"/>
            <a:ext cx="8226854" cy="525631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The correlation of losses with the studied slice of AG population is good</a:t>
            </a:r>
          </a:p>
          <a:p>
            <a:pPr>
              <a:lnSpc>
                <a:spcPct val="110000"/>
              </a:lnSpc>
            </a:pPr>
            <a:endParaRPr lang="en-US" sz="2800" dirty="0">
              <a:sym typeface="Wingdings"/>
            </a:endParaRPr>
          </a:p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In the future: 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Change normalization of the losses</a:t>
            </a:r>
          </a:p>
          <a:p>
            <a:pPr lvl="2">
              <a:lnSpc>
                <a:spcPct val="110000"/>
              </a:lnSpc>
            </a:pPr>
            <a:r>
              <a:rPr lang="en-US" dirty="0" smtClean="0">
                <a:sym typeface="Wingdings"/>
              </a:rPr>
              <a:t>Now: based on ratio to threshold</a:t>
            </a:r>
          </a:p>
          <a:p>
            <a:pPr lvl="2">
              <a:lnSpc>
                <a:spcPct val="110000"/>
              </a:lnSpc>
            </a:pPr>
            <a:r>
              <a:rPr lang="en-US" dirty="0" smtClean="0">
                <a:sym typeface="Wingdings"/>
              </a:rPr>
              <a:t>New: absolute losses in Gray</a:t>
            </a:r>
          </a:p>
          <a:p>
            <a:pPr lvl="3">
              <a:lnSpc>
                <a:spcPct val="110000"/>
              </a:lnSpc>
            </a:pPr>
            <a:r>
              <a:rPr lang="en-US" dirty="0" smtClean="0">
                <a:sym typeface="Wingdings"/>
              </a:rPr>
              <a:t>Show ramp events with Flat Top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sym typeface="Wingdings"/>
              </a:rPr>
              <a:t>Check for BSRA calibration</a:t>
            </a:r>
          </a:p>
          <a:p>
            <a:pPr lvl="1">
              <a:lnSpc>
                <a:spcPct val="110000"/>
              </a:lnSpc>
            </a:pPr>
            <a:endParaRPr lang="en-US" dirty="0" smtClean="0">
              <a:sym typeface="Wingdings"/>
            </a:endParaRPr>
          </a:p>
          <a:p>
            <a:pPr>
              <a:lnSpc>
                <a:spcPct val="110000"/>
              </a:lnSpc>
            </a:pPr>
            <a:r>
              <a:rPr lang="en-US" dirty="0" smtClean="0">
                <a:sym typeface="Wingdings"/>
              </a:rPr>
              <a:t>Correlate with other variables like: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sym typeface="Wingdings"/>
              </a:rPr>
              <a:t>RF noise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sym typeface="Wingdings"/>
              </a:rPr>
              <a:t>Injection quality</a:t>
            </a:r>
          </a:p>
          <a:p>
            <a:pPr lvl="1">
              <a:lnSpc>
                <a:spcPct val="110000"/>
              </a:lnSpc>
            </a:pPr>
            <a:r>
              <a:rPr lang="en-US" dirty="0" smtClean="0">
                <a:sym typeface="Wingdings"/>
              </a:rPr>
              <a:t>AG cleaning</a:t>
            </a:r>
            <a:endParaRPr lang="en-US" dirty="0" smtClean="0"/>
          </a:p>
          <a:p>
            <a:pPr>
              <a:lnSpc>
                <a:spcPct val="110000"/>
              </a:lnSpc>
            </a:pP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14 April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6268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967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1800" y="1552089"/>
            <a:ext cx="8265984" cy="1277637"/>
          </a:xfrm>
        </p:spPr>
        <p:txBody>
          <a:bodyPr>
            <a:normAutofit fontScale="90000"/>
          </a:bodyPr>
          <a:lstStyle/>
          <a:p>
            <a:pPr algn="ctr"/>
            <a:r>
              <a:rPr lang="en-US" sz="3600" b="0" dirty="0" smtClean="0"/>
              <a:t>Losses during Dumps</a:t>
            </a:r>
            <a:br>
              <a:rPr lang="en-US" sz="3600" b="0" dirty="0" smtClean="0"/>
            </a:br>
            <a:r>
              <a:rPr lang="en-US" sz="3600" b="0" dirty="0" smtClean="0"/>
              <a:t>in the 2015 run</a:t>
            </a:r>
            <a:br>
              <a:rPr lang="en-US" sz="3600" b="0" dirty="0" smtClean="0"/>
            </a:b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2683" y="4068636"/>
            <a:ext cx="6629400" cy="48194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M. Valette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14 April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176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Goal: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3809"/>
            <a:ext cx="8226854" cy="4840677"/>
          </a:xfrm>
        </p:spPr>
        <p:txBody>
          <a:bodyPr>
            <a:normAutofit fontScale="85000" lnSpcReduction="10000"/>
          </a:bodyPr>
          <a:lstStyle/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Study the trends of losses during along a run: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Identify the machine setting influencing dump quality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Improve dump quality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Check for decommissioning effects</a:t>
            </a:r>
            <a:endParaRPr lang="en-US" sz="2800" dirty="0">
              <a:sym typeface="Wingdings"/>
            </a:endParaRP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Prevent future “dirty” dumps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Confirm we have a good understanding of what is going on during a dump</a:t>
            </a:r>
          </a:p>
          <a:p>
            <a:pPr>
              <a:lnSpc>
                <a:spcPct val="110000"/>
              </a:lnSpc>
            </a:pPr>
            <a:r>
              <a:rPr lang="en-US" sz="3200" dirty="0" smtClean="0">
                <a:sym typeface="Wingdings"/>
              </a:rPr>
              <a:t>Follow up on Abort Gap population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Confirm AG cleaning efficiency</a:t>
            </a:r>
          </a:p>
          <a:p>
            <a:pPr lvl="1">
              <a:lnSpc>
                <a:spcPct val="110000"/>
              </a:lnSpc>
            </a:pPr>
            <a:r>
              <a:rPr lang="en-US" sz="2800" dirty="0" smtClean="0">
                <a:sym typeface="Wingdings"/>
              </a:rPr>
              <a:t>Understand machine parameters influencing AG population</a:t>
            </a:r>
          </a:p>
          <a:p>
            <a:pPr lvl="1">
              <a:lnSpc>
                <a:spcPct val="110000"/>
              </a:lnSpc>
            </a:pPr>
            <a:endParaRPr lang="en-US" dirty="0" smtClean="0">
              <a:sym typeface="Wingdings"/>
            </a:endParaRPr>
          </a:p>
          <a:p>
            <a:pPr lvl="1">
              <a:lnSpc>
                <a:spcPct val="110000"/>
              </a:lnSpc>
            </a:pPr>
            <a:endParaRPr lang="en-US" sz="2800" dirty="0" smtClean="0">
              <a:sym typeface="Wingding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14 April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7068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Dump Channel Layout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14 April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978" y="865476"/>
            <a:ext cx="7353566" cy="5265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5989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Abort Gap population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14 April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373" y="1062134"/>
            <a:ext cx="9144000" cy="4132657"/>
          </a:xfrm>
          <a:prstGeom prst="rect">
            <a:avLst/>
          </a:prstGeom>
        </p:spPr>
      </p:pic>
      <p:sp>
        <p:nvSpPr>
          <p:cNvPr id="10" name="Freeform 9"/>
          <p:cNvSpPr/>
          <p:nvPr/>
        </p:nvSpPr>
        <p:spPr>
          <a:xfrm>
            <a:off x="31972" y="1598601"/>
            <a:ext cx="6560660" cy="1835195"/>
          </a:xfrm>
          <a:custGeom>
            <a:avLst/>
            <a:gdLst>
              <a:gd name="connsiteX0" fmla="*/ 6560660 w 6560660"/>
              <a:gd name="connsiteY0" fmla="*/ 0 h 1835195"/>
              <a:gd name="connsiteX1" fmla="*/ 5767754 w 6560660"/>
              <a:gd name="connsiteY1" fmla="*/ 530736 h 1835195"/>
              <a:gd name="connsiteX2" fmla="*/ 4712677 w 6560660"/>
              <a:gd name="connsiteY2" fmla="*/ 908006 h 1835195"/>
              <a:gd name="connsiteX3" fmla="*/ 3683178 w 6560660"/>
              <a:gd name="connsiteY3" fmla="*/ 1182965 h 1835195"/>
              <a:gd name="connsiteX4" fmla="*/ 2615312 w 6560660"/>
              <a:gd name="connsiteY4" fmla="*/ 1477108 h 1835195"/>
              <a:gd name="connsiteX5" fmla="*/ 0 w 6560660"/>
              <a:gd name="connsiteY5" fmla="*/ 1835195 h 18351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60660" h="1835195">
                <a:moveTo>
                  <a:pt x="6560660" y="0"/>
                </a:moveTo>
                <a:cubicBezTo>
                  <a:pt x="6318205" y="189701"/>
                  <a:pt x="6075751" y="379402"/>
                  <a:pt x="5767754" y="530736"/>
                </a:cubicBezTo>
                <a:cubicBezTo>
                  <a:pt x="5459757" y="682070"/>
                  <a:pt x="5060106" y="799301"/>
                  <a:pt x="4712677" y="908006"/>
                </a:cubicBezTo>
                <a:cubicBezTo>
                  <a:pt x="4365248" y="1016711"/>
                  <a:pt x="3683178" y="1182965"/>
                  <a:pt x="3683178" y="1182965"/>
                </a:cubicBezTo>
                <a:cubicBezTo>
                  <a:pt x="3333617" y="1277815"/>
                  <a:pt x="3229175" y="1368403"/>
                  <a:pt x="2615312" y="1477108"/>
                </a:cubicBezTo>
                <a:cubicBezTo>
                  <a:pt x="2001449" y="1585813"/>
                  <a:pt x="371941" y="1830932"/>
                  <a:pt x="0" y="1835195"/>
                </a:cubicBezTo>
              </a:path>
            </a:pathLst>
          </a:custGeom>
          <a:ln w="28575"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7030A0"/>
              </a:solidFill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 flipH="1">
            <a:off x="-1373" y="4015687"/>
            <a:ext cx="6830598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592632" y="1649757"/>
            <a:ext cx="0" cy="2365930"/>
          </a:xfrm>
          <a:prstGeom prst="straightConnector1">
            <a:avLst/>
          </a:prstGeom>
          <a:ln w="28575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6592632" y="4015687"/>
            <a:ext cx="0" cy="601074"/>
          </a:xfrm>
          <a:prstGeom prst="straightConnector1">
            <a:avLst/>
          </a:prstGeom>
          <a:ln w="28575">
            <a:solidFill>
              <a:schemeClr val="tx2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206269" y="2007900"/>
            <a:ext cx="1559313" cy="2308324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7030A0"/>
                </a:solidFill>
              </a:rPr>
              <a:t>~90% particles leaking from the last bunch</a:t>
            </a:r>
          </a:p>
          <a:p>
            <a:pPr algn="ctr"/>
            <a:r>
              <a:rPr lang="en-GB" dirty="0">
                <a:solidFill>
                  <a:srgbClr val="7030A0"/>
                </a:solidFill>
              </a:rPr>
              <a:t>d</a:t>
            </a:r>
            <a:r>
              <a:rPr lang="en-GB" dirty="0" smtClean="0">
                <a:solidFill>
                  <a:srgbClr val="7030A0"/>
                </a:solidFill>
              </a:rPr>
              <a:t>epends on filling pattern and intensity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15111" y="4013353"/>
            <a:ext cx="1656602" cy="120032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2"/>
                </a:solidFill>
              </a:rPr>
              <a:t>~10% </a:t>
            </a:r>
            <a:r>
              <a:rPr lang="en-GB" dirty="0" err="1" smtClean="0">
                <a:solidFill>
                  <a:schemeClr val="tx2"/>
                </a:solidFill>
              </a:rPr>
              <a:t>unbunched</a:t>
            </a:r>
            <a:r>
              <a:rPr lang="en-GB" dirty="0" smtClean="0">
                <a:solidFill>
                  <a:schemeClr val="tx2"/>
                </a:solidFill>
              </a:rPr>
              <a:t> beam from injection</a:t>
            </a:r>
            <a:endParaRPr lang="en-GB" dirty="0">
              <a:solidFill>
                <a:schemeClr val="tx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4570627" y="2510466"/>
                <a:ext cx="1656602" cy="39421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 dirty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𝜏</m:t>
                          </m:r>
                        </m:e>
                        <m:sub>
                          <m:r>
                            <a:rPr lang="en-GB" b="0" i="1" dirty="0" smtClean="0">
                              <a:solidFill>
                                <a:srgbClr val="00B05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1/2</m:t>
                          </m:r>
                        </m:sub>
                      </m:sSub>
                      <m:r>
                        <a:rPr lang="en-GB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~1.75</m:t>
                      </m:r>
                      <m:r>
                        <a:rPr lang="en-GB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𝜇</m:t>
                      </m:r>
                      <m:r>
                        <a:rPr lang="en-GB" b="0" i="1" dirty="0" smtClean="0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𝑠</m:t>
                      </m:r>
                    </m:oMath>
                  </m:oMathPara>
                </a14:m>
                <a:endParaRPr lang="en-GB" dirty="0">
                  <a:solidFill>
                    <a:srgbClr val="00B050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0627" y="2510466"/>
                <a:ext cx="1656602" cy="394210"/>
              </a:xfrm>
              <a:prstGeom prst="rect">
                <a:avLst/>
              </a:prstGeom>
              <a:blipFill rotWithShape="0">
                <a:blip r:embed="rId3"/>
                <a:stretch>
                  <a:fillRect b="-1093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Straight Arrow Connector 20"/>
          <p:cNvCxnSpPr/>
          <p:nvPr/>
        </p:nvCxnSpPr>
        <p:spPr>
          <a:xfrm flipH="1">
            <a:off x="4130344" y="2890821"/>
            <a:ext cx="2462288" cy="13855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4415111" y="2843123"/>
            <a:ext cx="2055350" cy="92333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B050"/>
                </a:solidFill>
              </a:rPr>
              <a:t>Depends on RF noise or something else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24" name="Straight Arrow Connector 23"/>
          <p:cNvCxnSpPr/>
          <p:nvPr/>
        </p:nvCxnSpPr>
        <p:spPr>
          <a:xfrm flipV="1">
            <a:off x="4130344" y="2707571"/>
            <a:ext cx="0" cy="1308117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55058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8" grpId="0"/>
      <p:bldP spid="19" grpId="0"/>
      <p:bldP spid="20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Extraction Kicker waveform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14 April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1506"/>
            <a:ext cx="9144000" cy="4711895"/>
          </a:xfrm>
          <a:prstGeom prst="rect">
            <a:avLst/>
          </a:prstGeom>
        </p:spPr>
      </p:pic>
      <p:cxnSp>
        <p:nvCxnSpPr>
          <p:cNvPr id="10" name="Straight Connector 9"/>
          <p:cNvCxnSpPr>
            <a:endCxn id="23" idx="1"/>
          </p:cNvCxnSpPr>
          <p:nvPr/>
        </p:nvCxnSpPr>
        <p:spPr>
          <a:xfrm>
            <a:off x="690596" y="5057975"/>
            <a:ext cx="6625271" cy="0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690596" y="5146431"/>
            <a:ext cx="6509505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690596" y="4825645"/>
            <a:ext cx="6509505" cy="0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690596" y="2332892"/>
            <a:ext cx="650950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816011" y="4322618"/>
            <a:ext cx="0" cy="109984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2102694" y="4322618"/>
            <a:ext cx="0" cy="1099841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2320103" y="4326881"/>
            <a:ext cx="0" cy="1099841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790816" y="2025961"/>
            <a:ext cx="0" cy="339649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154629" y="5103556"/>
            <a:ext cx="11229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Stays in the ring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7315867" y="4734809"/>
            <a:ext cx="16271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Collimated or dangerous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386534" y="4499508"/>
            <a:ext cx="1627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TCDQ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86534" y="2273859"/>
            <a:ext cx="1627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50"/>
                </a:solidFill>
              </a:rPr>
              <a:t>TCDS</a:t>
            </a:r>
            <a:endParaRPr lang="en-GB" dirty="0">
              <a:solidFill>
                <a:srgbClr val="00B050"/>
              </a:solidFill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690596" y="5305245"/>
            <a:ext cx="773723" cy="0"/>
          </a:xfrm>
          <a:prstGeom prst="straightConnector1">
            <a:avLst/>
          </a:prstGeom>
          <a:ln w="28575"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239566" y="5522638"/>
                <a:ext cx="1378220" cy="64633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dirty="0" smtClean="0">
                    <a:solidFill>
                      <a:srgbClr val="C00000"/>
                    </a:solidFill>
                  </a:rPr>
                  <a:t>0.7</a:t>
                </a:r>
                <a14:m>
                  <m:oMath xmlns:m="http://schemas.openxmlformats.org/officeDocument/2006/math">
                    <m:r>
                      <a:rPr lang="en-GB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GB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𝑠</m:t>
                    </m:r>
                  </m:oMath>
                </a14:m>
                <a:r>
                  <a:rPr lang="en-GB" dirty="0" smtClean="0">
                    <a:solidFill>
                      <a:srgbClr val="C00000"/>
                    </a:solidFill>
                  </a:rPr>
                  <a:t> delay from LBDS</a:t>
                </a:r>
                <a:endParaRPr lang="en-GB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9566" y="5522638"/>
                <a:ext cx="1378220" cy="646331"/>
              </a:xfrm>
              <a:prstGeom prst="rect">
                <a:avLst/>
              </a:prstGeom>
              <a:blipFill rotWithShape="0">
                <a:blip r:embed="rId3"/>
                <a:stretch>
                  <a:fillRect l="-2655" t="-5660" r="-7080" b="-1415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0" name="Straight Arrow Connector 29"/>
          <p:cNvCxnSpPr/>
          <p:nvPr/>
        </p:nvCxnSpPr>
        <p:spPr>
          <a:xfrm flipH="1">
            <a:off x="1464320" y="5305245"/>
            <a:ext cx="351691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1816012" y="5305245"/>
            <a:ext cx="286682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 flipH="1">
            <a:off x="2106958" y="5305245"/>
            <a:ext cx="213145" cy="0"/>
          </a:xfrm>
          <a:prstGeom prst="straightConnector1">
            <a:avLst/>
          </a:prstGeom>
          <a:ln w="28575"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>
            <a:off x="2320104" y="5302068"/>
            <a:ext cx="1470712" cy="0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478938" y="1944374"/>
            <a:ext cx="18130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2060"/>
                </a:solidFill>
              </a:rPr>
              <a:t>Dump channel</a:t>
            </a:r>
            <a:endParaRPr lang="en-GB" dirty="0">
              <a:solidFill>
                <a:srgbClr val="00206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62486" y="3370789"/>
            <a:ext cx="1378220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2060"/>
                </a:solidFill>
              </a:rPr>
              <a:t>Abort gap starts here</a:t>
            </a:r>
            <a:endParaRPr lang="en-GB" dirty="0">
              <a:solidFill>
                <a:srgbClr val="002060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H="1">
            <a:off x="1464319" y="4027490"/>
            <a:ext cx="87277" cy="1353650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>
            <a:off x="3801247" y="5274609"/>
            <a:ext cx="1606288" cy="26730"/>
          </a:xfrm>
          <a:prstGeom prst="straightConnector1">
            <a:avLst/>
          </a:prstGeom>
          <a:ln w="28575">
            <a:solidFill>
              <a:srgbClr val="00206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63312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6" grpId="0"/>
      <p:bldP spid="28" grpId="0"/>
      <p:bldP spid="40" grpId="0"/>
      <p:bldP spid="4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smtClean="0"/>
              <a:t>Abort Gap slice hitting the dampers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14 April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62671"/>
            <a:ext cx="9144000" cy="4132657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 flipH="1">
            <a:off x="6176996" y="3380529"/>
            <a:ext cx="569103" cy="0"/>
          </a:xfrm>
          <a:prstGeom prst="straightConnector1">
            <a:avLst/>
          </a:prstGeom>
          <a:ln w="28575">
            <a:solidFill>
              <a:schemeClr val="tx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5683561" y="3380529"/>
            <a:ext cx="493435" cy="0"/>
          </a:xfrm>
          <a:prstGeom prst="straightConnector1">
            <a:avLst/>
          </a:prstGeom>
          <a:ln w="28575">
            <a:solidFill>
              <a:srgbClr val="7030A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338263" y="3372023"/>
            <a:ext cx="345298" cy="0"/>
          </a:xfrm>
          <a:prstGeom prst="straightConnector1">
            <a:avLst/>
          </a:prstGeom>
          <a:ln w="28575">
            <a:solidFill>
              <a:srgbClr val="00B0F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 flipV="1">
            <a:off x="3036278" y="3363518"/>
            <a:ext cx="2301985" cy="17011"/>
          </a:xfrm>
          <a:prstGeom prst="straightConnector1">
            <a:avLst/>
          </a:prstGeom>
          <a:ln w="28575">
            <a:solidFill>
              <a:srgbClr val="00B050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176996" y="2033421"/>
            <a:ext cx="0" cy="28519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5683561" y="2257224"/>
            <a:ext cx="0" cy="2628102"/>
          </a:xfrm>
          <a:prstGeom prst="line">
            <a:avLst/>
          </a:prstGeom>
          <a:ln>
            <a:solidFill>
              <a:srgbClr val="7030A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5338262" y="2429873"/>
            <a:ext cx="1" cy="2455453"/>
          </a:xfrm>
          <a:prstGeom prst="line">
            <a:avLst/>
          </a:prstGeom>
          <a:ln>
            <a:solidFill>
              <a:srgbClr val="00B0F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3036278" y="3030948"/>
            <a:ext cx="1" cy="1854378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 rot="5400000">
            <a:off x="5999944" y="3757353"/>
            <a:ext cx="1122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Ring</a:t>
            </a:r>
            <a:endParaRPr lang="en-GB" dirty="0"/>
          </a:p>
        </p:txBody>
      </p:sp>
      <p:sp>
        <p:nvSpPr>
          <p:cNvPr id="39" name="TextBox 38"/>
          <p:cNvSpPr txBox="1"/>
          <p:nvPr/>
        </p:nvSpPr>
        <p:spPr>
          <a:xfrm rot="5400000">
            <a:off x="5253011" y="3925635"/>
            <a:ext cx="15516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7030A0"/>
                </a:solidFill>
              </a:rPr>
              <a:t>Collimated</a:t>
            </a:r>
            <a:endParaRPr lang="en-GB" dirty="0">
              <a:solidFill>
                <a:srgbClr val="7030A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 rot="5400000">
            <a:off x="4720179" y="3986280"/>
            <a:ext cx="16271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00B0F0"/>
                </a:solidFill>
              </a:rPr>
              <a:t>TCDQ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381577" y="3433342"/>
            <a:ext cx="11454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00B050"/>
                </a:solidFill>
              </a:rPr>
              <a:t>TCDS (~40% of particles)</a:t>
            </a:r>
            <a:endParaRPr lang="en-GB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1771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  <p:bldP spid="39" grpId="0"/>
      <p:bldP spid="40" grpId="0"/>
      <p:bldP spid="4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PostMortem</a:t>
            </a:r>
            <a:r>
              <a:rPr lang="en-US" sz="3600" dirty="0" smtClean="0"/>
              <a:t> Data: before: </a:t>
            </a:r>
            <a:r>
              <a:rPr lang="en-US" sz="3600" dirty="0" err="1" smtClean="0"/>
              <a:t>DataBrowser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14 April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189" y="1016711"/>
            <a:ext cx="8063865" cy="4950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89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93066"/>
            <a:ext cx="8226854" cy="319146"/>
          </a:xfrm>
        </p:spPr>
        <p:txBody>
          <a:bodyPr>
            <a:noAutofit/>
          </a:bodyPr>
          <a:lstStyle/>
          <a:p>
            <a:r>
              <a:rPr lang="en-US" sz="3600" dirty="0" err="1" smtClean="0"/>
              <a:t>PostMortem</a:t>
            </a:r>
            <a:r>
              <a:rPr lang="en-US" sz="3600" dirty="0" smtClean="0"/>
              <a:t> Data: before: PM playback 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14 April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</p:spPr>
        <p:txBody>
          <a:bodyPr/>
          <a:lstStyle/>
          <a:p>
            <a:r>
              <a:rPr lang="en-US" dirty="0" smtClean="0"/>
              <a:t>Matthieu Valette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229" y="1278629"/>
            <a:ext cx="7520796" cy="4505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4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43802</TotalTime>
  <Words>409</Words>
  <Application>Microsoft Office PowerPoint</Application>
  <PresentationFormat>On-screen Show (4:3)</PresentationFormat>
  <Paragraphs>121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Cambria Math</vt:lpstr>
      <vt:lpstr>Wingdings</vt:lpstr>
      <vt:lpstr>CERN(4-3)</vt:lpstr>
      <vt:lpstr>PowerPoint Presentation</vt:lpstr>
      <vt:lpstr>Losses during Dumps in the 2015 run </vt:lpstr>
      <vt:lpstr>Goal:</vt:lpstr>
      <vt:lpstr>Dump Channel Layout </vt:lpstr>
      <vt:lpstr>Abort Gap population </vt:lpstr>
      <vt:lpstr>Extraction Kicker waveform </vt:lpstr>
      <vt:lpstr>Abort Gap slice hitting the dampers </vt:lpstr>
      <vt:lpstr>PostMortem Data: before: DataBrowser</vt:lpstr>
      <vt:lpstr>PostMortem Data: before: PM playback </vt:lpstr>
      <vt:lpstr>PostMortem Data: json: scary at first </vt:lpstr>
      <vt:lpstr>PostMortem Data: python </vt:lpstr>
      <vt:lpstr>Proton Run - Injection </vt:lpstr>
      <vt:lpstr>Proton Run – Flat Top </vt:lpstr>
      <vt:lpstr>Proton Run – Ramp Up </vt:lpstr>
      <vt:lpstr>Ion Run - Injection </vt:lpstr>
      <vt:lpstr>Ion Run – Flat Top </vt:lpstr>
      <vt:lpstr>Ion Run – Ramp Up </vt:lpstr>
      <vt:lpstr>Conclusion and Outlook 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Matthieu Valette</cp:lastModifiedBy>
  <cp:revision>390</cp:revision>
  <cp:lastPrinted>2014-05-15T12:44:47Z</cp:lastPrinted>
  <dcterms:created xsi:type="dcterms:W3CDTF">2012-11-30T11:04:26Z</dcterms:created>
  <dcterms:modified xsi:type="dcterms:W3CDTF">2016-04-14T08:09:09Z</dcterms:modified>
</cp:coreProperties>
</file>