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4"/>
  </p:sldMasterIdLst>
  <p:notesMasterIdLst>
    <p:notesMasterId r:id="rId24"/>
  </p:notesMasterIdLst>
  <p:sldIdLst>
    <p:sldId id="256" r:id="rId5"/>
    <p:sldId id="257" r:id="rId6"/>
    <p:sldId id="283" r:id="rId7"/>
    <p:sldId id="295" r:id="rId8"/>
    <p:sldId id="296" r:id="rId9"/>
    <p:sldId id="294" r:id="rId10"/>
    <p:sldId id="297" r:id="rId11"/>
    <p:sldId id="300" r:id="rId12"/>
    <p:sldId id="298" r:id="rId13"/>
    <p:sldId id="299" r:id="rId14"/>
    <p:sldId id="301" r:id="rId15"/>
    <p:sldId id="304" r:id="rId16"/>
    <p:sldId id="302" r:id="rId17"/>
    <p:sldId id="303" r:id="rId18"/>
    <p:sldId id="308" r:id="rId19"/>
    <p:sldId id="309" r:id="rId20"/>
    <p:sldId id="305" r:id="rId21"/>
    <p:sldId id="306" r:id="rId22"/>
    <p:sldId id="307" r:id="rId23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ł Maciejewski" initials="MM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1B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3391" autoAdjust="0"/>
  </p:normalViewPr>
  <p:slideViewPr>
    <p:cSldViewPr snapToGrid="0">
      <p:cViewPr varScale="1">
        <p:scale>
          <a:sx n="163" d="100"/>
          <a:sy n="163" d="100"/>
        </p:scale>
        <p:origin x="222" y="-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9C2151-9297-43A2-9253-6E824DD48D89}" type="datetimeFigureOut">
              <a:rPr lang="pl-PL" smtClean="0"/>
              <a:t>2016-04-21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ED1AAC-F55D-4054-8591-620842FBD7BA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82966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2429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89B67C-7D40-4D66-8F7E-01A4C8BC9D8A}" type="datetime1">
              <a:rPr lang="pl-PL" smtClean="0"/>
              <a:t>2016-04-21</a:t>
            </a:fld>
            <a:endParaRPr lang="pl-PL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Trip to Darmstadt - Michał Maciejewski</a:t>
            </a:r>
            <a:endParaRPr lang="pl-PL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82457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34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E1474-1B24-422B-B5F9-DFAD5F7F6CC3}" type="datetime1">
              <a:rPr lang="pl-PL" smtClean="0"/>
              <a:t>2016-04-21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Trip to Darmstadt - Michał Maciejewski</a:t>
            </a:r>
            <a:endParaRPr lang="pl-PL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7187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5" y="802203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80" y="2998771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42FDFF-6839-42F8-804D-D3CF8E6FDB98}" type="datetime1">
              <a:rPr lang="pl-PL" smtClean="0"/>
              <a:t>2016-04-21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Trip to Darmstadt - Michał Maciejewski</a:t>
            </a:r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49124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61" y="2444452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32467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BBEB2-8202-4A43-9A05-591982DB1594}" type="datetime1">
              <a:rPr lang="pl-PL" smtClean="0"/>
              <a:t>2016-04-21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Trip to Darmstadt - Michał Maciejewski</a:t>
            </a:r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14686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61" y="2444452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87525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7835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256" y="2406826"/>
            <a:ext cx="1629261" cy="204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40436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21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EC8F90-A7EF-4DAD-BE33-FBDC6D8A8FCB}" type="datetime1">
              <a:rPr lang="pl-PL" smtClean="0"/>
              <a:t>2016-04-21</a:t>
            </a:fld>
            <a:endParaRPr lang="pl-PL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Trip to Darmstadt - Michał Maciejewski</a:t>
            </a:r>
            <a:endParaRPr lang="pl-PL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609603" y="1972061"/>
            <a:ext cx="5648108" cy="471352"/>
          </a:xfrm>
          <a:prstGeom prst="rect">
            <a:avLst/>
          </a:prstGeom>
        </p:spPr>
        <p:txBody>
          <a:bodyPr vert="horz" lIns="60960" tIns="0" rIns="6096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400" dirty="0" smtClean="0"/>
              <a:t>Click to edit Master title style</a:t>
            </a:r>
            <a:endParaRPr lang="en-US" sz="240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30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395556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44821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609603" y="1972061"/>
            <a:ext cx="5648108" cy="471352"/>
          </a:xfrm>
          <a:prstGeom prst="rect">
            <a:avLst/>
          </a:prstGeom>
        </p:spPr>
        <p:txBody>
          <a:bodyPr vert="horz" lIns="60960" tIns="0" rIns="6096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400" dirty="0" smtClean="0"/>
              <a:t>Click to edit Master title style</a:t>
            </a:r>
            <a:endParaRPr lang="en-US" sz="240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30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  <p:extLst>
      <p:ext uri="{BB962C8B-B14F-4D97-AF65-F5344CB8AC3E}">
        <p14:creationId xmlns:p14="http://schemas.microsoft.com/office/powerpoint/2010/main" val="2741193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A2595-FAF3-4F05-A085-8D4D7A8526A2}" type="datetime1">
              <a:rPr lang="pl-PL" smtClean="0"/>
              <a:t>2016-04-21</a:t>
            </a:fld>
            <a:endParaRPr lang="pl-PL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Trip to Darmstadt - Michał Maciejewski</a:t>
            </a:r>
            <a:endParaRPr lang="pl-PL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1636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7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427385-5007-4BAD-9283-0F4E6C8EA9FA}" type="datetime1">
              <a:rPr lang="pl-PL" smtClean="0"/>
              <a:t>2016-04-21</a:t>
            </a:fld>
            <a:endParaRPr lang="pl-PL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Trip to Darmstadt - Michał Maciejewski</a:t>
            </a:r>
            <a:endParaRPr lang="pl-PL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25840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8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7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84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3" y="1269784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38D791-4A99-4F32-99AF-8C6E0B11D40E}" type="datetime1">
              <a:rPr lang="pl-PL" smtClean="0"/>
              <a:t>2016-04-21</a:t>
            </a:fld>
            <a:endParaRPr lang="pl-PL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Trip to Darmstadt - Michał Maciejewski</a:t>
            </a:r>
            <a:endParaRPr lang="pl-PL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196320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531"/>
            <a:ext cx="12192000" cy="94293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499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47D63-21FC-4F40-B8DC-920F61F95B0B}" type="datetime1">
              <a:rPr lang="pl-PL" smtClean="0"/>
              <a:t>2016-04-21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7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Trip to Darmstadt - Michał Maciejewski</a:t>
            </a:r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7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6C776-1255-40B4-80EB-8A48E77F1A06}" type="slidenum">
              <a:rPr lang="pl-PL" smtClean="0"/>
              <a:t>‹#›</a:t>
            </a:fld>
            <a:endParaRPr lang="pl-PL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10217"/>
            <a:ext cx="12192000" cy="94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617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</p:sldLayoutIdLst>
  <p:timing>
    <p:tnLst>
      <p:par>
        <p:cTn id="1" dur="indefinite" restart="never" nodeType="tmRoot"/>
      </p:par>
    </p:tnLst>
  </p:timing>
  <p:hf hdr="0" ftr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36" indent="-60957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48" indent="-60957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872" indent="-457178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6996" indent="-457178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546" indent="-457178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598" indent="-243829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192" indent="-243829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786" indent="-243829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05" indent="-243829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0.png"/><Relationship Id="rId13" Type="http://schemas.openxmlformats.org/officeDocument/2006/relationships/image" Target="../media/image360.png"/><Relationship Id="rId18" Type="http://schemas.openxmlformats.org/officeDocument/2006/relationships/image" Target="../media/image100.png"/><Relationship Id="rId26" Type="http://schemas.openxmlformats.org/officeDocument/2006/relationships/image" Target="../media/image500.png"/><Relationship Id="rId39" Type="http://schemas.openxmlformats.org/officeDocument/2006/relationships/image" Target="../media/image59.png"/><Relationship Id="rId3" Type="http://schemas.openxmlformats.org/officeDocument/2006/relationships/image" Target="../media/image270.png"/><Relationship Id="rId21" Type="http://schemas.openxmlformats.org/officeDocument/2006/relationships/image" Target="../media/image450.png"/><Relationship Id="rId34" Type="http://schemas.openxmlformats.org/officeDocument/2006/relationships/image" Target="../media/image54.png"/><Relationship Id="rId7" Type="http://schemas.openxmlformats.org/officeDocument/2006/relationships/image" Target="../media/image80.png"/><Relationship Id="rId12" Type="http://schemas.openxmlformats.org/officeDocument/2006/relationships/image" Target="../media/image350.png"/><Relationship Id="rId17" Type="http://schemas.openxmlformats.org/officeDocument/2006/relationships/image" Target="../media/image410.png"/><Relationship Id="rId25" Type="http://schemas.openxmlformats.org/officeDocument/2006/relationships/image" Target="../media/image490.png"/><Relationship Id="rId33" Type="http://schemas.openxmlformats.org/officeDocument/2006/relationships/image" Target="../media/image53.png"/><Relationship Id="rId38" Type="http://schemas.openxmlformats.org/officeDocument/2006/relationships/image" Target="../media/image58.png"/><Relationship Id="rId2" Type="http://schemas.openxmlformats.org/officeDocument/2006/relationships/image" Target="../media/image260.png"/><Relationship Id="rId16" Type="http://schemas.openxmlformats.org/officeDocument/2006/relationships/image" Target="../media/image400.png"/><Relationship Id="rId20" Type="http://schemas.openxmlformats.org/officeDocument/2006/relationships/image" Target="../media/image440.png"/><Relationship Id="rId29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0.png"/><Relationship Id="rId11" Type="http://schemas.openxmlformats.org/officeDocument/2006/relationships/image" Target="../media/image340.png"/><Relationship Id="rId24" Type="http://schemas.openxmlformats.org/officeDocument/2006/relationships/image" Target="../media/image480.png"/><Relationship Id="rId32" Type="http://schemas.openxmlformats.org/officeDocument/2006/relationships/image" Target="../media/image52.png"/><Relationship Id="rId37" Type="http://schemas.openxmlformats.org/officeDocument/2006/relationships/image" Target="../media/image57.png"/><Relationship Id="rId5" Type="http://schemas.openxmlformats.org/officeDocument/2006/relationships/image" Target="../media/image50.png"/><Relationship Id="rId15" Type="http://schemas.openxmlformats.org/officeDocument/2006/relationships/image" Target="../media/image390.png"/><Relationship Id="rId23" Type="http://schemas.openxmlformats.org/officeDocument/2006/relationships/image" Target="../media/image470.png"/><Relationship Id="rId28" Type="http://schemas.openxmlformats.org/officeDocument/2006/relationships/image" Target="../media/image380.png"/><Relationship Id="rId36" Type="http://schemas.openxmlformats.org/officeDocument/2006/relationships/image" Target="../media/image56.png"/><Relationship Id="rId10" Type="http://schemas.openxmlformats.org/officeDocument/2006/relationships/image" Target="../media/image25.png"/><Relationship Id="rId19" Type="http://schemas.openxmlformats.org/officeDocument/2006/relationships/image" Target="../media/image430.png"/><Relationship Id="rId31" Type="http://schemas.openxmlformats.org/officeDocument/2006/relationships/image" Target="../media/image420.png"/><Relationship Id="rId4" Type="http://schemas.openxmlformats.org/officeDocument/2006/relationships/image" Target="../media/image28.png"/><Relationship Id="rId9" Type="http://schemas.openxmlformats.org/officeDocument/2006/relationships/image" Target="../media/image330.png"/><Relationship Id="rId14" Type="http://schemas.openxmlformats.org/officeDocument/2006/relationships/image" Target="../media/image370.png"/><Relationship Id="rId22" Type="http://schemas.openxmlformats.org/officeDocument/2006/relationships/image" Target="../media/image460.png"/><Relationship Id="rId27" Type="http://schemas.openxmlformats.org/officeDocument/2006/relationships/image" Target="../media/image51.png"/><Relationship Id="rId30" Type="http://schemas.openxmlformats.org/officeDocument/2006/relationships/image" Target="../media/image310.png"/><Relationship Id="rId35" Type="http://schemas.openxmlformats.org/officeDocument/2006/relationships/image" Target="../media/image5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mp"/><Relationship Id="rId2" Type="http://schemas.openxmlformats.org/officeDocument/2006/relationships/image" Target="../media/image23.tmp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7.xml"/><Relationship Id="rId6" Type="http://schemas.openxmlformats.org/officeDocument/2006/relationships/image" Target="NUL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Relationship Id="rId4" Type="http://schemas.openxmlformats.org/officeDocument/2006/relationships/image" Target="NUL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603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Order of talks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225" y="1325607"/>
            <a:ext cx="11693419" cy="4270860"/>
          </a:xfrm>
        </p:spPr>
        <p:txBody>
          <a:bodyPr>
            <a:normAutofit/>
          </a:bodyPr>
          <a:lstStyle/>
          <a:p>
            <a:pPr marL="391666" indent="-342900">
              <a:spcBef>
                <a:spcPts val="1200"/>
              </a:spcBef>
              <a:buFont typeface="+mj-lt"/>
              <a:buAutoNum type="arabicPeriod"/>
            </a:pPr>
            <a:r>
              <a:rPr lang="en-GB" sz="1800" b="1" dirty="0" err="1" smtClean="0"/>
              <a:t>Micha</a:t>
            </a:r>
            <a:r>
              <a:rPr lang="pl-PL" sz="1800" b="1" dirty="0" smtClean="0"/>
              <a:t>ł Maciejewski </a:t>
            </a:r>
            <a:r>
              <a:rPr lang="pl-PL" sz="1800" dirty="0" smtClean="0"/>
              <a:t>– </a:t>
            </a:r>
            <a:r>
              <a:rPr lang="it-IT" sz="1800" dirty="0" smtClean="0"/>
              <a:t/>
            </a:r>
            <a:br>
              <a:rPr lang="it-IT" sz="1800" dirty="0" smtClean="0"/>
            </a:br>
            <a:r>
              <a:rPr lang="en-GB" sz="1800" dirty="0" smtClean="0"/>
              <a:t>Port-Hamiltonian </a:t>
            </a:r>
            <a:r>
              <a:rPr lang="en-GB" sz="1800" dirty="0"/>
              <a:t>Modelling </a:t>
            </a:r>
            <a:r>
              <a:rPr lang="en-GB" sz="1800" dirty="0" smtClean="0"/>
              <a:t>of Electro-Thermal </a:t>
            </a:r>
            <a:r>
              <a:rPr lang="en-GB" sz="1800" dirty="0"/>
              <a:t>Coupling </a:t>
            </a: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>in </a:t>
            </a:r>
            <a:r>
              <a:rPr lang="en-GB" sz="1800" dirty="0"/>
              <a:t>Superconducting </a:t>
            </a:r>
            <a:r>
              <a:rPr lang="en-GB" sz="1800" dirty="0" smtClean="0"/>
              <a:t>Magnets</a:t>
            </a:r>
            <a:endParaRPr lang="en-GB" sz="1800" dirty="0"/>
          </a:p>
          <a:p>
            <a:pPr marL="391666" indent="-342900">
              <a:spcBef>
                <a:spcPts val="1200"/>
              </a:spcBef>
              <a:buFont typeface="+mj-lt"/>
              <a:buAutoNum type="arabicPeriod"/>
            </a:pPr>
            <a:r>
              <a:rPr lang="en-GB" sz="1800" b="1" dirty="0">
                <a:solidFill>
                  <a:srgbClr val="FFC000"/>
                </a:solidFill>
              </a:rPr>
              <a:t>Jonas Blomberg-Ghini </a:t>
            </a:r>
            <a:r>
              <a:rPr lang="pl-PL" sz="1800" dirty="0" smtClean="0">
                <a:solidFill>
                  <a:srgbClr val="FFC000"/>
                </a:solidFill>
              </a:rPr>
              <a:t>– </a:t>
            </a:r>
            <a:r>
              <a:rPr lang="it-IT" sz="1800" dirty="0" smtClean="0">
                <a:solidFill>
                  <a:srgbClr val="FFC000"/>
                </a:solidFill>
              </a:rPr>
              <a:t/>
            </a:r>
            <a:br>
              <a:rPr lang="it-IT" sz="1800" dirty="0" smtClean="0">
                <a:solidFill>
                  <a:srgbClr val="FFC000"/>
                </a:solidFill>
              </a:rPr>
            </a:br>
            <a:r>
              <a:rPr lang="en-GB" sz="1800" dirty="0" smtClean="0">
                <a:solidFill>
                  <a:srgbClr val="FFC000"/>
                </a:solidFill>
              </a:rPr>
              <a:t>Towards </a:t>
            </a:r>
            <a:r>
              <a:rPr lang="en-GB" sz="1800" dirty="0">
                <a:solidFill>
                  <a:srgbClr val="FFC000"/>
                </a:solidFill>
              </a:rPr>
              <a:t>a Port–Hamiltonian </a:t>
            </a:r>
            <a:r>
              <a:rPr lang="en-GB" sz="1800" dirty="0" smtClean="0">
                <a:solidFill>
                  <a:srgbClr val="FFC000"/>
                </a:solidFill>
              </a:rPr>
              <a:t>Description </a:t>
            </a:r>
            <a:br>
              <a:rPr lang="en-GB" sz="1800" dirty="0" smtClean="0">
                <a:solidFill>
                  <a:srgbClr val="FFC000"/>
                </a:solidFill>
              </a:rPr>
            </a:br>
            <a:r>
              <a:rPr lang="en-GB" sz="1800" dirty="0" smtClean="0">
                <a:solidFill>
                  <a:srgbClr val="FFC000"/>
                </a:solidFill>
              </a:rPr>
              <a:t>of </a:t>
            </a:r>
            <a:r>
              <a:rPr lang="en-GB" sz="1800" dirty="0">
                <a:solidFill>
                  <a:srgbClr val="FFC000"/>
                </a:solidFill>
              </a:rPr>
              <a:t>Superfluid Helium in LHC </a:t>
            </a:r>
            <a:r>
              <a:rPr lang="en-GB" sz="1800" dirty="0" smtClean="0">
                <a:solidFill>
                  <a:srgbClr val="FFC000"/>
                </a:solidFill>
              </a:rPr>
              <a:t>Magnets</a:t>
            </a:r>
            <a:endParaRPr lang="en-GB" sz="1800" dirty="0">
              <a:solidFill>
                <a:srgbClr val="FFC000"/>
              </a:solidFill>
            </a:endParaRPr>
          </a:p>
          <a:p>
            <a:pPr marL="391666" indent="-342900">
              <a:spcBef>
                <a:spcPts val="1200"/>
              </a:spcBef>
              <a:buFont typeface="+mj-lt"/>
              <a:buAutoNum type="arabicPeriod"/>
            </a:pPr>
            <a:r>
              <a:rPr lang="en-GB" sz="1800" b="1" dirty="0">
                <a:solidFill>
                  <a:srgbClr val="7030A0"/>
                </a:solidFill>
              </a:rPr>
              <a:t>Bernhard Auchmann </a:t>
            </a:r>
            <a:r>
              <a:rPr lang="pl-PL" sz="1800" dirty="0" smtClean="0">
                <a:solidFill>
                  <a:srgbClr val="7030A0"/>
                </a:solidFill>
              </a:rPr>
              <a:t>– </a:t>
            </a:r>
            <a:r>
              <a:rPr lang="it-IT" sz="1800" dirty="0" smtClean="0">
                <a:solidFill>
                  <a:srgbClr val="7030A0"/>
                </a:solidFill>
              </a:rPr>
              <a:t/>
            </a:r>
            <a:br>
              <a:rPr lang="it-IT" sz="1800" dirty="0" smtClean="0">
                <a:solidFill>
                  <a:srgbClr val="7030A0"/>
                </a:solidFill>
              </a:rPr>
            </a:br>
            <a:r>
              <a:rPr lang="en-GB" sz="1800" dirty="0" smtClean="0">
                <a:solidFill>
                  <a:srgbClr val="7030A0"/>
                </a:solidFill>
              </a:rPr>
              <a:t>Port-Hamiltonian </a:t>
            </a:r>
            <a:r>
              <a:rPr lang="en-GB" sz="1800" dirty="0">
                <a:solidFill>
                  <a:srgbClr val="7030A0"/>
                </a:solidFill>
              </a:rPr>
              <a:t>Representation </a:t>
            </a:r>
            <a:r>
              <a:rPr lang="en-GB" sz="1800" dirty="0" smtClean="0">
                <a:solidFill>
                  <a:srgbClr val="7030A0"/>
                </a:solidFill>
              </a:rPr>
              <a:t/>
            </a:r>
            <a:br>
              <a:rPr lang="en-GB" sz="1800" dirty="0" smtClean="0">
                <a:solidFill>
                  <a:srgbClr val="7030A0"/>
                </a:solidFill>
              </a:rPr>
            </a:br>
            <a:r>
              <a:rPr lang="en-GB" sz="1800" dirty="0" smtClean="0">
                <a:solidFill>
                  <a:srgbClr val="7030A0"/>
                </a:solidFill>
              </a:rPr>
              <a:t>of RLC </a:t>
            </a:r>
            <a:r>
              <a:rPr lang="en-GB" sz="1800" dirty="0">
                <a:solidFill>
                  <a:srgbClr val="7030A0"/>
                </a:solidFill>
              </a:rPr>
              <a:t>Network </a:t>
            </a:r>
            <a:r>
              <a:rPr lang="en-GB" sz="1800" dirty="0" smtClean="0">
                <a:solidFill>
                  <a:srgbClr val="7030A0"/>
                </a:solidFill>
              </a:rPr>
              <a:t>Equations</a:t>
            </a:r>
            <a:endParaRPr lang="en-GB" sz="1800" dirty="0">
              <a:solidFill>
                <a:srgbClr val="7030A0"/>
              </a:solidFill>
            </a:endParaRPr>
          </a:p>
          <a:p>
            <a:pPr marL="391666" indent="-342900">
              <a:spcBef>
                <a:spcPts val="1200"/>
              </a:spcBef>
              <a:buFont typeface="+mj-lt"/>
              <a:buAutoNum type="arabicPeriod"/>
            </a:pPr>
            <a:r>
              <a:rPr lang="en-GB" sz="1800" b="1" dirty="0">
                <a:solidFill>
                  <a:srgbClr val="00B050"/>
                </a:solidFill>
              </a:rPr>
              <a:t>Lorenzo Bortot </a:t>
            </a:r>
            <a:r>
              <a:rPr lang="pl-PL" sz="1800" dirty="0" smtClean="0">
                <a:solidFill>
                  <a:srgbClr val="00B050"/>
                </a:solidFill>
              </a:rPr>
              <a:t>– </a:t>
            </a:r>
            <a:r>
              <a:rPr lang="it-IT" sz="1800" dirty="0" smtClean="0">
                <a:solidFill>
                  <a:srgbClr val="00B050"/>
                </a:solidFill>
              </a:rPr>
              <a:t/>
            </a:r>
            <a:br>
              <a:rPr lang="it-IT" sz="1800" dirty="0" smtClean="0">
                <a:solidFill>
                  <a:srgbClr val="00B050"/>
                </a:solidFill>
              </a:rPr>
            </a:br>
            <a:r>
              <a:rPr lang="en-GB" sz="1800" dirty="0" smtClean="0">
                <a:solidFill>
                  <a:srgbClr val="00B050"/>
                </a:solidFill>
              </a:rPr>
              <a:t>Port-Hamiltonian </a:t>
            </a:r>
            <a:r>
              <a:rPr lang="en-GB" sz="1800" dirty="0">
                <a:solidFill>
                  <a:srgbClr val="00B050"/>
                </a:solidFill>
              </a:rPr>
              <a:t>Formulation of Circuit-FEM </a:t>
            </a:r>
            <a:r>
              <a:rPr lang="en-GB" sz="1800" dirty="0" smtClean="0">
                <a:solidFill>
                  <a:srgbClr val="00B050"/>
                </a:solidFill>
              </a:rPr>
              <a:t>Coupling </a:t>
            </a:r>
            <a:br>
              <a:rPr lang="en-GB" sz="1800" dirty="0" smtClean="0">
                <a:solidFill>
                  <a:srgbClr val="00B050"/>
                </a:solidFill>
              </a:rPr>
            </a:br>
            <a:r>
              <a:rPr lang="en-GB" sz="1800" dirty="0" smtClean="0">
                <a:solidFill>
                  <a:srgbClr val="00B050"/>
                </a:solidFill>
              </a:rPr>
              <a:t>for </a:t>
            </a:r>
            <a:r>
              <a:rPr lang="en-GB" sz="1800" dirty="0">
                <a:solidFill>
                  <a:srgbClr val="00B050"/>
                </a:solidFill>
              </a:rPr>
              <a:t>Superconducting Magnet </a:t>
            </a:r>
            <a:r>
              <a:rPr lang="en-GB" sz="1800" dirty="0" smtClean="0">
                <a:solidFill>
                  <a:srgbClr val="00B050"/>
                </a:solidFill>
              </a:rPr>
              <a:t>Circuits</a:t>
            </a:r>
            <a:endParaRPr lang="en-GB" sz="1800" dirty="0">
              <a:solidFill>
                <a:srgbClr val="00B050"/>
              </a:solidFill>
            </a:endParaRP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Workshop On Modelling, Simulation and Control of Complex Physical Systems</a:t>
            </a: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10</a:t>
            </a:fld>
            <a:endParaRPr lang="pl-PL"/>
          </a:p>
        </p:txBody>
      </p:sp>
      <p:sp>
        <p:nvSpPr>
          <p:cNvPr id="7" name="Rectangle 6"/>
          <p:cNvSpPr/>
          <p:nvPr/>
        </p:nvSpPr>
        <p:spPr>
          <a:xfrm>
            <a:off x="8433741" y="665768"/>
            <a:ext cx="18133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Fields of study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6566878" y="1366714"/>
            <a:ext cx="1793631" cy="348468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833649" y="1434995"/>
            <a:ext cx="127470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b="1" dirty="0" smtClean="0"/>
              <a:t>FEM </a:t>
            </a:r>
            <a:br>
              <a:rPr lang="en-GB" b="1" dirty="0" smtClean="0"/>
            </a:br>
            <a:r>
              <a:rPr lang="en-GB" b="1" dirty="0" smtClean="0"/>
              <a:t>modelling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6707516" y="2208528"/>
            <a:ext cx="1521110" cy="30533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b="1" dirty="0" smtClean="0"/>
              <a:t>Electrodynamics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6710448" y="2580490"/>
            <a:ext cx="1521110" cy="30533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b="1" dirty="0" smtClean="0"/>
              <a:t>Thermal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6704586" y="2952452"/>
            <a:ext cx="1521110" cy="30533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b="1" dirty="0" smtClean="0"/>
              <a:t>Mechanics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6707517" y="3324414"/>
            <a:ext cx="1521110" cy="305338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b="1" dirty="0" smtClean="0"/>
              <a:t>Fluid-Dynamics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6710448" y="3696376"/>
            <a:ext cx="1521110" cy="305338"/>
          </a:xfrm>
          <a:prstGeom prst="roundRect">
            <a:avLst/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rgbClr val="FFC000"/>
                </a:solidFill>
              </a:rPr>
              <a:t>Materials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8433741" y="1366715"/>
            <a:ext cx="1793631" cy="3484684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629082" y="1434995"/>
            <a:ext cx="1402948" cy="646331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GB" b="1" dirty="0" smtClean="0">
                <a:solidFill>
                  <a:srgbClr val="00B050"/>
                </a:solidFill>
              </a:rPr>
              <a:t>COUPLING</a:t>
            </a:r>
            <a:br>
              <a:rPr lang="en-GB" b="1" dirty="0" smtClean="0">
                <a:solidFill>
                  <a:srgbClr val="00B050"/>
                </a:solidFill>
              </a:rPr>
            </a:br>
            <a:r>
              <a:rPr lang="en-GB" b="1" dirty="0" smtClean="0">
                <a:solidFill>
                  <a:srgbClr val="00B050"/>
                </a:solidFill>
              </a:rPr>
              <a:t>interface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8572931" y="2716451"/>
            <a:ext cx="1521110" cy="305338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rgbClr val="00B050"/>
                </a:solidFill>
              </a:rPr>
              <a:t>Interface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8575863" y="3092792"/>
            <a:ext cx="1521110" cy="432000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rgbClr val="00B050"/>
                </a:solidFill>
              </a:rPr>
              <a:t>Solvers Benchmark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8570001" y="3595795"/>
            <a:ext cx="1521110" cy="305338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rgbClr val="00B050"/>
                </a:solidFill>
              </a:rPr>
              <a:t>Stability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8572932" y="3972135"/>
            <a:ext cx="1521110" cy="305338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rgbClr val="00B050"/>
                </a:solidFill>
              </a:rPr>
              <a:t>Performance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10310482" y="1366715"/>
            <a:ext cx="1793631" cy="3484684"/>
          </a:xfrm>
          <a:prstGeom prst="roundRect">
            <a:avLst/>
          </a:prstGeom>
          <a:ln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7030A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0525957" y="1434995"/>
            <a:ext cx="1377300" cy="646331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en-GB" b="1" dirty="0" smtClean="0">
                <a:solidFill>
                  <a:srgbClr val="7030A0"/>
                </a:solidFill>
              </a:rPr>
              <a:t>NETWORK</a:t>
            </a:r>
            <a:br>
              <a:rPr lang="en-GB" b="1" dirty="0" smtClean="0">
                <a:solidFill>
                  <a:srgbClr val="7030A0"/>
                </a:solidFill>
              </a:rPr>
            </a:br>
            <a:r>
              <a:rPr lang="en-GB" b="1" dirty="0" smtClean="0">
                <a:solidFill>
                  <a:srgbClr val="7030A0"/>
                </a:solidFill>
              </a:rPr>
              <a:t>modelling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10451120" y="2208528"/>
            <a:ext cx="1521110" cy="451336"/>
          </a:xfrm>
          <a:prstGeom prst="roundRect">
            <a:avLst/>
          </a:prstGeom>
          <a:ln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rgbClr val="7030A0"/>
                </a:solidFill>
              </a:rPr>
              <a:t>Transient Phenomena</a:t>
            </a:r>
          </a:p>
        </p:txBody>
      </p:sp>
      <p:sp>
        <p:nvSpPr>
          <p:cNvPr id="24" name="Rounded Rectangle 23"/>
          <p:cNvSpPr/>
          <p:nvPr/>
        </p:nvSpPr>
        <p:spPr>
          <a:xfrm>
            <a:off x="10454052" y="2732864"/>
            <a:ext cx="1521110" cy="450000"/>
          </a:xfrm>
          <a:prstGeom prst="roundRect">
            <a:avLst/>
          </a:prstGeom>
          <a:ln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rgbClr val="7030A0"/>
                </a:solidFill>
              </a:rPr>
              <a:t>Nonlinear components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10456983" y="3263602"/>
            <a:ext cx="1521110" cy="305338"/>
          </a:xfrm>
          <a:prstGeom prst="roundRect">
            <a:avLst/>
          </a:prstGeom>
          <a:ln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rgbClr val="7030A0"/>
                </a:solidFill>
              </a:rPr>
              <a:t>Modularity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8570001" y="2211505"/>
            <a:ext cx="1521110" cy="433943"/>
          </a:xfrm>
          <a:prstGeom prst="roundRect">
            <a:avLst/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rgbClr val="00B050"/>
                </a:solidFill>
              </a:rPr>
              <a:t>Coupling Strength</a:t>
            </a:r>
          </a:p>
        </p:txBody>
      </p:sp>
      <p:sp>
        <p:nvSpPr>
          <p:cNvPr id="27" name="Rounded Rectangle 26"/>
          <p:cNvSpPr/>
          <p:nvPr/>
        </p:nvSpPr>
        <p:spPr>
          <a:xfrm>
            <a:off x="10456983" y="3631902"/>
            <a:ext cx="1521110" cy="305338"/>
          </a:xfrm>
          <a:prstGeom prst="roundRect">
            <a:avLst/>
          </a:prstGeom>
          <a:ln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rgbClr val="7030A0"/>
                </a:solidFill>
              </a:rPr>
              <a:t>Scalability</a:t>
            </a:r>
          </a:p>
        </p:txBody>
      </p:sp>
    </p:spTree>
    <p:extLst>
      <p:ext uri="{BB962C8B-B14F-4D97-AF65-F5344CB8AC3E}">
        <p14:creationId xmlns:p14="http://schemas.microsoft.com/office/powerpoint/2010/main" val="713124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6185" y="13909"/>
            <a:ext cx="11676184" cy="940443"/>
          </a:xfrm>
        </p:spPr>
        <p:txBody>
          <a:bodyPr>
            <a:noAutofit/>
          </a:bodyPr>
          <a:lstStyle/>
          <a:p>
            <a:pPr marL="48766">
              <a:spcBef>
                <a:spcPts val="1200"/>
              </a:spcBef>
            </a:pPr>
            <a:r>
              <a:rPr lang="en-GB" sz="2400" dirty="0"/>
              <a:t>Port-Hamiltonian Modelling of Electro-Thermal </a:t>
            </a:r>
            <a:r>
              <a:rPr lang="en-GB" sz="2400" dirty="0" smtClean="0"/>
              <a:t>Coupling in </a:t>
            </a:r>
            <a:r>
              <a:rPr lang="en-GB" sz="2400" dirty="0"/>
              <a:t>Superconducting Magnets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11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6308906" y="954352"/>
            <a:ext cx="208655" cy="687334"/>
            <a:chOff x="1681514" y="1926991"/>
            <a:chExt cx="208655" cy="687334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681514" y="1926991"/>
              <a:ext cx="0" cy="687334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798115" y="1926991"/>
              <a:ext cx="0" cy="576869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1681515" y="2399533"/>
              <a:ext cx="208654" cy="214792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5" name="Oval 14"/>
          <p:cNvSpPr/>
          <p:nvPr/>
        </p:nvSpPr>
        <p:spPr>
          <a:xfrm>
            <a:off x="5904713" y="1755337"/>
            <a:ext cx="858755" cy="503227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0"/>
              </a:solidFill>
              <a:latin typeface="Arial"/>
            </a:endParaRPr>
          </a:p>
        </p:txBody>
      </p:sp>
      <p:grpSp>
        <p:nvGrpSpPr>
          <p:cNvPr id="16" name="Group 15"/>
          <p:cNvGrpSpPr/>
          <p:nvPr/>
        </p:nvGrpSpPr>
        <p:grpSpPr>
          <a:xfrm rot="5400000" flipV="1">
            <a:off x="7141915" y="1638879"/>
            <a:ext cx="208655" cy="803934"/>
            <a:chOff x="1681514" y="1926991"/>
            <a:chExt cx="208655" cy="687334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1681514" y="1926991"/>
              <a:ext cx="0" cy="687334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1798115" y="1926991"/>
              <a:ext cx="0" cy="576869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1681515" y="2399533"/>
              <a:ext cx="208654" cy="214792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7620183" y="181235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55A0"/>
                </a:solidFill>
                <a:latin typeface="Arial"/>
              </a:rPr>
              <a:t>1</a:t>
            </a:r>
          </a:p>
        </p:txBody>
      </p:sp>
      <p:grpSp>
        <p:nvGrpSpPr>
          <p:cNvPr id="25" name="Group 24"/>
          <p:cNvGrpSpPr/>
          <p:nvPr/>
        </p:nvGrpSpPr>
        <p:grpSpPr>
          <a:xfrm rot="5400000" flipV="1">
            <a:off x="8209875" y="1643651"/>
            <a:ext cx="208655" cy="803934"/>
            <a:chOff x="1681514" y="1926991"/>
            <a:chExt cx="208655" cy="687334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1681514" y="1926991"/>
              <a:ext cx="0" cy="687334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1798115" y="1926991"/>
              <a:ext cx="0" cy="576869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1681515" y="2399533"/>
              <a:ext cx="208654" cy="214792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9" name="Oval 28"/>
          <p:cNvSpPr/>
          <p:nvPr/>
        </p:nvSpPr>
        <p:spPr>
          <a:xfrm>
            <a:off x="8744831" y="1712828"/>
            <a:ext cx="921014" cy="503227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0"/>
              </a:solidFill>
              <a:latin typeface="Arial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717104" y="181235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55A0"/>
                </a:solidFill>
                <a:latin typeface="Arial"/>
              </a:rPr>
              <a:t>0</a:t>
            </a:r>
          </a:p>
        </p:txBody>
      </p:sp>
      <p:grpSp>
        <p:nvGrpSpPr>
          <p:cNvPr id="35" name="Group 34"/>
          <p:cNvGrpSpPr/>
          <p:nvPr/>
        </p:nvGrpSpPr>
        <p:grpSpPr>
          <a:xfrm rot="5400000" flipV="1">
            <a:off x="5345667" y="1649513"/>
            <a:ext cx="208655" cy="803934"/>
            <a:chOff x="1681514" y="1926991"/>
            <a:chExt cx="208655" cy="687334"/>
          </a:xfrm>
        </p:grpSpPr>
        <p:cxnSp>
          <p:nvCxnSpPr>
            <p:cNvPr id="36" name="Straight Connector 35"/>
            <p:cNvCxnSpPr/>
            <p:nvPr/>
          </p:nvCxnSpPr>
          <p:spPr>
            <a:xfrm>
              <a:off x="1681514" y="1926991"/>
              <a:ext cx="0" cy="687334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1798115" y="1926991"/>
              <a:ext cx="0" cy="576869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>
              <a:off x="1681515" y="2399533"/>
              <a:ext cx="208654" cy="214792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 rot="16200000">
            <a:off x="4167931" y="1593299"/>
            <a:ext cx="208655" cy="687334"/>
            <a:chOff x="1681514" y="1926991"/>
            <a:chExt cx="208655" cy="687334"/>
          </a:xfrm>
        </p:grpSpPr>
        <p:cxnSp>
          <p:nvCxnSpPr>
            <p:cNvPr id="45" name="Straight Connector 44"/>
            <p:cNvCxnSpPr/>
            <p:nvPr/>
          </p:nvCxnSpPr>
          <p:spPr>
            <a:xfrm>
              <a:off x="1681514" y="1926991"/>
              <a:ext cx="0" cy="687334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1798115" y="1926991"/>
              <a:ext cx="0" cy="576869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H="1">
              <a:off x="1681515" y="2399533"/>
              <a:ext cx="208654" cy="214792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8" name="Group 47"/>
          <p:cNvGrpSpPr/>
          <p:nvPr/>
        </p:nvGrpSpPr>
        <p:grpSpPr>
          <a:xfrm>
            <a:off x="7713018" y="2175050"/>
            <a:ext cx="208655" cy="687334"/>
            <a:chOff x="1681514" y="1926991"/>
            <a:chExt cx="208655" cy="687334"/>
          </a:xfrm>
        </p:grpSpPr>
        <p:cxnSp>
          <p:nvCxnSpPr>
            <p:cNvPr id="49" name="Straight Connector 48"/>
            <p:cNvCxnSpPr/>
            <p:nvPr/>
          </p:nvCxnSpPr>
          <p:spPr>
            <a:xfrm>
              <a:off x="1681514" y="1926991"/>
              <a:ext cx="0" cy="687334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1798115" y="1926991"/>
              <a:ext cx="0" cy="576869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H="1">
              <a:off x="1681515" y="2399533"/>
              <a:ext cx="208654" cy="214792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0" name="Oval 59"/>
          <p:cNvSpPr/>
          <p:nvPr/>
        </p:nvSpPr>
        <p:spPr>
          <a:xfrm>
            <a:off x="1715671" y="2909374"/>
            <a:ext cx="6485110" cy="292394"/>
          </a:xfrm>
          <a:prstGeom prst="ellipse">
            <a:avLst/>
          </a:prstGeom>
          <a:ln>
            <a:gradFill>
              <a:gsLst>
                <a:gs pos="0">
                  <a:schemeClr val="tx2"/>
                </a:gs>
                <a:gs pos="100000">
                  <a:srgbClr val="FF0000"/>
                </a:gs>
              </a:gsLst>
              <a:lin ang="5400000" scaled="1"/>
            </a:gra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0"/>
              </a:solidFill>
              <a:latin typeface="Arial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6467786" y="4005416"/>
            <a:ext cx="1031001" cy="503227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0"/>
              </a:solidFill>
              <a:latin typeface="Arial"/>
            </a:endParaRPr>
          </a:p>
        </p:txBody>
      </p:sp>
      <p:grpSp>
        <p:nvGrpSpPr>
          <p:cNvPr id="67" name="Group 66"/>
          <p:cNvGrpSpPr/>
          <p:nvPr/>
        </p:nvGrpSpPr>
        <p:grpSpPr>
          <a:xfrm rot="10800000" flipH="1">
            <a:off x="7007350" y="3252074"/>
            <a:ext cx="204887" cy="687334"/>
            <a:chOff x="1681514" y="1926991"/>
            <a:chExt cx="208655" cy="687334"/>
          </a:xfrm>
        </p:grpSpPr>
        <p:cxnSp>
          <p:nvCxnSpPr>
            <p:cNvPr id="68" name="Straight Connector 67"/>
            <p:cNvCxnSpPr/>
            <p:nvPr/>
          </p:nvCxnSpPr>
          <p:spPr>
            <a:xfrm>
              <a:off x="1681514" y="1926991"/>
              <a:ext cx="0" cy="68733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1798115" y="1926991"/>
              <a:ext cx="0" cy="57686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H="1">
              <a:off x="1681515" y="2399533"/>
              <a:ext cx="208654" cy="2147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71" name="Group 70"/>
          <p:cNvGrpSpPr/>
          <p:nvPr/>
        </p:nvGrpSpPr>
        <p:grpSpPr>
          <a:xfrm>
            <a:off x="5402932" y="3255510"/>
            <a:ext cx="208655" cy="733913"/>
            <a:chOff x="1681514" y="1926991"/>
            <a:chExt cx="208655" cy="687334"/>
          </a:xfrm>
        </p:grpSpPr>
        <p:cxnSp>
          <p:nvCxnSpPr>
            <p:cNvPr id="72" name="Straight Connector 71"/>
            <p:cNvCxnSpPr/>
            <p:nvPr/>
          </p:nvCxnSpPr>
          <p:spPr>
            <a:xfrm>
              <a:off x="1681514" y="1926991"/>
              <a:ext cx="0" cy="68733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1798115" y="1926991"/>
              <a:ext cx="0" cy="57686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H="1">
              <a:off x="1681515" y="2399533"/>
              <a:ext cx="208654" cy="2147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5" name="TextBox 74"/>
          <p:cNvSpPr txBox="1"/>
          <p:nvPr/>
        </p:nvSpPr>
        <p:spPr>
          <a:xfrm>
            <a:off x="5282953" y="405331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55A0"/>
                </a:solidFill>
                <a:latin typeface="Arial"/>
              </a:rPr>
              <a:t>0</a:t>
            </a:r>
          </a:p>
        </p:txBody>
      </p:sp>
      <p:grpSp>
        <p:nvGrpSpPr>
          <p:cNvPr id="76" name="Group 75"/>
          <p:cNvGrpSpPr/>
          <p:nvPr/>
        </p:nvGrpSpPr>
        <p:grpSpPr>
          <a:xfrm rot="5400000" flipV="1">
            <a:off x="4780004" y="3899305"/>
            <a:ext cx="208655" cy="803934"/>
            <a:chOff x="1681514" y="1926991"/>
            <a:chExt cx="208655" cy="687334"/>
          </a:xfrm>
        </p:grpSpPr>
        <p:cxnSp>
          <p:nvCxnSpPr>
            <p:cNvPr id="77" name="Straight Connector 76"/>
            <p:cNvCxnSpPr/>
            <p:nvPr/>
          </p:nvCxnSpPr>
          <p:spPr>
            <a:xfrm>
              <a:off x="1681514" y="1926991"/>
              <a:ext cx="0" cy="68733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1798115" y="1926991"/>
              <a:ext cx="0" cy="57686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flipH="1">
              <a:off x="1681515" y="2399533"/>
              <a:ext cx="208654" cy="2147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0" name="Group 79"/>
          <p:cNvGrpSpPr/>
          <p:nvPr/>
        </p:nvGrpSpPr>
        <p:grpSpPr>
          <a:xfrm rot="5400000" flipV="1">
            <a:off x="5877431" y="3899304"/>
            <a:ext cx="208655" cy="803934"/>
            <a:chOff x="1681514" y="1926991"/>
            <a:chExt cx="208655" cy="687334"/>
          </a:xfrm>
        </p:grpSpPr>
        <p:cxnSp>
          <p:nvCxnSpPr>
            <p:cNvPr id="81" name="Straight Connector 80"/>
            <p:cNvCxnSpPr/>
            <p:nvPr/>
          </p:nvCxnSpPr>
          <p:spPr>
            <a:xfrm>
              <a:off x="1681514" y="1926991"/>
              <a:ext cx="0" cy="68733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>
              <a:off x="1798115" y="1926991"/>
              <a:ext cx="0" cy="57686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flipH="1">
              <a:off x="1681515" y="2399533"/>
              <a:ext cx="208654" cy="2147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4" name="Oval 83"/>
          <p:cNvSpPr/>
          <p:nvPr/>
        </p:nvSpPr>
        <p:spPr>
          <a:xfrm>
            <a:off x="4718111" y="5253810"/>
            <a:ext cx="1332800" cy="503227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0"/>
              </a:solidFill>
              <a:latin typeface="Arial"/>
            </a:endParaRPr>
          </a:p>
        </p:txBody>
      </p:sp>
      <p:grpSp>
        <p:nvGrpSpPr>
          <p:cNvPr id="85" name="Group 84"/>
          <p:cNvGrpSpPr/>
          <p:nvPr/>
        </p:nvGrpSpPr>
        <p:grpSpPr>
          <a:xfrm>
            <a:off x="5362929" y="4422645"/>
            <a:ext cx="208655" cy="687334"/>
            <a:chOff x="1681514" y="1926991"/>
            <a:chExt cx="208655" cy="687334"/>
          </a:xfrm>
        </p:grpSpPr>
        <p:cxnSp>
          <p:nvCxnSpPr>
            <p:cNvPr id="86" name="Straight Connector 85"/>
            <p:cNvCxnSpPr/>
            <p:nvPr/>
          </p:nvCxnSpPr>
          <p:spPr>
            <a:xfrm>
              <a:off x="1681514" y="1926991"/>
              <a:ext cx="0" cy="68733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1798115" y="1926991"/>
              <a:ext cx="0" cy="57686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H="1">
              <a:off x="1681515" y="2399533"/>
              <a:ext cx="208654" cy="2147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1" name="TextBox 90"/>
          <p:cNvSpPr txBox="1"/>
          <p:nvPr/>
        </p:nvSpPr>
        <p:spPr>
          <a:xfrm>
            <a:off x="8718265" y="1786475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55A0"/>
                </a:solidFill>
                <a:latin typeface="Arial"/>
              </a:rPr>
              <a:t>C::</a:t>
            </a:r>
            <a:r>
              <a:rPr lang="en-GB" b="1" dirty="0">
                <a:solidFill>
                  <a:srgbClr val="0055A0"/>
                </a:solidFill>
                <a:latin typeface="Arial"/>
              </a:rPr>
              <a:t>H</a:t>
            </a:r>
            <a:r>
              <a:rPr lang="en-GB" dirty="0">
                <a:solidFill>
                  <a:srgbClr val="0055A0"/>
                </a:solidFill>
                <a:latin typeface="Arial"/>
              </a:rPr>
              <a:t>(B)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4796681" y="5320756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55A0"/>
                </a:solidFill>
                <a:latin typeface="Arial"/>
              </a:rPr>
              <a:t>C::H[</a:t>
            </a:r>
            <a:r>
              <a:rPr lang="en-GB" b="1" dirty="0">
                <a:solidFill>
                  <a:srgbClr val="0055A0"/>
                </a:solidFill>
                <a:latin typeface="Arial"/>
              </a:rPr>
              <a:t>u</a:t>
            </a:r>
            <a:r>
              <a:rPr lang="en-GB" dirty="0">
                <a:solidFill>
                  <a:srgbClr val="0055A0"/>
                </a:solidFill>
                <a:latin typeface="Arial"/>
              </a:rPr>
              <a:t>(s)]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6017898" y="1819097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>
                <a:solidFill>
                  <a:srgbClr val="0055A0"/>
                </a:solidFill>
                <a:latin typeface="Arial"/>
              </a:rPr>
              <a:t>D</a:t>
            </a:r>
            <a:r>
              <a:rPr lang="en-GB" baseline="-25000" dirty="0" smtClean="0">
                <a:solidFill>
                  <a:srgbClr val="0055A0"/>
                </a:solidFill>
                <a:latin typeface="Arial"/>
              </a:rPr>
              <a:t>EM</a:t>
            </a:r>
            <a:endParaRPr lang="en-GB" baseline="-250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6717828" y="4072363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err="1" smtClean="0">
                <a:solidFill>
                  <a:srgbClr val="0055A0"/>
                </a:solidFill>
                <a:latin typeface="Arial"/>
              </a:rPr>
              <a:t>D</a:t>
            </a:r>
            <a:r>
              <a:rPr lang="en-GB" baseline="-25000" dirty="0" err="1" smtClean="0">
                <a:solidFill>
                  <a:srgbClr val="0055A0"/>
                </a:solidFill>
                <a:latin typeface="Arial"/>
              </a:rPr>
              <a:t>Th</a:t>
            </a:r>
            <a:endParaRPr lang="en-GB" baseline="-250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4080265" y="2879386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i="1" dirty="0" smtClean="0">
                <a:solidFill>
                  <a:srgbClr val="0055A0"/>
                </a:solidFill>
                <a:latin typeface="Arial"/>
              </a:rPr>
              <a:t>Resistive field</a:t>
            </a:r>
            <a:endParaRPr lang="en-GB" i="1" baseline="-25000" dirty="0">
              <a:solidFill>
                <a:srgbClr val="0055A0"/>
              </a:solidFill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8" name="TextBox 97"/>
              <p:cNvSpPr txBox="1"/>
              <p:nvPr/>
            </p:nvSpPr>
            <p:spPr>
              <a:xfrm>
                <a:off x="8026198" y="2057896"/>
                <a:ext cx="43050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GB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GB" dirty="0">
                  <a:solidFill>
                    <a:srgbClr val="0055A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98" name="TextBox 9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6198" y="2057896"/>
                <a:ext cx="430502" cy="276999"/>
              </a:xfrm>
              <a:prstGeom prst="rect">
                <a:avLst/>
              </a:prstGeom>
              <a:blipFill>
                <a:blip r:embed="rId2"/>
                <a:stretch>
                  <a:fillRect l="-11429" r="-11429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9" name="TextBox 98"/>
              <p:cNvSpPr txBox="1"/>
              <p:nvPr/>
            </p:nvSpPr>
            <p:spPr>
              <a:xfrm>
                <a:off x="7847631" y="2366829"/>
                <a:ext cx="43050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GB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GB" dirty="0">
                  <a:solidFill>
                    <a:srgbClr val="0055A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99" name="TextBox 9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7631" y="2366829"/>
                <a:ext cx="430502" cy="276999"/>
              </a:xfrm>
              <a:prstGeom prst="rect">
                <a:avLst/>
              </a:prstGeom>
              <a:blipFill>
                <a:blip r:embed="rId3"/>
                <a:stretch>
                  <a:fillRect l="-11268" r="-11268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TextBox 99"/>
              <p:cNvSpPr txBox="1"/>
              <p:nvPr/>
            </p:nvSpPr>
            <p:spPr>
              <a:xfrm>
                <a:off x="6944932" y="2045549"/>
                <a:ext cx="43050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GB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GB" dirty="0">
                  <a:solidFill>
                    <a:srgbClr val="0055A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00" name="TextBox 9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4932" y="2045549"/>
                <a:ext cx="430502" cy="276999"/>
              </a:xfrm>
              <a:prstGeom prst="rect">
                <a:avLst/>
              </a:prstGeom>
              <a:blipFill>
                <a:blip r:embed="rId4"/>
                <a:stretch>
                  <a:fillRect l="-11268" r="-11268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3" name="Group 102"/>
          <p:cNvGrpSpPr/>
          <p:nvPr/>
        </p:nvGrpSpPr>
        <p:grpSpPr>
          <a:xfrm rot="10800000" flipV="1">
            <a:off x="4736244" y="2145173"/>
            <a:ext cx="198299" cy="718451"/>
            <a:chOff x="1681514" y="1926991"/>
            <a:chExt cx="208655" cy="687334"/>
          </a:xfrm>
        </p:grpSpPr>
        <p:cxnSp>
          <p:nvCxnSpPr>
            <p:cNvPr id="104" name="Straight Connector 103"/>
            <p:cNvCxnSpPr/>
            <p:nvPr/>
          </p:nvCxnSpPr>
          <p:spPr>
            <a:xfrm>
              <a:off x="1681514" y="1926991"/>
              <a:ext cx="0" cy="687334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1798115" y="1926991"/>
              <a:ext cx="0" cy="576869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 flipH="1">
              <a:off x="1681515" y="2399533"/>
              <a:ext cx="208654" cy="214792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TextBox 106"/>
              <p:cNvSpPr txBox="1"/>
              <p:nvPr/>
            </p:nvSpPr>
            <p:spPr>
              <a:xfrm>
                <a:off x="5203872" y="1663339"/>
                <a:ext cx="43050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GB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dirty="0">
                  <a:solidFill>
                    <a:srgbClr val="0055A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07" name="TextBox 1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3872" y="1663339"/>
                <a:ext cx="430502" cy="276999"/>
              </a:xfrm>
              <a:prstGeom prst="rect">
                <a:avLst/>
              </a:prstGeom>
              <a:blipFill>
                <a:blip r:embed="rId5"/>
                <a:stretch>
                  <a:fillRect l="-11429" r="-11429" b="-1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8" name="TextBox 107"/>
              <p:cNvSpPr txBox="1"/>
              <p:nvPr/>
            </p:nvSpPr>
            <p:spPr>
              <a:xfrm>
                <a:off x="4037598" y="2042665"/>
                <a:ext cx="43050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GB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dirty="0">
                  <a:solidFill>
                    <a:srgbClr val="0055A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08" name="TextBox 10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7598" y="2042665"/>
                <a:ext cx="430502" cy="276999"/>
              </a:xfrm>
              <a:prstGeom prst="rect">
                <a:avLst/>
              </a:prstGeom>
              <a:blipFill>
                <a:blip r:embed="rId6"/>
                <a:stretch>
                  <a:fillRect l="-11268" r="-11268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9" name="TextBox 108"/>
              <p:cNvSpPr txBox="1"/>
              <p:nvPr/>
            </p:nvSpPr>
            <p:spPr>
              <a:xfrm>
                <a:off x="4967738" y="2374106"/>
                <a:ext cx="43050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GB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dirty="0">
                  <a:solidFill>
                    <a:srgbClr val="0055A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09" name="TextBox 10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7738" y="2374106"/>
                <a:ext cx="430502" cy="276999"/>
              </a:xfrm>
              <a:prstGeom prst="rect">
                <a:avLst/>
              </a:prstGeom>
              <a:blipFill>
                <a:blip r:embed="rId7"/>
                <a:stretch>
                  <a:fillRect l="-11268" r="-9859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4" name="TextBox 113"/>
              <p:cNvSpPr txBox="1"/>
              <p:nvPr/>
            </p:nvSpPr>
            <p:spPr>
              <a:xfrm>
                <a:off x="5553528" y="3446059"/>
                <a:ext cx="27776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0055A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14" name="TextBox 1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3528" y="3446059"/>
                <a:ext cx="277768" cy="276999"/>
              </a:xfrm>
              <a:prstGeom prst="rect">
                <a:avLst/>
              </a:prstGeom>
              <a:blipFill>
                <a:blip r:embed="rId8"/>
                <a:stretch>
                  <a:fillRect l="-8696" r="-2174" b="-13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TextBox 114"/>
              <p:cNvSpPr txBox="1"/>
              <p:nvPr/>
            </p:nvSpPr>
            <p:spPr>
              <a:xfrm>
                <a:off x="6629459" y="3372568"/>
                <a:ext cx="274691" cy="4048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GB" dirty="0" smtClean="0">
                    <a:solidFill>
                      <a:srgbClr val="0055A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-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b="0" i="0" smtClean="0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Q</m:t>
                            </m:r>
                          </m:sub>
                        </m:sSub>
                      </m:num>
                      <m:den>
                        <m:r>
                          <a:rPr lang="en-GB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den>
                    </m:f>
                  </m:oMath>
                </a14:m>
                <a:endParaRPr lang="en-GB" dirty="0">
                  <a:solidFill>
                    <a:srgbClr val="0055A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15" name="TextBox 1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9459" y="3372568"/>
                <a:ext cx="274691" cy="404854"/>
              </a:xfrm>
              <a:prstGeom prst="rect">
                <a:avLst/>
              </a:prstGeom>
              <a:blipFill>
                <a:blip r:embed="rId9"/>
                <a:stretch>
                  <a:fillRect l="-53333" t="-4478" r="-20000" b="-179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8" name="TextBox 117"/>
              <p:cNvSpPr txBox="1"/>
              <p:nvPr/>
            </p:nvSpPr>
            <p:spPr>
              <a:xfrm>
                <a:off x="3989177" y="1546682"/>
                <a:ext cx="40992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0055A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18" name="TextBox 1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89177" y="1546682"/>
                <a:ext cx="409920" cy="369332"/>
              </a:xfrm>
              <a:prstGeom prst="rect">
                <a:avLst/>
              </a:prstGeom>
              <a:blipFill>
                <a:blip r:embed="rId10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7" name="TextBox 126"/>
              <p:cNvSpPr txBox="1"/>
              <p:nvPr/>
            </p:nvSpPr>
            <p:spPr>
              <a:xfrm>
                <a:off x="6435460" y="1019067"/>
                <a:ext cx="804451" cy="45006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GB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𝜕</m:t>
                                  </m:r>
                                </m:e>
                                <m:sub>
                                  <m:r>
                                    <a:rPr lang="en-GB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  <m:r>
                                <a:rPr lang="en-GB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m:rPr>
                                  <m:nor/>
                                </m:rPr>
                                <a:rPr lang="en-GB" dirty="0">
                                  <a:solidFill>
                                    <a:srgbClr val="0055A0"/>
                                  </a:solidFill>
                                  <a:latin typeface="Arial"/>
                                </a:rPr>
                                <m:t> </m:t>
                              </m:r>
                            </m:e>
                          </m:d>
                        </m:e>
                        <m:sub>
                          <m:r>
                            <a:rPr lang="en-GB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0055A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27" name="TextBox 1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5460" y="1019067"/>
                <a:ext cx="804451" cy="450060"/>
              </a:xfrm>
              <a:prstGeom prst="rect">
                <a:avLst/>
              </a:prstGeom>
              <a:blipFill>
                <a:blip r:embed="rId11"/>
                <a:stretch>
                  <a:fillRect l="-37121" t="-202703" r="-60606" b="-2851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8" name="Group 127"/>
          <p:cNvGrpSpPr/>
          <p:nvPr/>
        </p:nvGrpSpPr>
        <p:grpSpPr>
          <a:xfrm rot="5400000" flipV="1">
            <a:off x="7865623" y="3863258"/>
            <a:ext cx="208655" cy="803934"/>
            <a:chOff x="1681514" y="1926991"/>
            <a:chExt cx="208655" cy="687334"/>
          </a:xfrm>
        </p:grpSpPr>
        <p:cxnSp>
          <p:nvCxnSpPr>
            <p:cNvPr id="129" name="Straight Connector 128"/>
            <p:cNvCxnSpPr/>
            <p:nvPr/>
          </p:nvCxnSpPr>
          <p:spPr>
            <a:xfrm>
              <a:off x="1681514" y="1926991"/>
              <a:ext cx="0" cy="687334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/>
          </p:nvCxnSpPr>
          <p:spPr>
            <a:xfrm>
              <a:off x="1798115" y="1926991"/>
              <a:ext cx="0" cy="57686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/>
          </p:nvCxnSpPr>
          <p:spPr>
            <a:xfrm flipH="1">
              <a:off x="1681515" y="2399533"/>
              <a:ext cx="208654" cy="21479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2" name="TextBox 131"/>
              <p:cNvSpPr txBox="1"/>
              <p:nvPr/>
            </p:nvSpPr>
            <p:spPr>
              <a:xfrm>
                <a:off x="7612922" y="3484367"/>
                <a:ext cx="589712" cy="65383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GB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i="1">
                                          <a:solidFill>
                                            <a:srgbClr val="0055A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solidFill>
                                            <a:srgbClr val="0055A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𝐽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b="0" i="0" smtClean="0">
                                          <a:solidFill>
                                            <a:srgbClr val="0055A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Q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GB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GB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0055A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32" name="TextBox 1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2922" y="3484367"/>
                <a:ext cx="589712" cy="653833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3" name="TextBox 132"/>
              <p:cNvSpPr txBox="1"/>
              <p:nvPr/>
            </p:nvSpPr>
            <p:spPr>
              <a:xfrm>
                <a:off x="7660816" y="4324097"/>
                <a:ext cx="523092" cy="45006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GB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</m:e>
                        <m:sub>
                          <m:r>
                            <a:rPr lang="en-GB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0055A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33" name="TextBox 1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0816" y="4324097"/>
                <a:ext cx="523092" cy="450060"/>
              </a:xfrm>
              <a:prstGeom prst="rect">
                <a:avLst/>
              </a:prstGeom>
              <a:blipFill>
                <a:blip r:embed="rId13"/>
                <a:stretch>
                  <a:fillRect l="-109302" t="-202703" r="-94186" b="-2851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4" name="TextBox 133"/>
              <p:cNvSpPr txBox="1"/>
              <p:nvPr/>
            </p:nvSpPr>
            <p:spPr>
              <a:xfrm>
                <a:off x="5778237" y="1036581"/>
                <a:ext cx="555216" cy="45006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GB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𝐻</m:t>
                              </m:r>
                            </m:e>
                          </m:d>
                        </m:e>
                        <m:sub>
                          <m:r>
                            <a:rPr lang="en-GB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0055A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34" name="TextBox 1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8237" y="1036581"/>
                <a:ext cx="555216" cy="450060"/>
              </a:xfrm>
              <a:prstGeom prst="rect">
                <a:avLst/>
              </a:prstGeom>
              <a:blipFill>
                <a:blip r:embed="rId14"/>
                <a:stretch>
                  <a:fillRect l="-97802" t="-202703" r="-89011" b="-2851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7" name="TextBox 136"/>
              <p:cNvSpPr txBox="1"/>
              <p:nvPr/>
            </p:nvSpPr>
            <p:spPr>
              <a:xfrm>
                <a:off x="5141334" y="3481119"/>
                <a:ext cx="20704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GB" dirty="0">
                  <a:solidFill>
                    <a:srgbClr val="0055A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37" name="TextBox 1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1334" y="3481119"/>
                <a:ext cx="207044" cy="276999"/>
              </a:xfrm>
              <a:prstGeom prst="rect">
                <a:avLst/>
              </a:prstGeom>
              <a:blipFill>
                <a:blip r:embed="rId15"/>
                <a:stretch>
                  <a:fillRect l="-23529" r="-23529" b="-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8" name="TextBox 137"/>
              <p:cNvSpPr txBox="1"/>
              <p:nvPr/>
            </p:nvSpPr>
            <p:spPr>
              <a:xfrm>
                <a:off x="4790853" y="3883899"/>
                <a:ext cx="20704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GB" dirty="0">
                  <a:solidFill>
                    <a:srgbClr val="0055A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38" name="TextBox 1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0853" y="3883899"/>
                <a:ext cx="207044" cy="276999"/>
              </a:xfrm>
              <a:prstGeom prst="rect">
                <a:avLst/>
              </a:prstGeom>
              <a:blipFill>
                <a:blip r:embed="rId16"/>
                <a:stretch>
                  <a:fillRect l="-26471" r="-20588" b="-86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9" name="TextBox 138"/>
              <p:cNvSpPr txBox="1"/>
              <p:nvPr/>
            </p:nvSpPr>
            <p:spPr>
              <a:xfrm>
                <a:off x="4612649" y="4324098"/>
                <a:ext cx="410176" cy="5293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𝑄</m:t>
                              </m:r>
                            </m:sub>
                          </m:sSub>
                        </m:num>
                        <m:den>
                          <m:r>
                            <a:rPr lang="en-GB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den>
                      </m:f>
                    </m:oMath>
                  </m:oMathPara>
                </a14:m>
                <a:endParaRPr lang="en-GB" dirty="0">
                  <a:solidFill>
                    <a:srgbClr val="0055A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39" name="TextBox 1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2649" y="4324098"/>
                <a:ext cx="410176" cy="529312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0" name="TextBox 139"/>
              <p:cNvSpPr txBox="1"/>
              <p:nvPr/>
            </p:nvSpPr>
            <p:spPr>
              <a:xfrm>
                <a:off x="3117738" y="4099480"/>
                <a:ext cx="1297791" cy="276999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𝑒</m:t>
                      </m:r>
                      <m:r>
                        <a:rPr lang="en-GB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GB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𝑔</m:t>
                      </m:r>
                      <m:r>
                        <a:rPr lang="en-GB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 </m:t>
                      </m:r>
                      <m:r>
                        <a:rPr lang="en-GB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h𝑒𝑎𝑡𝑒𝑟𝑠</m:t>
                      </m:r>
                    </m:oMath>
                  </m:oMathPara>
                </a14:m>
                <a:endParaRPr lang="en-GB" dirty="0">
                  <a:solidFill>
                    <a:srgbClr val="0055A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40" name="TextBox 1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7738" y="4099480"/>
                <a:ext cx="1297791" cy="276999"/>
              </a:xfrm>
              <a:prstGeom prst="rect">
                <a:avLst/>
              </a:prstGeom>
              <a:blipFill>
                <a:blip r:embed="rId18"/>
                <a:stretch>
                  <a:fillRect l="-1389" r="-2778" b="-204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1" name="TextBox 140"/>
              <p:cNvSpPr txBox="1"/>
              <p:nvPr/>
            </p:nvSpPr>
            <p:spPr>
              <a:xfrm>
                <a:off x="5115897" y="4682835"/>
                <a:ext cx="20704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GB" dirty="0">
                  <a:solidFill>
                    <a:srgbClr val="0055A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41" name="TextBox 1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5897" y="4682835"/>
                <a:ext cx="207044" cy="276999"/>
              </a:xfrm>
              <a:prstGeom prst="rect">
                <a:avLst/>
              </a:prstGeom>
              <a:blipFill>
                <a:blip r:embed="rId19"/>
                <a:stretch>
                  <a:fillRect l="-23529" r="-23529" b="-86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2" name="TextBox 141"/>
              <p:cNvSpPr txBox="1"/>
              <p:nvPr/>
            </p:nvSpPr>
            <p:spPr>
              <a:xfrm>
                <a:off x="6030635" y="3883901"/>
                <a:ext cx="20704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GB" dirty="0">
                  <a:solidFill>
                    <a:srgbClr val="0055A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42" name="TextBox 1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0635" y="3883901"/>
                <a:ext cx="207044" cy="276999"/>
              </a:xfrm>
              <a:prstGeom prst="rect">
                <a:avLst/>
              </a:prstGeom>
              <a:blipFill>
                <a:blip r:embed="rId20"/>
                <a:stretch>
                  <a:fillRect l="-23529" r="-23529" b="-86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3" name="TextBox 142"/>
              <p:cNvSpPr txBox="1"/>
              <p:nvPr/>
            </p:nvSpPr>
            <p:spPr>
              <a:xfrm>
                <a:off x="7211770" y="3499976"/>
                <a:ext cx="34009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𝑑𝑇</m:t>
                      </m:r>
                    </m:oMath>
                  </m:oMathPara>
                </a14:m>
                <a:endParaRPr lang="en-GB" dirty="0">
                  <a:solidFill>
                    <a:srgbClr val="0055A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43" name="TextBox 1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1770" y="3499976"/>
                <a:ext cx="340093" cy="276999"/>
              </a:xfrm>
              <a:prstGeom prst="rect">
                <a:avLst/>
              </a:prstGeom>
              <a:blipFill>
                <a:blip r:embed="rId21"/>
                <a:stretch>
                  <a:fillRect l="-16071" r="-14286" b="-86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5" name="TextBox 144"/>
              <p:cNvSpPr txBox="1"/>
              <p:nvPr/>
            </p:nvSpPr>
            <p:spPr>
              <a:xfrm>
                <a:off x="5566390" y="4499742"/>
                <a:ext cx="309315" cy="5259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𝑑𝑠</m:t>
                          </m:r>
                        </m:num>
                        <m:den>
                          <m:r>
                            <a:rPr lang="en-GB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GB" dirty="0">
                  <a:solidFill>
                    <a:srgbClr val="0055A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45" name="TextBox 1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6390" y="4499742"/>
                <a:ext cx="309315" cy="525913"/>
              </a:xfrm>
              <a:prstGeom prst="rect">
                <a:avLst/>
              </a:prstGeom>
              <a:blipFill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6" name="TextBox 145"/>
              <p:cNvSpPr txBox="1"/>
              <p:nvPr/>
            </p:nvSpPr>
            <p:spPr>
              <a:xfrm>
                <a:off x="5925742" y="4364303"/>
                <a:ext cx="39433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0055A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46" name="TextBox 1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5742" y="4364303"/>
                <a:ext cx="394339" cy="276999"/>
              </a:xfrm>
              <a:prstGeom prst="rect">
                <a:avLst/>
              </a:prstGeom>
              <a:blipFill>
                <a:blip r:embed="rId23"/>
                <a:stretch>
                  <a:fillRect l="-12308" r="-3077" b="-3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3" name="TextBox 122"/>
              <p:cNvSpPr txBox="1"/>
              <p:nvPr/>
            </p:nvSpPr>
            <p:spPr>
              <a:xfrm>
                <a:off x="5015352" y="2096281"/>
                <a:ext cx="76091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𝑑𝐻</m:t>
                      </m:r>
                      <m:r>
                        <a:rPr lang="en-GB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</m:oMath>
                  </m:oMathPara>
                </a14:m>
                <a:endParaRPr lang="en-GB" dirty="0">
                  <a:solidFill>
                    <a:srgbClr val="0055A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23" name="TextBox 1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5352" y="2096281"/>
                <a:ext cx="760913" cy="276999"/>
              </a:xfrm>
              <a:prstGeom prst="rect">
                <a:avLst/>
              </a:prstGeom>
              <a:blipFill>
                <a:blip r:embed="rId24"/>
                <a:stretch>
                  <a:fillRect l="-6400" r="-9600" b="-377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5" name="TextBox 124"/>
              <p:cNvSpPr txBox="1"/>
              <p:nvPr/>
            </p:nvSpPr>
            <p:spPr>
              <a:xfrm>
                <a:off x="7940377" y="1660822"/>
                <a:ext cx="7176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𝐻</m:t>
                      </m:r>
                      <m:r>
                        <a:rPr lang="en-GB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GB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</m:t>
                      </m:r>
                    </m:oMath>
                  </m:oMathPara>
                </a14:m>
                <a:endParaRPr lang="en-GB" dirty="0">
                  <a:solidFill>
                    <a:srgbClr val="0055A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25" name="TextBox 1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0377" y="1660822"/>
                <a:ext cx="717697" cy="276999"/>
              </a:xfrm>
              <a:prstGeom prst="rect">
                <a:avLst/>
              </a:prstGeom>
              <a:blipFill>
                <a:blip r:embed="rId25"/>
                <a:stretch>
                  <a:fillRect l="-6838" r="-5983" b="-86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4" name="TextBox 143"/>
              <p:cNvSpPr txBox="1"/>
              <p:nvPr/>
            </p:nvSpPr>
            <p:spPr>
              <a:xfrm>
                <a:off x="7109531" y="1664294"/>
                <a:ext cx="23916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𝐻</m:t>
                      </m:r>
                    </m:oMath>
                  </m:oMathPara>
                </a14:m>
                <a:endParaRPr lang="en-GB" dirty="0">
                  <a:solidFill>
                    <a:srgbClr val="0055A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44" name="TextBox 1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9531" y="1664294"/>
                <a:ext cx="239168" cy="276999"/>
              </a:xfrm>
              <a:prstGeom prst="rect">
                <a:avLst/>
              </a:prstGeom>
              <a:blipFill>
                <a:blip r:embed="rId26"/>
                <a:stretch>
                  <a:fillRect l="-20513" r="-20513" b="-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7" name="TextBox 146"/>
              <p:cNvSpPr txBox="1"/>
              <p:nvPr/>
            </p:nvSpPr>
            <p:spPr>
              <a:xfrm>
                <a:off x="7399411" y="2363259"/>
                <a:ext cx="26693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𝑀</m:t>
                      </m:r>
                    </m:oMath>
                  </m:oMathPara>
                </a14:m>
                <a:endParaRPr lang="en-GB" dirty="0">
                  <a:solidFill>
                    <a:srgbClr val="0055A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47" name="TextBox 1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9411" y="2363259"/>
                <a:ext cx="266932" cy="276999"/>
              </a:xfrm>
              <a:prstGeom prst="rect">
                <a:avLst/>
              </a:prstGeom>
              <a:blipFill>
                <a:blip r:embed="rId27"/>
                <a:stretch>
                  <a:fillRect l="-20455" r="-13636"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9" name="TextBox 148"/>
              <p:cNvSpPr txBox="1"/>
              <p:nvPr/>
            </p:nvSpPr>
            <p:spPr>
              <a:xfrm>
                <a:off x="4194833" y="2306851"/>
                <a:ext cx="59176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𝑗</m:t>
                      </m:r>
                      <m:r>
                        <a:rPr lang="en-GB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0055A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49" name="TextBox 1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4833" y="2306851"/>
                <a:ext cx="591764" cy="276999"/>
              </a:xfrm>
              <a:prstGeom prst="rect">
                <a:avLst/>
              </a:prstGeom>
              <a:blipFill>
                <a:blip r:embed="rId28"/>
                <a:stretch>
                  <a:fillRect l="-12371" r="-1031" b="-347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TextBox 100"/>
              <p:cNvSpPr txBox="1"/>
              <p:nvPr/>
            </p:nvSpPr>
            <p:spPr>
              <a:xfrm>
                <a:off x="8371918" y="2440680"/>
                <a:ext cx="1477071" cy="276999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𝐶𝑜𝑢𝑝𝑙𝑖𝑛𝑔</m:t>
                      </m:r>
                      <m:r>
                        <a:rPr lang="pl-PL" b="0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pl-PL" b="0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𝑙𝑜𝑠𝑠</m:t>
                      </m:r>
                    </m:oMath>
                  </m:oMathPara>
                </a14:m>
                <a:endParaRPr lang="en-GB" dirty="0">
                  <a:solidFill>
                    <a:srgbClr val="0055A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01" name="TextBox 10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71918" y="2440680"/>
                <a:ext cx="1477071" cy="276999"/>
              </a:xfrm>
              <a:prstGeom prst="rect">
                <a:avLst/>
              </a:prstGeom>
              <a:blipFill>
                <a:blip r:embed="rId29"/>
                <a:stretch>
                  <a:fillRect l="-4472" r="-2033" b="-2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2" name="TextBox 101"/>
              <p:cNvSpPr txBox="1"/>
              <p:nvPr/>
            </p:nvSpPr>
            <p:spPr>
              <a:xfrm>
                <a:off x="404990" y="1036581"/>
                <a:ext cx="2048253" cy="276999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𝐸𝑙𝑒𝑐𝑡𝑟𝑖𝑐𝑎𝑙</m:t>
                      </m:r>
                      <m:r>
                        <a:rPr lang="en-GB" b="0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pl-PL" b="0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𝑁𝑒𝑡𝑤𝑜𝑟𝑘</m:t>
                      </m:r>
                    </m:oMath>
                  </m:oMathPara>
                </a14:m>
                <a:endParaRPr lang="en-GB" dirty="0">
                  <a:solidFill>
                    <a:srgbClr val="0055A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02" name="TextBox 10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4990" y="1036581"/>
                <a:ext cx="2048253" cy="276999"/>
              </a:xfrm>
              <a:prstGeom prst="rect">
                <a:avLst/>
              </a:prstGeom>
              <a:blipFill>
                <a:blip r:embed="rId30"/>
                <a:stretch>
                  <a:fillRect l="-1770" r="-1475" b="-62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1" name="Oval 110"/>
          <p:cNvSpPr/>
          <p:nvPr/>
        </p:nvSpPr>
        <p:spPr>
          <a:xfrm>
            <a:off x="2460287" y="1777541"/>
            <a:ext cx="1332562" cy="503227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0"/>
              </a:solidFill>
              <a:latin typeface="Arial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2614676" y="1797839"/>
            <a:ext cx="1012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>
                <a:solidFill>
                  <a:srgbClr val="0055A0"/>
                </a:solidFill>
                <a:latin typeface="Arial"/>
              </a:rPr>
              <a:t>D</a:t>
            </a:r>
            <a:r>
              <a:rPr lang="pl-PL" baseline="-25000" dirty="0" smtClean="0">
                <a:solidFill>
                  <a:srgbClr val="0055A0"/>
                </a:solidFill>
                <a:latin typeface="Arial"/>
              </a:rPr>
              <a:t>Network</a:t>
            </a:r>
            <a:endParaRPr lang="en-GB" baseline="-25000" dirty="0">
              <a:solidFill>
                <a:srgbClr val="0055A0"/>
              </a:solidFill>
              <a:latin typeface="Arial"/>
            </a:endParaRPr>
          </a:p>
        </p:txBody>
      </p:sp>
      <p:grpSp>
        <p:nvGrpSpPr>
          <p:cNvPr id="113" name="Group 112"/>
          <p:cNvGrpSpPr/>
          <p:nvPr/>
        </p:nvGrpSpPr>
        <p:grpSpPr>
          <a:xfrm rot="5400000" flipV="1">
            <a:off x="1999204" y="1768841"/>
            <a:ext cx="196847" cy="458038"/>
            <a:chOff x="1681514" y="1926991"/>
            <a:chExt cx="208655" cy="687334"/>
          </a:xfrm>
        </p:grpSpPr>
        <p:cxnSp>
          <p:nvCxnSpPr>
            <p:cNvPr id="116" name="Straight Connector 115"/>
            <p:cNvCxnSpPr/>
            <p:nvPr/>
          </p:nvCxnSpPr>
          <p:spPr>
            <a:xfrm>
              <a:off x="1681514" y="1926991"/>
              <a:ext cx="0" cy="687334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>
              <a:off x="1798115" y="1926991"/>
              <a:ext cx="0" cy="576869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 flipH="1">
              <a:off x="1681515" y="2399533"/>
              <a:ext cx="208654" cy="214792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0" name="TextBox 119"/>
              <p:cNvSpPr txBox="1"/>
              <p:nvPr/>
            </p:nvSpPr>
            <p:spPr>
              <a:xfrm>
                <a:off x="1617927" y="1832639"/>
                <a:ext cx="22730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𝑈</m:t>
                      </m:r>
                    </m:oMath>
                  </m:oMathPara>
                </a14:m>
                <a:endParaRPr lang="en-GB" dirty="0">
                  <a:solidFill>
                    <a:srgbClr val="0055A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20" name="TextBox 1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7927" y="1832639"/>
                <a:ext cx="227306" cy="276999"/>
              </a:xfrm>
              <a:prstGeom prst="rect">
                <a:avLst/>
              </a:prstGeom>
              <a:blipFill>
                <a:blip r:embed="rId31"/>
                <a:stretch>
                  <a:fillRect l="-21053" r="-18421"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1" name="TextBox 120"/>
              <p:cNvSpPr txBox="1"/>
              <p:nvPr/>
            </p:nvSpPr>
            <p:spPr>
              <a:xfrm>
                <a:off x="2966567" y="2427215"/>
                <a:ext cx="323230" cy="29841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l-PL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0055A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21" name="TextBox 1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6567" y="2427215"/>
                <a:ext cx="323230" cy="298415"/>
              </a:xfrm>
              <a:prstGeom prst="rect">
                <a:avLst/>
              </a:prstGeom>
              <a:blipFill>
                <a:blip r:embed="rId32"/>
                <a:stretch>
                  <a:fillRect l="-16981" r="-3774" b="-204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2" name="Group 121"/>
          <p:cNvGrpSpPr/>
          <p:nvPr/>
        </p:nvGrpSpPr>
        <p:grpSpPr>
          <a:xfrm rot="10800000">
            <a:off x="3006819" y="1244637"/>
            <a:ext cx="196847" cy="458038"/>
            <a:chOff x="1681514" y="1926991"/>
            <a:chExt cx="208655" cy="687334"/>
          </a:xfrm>
        </p:grpSpPr>
        <p:cxnSp>
          <p:nvCxnSpPr>
            <p:cNvPr id="124" name="Straight Connector 123"/>
            <p:cNvCxnSpPr/>
            <p:nvPr/>
          </p:nvCxnSpPr>
          <p:spPr>
            <a:xfrm>
              <a:off x="1681514" y="1926991"/>
              <a:ext cx="0" cy="687334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>
              <a:off x="1798115" y="1926991"/>
              <a:ext cx="0" cy="576869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/>
          </p:nvCxnSpPr>
          <p:spPr>
            <a:xfrm flipH="1">
              <a:off x="1681515" y="2399533"/>
              <a:ext cx="208654" cy="214792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6" name="TextBox 135"/>
              <p:cNvSpPr txBox="1"/>
              <p:nvPr/>
            </p:nvSpPr>
            <p:spPr>
              <a:xfrm>
                <a:off x="3049612" y="965787"/>
                <a:ext cx="1922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</m:oMath>
                  </m:oMathPara>
                </a14:m>
                <a:endParaRPr lang="en-GB" dirty="0">
                  <a:solidFill>
                    <a:srgbClr val="0055A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36" name="TextBox 1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9612" y="965787"/>
                <a:ext cx="192297" cy="276999"/>
              </a:xfrm>
              <a:prstGeom prst="rect">
                <a:avLst/>
              </a:prstGeom>
              <a:blipFill>
                <a:blip r:embed="rId33"/>
                <a:stretch>
                  <a:fillRect l="-25000" r="-21875" b="-86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8" name="TextBox 147"/>
              <p:cNvSpPr txBox="1"/>
              <p:nvPr/>
            </p:nvSpPr>
            <p:spPr>
              <a:xfrm>
                <a:off x="5553437" y="2440680"/>
                <a:ext cx="1566839" cy="276999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l-PL" b="0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𝐸𝑑𝑑𝑦</m:t>
                      </m:r>
                      <m:r>
                        <a:rPr lang="pl-PL" b="0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pl-PL" b="0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𝑐𝑢𝑟𝑟𝑒𝑛𝑡𝑠</m:t>
                      </m:r>
                    </m:oMath>
                  </m:oMathPara>
                </a14:m>
                <a:endParaRPr lang="en-GB" dirty="0">
                  <a:solidFill>
                    <a:srgbClr val="0055A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48" name="TextBox 1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3437" y="2440680"/>
                <a:ext cx="1566839" cy="276999"/>
              </a:xfrm>
              <a:prstGeom prst="rect">
                <a:avLst/>
              </a:prstGeom>
              <a:blipFill>
                <a:blip r:embed="rId34"/>
                <a:stretch>
                  <a:fillRect l="-4231" r="-1538" b="-2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0" name="Group 149"/>
          <p:cNvGrpSpPr/>
          <p:nvPr/>
        </p:nvGrpSpPr>
        <p:grpSpPr>
          <a:xfrm rot="10800000">
            <a:off x="2672524" y="1245159"/>
            <a:ext cx="196847" cy="458038"/>
            <a:chOff x="1681514" y="1926991"/>
            <a:chExt cx="208655" cy="687334"/>
          </a:xfrm>
        </p:grpSpPr>
        <p:cxnSp>
          <p:nvCxnSpPr>
            <p:cNvPr id="151" name="Straight Connector 150"/>
            <p:cNvCxnSpPr/>
            <p:nvPr/>
          </p:nvCxnSpPr>
          <p:spPr>
            <a:xfrm>
              <a:off x="1681514" y="1926991"/>
              <a:ext cx="0" cy="687334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1798115" y="1926991"/>
              <a:ext cx="0" cy="576869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 flipH="1">
              <a:off x="1681515" y="2399533"/>
              <a:ext cx="208654" cy="214792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TextBox 153"/>
              <p:cNvSpPr txBox="1"/>
              <p:nvPr/>
            </p:nvSpPr>
            <p:spPr>
              <a:xfrm>
                <a:off x="2692392" y="958011"/>
                <a:ext cx="21833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n-GB" dirty="0">
                  <a:solidFill>
                    <a:srgbClr val="0055A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54" name="TextBox 1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2392" y="958011"/>
                <a:ext cx="218330" cy="276999"/>
              </a:xfrm>
              <a:prstGeom prst="rect">
                <a:avLst/>
              </a:prstGeom>
              <a:blipFill>
                <a:blip r:embed="rId35"/>
                <a:stretch>
                  <a:fillRect l="-22857" r="-20000" b="-86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5" name="Group 154"/>
          <p:cNvGrpSpPr/>
          <p:nvPr/>
        </p:nvGrpSpPr>
        <p:grpSpPr>
          <a:xfrm rot="10800000" flipV="1">
            <a:off x="3010221" y="2301066"/>
            <a:ext cx="152670" cy="207252"/>
            <a:chOff x="1681514" y="1926991"/>
            <a:chExt cx="208655" cy="687334"/>
          </a:xfrm>
        </p:grpSpPr>
        <p:cxnSp>
          <p:nvCxnSpPr>
            <p:cNvPr id="156" name="Straight Connector 155"/>
            <p:cNvCxnSpPr/>
            <p:nvPr/>
          </p:nvCxnSpPr>
          <p:spPr>
            <a:xfrm>
              <a:off x="1681514" y="1926991"/>
              <a:ext cx="0" cy="687334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/>
          </p:nvCxnSpPr>
          <p:spPr>
            <a:xfrm>
              <a:off x="1798115" y="1926991"/>
              <a:ext cx="0" cy="576869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/>
          </p:nvCxnSpPr>
          <p:spPr>
            <a:xfrm flipH="1">
              <a:off x="1681515" y="2399533"/>
              <a:ext cx="208654" cy="214792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9" name="Group 158"/>
          <p:cNvGrpSpPr/>
          <p:nvPr/>
        </p:nvGrpSpPr>
        <p:grpSpPr>
          <a:xfrm rot="10800000">
            <a:off x="3324770" y="1232627"/>
            <a:ext cx="196847" cy="458038"/>
            <a:chOff x="1681514" y="1926991"/>
            <a:chExt cx="208655" cy="687334"/>
          </a:xfrm>
        </p:grpSpPr>
        <p:cxnSp>
          <p:nvCxnSpPr>
            <p:cNvPr id="160" name="Straight Connector 159"/>
            <p:cNvCxnSpPr/>
            <p:nvPr/>
          </p:nvCxnSpPr>
          <p:spPr>
            <a:xfrm>
              <a:off x="1681514" y="1926991"/>
              <a:ext cx="0" cy="687334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>
              <a:off x="1798115" y="1926991"/>
              <a:ext cx="0" cy="576869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/>
          </p:nvCxnSpPr>
          <p:spPr>
            <a:xfrm flipH="1">
              <a:off x="1681515" y="2399533"/>
              <a:ext cx="208654" cy="214792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3" name="TextBox 162"/>
              <p:cNvSpPr txBox="1"/>
              <p:nvPr/>
            </p:nvSpPr>
            <p:spPr>
              <a:xfrm>
                <a:off x="3389020" y="963029"/>
                <a:ext cx="113520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en-GB" dirty="0">
                  <a:solidFill>
                    <a:srgbClr val="0055A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63" name="TextBox 1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9020" y="963029"/>
                <a:ext cx="113520" cy="276999"/>
              </a:xfrm>
              <a:prstGeom prst="rect">
                <a:avLst/>
              </a:prstGeom>
              <a:blipFill>
                <a:blip r:embed="rId36"/>
                <a:stretch>
                  <a:fillRect l="-73684" r="-94737" b="-888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64" name="Group 163"/>
          <p:cNvGrpSpPr/>
          <p:nvPr/>
        </p:nvGrpSpPr>
        <p:grpSpPr>
          <a:xfrm rot="10800000" flipV="1">
            <a:off x="3006819" y="2702891"/>
            <a:ext cx="152670" cy="207252"/>
            <a:chOff x="1681514" y="1926991"/>
            <a:chExt cx="208655" cy="687334"/>
          </a:xfrm>
        </p:grpSpPr>
        <p:cxnSp>
          <p:nvCxnSpPr>
            <p:cNvPr id="165" name="Straight Connector 164"/>
            <p:cNvCxnSpPr/>
            <p:nvPr/>
          </p:nvCxnSpPr>
          <p:spPr>
            <a:xfrm>
              <a:off x="1681514" y="1926991"/>
              <a:ext cx="0" cy="687334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>
              <a:off x="1798115" y="1926991"/>
              <a:ext cx="0" cy="576869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 flipH="1">
              <a:off x="1681515" y="2399533"/>
              <a:ext cx="208654" cy="214792"/>
            </a:xfrm>
            <a:prstGeom prst="line">
              <a:avLst/>
            </a:prstGeom>
            <a:ln>
              <a:solidFill>
                <a:schemeClr val="tx2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8" name="TextBox 167"/>
              <p:cNvSpPr txBox="1"/>
              <p:nvPr/>
            </p:nvSpPr>
            <p:spPr>
              <a:xfrm>
                <a:off x="2724393" y="2525523"/>
                <a:ext cx="41338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0055A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68" name="TextBox 16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4393" y="2525523"/>
                <a:ext cx="413383" cy="369332"/>
              </a:xfrm>
              <a:prstGeom prst="rect">
                <a:avLst/>
              </a:prstGeom>
              <a:blipFill>
                <a:blip r:embed="rId37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9" name="TextBox 168"/>
              <p:cNvSpPr txBox="1"/>
              <p:nvPr/>
            </p:nvSpPr>
            <p:spPr>
              <a:xfrm>
                <a:off x="3198415" y="2525523"/>
                <a:ext cx="5675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sSub>
                        <m:sSubPr>
                          <m:ctrlPr>
                            <a:rPr lang="en-GB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0055A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69" name="TextBox 16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8415" y="2525523"/>
                <a:ext cx="567591" cy="369332"/>
              </a:xfrm>
              <a:prstGeom prst="rect">
                <a:avLst/>
              </a:prstGeom>
              <a:blipFill>
                <a:blip r:embed="rId38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/>
          <p:cNvCxnSpPr/>
          <p:nvPr/>
        </p:nvCxnSpPr>
        <p:spPr>
          <a:xfrm flipH="1">
            <a:off x="5048027" y="1867712"/>
            <a:ext cx="0" cy="27746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 flipH="1">
            <a:off x="4783316" y="2860743"/>
            <a:ext cx="25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1" name="Straight Connector 170"/>
          <p:cNvCxnSpPr/>
          <p:nvPr/>
        </p:nvCxnSpPr>
        <p:spPr>
          <a:xfrm flipH="1">
            <a:off x="3928591" y="1836205"/>
            <a:ext cx="0" cy="27746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2" name="Straight Connector 171"/>
          <p:cNvCxnSpPr/>
          <p:nvPr/>
        </p:nvCxnSpPr>
        <p:spPr>
          <a:xfrm flipH="1">
            <a:off x="7912235" y="1878346"/>
            <a:ext cx="0" cy="27746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3" name="Straight Connector 172"/>
          <p:cNvCxnSpPr/>
          <p:nvPr/>
        </p:nvCxnSpPr>
        <p:spPr>
          <a:xfrm flipH="1">
            <a:off x="7648210" y="2166727"/>
            <a:ext cx="25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4" name="Straight Connector 173"/>
          <p:cNvCxnSpPr/>
          <p:nvPr/>
        </p:nvCxnSpPr>
        <p:spPr>
          <a:xfrm flipH="1">
            <a:off x="6844275" y="1867712"/>
            <a:ext cx="0" cy="27746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6" name="Straight Connector 175"/>
          <p:cNvCxnSpPr/>
          <p:nvPr/>
        </p:nvCxnSpPr>
        <p:spPr>
          <a:xfrm flipH="1">
            <a:off x="5284894" y="4429378"/>
            <a:ext cx="252000" cy="0"/>
          </a:xfrm>
          <a:prstGeom prst="line">
            <a:avLst/>
          </a:prstGeom>
          <a:ln w="12700">
            <a:solidFill>
              <a:srgbClr val="FF3D0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7" name="TextBox 176"/>
              <p:cNvSpPr txBox="1"/>
              <p:nvPr/>
            </p:nvSpPr>
            <p:spPr>
              <a:xfrm>
                <a:off x="1477323" y="2579179"/>
                <a:ext cx="1287404" cy="276999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𝐽𝑜𝑢𝑙𝑒</m:t>
                      </m:r>
                      <m:r>
                        <a:rPr lang="en-GB" b="0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GB" b="0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𝑙𝑜𝑠𝑠𝑒𝑠</m:t>
                      </m:r>
                    </m:oMath>
                  </m:oMathPara>
                </a14:m>
                <a:endParaRPr lang="en-GB" dirty="0">
                  <a:solidFill>
                    <a:srgbClr val="0055A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77" name="TextBox 17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7323" y="2579179"/>
                <a:ext cx="1287404" cy="276999"/>
              </a:xfrm>
              <a:prstGeom prst="rect">
                <a:avLst/>
              </a:prstGeom>
              <a:blipFill>
                <a:blip r:embed="rId39"/>
                <a:stretch>
                  <a:fillRect l="-4651" r="-2326" b="-265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Workshop On Modelling, Simulation and Control of Complex Physical Systems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3749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262" y="17870"/>
            <a:ext cx="10969139" cy="940443"/>
          </a:xfrm>
        </p:spPr>
        <p:txBody>
          <a:bodyPr>
            <a:noAutofit/>
          </a:bodyPr>
          <a:lstStyle/>
          <a:p>
            <a:r>
              <a:rPr lang="en-GB" sz="2400" dirty="0">
                <a:solidFill>
                  <a:srgbClr val="FFC000"/>
                </a:solidFill>
              </a:rPr>
              <a:t>Towards a Port–Hamiltonian Description </a:t>
            </a:r>
            <a:r>
              <a:rPr lang="en-GB" sz="2400" dirty="0" smtClean="0">
                <a:solidFill>
                  <a:srgbClr val="FFC000"/>
                </a:solidFill>
              </a:rPr>
              <a:t>of </a:t>
            </a:r>
            <a:r>
              <a:rPr lang="en-GB" sz="2400" dirty="0">
                <a:solidFill>
                  <a:srgbClr val="FFC000"/>
                </a:solidFill>
              </a:rPr>
              <a:t>Superfluid Helium in LHC </a:t>
            </a:r>
            <a:r>
              <a:rPr lang="en-GB" sz="2400" dirty="0" smtClean="0">
                <a:solidFill>
                  <a:srgbClr val="FFC000"/>
                </a:solidFill>
              </a:rPr>
              <a:t>Magnets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B5A2595-FAF3-4F05-A085-8D4D7A8526A2}" type="datetime1">
              <a:rPr lang="pl-PL" smtClean="0"/>
              <a:t>2016-04-21</a:t>
            </a:fld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12</a:t>
            </a:fld>
            <a:endParaRPr lang="pl-PL"/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3720"/>
            <a:ext cx="12192000" cy="5227406"/>
          </a:xfrm>
          <a:prstGeom prst="rect">
            <a:avLst/>
          </a:prstGeom>
        </p:spPr>
      </p:pic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17595"/>
            <a:ext cx="9072748" cy="4813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132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>
                <a:solidFill>
                  <a:srgbClr val="7030A0"/>
                </a:solidFill>
              </a:rPr>
              <a:t>Port-Hamiltonian Representation </a:t>
            </a:r>
            <a:r>
              <a:rPr lang="en-GB" sz="2800" dirty="0" smtClean="0">
                <a:solidFill>
                  <a:srgbClr val="7030A0"/>
                </a:solidFill>
              </a:rPr>
              <a:t>of </a:t>
            </a:r>
            <a:r>
              <a:rPr lang="en-GB" sz="2800" dirty="0">
                <a:solidFill>
                  <a:srgbClr val="7030A0"/>
                </a:solidFill>
              </a:rPr>
              <a:t>RLC Network Equations</a:t>
            </a:r>
            <a:br>
              <a:rPr lang="en-GB" sz="2800" dirty="0">
                <a:solidFill>
                  <a:srgbClr val="7030A0"/>
                </a:solidFill>
              </a:rPr>
            </a:br>
            <a:r>
              <a:rPr lang="en-US" sz="1800" dirty="0" smtClean="0"/>
              <a:t>PH </a:t>
            </a:r>
            <a:r>
              <a:rPr lang="en-US" sz="1800" dirty="0"/>
              <a:t>Representation of the Combination of Loop-Current and Cut-Set-Voltage 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r>
              <a:rPr lang="en-US" sz="1800" dirty="0"/>
              <a:t>For the example (right) the equations</a:t>
            </a:r>
            <a:br>
              <a:rPr lang="en-US" sz="1800" dirty="0"/>
            </a:br>
            <a:r>
              <a:rPr lang="en-US" sz="1800" dirty="0"/>
              <a:t>read in terms of fluxes and charges</a:t>
            </a:r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endParaRPr lang="en-US" sz="1800" dirty="0"/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endParaRPr lang="en-US" sz="1800" dirty="0"/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endParaRPr lang="en-US" sz="1800" dirty="0"/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endParaRPr lang="en-US" sz="1800" dirty="0"/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endParaRPr lang="en-US" sz="1800" dirty="0"/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endParaRPr lang="en-US" sz="1800" dirty="0"/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endParaRPr lang="en-US" sz="1800" dirty="0"/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endParaRPr lang="en-US" sz="1800" dirty="0"/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r>
              <a:rPr lang="en-US" sz="1800" dirty="0"/>
              <a:t>We compare to the dissipative constrained port-Hamiltonian system</a:t>
            </a:r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endParaRPr lang="en-US" sz="1800" dirty="0"/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endParaRPr lang="en-US" sz="1800" dirty="0"/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endParaRPr lang="en-US" sz="2400" dirty="0"/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endParaRPr lang="en-US" sz="1800" dirty="0" smtClean="0"/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r>
              <a:rPr lang="en-US" sz="1800" dirty="0" smtClean="0"/>
              <a:t>with</a:t>
            </a:r>
            <a:r>
              <a:rPr lang="en-US" sz="1800" dirty="0"/>
              <a:t>						</a:t>
            </a:r>
            <a:r>
              <a:rPr lang="en-US" sz="1800" dirty="0" smtClean="0"/>
              <a:t>   and 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6682008" y="1537258"/>
            <a:ext cx="3027368" cy="1934272"/>
            <a:chOff x="5922240" y="1945832"/>
            <a:chExt cx="2653173" cy="169518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22240" y="2133160"/>
              <a:ext cx="2653173" cy="1507860"/>
            </a:xfrm>
            <a:prstGeom prst="rect">
              <a:avLst/>
            </a:prstGeom>
          </p:spPr>
        </p:pic>
        <p:sp>
          <p:nvSpPr>
            <p:cNvPr id="7" name="U-Turn Arrow 6"/>
            <p:cNvSpPr/>
            <p:nvPr/>
          </p:nvSpPr>
          <p:spPr>
            <a:xfrm>
              <a:off x="7636829" y="2657348"/>
              <a:ext cx="441789" cy="229741"/>
            </a:xfrm>
            <a:prstGeom prst="utur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" name="U-Turn Arrow 7"/>
            <p:cNvSpPr/>
            <p:nvPr/>
          </p:nvSpPr>
          <p:spPr>
            <a:xfrm flipH="1">
              <a:off x="6463863" y="2657348"/>
              <a:ext cx="441789" cy="229741"/>
            </a:xfrm>
            <a:prstGeom prst="utur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578591" y="2729270"/>
              <a:ext cx="205392" cy="2697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I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740543" y="2729269"/>
              <a:ext cx="248942" cy="2697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II</a:t>
              </a: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7058347" y="2196104"/>
              <a:ext cx="525468" cy="357204"/>
            </a:xfrm>
            <a:prstGeom prst="roundRect">
              <a:avLst/>
            </a:pr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248826" y="1945832"/>
              <a:ext cx="292494" cy="2697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/>
                <a:t>III</a:t>
              </a:r>
              <a:endParaRPr lang="en-US" sz="1400" dirty="0"/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2985" y="2026619"/>
            <a:ext cx="2666911" cy="185188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9051" y="4130205"/>
            <a:ext cx="3779297" cy="80758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7064" y="4998417"/>
            <a:ext cx="4787767" cy="72389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939" y="4912308"/>
            <a:ext cx="1346040" cy="768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52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41" name="Title 1"/>
          <p:cNvSpPr>
            <a:spLocks noGrp="1"/>
          </p:cNvSpPr>
          <p:nvPr>
            <p:ph type="title"/>
          </p:nvPr>
        </p:nvSpPr>
        <p:spPr>
          <a:xfrm>
            <a:off x="589546" y="7531"/>
            <a:ext cx="10969139" cy="940443"/>
          </a:xfrm>
        </p:spPr>
        <p:txBody>
          <a:bodyPr>
            <a:noAutofit/>
          </a:bodyPr>
          <a:lstStyle/>
          <a:p>
            <a:pPr marL="48766">
              <a:spcBef>
                <a:spcPts val="1200"/>
              </a:spcBef>
            </a:pPr>
            <a:r>
              <a:rPr lang="en-GB" sz="2000" dirty="0">
                <a:solidFill>
                  <a:srgbClr val="00B050"/>
                </a:solidFill>
              </a:rPr>
              <a:t>Port-Hamiltonian Formulation of Circuit-FEM Coupling </a:t>
            </a:r>
            <a:r>
              <a:rPr lang="en-GB" sz="2000" dirty="0" smtClean="0">
                <a:solidFill>
                  <a:srgbClr val="00B050"/>
                </a:solidFill>
              </a:rPr>
              <a:t>for </a:t>
            </a:r>
            <a:r>
              <a:rPr lang="en-GB" sz="2000" dirty="0">
                <a:solidFill>
                  <a:srgbClr val="00B050"/>
                </a:solidFill>
              </a:rPr>
              <a:t>Superconducting Magnet Circuits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3" name="Content Placeholder 2"/>
              <p:cNvSpPr txBox="1">
                <a:spLocks/>
              </p:cNvSpPr>
              <p:nvPr/>
            </p:nvSpPr>
            <p:spPr>
              <a:xfrm>
                <a:off x="524231" y="1442036"/>
                <a:ext cx="7106496" cy="4667421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3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>
                  <a:buClr>
                    <a:srgbClr val="0055A0"/>
                  </a:buClr>
                  <a:buNone/>
                </a:pPr>
                <a:r>
                  <a:rPr lang="en-US" sz="1800" dirty="0" smtClean="0">
                    <a:solidFill>
                      <a:srgbClr val="0055A0"/>
                    </a:solidFill>
                    <a:latin typeface="Arial"/>
                  </a:rPr>
                  <a:t>Coupling </a:t>
                </a:r>
                <a:r>
                  <a:rPr lang="en-US" sz="1800" dirty="0">
                    <a:solidFill>
                      <a:srgbClr val="0055A0"/>
                    </a:solidFill>
                    <a:latin typeface="Arial"/>
                  </a:rPr>
                  <a:t>methods, </a:t>
                </a:r>
                <a:r>
                  <a:rPr lang="en-US" sz="1800" dirty="0" smtClean="0">
                    <a:solidFill>
                      <a:srgbClr val="0055A0"/>
                    </a:solidFill>
                    <a:latin typeface="Arial"/>
                  </a:rPr>
                  <a:t>magneto-quasi-static </a:t>
                </a:r>
                <a:r>
                  <a:rPr lang="en-US" sz="1800" dirty="0">
                    <a:solidFill>
                      <a:srgbClr val="0055A0"/>
                    </a:solidFill>
                    <a:latin typeface="Arial"/>
                  </a:rPr>
                  <a:t>f</a:t>
                </a:r>
                <a:r>
                  <a:rPr lang="en-US" sz="1800" dirty="0" smtClean="0">
                    <a:solidFill>
                      <a:srgbClr val="0055A0"/>
                    </a:solidFill>
                    <a:latin typeface="Arial"/>
                  </a:rPr>
                  <a:t>ield </a:t>
                </a:r>
                <a:r>
                  <a:rPr lang="en-US" sz="1800" dirty="0">
                    <a:solidFill>
                      <a:srgbClr val="0055A0"/>
                    </a:solidFill>
                    <a:latin typeface="Arial"/>
                  </a:rPr>
                  <a:t>to electrical network:</a:t>
                </a:r>
              </a:p>
              <a:p>
                <a:pPr>
                  <a:lnSpc>
                    <a:spcPct val="200000"/>
                  </a:lnSpc>
                  <a:buClr>
                    <a:srgbClr val="0055A0"/>
                  </a:buClr>
                  <a:buFont typeface="Arial" charset="0"/>
                  <a:buChar char="•"/>
                </a:pPr>
                <a:r>
                  <a:rPr lang="en-US" sz="1800" dirty="0">
                    <a:solidFill>
                      <a:srgbClr val="0055A0"/>
                    </a:solidFill>
                    <a:latin typeface="Arial"/>
                  </a:rPr>
                  <a:t>I: </a:t>
                </a:r>
                <a:r>
                  <a:rPr lang="en-US" sz="1800" i="1" dirty="0">
                    <a:solidFill>
                      <a:srgbClr val="0055A0"/>
                    </a:solidFill>
                    <a:latin typeface="Times New Roman" charset="0"/>
                    <a:ea typeface="Times New Roman" charset="0"/>
                    <a:cs typeface="Times New Roman" charset="0"/>
                  </a:rPr>
                  <a:t>U</a:t>
                </a:r>
                <a:r>
                  <a:rPr lang="en-US" sz="1800" dirty="0">
                    <a:solidFill>
                      <a:srgbClr val="0055A0"/>
                    </a:solidFill>
                    <a:latin typeface="Arial"/>
                  </a:rPr>
                  <a:t>-control on the boundary (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800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accPr>
                      <m:e>
                        <m:r>
                          <a:rPr lang="en-US" sz="1800" i="1">
                            <a:solidFill>
                              <a:srgbClr val="0055A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𝐴</m:t>
                        </m:r>
                      </m:e>
                    </m:acc>
                    <m:r>
                      <a:rPr lang="en-US" sz="1800" i="1">
                        <a:solidFill>
                          <a:srgbClr val="0055A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−</m:t>
                    </m:r>
                    <m:r>
                      <a:rPr lang="en-US" sz="1800" i="1">
                        <a:solidFill>
                          <a:srgbClr val="0055A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𝜑</m:t>
                    </m:r>
                  </m:oMath>
                </a14:m>
                <a:r>
                  <a:rPr lang="en-US" sz="1800" dirty="0">
                    <a:solidFill>
                      <a:srgbClr val="0055A0"/>
                    </a:solidFill>
                    <a:latin typeface="Arial"/>
                  </a:rPr>
                  <a:t> formulation) ,</a:t>
                </a:r>
              </a:p>
              <a:p>
                <a:pPr>
                  <a:lnSpc>
                    <a:spcPct val="200000"/>
                  </a:lnSpc>
                  <a:buClr>
                    <a:srgbClr val="0055A0"/>
                  </a:buClr>
                  <a:buFont typeface="Arial" charset="0"/>
                  <a:buChar char="•"/>
                </a:pPr>
                <a:r>
                  <a:rPr lang="en-US" sz="1800" dirty="0">
                    <a:solidFill>
                      <a:srgbClr val="0055A0"/>
                    </a:solidFill>
                    <a:latin typeface="Arial"/>
                  </a:rPr>
                  <a:t>II: </a:t>
                </a:r>
                <a:r>
                  <a:rPr lang="en-US" sz="1800" i="1" dirty="0">
                    <a:solidFill>
                      <a:srgbClr val="0055A0"/>
                    </a:solidFill>
                    <a:latin typeface="Times New Roman" charset="0"/>
                    <a:ea typeface="Times New Roman" charset="0"/>
                    <a:cs typeface="Times New Roman" charset="0"/>
                  </a:rPr>
                  <a:t>I</a:t>
                </a:r>
                <a:r>
                  <a:rPr lang="en-US" sz="1800" dirty="0">
                    <a:solidFill>
                      <a:srgbClr val="0055A0"/>
                    </a:solidFill>
                    <a:latin typeface="Arial"/>
                  </a:rPr>
                  <a:t>-controlled port </a:t>
                </a:r>
                <a:r>
                  <a:rPr lang="en-US" sz="1800" dirty="0" smtClean="0">
                    <a:solidFill>
                      <a:srgbClr val="0055A0"/>
                    </a:solidFill>
                    <a:latin typeface="Arial"/>
                  </a:rPr>
                  <a:t>(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800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charset="0"/>
                            <a:cs typeface="Cambria Math" charset="0"/>
                          </a:rPr>
                        </m:ctrlPr>
                      </m:accPr>
                      <m:e>
                        <m:r>
                          <a:rPr lang="en-US" sz="1800" i="1">
                            <a:solidFill>
                              <a:srgbClr val="0055A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𝐴</m:t>
                        </m:r>
                      </m:e>
                    </m:acc>
                    <m:r>
                      <a:rPr lang="en-US" sz="1800">
                        <a:solidFill>
                          <a:srgbClr val="0055A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</m:oMath>
                </a14:m>
                <a:r>
                  <a:rPr lang="en-US" sz="1800" dirty="0" smtClean="0">
                    <a:solidFill>
                      <a:srgbClr val="0055A0"/>
                    </a:solidFill>
                    <a:latin typeface="Arial"/>
                  </a:rPr>
                  <a:t>formulation),</a:t>
                </a:r>
                <a:endParaRPr lang="en-US" sz="1800" dirty="0">
                  <a:solidFill>
                    <a:srgbClr val="0055A0"/>
                  </a:solidFill>
                  <a:latin typeface="Arial"/>
                </a:endParaRPr>
              </a:p>
              <a:p>
                <a:pPr>
                  <a:lnSpc>
                    <a:spcPct val="200000"/>
                  </a:lnSpc>
                  <a:buClr>
                    <a:srgbClr val="0055A0"/>
                  </a:buClr>
                  <a:buFont typeface="Arial" charset="0"/>
                  <a:buChar char="•"/>
                </a:pPr>
                <a:r>
                  <a:rPr lang="en-US" sz="1800" dirty="0" smtClean="0">
                    <a:solidFill>
                      <a:srgbClr val="0055A0"/>
                    </a:solidFill>
                  </a:rPr>
                  <a:t>III</a:t>
                </a:r>
                <a:r>
                  <a:rPr lang="en-US" sz="1800" dirty="0">
                    <a:solidFill>
                      <a:srgbClr val="0055A0"/>
                    </a:solidFill>
                  </a:rPr>
                  <a:t>: </a:t>
                </a:r>
                <a:r>
                  <a:rPr lang="en-US" sz="1800" dirty="0" smtClean="0">
                    <a:solidFill>
                      <a:srgbClr val="0055A0"/>
                    </a:solidFill>
                  </a:rPr>
                  <a:t>Parameter coupling (</a:t>
                </a:r>
                <a:r>
                  <a:rPr lang="en-US" sz="1800" i="1" dirty="0" err="1" smtClean="0">
                    <a:solidFill>
                      <a:srgbClr val="0055A0"/>
                    </a:solidFill>
                  </a:rPr>
                  <a:t>L</a:t>
                </a:r>
                <a:r>
                  <a:rPr lang="en-US" sz="1800" baseline="-25000" dirty="0" err="1" smtClean="0">
                    <a:solidFill>
                      <a:srgbClr val="0055A0"/>
                    </a:solidFill>
                  </a:rPr>
                  <a:t>d</a:t>
                </a:r>
                <a:r>
                  <a:rPr lang="en-US" sz="1800" dirty="0">
                    <a:solidFill>
                      <a:srgbClr val="0055A0"/>
                    </a:solidFill>
                  </a:rPr>
                  <a:t>, </a:t>
                </a:r>
                <a:r>
                  <a:rPr lang="en-US" sz="1800" i="1" dirty="0" err="1" smtClean="0">
                    <a:solidFill>
                      <a:srgbClr val="0055A0"/>
                    </a:solidFill>
                  </a:rPr>
                  <a:t>R</a:t>
                </a:r>
                <a:r>
                  <a:rPr lang="en-US" sz="1800" baseline="-25000" dirty="0" err="1" smtClean="0">
                    <a:solidFill>
                      <a:srgbClr val="0055A0"/>
                    </a:solidFill>
                  </a:rPr>
                  <a:t>q</a:t>
                </a:r>
                <a:r>
                  <a:rPr lang="en-US" sz="1800" dirty="0" smtClean="0">
                    <a:solidFill>
                      <a:srgbClr val="0055A0"/>
                    </a:solidFill>
                  </a:rPr>
                  <a:t>).</a:t>
                </a:r>
              </a:p>
              <a:p>
                <a:pPr>
                  <a:lnSpc>
                    <a:spcPct val="200000"/>
                  </a:lnSpc>
                  <a:buClr>
                    <a:srgbClr val="0055A0"/>
                  </a:buClr>
                  <a:buFont typeface="Arial" charset="0"/>
                  <a:buChar char="•"/>
                </a:pPr>
                <a:r>
                  <a:rPr lang="en-US" sz="1800" dirty="0" smtClean="0">
                    <a:solidFill>
                      <a:srgbClr val="0055A0"/>
                    </a:solidFill>
                  </a:rPr>
                  <a:t>IV: Parameter coupling (</a:t>
                </a:r>
                <a:r>
                  <a:rPr lang="en-US" sz="1800" i="1" dirty="0" err="1" smtClean="0">
                    <a:solidFill>
                      <a:srgbClr val="0055A0"/>
                    </a:solidFill>
                  </a:rPr>
                  <a:t>L</a:t>
                </a:r>
                <a:r>
                  <a:rPr lang="en-US" sz="1800" baseline="-25000" dirty="0" err="1" smtClean="0">
                    <a:solidFill>
                      <a:srgbClr val="0055A0"/>
                    </a:solidFill>
                  </a:rPr>
                  <a:t>d</a:t>
                </a:r>
                <a:r>
                  <a:rPr lang="en-US" sz="1800" dirty="0">
                    <a:solidFill>
                      <a:srgbClr val="0055A0"/>
                    </a:solidFill>
                  </a:rPr>
                  <a:t>, </a:t>
                </a:r>
                <a:r>
                  <a:rPr lang="en-US" sz="1800" i="1" dirty="0" err="1">
                    <a:solidFill>
                      <a:srgbClr val="0055A0"/>
                    </a:solidFill>
                  </a:rPr>
                  <a:t>R</a:t>
                </a:r>
                <a:r>
                  <a:rPr lang="en-US" sz="1800" baseline="-25000" dirty="0" err="1">
                    <a:solidFill>
                      <a:srgbClr val="0055A0"/>
                    </a:solidFill>
                  </a:rPr>
                  <a:t>q</a:t>
                </a:r>
                <a:r>
                  <a:rPr lang="en-US" sz="1800" dirty="0">
                    <a:solidFill>
                      <a:srgbClr val="0055A0"/>
                    </a:solidFill>
                  </a:rPr>
                  <a:t>, </a:t>
                </a:r>
                <a:r>
                  <a:rPr lang="en-US" sz="1800" dirty="0" err="1">
                    <a:solidFill>
                      <a:srgbClr val="0055A0"/>
                    </a:solidFill>
                  </a:rPr>
                  <a:t>u</a:t>
                </a:r>
                <a:r>
                  <a:rPr lang="en-US" sz="1800" baseline="-25000" dirty="0" err="1">
                    <a:solidFill>
                      <a:srgbClr val="0055A0"/>
                    </a:solidFill>
                  </a:rPr>
                  <a:t>C</a:t>
                </a:r>
                <a:r>
                  <a:rPr lang="en-US" sz="1800" dirty="0">
                    <a:solidFill>
                      <a:srgbClr val="0055A0"/>
                    </a:solidFill>
                  </a:rPr>
                  <a:t> </a:t>
                </a:r>
                <a:r>
                  <a:rPr lang="en-US" sz="1800" dirty="0" smtClean="0">
                    <a:solidFill>
                      <a:srgbClr val="0055A0"/>
                    </a:solidFill>
                  </a:rPr>
                  <a:t>).</a:t>
                </a:r>
                <a:br>
                  <a:rPr lang="en-US" sz="1800" dirty="0" smtClean="0">
                    <a:solidFill>
                      <a:srgbClr val="0055A0"/>
                    </a:solidFill>
                  </a:rPr>
                </a:br>
                <a:endParaRPr lang="en-US" sz="1800" dirty="0">
                  <a:solidFill>
                    <a:srgbClr val="0055A0"/>
                  </a:solidFill>
                </a:endParaRPr>
              </a:p>
              <a:p>
                <a:pPr marL="36576" indent="0">
                  <a:buClr>
                    <a:srgbClr val="0055A0"/>
                  </a:buClr>
                  <a:buNone/>
                </a:pPr>
                <a:r>
                  <a:rPr lang="en-US" sz="1800" dirty="0" smtClean="0">
                    <a:solidFill>
                      <a:srgbClr val="00B050"/>
                    </a:solidFill>
                  </a:rPr>
                  <a:t>Which </a:t>
                </a:r>
                <a:r>
                  <a:rPr lang="en-US" sz="1800" dirty="0">
                    <a:solidFill>
                      <a:srgbClr val="00B050"/>
                    </a:solidFill>
                  </a:rPr>
                  <a:t>method is consistent </a:t>
                </a:r>
                <a:r>
                  <a:rPr lang="en-US" sz="1800" i="1" dirty="0" smtClean="0">
                    <a:solidFill>
                      <a:srgbClr val="00B050"/>
                    </a:solidFill>
                  </a:rPr>
                  <a:t>and</a:t>
                </a:r>
                <a:r>
                  <a:rPr lang="en-US" sz="1800" dirty="0">
                    <a:solidFill>
                      <a:srgbClr val="00B050"/>
                    </a:solidFill>
                  </a:rPr>
                  <a:t> </a:t>
                </a:r>
                <a:r>
                  <a:rPr lang="en-US" sz="1800" dirty="0" smtClean="0">
                    <a:solidFill>
                      <a:srgbClr val="00B050"/>
                    </a:solidFill>
                  </a:rPr>
                  <a:t>the </a:t>
                </a:r>
                <a:r>
                  <a:rPr lang="en-US" sz="1800" dirty="0">
                    <a:solidFill>
                      <a:srgbClr val="00B050"/>
                    </a:solidFill>
                  </a:rPr>
                  <a:t>most </a:t>
                </a:r>
                <a:r>
                  <a:rPr lang="en-US" sz="1800" dirty="0" smtClean="0">
                    <a:solidFill>
                      <a:srgbClr val="00B050"/>
                    </a:solidFill>
                  </a:rPr>
                  <a:t>computationally efficient</a:t>
                </a:r>
                <a:r>
                  <a:rPr lang="en-US" sz="1800" dirty="0">
                    <a:solidFill>
                      <a:srgbClr val="00B050"/>
                    </a:solidFill>
                  </a:rPr>
                  <a:t>?</a:t>
                </a:r>
              </a:p>
              <a:p>
                <a:pPr marL="36576" indent="0">
                  <a:buClr>
                    <a:srgbClr val="0055A0"/>
                  </a:buClr>
                  <a:buNone/>
                </a:pPr>
                <a:endParaRPr lang="en-US" sz="2000" dirty="0">
                  <a:solidFill>
                    <a:srgbClr val="0055A0"/>
                  </a:solidFill>
                  <a:latin typeface="Arial"/>
                </a:endParaRPr>
              </a:p>
              <a:p>
                <a:pPr marL="36576" indent="0">
                  <a:buClr>
                    <a:srgbClr val="0055A0"/>
                  </a:buClr>
                  <a:buNone/>
                </a:pPr>
                <a:endParaRPr lang="en-US" sz="2400" dirty="0">
                  <a:solidFill>
                    <a:srgbClr val="0055A0"/>
                  </a:solidFill>
                  <a:latin typeface="Arial"/>
                </a:endParaRPr>
              </a:p>
            </p:txBody>
          </p:sp>
        </mc:Choice>
        <mc:Fallback xmlns="">
          <p:sp>
            <p:nvSpPr>
              <p:cNvPr id="143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231" y="1442036"/>
                <a:ext cx="7106496" cy="4667421"/>
              </a:xfrm>
              <a:prstGeom prst="rect">
                <a:avLst/>
              </a:prstGeom>
              <a:blipFill>
                <a:blip r:embed="rId2"/>
                <a:stretch>
                  <a:fillRect l="-257" t="-7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9" name="Łącznik prosty 84996"/>
          <p:cNvCxnSpPr/>
          <p:nvPr/>
        </p:nvCxnSpPr>
        <p:spPr>
          <a:xfrm flipV="1">
            <a:off x="10589495" y="822067"/>
            <a:ext cx="0" cy="828696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70" name="Łącznik prosty 84997"/>
          <p:cNvCxnSpPr/>
          <p:nvPr/>
        </p:nvCxnSpPr>
        <p:spPr>
          <a:xfrm flipV="1">
            <a:off x="9648343" y="822067"/>
            <a:ext cx="0" cy="834558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71" name="Łącznik prosty 84998"/>
          <p:cNvCxnSpPr/>
          <p:nvPr/>
        </p:nvCxnSpPr>
        <p:spPr>
          <a:xfrm>
            <a:off x="9651392" y="1650762"/>
            <a:ext cx="1787031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grpSp>
        <p:nvGrpSpPr>
          <p:cNvPr id="72" name="Grupa 1"/>
          <p:cNvGrpSpPr/>
          <p:nvPr/>
        </p:nvGrpSpPr>
        <p:grpSpPr>
          <a:xfrm>
            <a:off x="9471006" y="1550167"/>
            <a:ext cx="353667" cy="308182"/>
            <a:chOff x="404165" y="289995"/>
            <a:chExt cx="353667" cy="308182"/>
          </a:xfrm>
        </p:grpSpPr>
        <p:cxnSp>
          <p:nvCxnSpPr>
            <p:cNvPr id="73" name="Łącznik prosty 85005"/>
            <p:cNvCxnSpPr/>
            <p:nvPr/>
          </p:nvCxnSpPr>
          <p:spPr>
            <a:xfrm flipV="1">
              <a:off x="587925" y="289995"/>
              <a:ext cx="0" cy="199499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74" name="Łącznik prosty 85006"/>
            <p:cNvCxnSpPr/>
            <p:nvPr/>
          </p:nvCxnSpPr>
          <p:spPr>
            <a:xfrm flipH="1">
              <a:off x="404165" y="480275"/>
              <a:ext cx="353667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75" name="Łącznik prosty 85007"/>
            <p:cNvCxnSpPr/>
            <p:nvPr/>
          </p:nvCxnSpPr>
          <p:spPr>
            <a:xfrm flipH="1">
              <a:off x="478164" y="539769"/>
              <a:ext cx="216000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76" name="Łącznik prosty 85008"/>
            <p:cNvCxnSpPr/>
            <p:nvPr/>
          </p:nvCxnSpPr>
          <p:spPr>
            <a:xfrm flipH="1">
              <a:off x="546882" y="598176"/>
              <a:ext cx="72000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sp>
        <p:nvSpPr>
          <p:cNvPr id="82" name="Prostokąt 180"/>
          <p:cNvSpPr/>
          <p:nvPr/>
        </p:nvSpPr>
        <p:spPr>
          <a:xfrm>
            <a:off x="10516806" y="1064140"/>
            <a:ext cx="151130" cy="315595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grpSp>
        <p:nvGrpSpPr>
          <p:cNvPr id="83" name="Grupa 181"/>
          <p:cNvGrpSpPr/>
          <p:nvPr/>
        </p:nvGrpSpPr>
        <p:grpSpPr>
          <a:xfrm rot="16200000">
            <a:off x="9447616" y="1049560"/>
            <a:ext cx="393700" cy="393700"/>
            <a:chOff x="2514600" y="82550"/>
            <a:chExt cx="393700" cy="393700"/>
          </a:xfrm>
        </p:grpSpPr>
        <p:sp>
          <p:nvSpPr>
            <p:cNvPr id="84" name="Elipsa 182"/>
            <p:cNvSpPr/>
            <p:nvPr/>
          </p:nvSpPr>
          <p:spPr>
            <a:xfrm>
              <a:off x="2514600" y="82550"/>
              <a:ext cx="393700" cy="393700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cxnSp>
          <p:nvCxnSpPr>
            <p:cNvPr id="85" name="Łącznik prosty ze strzałką 183"/>
            <p:cNvCxnSpPr/>
            <p:nvPr/>
          </p:nvCxnSpPr>
          <p:spPr>
            <a:xfrm>
              <a:off x="2571750" y="279400"/>
              <a:ext cx="288000" cy="0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</p:grpSp>
      <p:sp>
        <p:nvSpPr>
          <p:cNvPr id="86" name="Pole tekstowe 11315"/>
          <p:cNvSpPr txBox="1"/>
          <p:nvPr/>
        </p:nvSpPr>
        <p:spPr>
          <a:xfrm>
            <a:off x="10656423" y="1080408"/>
            <a:ext cx="618549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87" name="Łącznik prosty 84998"/>
          <p:cNvCxnSpPr/>
          <p:nvPr/>
        </p:nvCxnSpPr>
        <p:spPr>
          <a:xfrm>
            <a:off x="9651392" y="827929"/>
            <a:ext cx="1787031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89" name="Łącznik prosty 84996"/>
          <p:cNvCxnSpPr/>
          <p:nvPr/>
        </p:nvCxnSpPr>
        <p:spPr>
          <a:xfrm flipV="1">
            <a:off x="11435251" y="1386110"/>
            <a:ext cx="0" cy="264652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90" name="Łącznik prosty 84996"/>
          <p:cNvCxnSpPr/>
          <p:nvPr/>
        </p:nvCxnSpPr>
        <p:spPr>
          <a:xfrm flipV="1">
            <a:off x="11435249" y="837090"/>
            <a:ext cx="0" cy="26102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35" name="Łącznik prosty 84996"/>
          <p:cNvCxnSpPr/>
          <p:nvPr/>
        </p:nvCxnSpPr>
        <p:spPr>
          <a:xfrm flipV="1">
            <a:off x="10589495" y="1975922"/>
            <a:ext cx="0" cy="828696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36" name="Łącznik prosty 84997"/>
          <p:cNvCxnSpPr/>
          <p:nvPr/>
        </p:nvCxnSpPr>
        <p:spPr>
          <a:xfrm flipV="1">
            <a:off x="9648343" y="1975922"/>
            <a:ext cx="0" cy="834558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37" name="Łącznik prosty 84998"/>
          <p:cNvCxnSpPr/>
          <p:nvPr/>
        </p:nvCxnSpPr>
        <p:spPr>
          <a:xfrm>
            <a:off x="9651392" y="2804617"/>
            <a:ext cx="1787031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grpSp>
        <p:nvGrpSpPr>
          <p:cNvPr id="138" name="Grupa 1"/>
          <p:cNvGrpSpPr/>
          <p:nvPr/>
        </p:nvGrpSpPr>
        <p:grpSpPr>
          <a:xfrm>
            <a:off x="9471006" y="2704022"/>
            <a:ext cx="353667" cy="308182"/>
            <a:chOff x="404165" y="289995"/>
            <a:chExt cx="353667" cy="308182"/>
          </a:xfrm>
        </p:grpSpPr>
        <p:cxnSp>
          <p:nvCxnSpPr>
            <p:cNvPr id="139" name="Łącznik prosty 85005"/>
            <p:cNvCxnSpPr/>
            <p:nvPr/>
          </p:nvCxnSpPr>
          <p:spPr>
            <a:xfrm flipV="1">
              <a:off x="587925" y="289995"/>
              <a:ext cx="0" cy="199499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40" name="Łącznik prosty 85006"/>
            <p:cNvCxnSpPr/>
            <p:nvPr/>
          </p:nvCxnSpPr>
          <p:spPr>
            <a:xfrm flipH="1">
              <a:off x="404165" y="480275"/>
              <a:ext cx="353667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42" name="Łącznik prosty 85007"/>
            <p:cNvCxnSpPr/>
            <p:nvPr/>
          </p:nvCxnSpPr>
          <p:spPr>
            <a:xfrm flipH="1">
              <a:off x="478164" y="539769"/>
              <a:ext cx="216000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44" name="Łącznik prosty 85008"/>
            <p:cNvCxnSpPr/>
            <p:nvPr/>
          </p:nvCxnSpPr>
          <p:spPr>
            <a:xfrm flipH="1">
              <a:off x="546882" y="598176"/>
              <a:ext cx="72000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sp>
        <p:nvSpPr>
          <p:cNvPr id="149" name="Prostokąt 180"/>
          <p:cNvSpPr/>
          <p:nvPr/>
        </p:nvSpPr>
        <p:spPr>
          <a:xfrm>
            <a:off x="10516806" y="2217995"/>
            <a:ext cx="151130" cy="315595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grpSp>
        <p:nvGrpSpPr>
          <p:cNvPr id="150" name="Grupa 181"/>
          <p:cNvGrpSpPr/>
          <p:nvPr/>
        </p:nvGrpSpPr>
        <p:grpSpPr>
          <a:xfrm rot="16200000">
            <a:off x="9447616" y="2203415"/>
            <a:ext cx="393700" cy="393700"/>
            <a:chOff x="2514600" y="82550"/>
            <a:chExt cx="393700" cy="393700"/>
          </a:xfrm>
        </p:grpSpPr>
        <p:sp>
          <p:nvSpPr>
            <p:cNvPr id="151" name="Elipsa 182"/>
            <p:cNvSpPr/>
            <p:nvPr/>
          </p:nvSpPr>
          <p:spPr>
            <a:xfrm>
              <a:off x="2514600" y="82550"/>
              <a:ext cx="393700" cy="393700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cxnSp>
          <p:nvCxnSpPr>
            <p:cNvPr id="152" name="Łącznik prosty ze strzałką 183"/>
            <p:cNvCxnSpPr/>
            <p:nvPr/>
          </p:nvCxnSpPr>
          <p:spPr>
            <a:xfrm>
              <a:off x="2571750" y="279400"/>
              <a:ext cx="288000" cy="0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</p:grpSp>
      <p:sp>
        <p:nvSpPr>
          <p:cNvPr id="153" name="Pole tekstowe 11315"/>
          <p:cNvSpPr txBox="1"/>
          <p:nvPr/>
        </p:nvSpPr>
        <p:spPr>
          <a:xfrm>
            <a:off x="10656423" y="2234263"/>
            <a:ext cx="618549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54" name="Łącznik prosty 84998"/>
          <p:cNvCxnSpPr/>
          <p:nvPr/>
        </p:nvCxnSpPr>
        <p:spPr>
          <a:xfrm>
            <a:off x="9651392" y="1981784"/>
            <a:ext cx="1787031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55" name="Łącznik prosty 84996"/>
          <p:cNvCxnSpPr/>
          <p:nvPr/>
        </p:nvCxnSpPr>
        <p:spPr>
          <a:xfrm flipV="1">
            <a:off x="11435251" y="2539965"/>
            <a:ext cx="0" cy="264652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58" name="Łącznik prosty 84996"/>
          <p:cNvCxnSpPr/>
          <p:nvPr/>
        </p:nvCxnSpPr>
        <p:spPr>
          <a:xfrm flipV="1">
            <a:off x="11435249" y="1990945"/>
            <a:ext cx="0" cy="26102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59" name="Łącznik prosty 84996"/>
          <p:cNvCxnSpPr/>
          <p:nvPr/>
        </p:nvCxnSpPr>
        <p:spPr>
          <a:xfrm flipV="1">
            <a:off x="10589495" y="3141501"/>
            <a:ext cx="0" cy="828696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60" name="Łącznik prosty 84997"/>
          <p:cNvCxnSpPr/>
          <p:nvPr/>
        </p:nvCxnSpPr>
        <p:spPr>
          <a:xfrm flipV="1">
            <a:off x="9648343" y="3141501"/>
            <a:ext cx="0" cy="834558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61" name="Łącznik prosty 84998"/>
          <p:cNvCxnSpPr/>
          <p:nvPr/>
        </p:nvCxnSpPr>
        <p:spPr>
          <a:xfrm>
            <a:off x="9651392" y="3970196"/>
            <a:ext cx="1787031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grpSp>
        <p:nvGrpSpPr>
          <p:cNvPr id="162" name="Grupa 1"/>
          <p:cNvGrpSpPr/>
          <p:nvPr/>
        </p:nvGrpSpPr>
        <p:grpSpPr>
          <a:xfrm>
            <a:off x="9471006" y="3869601"/>
            <a:ext cx="353667" cy="308182"/>
            <a:chOff x="404165" y="289995"/>
            <a:chExt cx="353667" cy="308182"/>
          </a:xfrm>
        </p:grpSpPr>
        <p:cxnSp>
          <p:nvCxnSpPr>
            <p:cNvPr id="165" name="Łącznik prosty 85005"/>
            <p:cNvCxnSpPr/>
            <p:nvPr/>
          </p:nvCxnSpPr>
          <p:spPr>
            <a:xfrm flipV="1">
              <a:off x="587925" y="289995"/>
              <a:ext cx="0" cy="199499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66" name="Łącznik prosty 85006"/>
            <p:cNvCxnSpPr/>
            <p:nvPr/>
          </p:nvCxnSpPr>
          <p:spPr>
            <a:xfrm flipH="1">
              <a:off x="404165" y="480275"/>
              <a:ext cx="353667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67" name="Łącznik prosty 85007"/>
            <p:cNvCxnSpPr/>
            <p:nvPr/>
          </p:nvCxnSpPr>
          <p:spPr>
            <a:xfrm flipH="1">
              <a:off x="478164" y="539769"/>
              <a:ext cx="216000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68" name="Łącznik prosty 85008"/>
            <p:cNvCxnSpPr/>
            <p:nvPr/>
          </p:nvCxnSpPr>
          <p:spPr>
            <a:xfrm flipH="1">
              <a:off x="546882" y="598176"/>
              <a:ext cx="72000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sp>
        <p:nvSpPr>
          <p:cNvPr id="169" name="Prostokąt 180"/>
          <p:cNvSpPr/>
          <p:nvPr/>
        </p:nvSpPr>
        <p:spPr>
          <a:xfrm>
            <a:off x="10516806" y="3383574"/>
            <a:ext cx="151130" cy="315595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grpSp>
        <p:nvGrpSpPr>
          <p:cNvPr id="170" name="Grupa 181"/>
          <p:cNvGrpSpPr/>
          <p:nvPr/>
        </p:nvGrpSpPr>
        <p:grpSpPr>
          <a:xfrm rot="16200000">
            <a:off x="9447616" y="3368994"/>
            <a:ext cx="393700" cy="393700"/>
            <a:chOff x="2514600" y="82550"/>
            <a:chExt cx="393700" cy="393700"/>
          </a:xfrm>
        </p:grpSpPr>
        <p:sp>
          <p:nvSpPr>
            <p:cNvPr id="171" name="Elipsa 182"/>
            <p:cNvSpPr/>
            <p:nvPr/>
          </p:nvSpPr>
          <p:spPr>
            <a:xfrm>
              <a:off x="2514600" y="82550"/>
              <a:ext cx="393700" cy="393700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cxnSp>
          <p:nvCxnSpPr>
            <p:cNvPr id="172" name="Łącznik prosty ze strzałką 183"/>
            <p:cNvCxnSpPr/>
            <p:nvPr/>
          </p:nvCxnSpPr>
          <p:spPr>
            <a:xfrm>
              <a:off x="2571750" y="279400"/>
              <a:ext cx="288000" cy="0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</p:grpSp>
      <p:sp>
        <p:nvSpPr>
          <p:cNvPr id="173" name="Pole tekstowe 11315"/>
          <p:cNvSpPr txBox="1"/>
          <p:nvPr/>
        </p:nvSpPr>
        <p:spPr>
          <a:xfrm>
            <a:off x="10656423" y="3399842"/>
            <a:ext cx="257413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74" name="Łącznik prosty 84998"/>
          <p:cNvCxnSpPr/>
          <p:nvPr/>
        </p:nvCxnSpPr>
        <p:spPr>
          <a:xfrm>
            <a:off x="9651392" y="3147363"/>
            <a:ext cx="1787031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75" name="Łącznik prosty 84996"/>
          <p:cNvCxnSpPr/>
          <p:nvPr/>
        </p:nvCxnSpPr>
        <p:spPr>
          <a:xfrm flipV="1">
            <a:off x="11435251" y="3869601"/>
            <a:ext cx="0" cy="100595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76" name="Łącznik prosty 84996"/>
          <p:cNvCxnSpPr/>
          <p:nvPr/>
        </p:nvCxnSpPr>
        <p:spPr>
          <a:xfrm flipV="1">
            <a:off x="11435249" y="3156524"/>
            <a:ext cx="0" cy="102491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77" name="Łącznik prosty 84996"/>
          <p:cNvCxnSpPr/>
          <p:nvPr/>
        </p:nvCxnSpPr>
        <p:spPr>
          <a:xfrm flipV="1">
            <a:off x="10570424" y="4451767"/>
            <a:ext cx="0" cy="828696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78" name="Łącznik prosty 84997"/>
          <p:cNvCxnSpPr/>
          <p:nvPr/>
        </p:nvCxnSpPr>
        <p:spPr>
          <a:xfrm flipV="1">
            <a:off x="9629272" y="4451767"/>
            <a:ext cx="0" cy="834558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79" name="Łącznik prosty 84998"/>
          <p:cNvCxnSpPr/>
          <p:nvPr/>
        </p:nvCxnSpPr>
        <p:spPr>
          <a:xfrm>
            <a:off x="9632321" y="5280462"/>
            <a:ext cx="1787031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grpSp>
        <p:nvGrpSpPr>
          <p:cNvPr id="180" name="Grupa 1"/>
          <p:cNvGrpSpPr/>
          <p:nvPr/>
        </p:nvGrpSpPr>
        <p:grpSpPr>
          <a:xfrm>
            <a:off x="9448561" y="5179867"/>
            <a:ext cx="353667" cy="308182"/>
            <a:chOff x="404165" y="289995"/>
            <a:chExt cx="353667" cy="308182"/>
          </a:xfrm>
        </p:grpSpPr>
        <p:cxnSp>
          <p:nvCxnSpPr>
            <p:cNvPr id="181" name="Łącznik prosty 85005"/>
            <p:cNvCxnSpPr/>
            <p:nvPr/>
          </p:nvCxnSpPr>
          <p:spPr>
            <a:xfrm flipV="1">
              <a:off x="587925" y="289995"/>
              <a:ext cx="0" cy="199499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82" name="Łącznik prosty 85006"/>
            <p:cNvCxnSpPr/>
            <p:nvPr/>
          </p:nvCxnSpPr>
          <p:spPr>
            <a:xfrm flipH="1">
              <a:off x="404165" y="480275"/>
              <a:ext cx="353667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83" name="Łącznik prosty 85007"/>
            <p:cNvCxnSpPr/>
            <p:nvPr/>
          </p:nvCxnSpPr>
          <p:spPr>
            <a:xfrm flipH="1">
              <a:off x="478164" y="539769"/>
              <a:ext cx="216000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84" name="Łącznik prosty 85008"/>
            <p:cNvCxnSpPr/>
            <p:nvPr/>
          </p:nvCxnSpPr>
          <p:spPr>
            <a:xfrm flipH="1">
              <a:off x="546882" y="598176"/>
              <a:ext cx="72000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sp>
        <p:nvSpPr>
          <p:cNvPr id="185" name="Prostokąt 180"/>
          <p:cNvSpPr/>
          <p:nvPr/>
        </p:nvSpPr>
        <p:spPr>
          <a:xfrm>
            <a:off x="10497735" y="4693840"/>
            <a:ext cx="151130" cy="315595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grpSp>
        <p:nvGrpSpPr>
          <p:cNvPr id="186" name="Grupa 181"/>
          <p:cNvGrpSpPr/>
          <p:nvPr/>
        </p:nvGrpSpPr>
        <p:grpSpPr>
          <a:xfrm rot="16200000">
            <a:off x="9428545" y="4679260"/>
            <a:ext cx="393700" cy="393700"/>
            <a:chOff x="2514600" y="82550"/>
            <a:chExt cx="393700" cy="393700"/>
          </a:xfrm>
        </p:grpSpPr>
        <p:sp>
          <p:nvSpPr>
            <p:cNvPr id="187" name="Elipsa 182"/>
            <p:cNvSpPr/>
            <p:nvPr/>
          </p:nvSpPr>
          <p:spPr>
            <a:xfrm>
              <a:off x="2514600" y="82550"/>
              <a:ext cx="393700" cy="393700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cxnSp>
          <p:nvCxnSpPr>
            <p:cNvPr id="188" name="Łącznik prosty ze strzałką 183"/>
            <p:cNvCxnSpPr/>
            <p:nvPr/>
          </p:nvCxnSpPr>
          <p:spPr>
            <a:xfrm>
              <a:off x="2571750" y="279400"/>
              <a:ext cx="288000" cy="0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</p:grpSp>
      <p:sp>
        <p:nvSpPr>
          <p:cNvPr id="189" name="Pole tekstowe 11315"/>
          <p:cNvSpPr txBox="1"/>
          <p:nvPr/>
        </p:nvSpPr>
        <p:spPr>
          <a:xfrm>
            <a:off x="10637352" y="4710108"/>
            <a:ext cx="618549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90" name="Łącznik prosty 84998"/>
          <p:cNvCxnSpPr/>
          <p:nvPr/>
        </p:nvCxnSpPr>
        <p:spPr>
          <a:xfrm>
            <a:off x="9632321" y="4457629"/>
            <a:ext cx="1787031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91" name="Łącznik prosty 84996"/>
          <p:cNvCxnSpPr/>
          <p:nvPr/>
        </p:nvCxnSpPr>
        <p:spPr>
          <a:xfrm flipV="1">
            <a:off x="11416180" y="5228492"/>
            <a:ext cx="0" cy="51971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92" name="Łącznik prosty 84996"/>
          <p:cNvCxnSpPr/>
          <p:nvPr/>
        </p:nvCxnSpPr>
        <p:spPr>
          <a:xfrm flipV="1">
            <a:off x="11410316" y="4466790"/>
            <a:ext cx="0" cy="68451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grpSp>
        <p:nvGrpSpPr>
          <p:cNvPr id="193" name="Grupa 85009"/>
          <p:cNvGrpSpPr/>
          <p:nvPr/>
        </p:nvGrpSpPr>
        <p:grpSpPr>
          <a:xfrm rot="5400000">
            <a:off x="11302541" y="3324723"/>
            <a:ext cx="253692" cy="131716"/>
            <a:chOff x="3126982" y="2172859"/>
            <a:chExt cx="540630" cy="222350"/>
          </a:xfrm>
        </p:grpSpPr>
        <p:sp>
          <p:nvSpPr>
            <p:cNvPr id="194" name="Łuk 85010"/>
            <p:cNvSpPr/>
            <p:nvPr/>
          </p:nvSpPr>
          <p:spPr>
            <a:xfrm>
              <a:off x="3126982" y="2179209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95" name="Łuk 85011"/>
            <p:cNvSpPr/>
            <p:nvPr/>
          </p:nvSpPr>
          <p:spPr>
            <a:xfrm>
              <a:off x="3307192" y="2176034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96" name="Łuk 85012"/>
            <p:cNvSpPr/>
            <p:nvPr/>
          </p:nvSpPr>
          <p:spPr>
            <a:xfrm>
              <a:off x="3487402" y="2172859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  <p:sp>
        <p:nvSpPr>
          <p:cNvPr id="197" name="Pole tekstowe 11315"/>
          <p:cNvSpPr txBox="1"/>
          <p:nvPr/>
        </p:nvSpPr>
        <p:spPr>
          <a:xfrm>
            <a:off x="11513689" y="3244484"/>
            <a:ext cx="345243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r>
              <a:rPr lang="en-GB" sz="1000" baseline="-25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8" name="Prostokąt 180"/>
          <p:cNvSpPr/>
          <p:nvPr/>
        </p:nvSpPr>
        <p:spPr>
          <a:xfrm>
            <a:off x="11391956" y="3676300"/>
            <a:ext cx="86585" cy="180810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cxnSp>
        <p:nvCxnSpPr>
          <p:cNvPr id="199" name="Łącznik prosty 84996"/>
          <p:cNvCxnSpPr>
            <a:stCxn id="198" idx="0"/>
          </p:cNvCxnSpPr>
          <p:nvPr/>
        </p:nvCxnSpPr>
        <p:spPr>
          <a:xfrm flipH="1" flipV="1">
            <a:off x="11435248" y="3519938"/>
            <a:ext cx="1" cy="156362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200" name="TextBox 199"/>
          <p:cNvSpPr txBox="1"/>
          <p:nvPr/>
        </p:nvSpPr>
        <p:spPr>
          <a:xfrm>
            <a:off x="8994299" y="1034832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55A0"/>
                </a:solidFill>
                <a:latin typeface="Arial"/>
              </a:rPr>
              <a:t>I</a:t>
            </a:r>
          </a:p>
        </p:txBody>
      </p:sp>
      <p:sp>
        <p:nvSpPr>
          <p:cNvPr id="201" name="TextBox 200"/>
          <p:cNvSpPr txBox="1"/>
          <p:nvPr/>
        </p:nvSpPr>
        <p:spPr>
          <a:xfrm>
            <a:off x="8957471" y="218868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55A0"/>
                </a:solidFill>
                <a:latin typeface="Arial"/>
              </a:rPr>
              <a:t>II</a:t>
            </a:r>
            <a:endParaRPr lang="en-US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202" name="TextBox 201"/>
          <p:cNvSpPr txBox="1"/>
          <p:nvPr/>
        </p:nvSpPr>
        <p:spPr>
          <a:xfrm>
            <a:off x="8933572" y="3349925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55A0"/>
                </a:solidFill>
                <a:latin typeface="Arial"/>
              </a:rPr>
              <a:t>III</a:t>
            </a:r>
            <a:endParaRPr lang="en-US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8921021" y="4664532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55A0"/>
                </a:solidFill>
                <a:latin typeface="Arial"/>
              </a:rPr>
              <a:t>IV</a:t>
            </a:r>
            <a:endParaRPr lang="en-US" dirty="0">
              <a:solidFill>
                <a:srgbClr val="0055A0"/>
              </a:solidFill>
              <a:latin typeface="Arial"/>
            </a:endParaRPr>
          </a:p>
        </p:txBody>
      </p:sp>
      <p:grpSp>
        <p:nvGrpSpPr>
          <p:cNvPr id="204" name="Grupa 85009"/>
          <p:cNvGrpSpPr/>
          <p:nvPr/>
        </p:nvGrpSpPr>
        <p:grpSpPr>
          <a:xfrm rot="5400000">
            <a:off x="11296872" y="4584949"/>
            <a:ext cx="253692" cy="131716"/>
            <a:chOff x="3126982" y="2172859"/>
            <a:chExt cx="540630" cy="222350"/>
          </a:xfrm>
        </p:grpSpPr>
        <p:sp>
          <p:nvSpPr>
            <p:cNvPr id="205" name="Łuk 85010"/>
            <p:cNvSpPr/>
            <p:nvPr/>
          </p:nvSpPr>
          <p:spPr>
            <a:xfrm>
              <a:off x="3126982" y="2179209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06" name="Łuk 85011"/>
            <p:cNvSpPr/>
            <p:nvPr/>
          </p:nvSpPr>
          <p:spPr>
            <a:xfrm>
              <a:off x="3307192" y="2176034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07" name="Łuk 85012"/>
            <p:cNvSpPr/>
            <p:nvPr/>
          </p:nvSpPr>
          <p:spPr>
            <a:xfrm>
              <a:off x="3487402" y="2172859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  <p:sp>
        <p:nvSpPr>
          <p:cNvPr id="208" name="Pole tekstowe 11315"/>
          <p:cNvSpPr txBox="1"/>
          <p:nvPr/>
        </p:nvSpPr>
        <p:spPr>
          <a:xfrm>
            <a:off x="11508020" y="4504710"/>
            <a:ext cx="345243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r>
              <a:rPr lang="en-GB" sz="1000" baseline="-25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09" name="Łącznik prosty 84996"/>
          <p:cNvCxnSpPr/>
          <p:nvPr/>
        </p:nvCxnSpPr>
        <p:spPr>
          <a:xfrm flipV="1">
            <a:off x="11419352" y="4771791"/>
            <a:ext cx="0" cy="102491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210" name="Prostokąt 180"/>
          <p:cNvSpPr/>
          <p:nvPr/>
        </p:nvSpPr>
        <p:spPr>
          <a:xfrm>
            <a:off x="11375280" y="4850026"/>
            <a:ext cx="86585" cy="180810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cxnSp>
        <p:nvCxnSpPr>
          <p:cNvPr id="88" name="Łącznik prosty 84996"/>
          <p:cNvCxnSpPr/>
          <p:nvPr/>
        </p:nvCxnSpPr>
        <p:spPr>
          <a:xfrm flipV="1">
            <a:off x="11417255" y="5026520"/>
            <a:ext cx="0" cy="58164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91" name="Oval 90"/>
          <p:cNvSpPr/>
          <p:nvPr/>
        </p:nvSpPr>
        <p:spPr>
          <a:xfrm>
            <a:off x="11346834" y="5090236"/>
            <a:ext cx="142240" cy="142240"/>
          </a:xfrm>
          <a:prstGeom prst="ellipse">
            <a:avLst/>
          </a:prstGeom>
          <a:solidFill>
            <a:schemeClr val="bg1"/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2" name="Pole tekstowe 11315"/>
          <p:cNvSpPr txBox="1"/>
          <p:nvPr/>
        </p:nvSpPr>
        <p:spPr>
          <a:xfrm>
            <a:off x="11298908" y="5026458"/>
            <a:ext cx="279030" cy="218714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700" b="1" dirty="0" smtClean="0">
                <a:solidFill>
                  <a:schemeClr val="accent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+</a:t>
            </a:r>
          </a:p>
        </p:txBody>
      </p:sp>
      <p:sp>
        <p:nvSpPr>
          <p:cNvPr id="5" name="Rectangle 4"/>
          <p:cNvSpPr/>
          <p:nvPr/>
        </p:nvSpPr>
        <p:spPr>
          <a:xfrm>
            <a:off x="11301151" y="5074638"/>
            <a:ext cx="21833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b="1" dirty="0">
                <a:solidFill>
                  <a:schemeClr val="accent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Workshop On Modelling, Simulation and Control of Complex Physical Systems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9395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33499"/>
            <a:ext cx="11346425" cy="940443"/>
          </a:xfrm>
        </p:spPr>
        <p:txBody>
          <a:bodyPr>
            <a:normAutofit fontScale="90000"/>
          </a:bodyPr>
          <a:lstStyle/>
          <a:p>
            <a:r>
              <a:rPr lang="pl-PL" sz="3600" dirty="0" smtClean="0"/>
              <a:t>Co-simulation of superconducting magnets - </a:t>
            </a:r>
            <a:r>
              <a:rPr lang="en-GB" sz="3600" dirty="0" smtClean="0"/>
              <a:t>Open questions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l-PL" sz="2800" dirty="0" smtClean="0"/>
              <a:t>Coupling strength </a:t>
            </a:r>
            <a:r>
              <a:rPr lang="en-GB" sz="2800" dirty="0" smtClean="0"/>
              <a:t>between physical domains</a:t>
            </a:r>
            <a:endParaRPr lang="pl-PL" sz="2800" dirty="0" smtClean="0"/>
          </a:p>
          <a:p>
            <a:pPr lvl="1"/>
            <a:r>
              <a:rPr lang="pl-PL" sz="2267" dirty="0" smtClean="0"/>
              <a:t>Sensitivity bond graph</a:t>
            </a:r>
            <a:r>
              <a:rPr lang="pl-PL" sz="2267" dirty="0"/>
              <a:t>?</a:t>
            </a:r>
            <a:endParaRPr lang="pl-PL" sz="2267" dirty="0" smtClean="0"/>
          </a:p>
          <a:p>
            <a:pPr lvl="1"/>
            <a:r>
              <a:rPr lang="pl-PL" sz="2267" dirty="0" smtClean="0"/>
              <a:t>Dirac structure analysis?</a:t>
            </a:r>
            <a:endParaRPr lang="pl-PL" sz="2267" dirty="0"/>
          </a:p>
          <a:p>
            <a:r>
              <a:rPr lang="pl-PL" sz="2800" dirty="0" smtClean="0"/>
              <a:t>Order of execution of simulations</a:t>
            </a:r>
          </a:p>
          <a:p>
            <a:pPr lvl="1"/>
            <a:r>
              <a:rPr lang="pl-PL" sz="2267" dirty="0" smtClean="0"/>
              <a:t>Computational causality.</a:t>
            </a:r>
          </a:p>
          <a:p>
            <a:r>
              <a:rPr lang="pl-PL" sz="2800" dirty="0" smtClean="0"/>
              <a:t>Convergence of various co-simulation schemes</a:t>
            </a:r>
          </a:p>
          <a:p>
            <a:pPr lvl="1"/>
            <a:r>
              <a:rPr lang="pl-PL" sz="2267" dirty="0" smtClean="0"/>
              <a:t>Stability analysis based on Hamiltonian function as a Lyapunov function candidate for time-delay systems?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Workshop On Modelling, Simulation and Control of Complex Physical Systems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3536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799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2" name="Rectangle 71"/>
              <p:cNvSpPr/>
              <p:nvPr/>
            </p:nvSpPr>
            <p:spPr>
              <a:xfrm>
                <a:off x="3367060" y="5227863"/>
                <a:ext cx="1567096" cy="51046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</m:sSub>
                      <m:d>
                        <m:d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i="1">
                          <a:latin typeface="Cambria Math" panose="02040503050406030204" pitchFamily="18" charset="0"/>
                        </a:rPr>
                        <m:t>𝐿</m:t>
                      </m:r>
                      <m:f>
                        <m:f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it-IT" sz="1400" b="0" i="1" smtClean="0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72" name="Rectangle 7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67060" y="5227863"/>
                <a:ext cx="1567096" cy="510461"/>
              </a:xfrm>
              <a:prstGeom prst="rect">
                <a:avLst/>
              </a:prstGeom>
              <a:blipFill>
                <a:blip r:embed="rId2"/>
                <a:stretch>
                  <a:fillRect b="-24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1" name="Title 1"/>
          <p:cNvSpPr txBox="1">
            <a:spLocks/>
          </p:cNvSpPr>
          <p:nvPr/>
        </p:nvSpPr>
        <p:spPr>
          <a:xfrm>
            <a:off x="589546" y="7531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/>
              <a:t>Field-circuit </a:t>
            </a:r>
            <a:r>
              <a:rPr lang="en-GB" sz="3600" dirty="0" smtClean="0"/>
              <a:t>coupling – Implementation (1)</a:t>
            </a:r>
            <a:endParaRPr lang="en-US" sz="3600" dirty="0"/>
          </a:p>
        </p:txBody>
      </p:sp>
      <p:sp>
        <p:nvSpPr>
          <p:cNvPr id="143" name="Rectangle 142"/>
          <p:cNvSpPr/>
          <p:nvPr/>
        </p:nvSpPr>
        <p:spPr>
          <a:xfrm>
            <a:off x="309947" y="949751"/>
            <a:ext cx="5580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>
              <a:buClr>
                <a:srgbClr val="0055A0"/>
              </a:buClr>
            </a:pPr>
            <a:r>
              <a:rPr lang="en-GB" sz="1400" b="1" u="sng" dirty="0">
                <a:ea typeface="Times New Roman" panose="02020603050405020304" pitchFamily="18" charset="0"/>
              </a:rPr>
              <a:t>I Voltage Source Coupling </a:t>
            </a:r>
            <a:r>
              <a:rPr lang="en-GB" sz="1400" b="1" u="sng" dirty="0" smtClean="0">
                <a:ea typeface="Times New Roman" panose="02020603050405020304" pitchFamily="18" charset="0"/>
              </a:rPr>
              <a:t>Interface</a:t>
            </a:r>
            <a:br>
              <a:rPr lang="en-GB" sz="1400" b="1" u="sng" dirty="0" smtClean="0">
                <a:ea typeface="Times New Roman" panose="02020603050405020304" pitchFamily="18" charset="0"/>
              </a:rPr>
            </a:br>
            <a:endParaRPr lang="en-US" sz="1400" dirty="0" smtClean="0">
              <a:solidFill>
                <a:srgbClr val="0055A0"/>
              </a:solidFill>
            </a:endParaRPr>
          </a:p>
          <a:p>
            <a:pPr marL="322326" indent="-285750" algn="just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55A0"/>
                </a:solidFill>
              </a:rPr>
              <a:t>Circuit: Inductor as a voltage source </a:t>
            </a:r>
          </a:p>
          <a:p>
            <a:pPr marL="322326" indent="-285750" algn="just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55A0"/>
                </a:solidFill>
              </a:rPr>
              <a:t>Field: Inductor driven by the current obtained from circuit</a:t>
            </a:r>
          </a:p>
          <a:p>
            <a:pPr marL="322326" indent="-285750" algn="just">
              <a:buClr>
                <a:srgbClr val="0055A0"/>
              </a:buClr>
              <a:buFont typeface="Arial" panose="020B0604020202020204" pitchFamily="34" charset="0"/>
              <a:buChar char="•"/>
            </a:pPr>
            <a:endParaRPr lang="en-US" sz="1400" dirty="0">
              <a:solidFill>
                <a:srgbClr val="0055A0"/>
              </a:solidFill>
            </a:endParaRPr>
          </a:p>
          <a:p>
            <a:pPr marL="36576" algn="just">
              <a:buClr>
                <a:srgbClr val="0055A0"/>
              </a:buClr>
            </a:pPr>
            <a:r>
              <a:rPr lang="en-US" sz="1400" dirty="0" smtClean="0">
                <a:solidFill>
                  <a:srgbClr val="FF0000"/>
                </a:solidFill>
              </a:rPr>
              <a:t>No Convergence</a:t>
            </a:r>
            <a:r>
              <a:rPr lang="en-US" sz="1400" dirty="0" smtClean="0">
                <a:solidFill>
                  <a:srgbClr val="0055A0"/>
                </a:solidFill>
              </a:rPr>
              <a:t> 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6107220" y="938986"/>
            <a:ext cx="5580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>
              <a:buClr>
                <a:srgbClr val="0055A0"/>
              </a:buClr>
            </a:pPr>
            <a:r>
              <a:rPr lang="en-GB" sz="1400" b="1" u="sng" dirty="0" smtClean="0">
                <a:ea typeface="Times New Roman" panose="02020603050405020304" pitchFamily="18" charset="0"/>
              </a:rPr>
              <a:t>III </a:t>
            </a:r>
            <a:r>
              <a:rPr lang="en-GB" sz="1400" b="1" u="sng" dirty="0">
                <a:ea typeface="Times New Roman" panose="02020603050405020304" pitchFamily="18" charset="0"/>
              </a:rPr>
              <a:t>Parameter Coupling Interface</a:t>
            </a:r>
            <a:endParaRPr lang="en-GB" sz="2000" b="1" u="sng" dirty="0">
              <a:ea typeface="Times New Roman" panose="02020603050405020304" pitchFamily="18" charset="0"/>
            </a:endParaRPr>
          </a:p>
          <a:p>
            <a:pPr marL="36576">
              <a:buClr>
                <a:srgbClr val="0055A0"/>
              </a:buClr>
            </a:pPr>
            <a:endParaRPr lang="en-US" sz="1400" dirty="0" smtClean="0">
              <a:solidFill>
                <a:srgbClr val="0055A0"/>
              </a:solidFill>
            </a:endParaRPr>
          </a:p>
          <a:p>
            <a:pPr marL="322326" indent="-285750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55A0"/>
                </a:solidFill>
              </a:rPr>
              <a:t>Conceptually wrong: energy is not conserved, unless </a:t>
            </a:r>
            <a:r>
              <a:rPr lang="en-US" sz="1400" dirty="0" err="1" smtClean="0">
                <a:solidFill>
                  <a:srgbClr val="0055A0"/>
                </a:solidFill>
              </a:rPr>
              <a:t>Ld</a:t>
            </a:r>
            <a:r>
              <a:rPr lang="en-US" sz="1400" dirty="0" smtClean="0">
                <a:solidFill>
                  <a:srgbClr val="0055A0"/>
                </a:solidFill>
              </a:rPr>
              <a:t> = L</a:t>
            </a:r>
          </a:p>
          <a:p>
            <a:pPr marL="322326" indent="-285750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it-IT" sz="1400" dirty="0" smtClean="0">
                <a:solidFill>
                  <a:srgbClr val="0055A0"/>
                </a:solidFill>
              </a:rPr>
              <a:t>In the trivial scenario where </a:t>
            </a:r>
            <a:r>
              <a:rPr lang="en-US" sz="1400" dirty="0" err="1">
                <a:solidFill>
                  <a:srgbClr val="0055A0"/>
                </a:solidFill>
              </a:rPr>
              <a:t>Ld</a:t>
            </a:r>
            <a:r>
              <a:rPr lang="en-US" sz="1400" dirty="0">
                <a:solidFill>
                  <a:srgbClr val="0055A0"/>
                </a:solidFill>
              </a:rPr>
              <a:t> = </a:t>
            </a:r>
            <a:r>
              <a:rPr lang="en-US" sz="1400" dirty="0" smtClean="0">
                <a:solidFill>
                  <a:srgbClr val="0055A0"/>
                </a:solidFill>
              </a:rPr>
              <a:t>L no coupling is needed</a:t>
            </a:r>
          </a:p>
          <a:p>
            <a:pPr marL="322326" indent="-285750">
              <a:buClr>
                <a:srgbClr val="0055A0"/>
              </a:buClr>
              <a:buFont typeface="Arial" panose="020B0604020202020204" pitchFamily="34" charset="0"/>
              <a:buChar char="•"/>
            </a:pPr>
            <a:endParaRPr lang="it-IT" sz="1400" dirty="0">
              <a:solidFill>
                <a:srgbClr val="0055A0"/>
              </a:solidFill>
            </a:endParaRPr>
          </a:p>
          <a:p>
            <a:pPr marL="36576">
              <a:buClr>
                <a:srgbClr val="0055A0"/>
              </a:buClr>
            </a:pPr>
            <a:r>
              <a:rPr lang="it-IT" sz="1400" dirty="0" smtClean="0">
                <a:solidFill>
                  <a:srgbClr val="FF0000"/>
                </a:solidFill>
              </a:rPr>
              <a:t>Not meaningful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146" name="Łącznik prosty 84997"/>
          <p:cNvCxnSpPr/>
          <p:nvPr/>
        </p:nvCxnSpPr>
        <p:spPr>
          <a:xfrm flipV="1">
            <a:off x="4054316" y="2927308"/>
            <a:ext cx="0" cy="1840373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grpSp>
        <p:nvGrpSpPr>
          <p:cNvPr id="147" name="Grupa 1"/>
          <p:cNvGrpSpPr/>
          <p:nvPr/>
        </p:nvGrpSpPr>
        <p:grpSpPr>
          <a:xfrm>
            <a:off x="3867451" y="4770750"/>
            <a:ext cx="353667" cy="308182"/>
            <a:chOff x="404165" y="289995"/>
            <a:chExt cx="353667" cy="308182"/>
          </a:xfrm>
        </p:grpSpPr>
        <p:cxnSp>
          <p:nvCxnSpPr>
            <p:cNvPr id="148" name="Łącznik prosty 85005"/>
            <p:cNvCxnSpPr/>
            <p:nvPr/>
          </p:nvCxnSpPr>
          <p:spPr>
            <a:xfrm flipV="1">
              <a:off x="587925" y="289995"/>
              <a:ext cx="0" cy="199499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56" name="Łącznik prosty 85006"/>
            <p:cNvCxnSpPr/>
            <p:nvPr/>
          </p:nvCxnSpPr>
          <p:spPr>
            <a:xfrm flipH="1">
              <a:off x="404165" y="480275"/>
              <a:ext cx="353667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57" name="Łącznik prosty 85007"/>
            <p:cNvCxnSpPr/>
            <p:nvPr/>
          </p:nvCxnSpPr>
          <p:spPr>
            <a:xfrm flipH="1">
              <a:off x="478164" y="539769"/>
              <a:ext cx="216000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59" name="Łącznik prosty 85008"/>
            <p:cNvCxnSpPr/>
            <p:nvPr/>
          </p:nvCxnSpPr>
          <p:spPr>
            <a:xfrm flipH="1">
              <a:off x="546882" y="598176"/>
              <a:ext cx="72000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grpSp>
        <p:nvGrpSpPr>
          <p:cNvPr id="163" name="Grupa 85009"/>
          <p:cNvGrpSpPr/>
          <p:nvPr/>
        </p:nvGrpSpPr>
        <p:grpSpPr>
          <a:xfrm rot="5400000">
            <a:off x="4784366" y="3758370"/>
            <a:ext cx="416025" cy="215999"/>
            <a:chOff x="3126982" y="2172859"/>
            <a:chExt cx="540630" cy="222350"/>
          </a:xfrm>
        </p:grpSpPr>
        <p:sp>
          <p:nvSpPr>
            <p:cNvPr id="164" name="Łuk 85010"/>
            <p:cNvSpPr/>
            <p:nvPr/>
          </p:nvSpPr>
          <p:spPr>
            <a:xfrm>
              <a:off x="3126982" y="2179209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65" name="Łuk 85011"/>
            <p:cNvSpPr/>
            <p:nvPr/>
          </p:nvSpPr>
          <p:spPr>
            <a:xfrm>
              <a:off x="3307192" y="2176034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66" name="Łuk 85012"/>
            <p:cNvSpPr/>
            <p:nvPr/>
          </p:nvSpPr>
          <p:spPr>
            <a:xfrm>
              <a:off x="3487402" y="2172859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  <p:cxnSp>
        <p:nvCxnSpPr>
          <p:cNvPr id="167" name="Straight Arrow Connector 166"/>
          <p:cNvCxnSpPr/>
          <p:nvPr/>
        </p:nvCxnSpPr>
        <p:spPr>
          <a:xfrm flipV="1">
            <a:off x="4857514" y="3679525"/>
            <a:ext cx="0" cy="435027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168" name="Pole tekstowe 11315"/>
          <p:cNvSpPr txBox="1"/>
          <p:nvPr/>
        </p:nvSpPr>
        <p:spPr>
          <a:xfrm>
            <a:off x="4447784" y="3726792"/>
            <a:ext cx="461721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en-GB" sz="1000" baseline="-25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69" name="Łącznik prosty 84998"/>
          <p:cNvCxnSpPr/>
          <p:nvPr/>
        </p:nvCxnSpPr>
        <p:spPr>
          <a:xfrm>
            <a:off x="4047485" y="2931907"/>
            <a:ext cx="943372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70" name="Łącznik prosty 84996"/>
          <p:cNvCxnSpPr>
            <a:stCxn id="164" idx="0"/>
          </p:cNvCxnSpPr>
          <p:nvPr/>
        </p:nvCxnSpPr>
        <p:spPr>
          <a:xfrm flipV="1">
            <a:off x="4990857" y="2925969"/>
            <a:ext cx="0" cy="732396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71" name="Łącznik prosty 84996"/>
          <p:cNvCxnSpPr>
            <a:endCxn id="166" idx="2"/>
          </p:cNvCxnSpPr>
          <p:nvPr/>
        </p:nvCxnSpPr>
        <p:spPr>
          <a:xfrm flipV="1">
            <a:off x="4995463" y="4074382"/>
            <a:ext cx="0" cy="683648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72" name="Łącznik prosty 84998"/>
          <p:cNvCxnSpPr/>
          <p:nvPr/>
        </p:nvCxnSpPr>
        <p:spPr>
          <a:xfrm>
            <a:off x="4047485" y="4755146"/>
            <a:ext cx="943372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173" name="Pole tekstowe 11315"/>
          <p:cNvSpPr txBox="1"/>
          <p:nvPr/>
        </p:nvSpPr>
        <p:spPr>
          <a:xfrm>
            <a:off x="3839277" y="2574622"/>
            <a:ext cx="1359788" cy="32472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Field</a:t>
            </a:r>
            <a:endParaRPr lang="en-GB" sz="2800" b="1" dirty="0">
              <a:solidFill>
                <a:schemeClr val="bg1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74" name="Łącznik prosty 84996"/>
          <p:cNvCxnSpPr/>
          <p:nvPr/>
        </p:nvCxnSpPr>
        <p:spPr>
          <a:xfrm flipV="1">
            <a:off x="1811371" y="2932224"/>
            <a:ext cx="0" cy="813253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75" name="Łącznik prosty 84997"/>
          <p:cNvCxnSpPr/>
          <p:nvPr/>
        </p:nvCxnSpPr>
        <p:spPr>
          <a:xfrm flipV="1">
            <a:off x="862986" y="2932224"/>
            <a:ext cx="0" cy="1840373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76" name="Łącznik prosty 84998"/>
          <p:cNvCxnSpPr/>
          <p:nvPr/>
        </p:nvCxnSpPr>
        <p:spPr>
          <a:xfrm>
            <a:off x="862986" y="4772597"/>
            <a:ext cx="1784774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grpSp>
        <p:nvGrpSpPr>
          <p:cNvPr id="177" name="Grupa 1"/>
          <p:cNvGrpSpPr/>
          <p:nvPr/>
        </p:nvGrpSpPr>
        <p:grpSpPr>
          <a:xfrm>
            <a:off x="678333" y="4775666"/>
            <a:ext cx="353667" cy="308182"/>
            <a:chOff x="404165" y="289995"/>
            <a:chExt cx="353667" cy="308182"/>
          </a:xfrm>
        </p:grpSpPr>
        <p:cxnSp>
          <p:nvCxnSpPr>
            <p:cNvPr id="178" name="Łącznik prosty 85005"/>
            <p:cNvCxnSpPr/>
            <p:nvPr/>
          </p:nvCxnSpPr>
          <p:spPr>
            <a:xfrm flipV="1">
              <a:off x="587925" y="289995"/>
              <a:ext cx="0" cy="199499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79" name="Łącznik prosty 85006"/>
            <p:cNvCxnSpPr/>
            <p:nvPr/>
          </p:nvCxnSpPr>
          <p:spPr>
            <a:xfrm flipH="1">
              <a:off x="404165" y="480275"/>
              <a:ext cx="353667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80" name="Łącznik prosty 85007"/>
            <p:cNvCxnSpPr/>
            <p:nvPr/>
          </p:nvCxnSpPr>
          <p:spPr>
            <a:xfrm flipH="1">
              <a:off x="478164" y="539769"/>
              <a:ext cx="216000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81" name="Łącznik prosty 85008"/>
            <p:cNvCxnSpPr/>
            <p:nvPr/>
          </p:nvCxnSpPr>
          <p:spPr>
            <a:xfrm flipH="1">
              <a:off x="546882" y="598176"/>
              <a:ext cx="72000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sp>
        <p:nvSpPr>
          <p:cNvPr id="182" name="Prostokąt 180"/>
          <p:cNvSpPr/>
          <p:nvPr/>
        </p:nvSpPr>
        <p:spPr>
          <a:xfrm>
            <a:off x="1731449" y="3746554"/>
            <a:ext cx="151130" cy="315595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grpSp>
        <p:nvGrpSpPr>
          <p:cNvPr id="183" name="Grupa 181"/>
          <p:cNvGrpSpPr/>
          <p:nvPr/>
        </p:nvGrpSpPr>
        <p:grpSpPr>
          <a:xfrm rot="16200000">
            <a:off x="670826" y="3705597"/>
            <a:ext cx="393700" cy="393700"/>
            <a:chOff x="2514600" y="82550"/>
            <a:chExt cx="393700" cy="393700"/>
          </a:xfrm>
        </p:grpSpPr>
        <p:sp>
          <p:nvSpPr>
            <p:cNvPr id="184" name="Elipsa 182"/>
            <p:cNvSpPr/>
            <p:nvPr/>
          </p:nvSpPr>
          <p:spPr>
            <a:xfrm>
              <a:off x="2514600" y="82550"/>
              <a:ext cx="393700" cy="393700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cxnSp>
          <p:nvCxnSpPr>
            <p:cNvPr id="185" name="Łącznik prosty ze strzałką 183"/>
            <p:cNvCxnSpPr/>
            <p:nvPr/>
          </p:nvCxnSpPr>
          <p:spPr>
            <a:xfrm>
              <a:off x="2571750" y="279400"/>
              <a:ext cx="288000" cy="0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</p:grpSp>
      <p:sp>
        <p:nvSpPr>
          <p:cNvPr id="186" name="Pole tekstowe 11315"/>
          <p:cNvSpPr txBox="1"/>
          <p:nvPr/>
        </p:nvSpPr>
        <p:spPr>
          <a:xfrm>
            <a:off x="1871066" y="3762822"/>
            <a:ext cx="618549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87" name="Łącznik prosty 84998"/>
          <p:cNvCxnSpPr/>
          <p:nvPr/>
        </p:nvCxnSpPr>
        <p:spPr>
          <a:xfrm>
            <a:off x="855166" y="2932224"/>
            <a:ext cx="1784748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88" name="Łącznik prosty 84996"/>
          <p:cNvCxnSpPr/>
          <p:nvPr/>
        </p:nvCxnSpPr>
        <p:spPr>
          <a:xfrm flipV="1">
            <a:off x="1807014" y="4068183"/>
            <a:ext cx="0" cy="704414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89" name="Łącznik prosty 84996"/>
          <p:cNvCxnSpPr/>
          <p:nvPr/>
        </p:nvCxnSpPr>
        <p:spPr>
          <a:xfrm flipH="1" flipV="1">
            <a:off x="2639914" y="2932225"/>
            <a:ext cx="0" cy="723336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190" name="Pole tekstowe 11315"/>
          <p:cNvSpPr txBox="1"/>
          <p:nvPr/>
        </p:nvSpPr>
        <p:spPr>
          <a:xfrm>
            <a:off x="1287972" y="2592088"/>
            <a:ext cx="1359788" cy="32472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Circuit</a:t>
            </a:r>
            <a:endParaRPr lang="en-GB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91" name="Straight Arrow Connector 190"/>
          <p:cNvCxnSpPr/>
          <p:nvPr/>
        </p:nvCxnSpPr>
        <p:spPr>
          <a:xfrm flipV="1">
            <a:off x="862093" y="3184470"/>
            <a:ext cx="0" cy="26782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192" name="Straight Arrow Connector 191"/>
          <p:cNvCxnSpPr/>
          <p:nvPr/>
        </p:nvCxnSpPr>
        <p:spPr>
          <a:xfrm>
            <a:off x="1813009" y="3048525"/>
            <a:ext cx="0" cy="259243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193" name="Straight Arrow Connector 192"/>
          <p:cNvCxnSpPr/>
          <p:nvPr/>
        </p:nvCxnSpPr>
        <p:spPr>
          <a:xfrm>
            <a:off x="2631598" y="3126268"/>
            <a:ext cx="0" cy="259243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194" name="Straight Arrow Connector 193"/>
          <p:cNvCxnSpPr/>
          <p:nvPr/>
        </p:nvCxnSpPr>
        <p:spPr>
          <a:xfrm flipV="1">
            <a:off x="1581440" y="3668635"/>
            <a:ext cx="0" cy="435027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195" name="Pole tekstowe 11315"/>
          <p:cNvSpPr txBox="1"/>
          <p:nvPr/>
        </p:nvSpPr>
        <p:spPr>
          <a:xfrm>
            <a:off x="882729" y="3093902"/>
            <a:ext cx="389005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6" name="Pole tekstowe 11315"/>
          <p:cNvSpPr txBox="1"/>
          <p:nvPr/>
        </p:nvSpPr>
        <p:spPr>
          <a:xfrm>
            <a:off x="1832198" y="3093902"/>
            <a:ext cx="418207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1000" baseline="-25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7" name="Pole tekstowe 11315"/>
          <p:cNvSpPr txBox="1"/>
          <p:nvPr/>
        </p:nvSpPr>
        <p:spPr>
          <a:xfrm>
            <a:off x="1165431" y="3758650"/>
            <a:ext cx="461721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en-GB" sz="1000" baseline="-25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98" name="Łącznik prosty 84996"/>
          <p:cNvCxnSpPr/>
          <p:nvPr/>
        </p:nvCxnSpPr>
        <p:spPr>
          <a:xfrm flipH="1" flipV="1">
            <a:off x="2647760" y="4049261"/>
            <a:ext cx="2256" cy="720269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204" name="Pole tekstowe 11315"/>
          <p:cNvSpPr txBox="1"/>
          <p:nvPr/>
        </p:nvSpPr>
        <p:spPr>
          <a:xfrm>
            <a:off x="2686831" y="3083397"/>
            <a:ext cx="418207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1000" baseline="-25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9" name="Arc 208"/>
          <p:cNvSpPr/>
          <p:nvPr/>
        </p:nvSpPr>
        <p:spPr>
          <a:xfrm>
            <a:off x="2742973" y="3445586"/>
            <a:ext cx="1297045" cy="451307"/>
          </a:xfrm>
          <a:prstGeom prst="arc">
            <a:avLst>
              <a:gd name="adj1" fmla="val 11064895"/>
              <a:gd name="adj2" fmla="val 21415332"/>
            </a:avLst>
          </a:prstGeom>
          <a:ln w="12700">
            <a:prstDash val="dash"/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2444717" y="3629803"/>
            <a:ext cx="393700" cy="423753"/>
            <a:chOff x="4106917" y="1753945"/>
            <a:chExt cx="393700" cy="423753"/>
          </a:xfrm>
        </p:grpSpPr>
        <p:sp>
          <p:nvSpPr>
            <p:cNvPr id="214" name="Elipsa 182"/>
            <p:cNvSpPr/>
            <p:nvPr/>
          </p:nvSpPr>
          <p:spPr>
            <a:xfrm rot="16200000">
              <a:off x="4106917" y="1783998"/>
              <a:ext cx="393700" cy="393700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15" name="Pole tekstowe 11315"/>
            <p:cNvSpPr txBox="1"/>
            <p:nvPr/>
          </p:nvSpPr>
          <p:spPr>
            <a:xfrm>
              <a:off x="4201657" y="1753945"/>
              <a:ext cx="146534" cy="372472"/>
            </a:xfrm>
            <a:prstGeom prst="rect">
              <a:avLst/>
            </a:prstGeom>
            <a:noFill/>
            <a:ln w="6350">
              <a:noFill/>
            </a:ln>
            <a:effectLst/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GB" sz="1100" dirty="0" smtClean="0">
                  <a:solidFill>
                    <a:schemeClr val="accent6"/>
                  </a:solidFill>
                  <a:effectLst/>
                  <a:latin typeface="Times New Roman" panose="02020603050405020304" pitchFamily="18" charset="0"/>
                  <a:ea typeface="Calibri" panose="020F0502020204030204" pitchFamily="34" charset="0"/>
                </a:rPr>
                <a:t>+</a:t>
              </a:r>
              <a:r>
                <a:rPr lang="en-GB" sz="1600" dirty="0">
                  <a:solidFill>
                    <a:schemeClr val="accent6"/>
                  </a:solidFill>
                  <a:latin typeface="Times New Roman" panose="02020603050405020304" pitchFamily="18" charset="0"/>
                  <a:ea typeface="Calibri" panose="020F0502020204030204" pitchFamily="34" charset="0"/>
                </a:rPr>
                <a:t/>
              </a:r>
              <a:br>
                <a:rPr lang="en-GB" sz="1600" dirty="0">
                  <a:solidFill>
                    <a:schemeClr val="accent6"/>
                  </a:solidFill>
                  <a:latin typeface="Times New Roman" panose="02020603050405020304" pitchFamily="18" charset="0"/>
                  <a:ea typeface="Calibri" panose="020F0502020204030204" pitchFamily="34" charset="0"/>
                </a:rPr>
              </a:br>
              <a:r>
                <a:rPr lang="en-GB" sz="1600" dirty="0" smtClean="0">
                  <a:solidFill>
                    <a:schemeClr val="accent6"/>
                  </a:solidFill>
                  <a:latin typeface="Times New Roman" panose="02020603050405020304" pitchFamily="18" charset="0"/>
                  <a:ea typeface="Calibri" panose="020F0502020204030204" pitchFamily="34" charset="0"/>
                </a:rPr>
                <a:t>-</a:t>
              </a:r>
              <a:endParaRPr lang="en-GB" sz="1100" dirty="0" smtClean="0">
                <a:solidFill>
                  <a:schemeClr val="accent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endParaRPr>
            </a:p>
          </p:txBody>
        </p:sp>
      </p:grpSp>
      <p:grpSp>
        <p:nvGrpSpPr>
          <p:cNvPr id="216" name="Grupa 181"/>
          <p:cNvGrpSpPr/>
          <p:nvPr/>
        </p:nvGrpSpPr>
        <p:grpSpPr>
          <a:xfrm rot="16200000">
            <a:off x="3867914" y="3712392"/>
            <a:ext cx="393700" cy="393700"/>
            <a:chOff x="2514600" y="82550"/>
            <a:chExt cx="393700" cy="393700"/>
          </a:xfrm>
        </p:grpSpPr>
        <p:sp>
          <p:nvSpPr>
            <p:cNvPr id="217" name="Elipsa 182"/>
            <p:cNvSpPr/>
            <p:nvPr/>
          </p:nvSpPr>
          <p:spPr>
            <a:xfrm>
              <a:off x="2514600" y="82550"/>
              <a:ext cx="393700" cy="393700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cxnSp>
          <p:nvCxnSpPr>
            <p:cNvPr id="218" name="Łącznik prosty ze strzałką 183"/>
            <p:cNvCxnSpPr/>
            <p:nvPr/>
          </p:nvCxnSpPr>
          <p:spPr>
            <a:xfrm>
              <a:off x="2571750" y="279400"/>
              <a:ext cx="288000" cy="0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</p:grpSp>
      <p:sp>
        <p:nvSpPr>
          <p:cNvPr id="219" name="Pole tekstowe 11315"/>
          <p:cNvSpPr txBox="1"/>
          <p:nvPr/>
        </p:nvSpPr>
        <p:spPr>
          <a:xfrm>
            <a:off x="2077823" y="3750411"/>
            <a:ext cx="461721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en-GB" sz="1000" baseline="-25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20" name="Pole tekstowe 11315"/>
          <p:cNvSpPr txBox="1"/>
          <p:nvPr/>
        </p:nvSpPr>
        <p:spPr>
          <a:xfrm>
            <a:off x="3304051" y="3510117"/>
            <a:ext cx="418207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1000" baseline="-25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22" name="Arc 221"/>
          <p:cNvSpPr/>
          <p:nvPr/>
        </p:nvSpPr>
        <p:spPr>
          <a:xfrm rot="10800000">
            <a:off x="2741659" y="3885633"/>
            <a:ext cx="2085373" cy="451307"/>
          </a:xfrm>
          <a:prstGeom prst="arc">
            <a:avLst>
              <a:gd name="adj1" fmla="val 11064895"/>
              <a:gd name="adj2" fmla="val 21415332"/>
            </a:avLst>
          </a:prstGeom>
          <a:ln w="12700">
            <a:prstDash val="dash"/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4" name="Rectangle 223"/>
              <p:cNvSpPr/>
              <p:nvPr/>
            </p:nvSpPr>
            <p:spPr>
              <a:xfrm>
                <a:off x="778504" y="5305425"/>
                <a:ext cx="1752980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1400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it-IT" sz="1400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</m:sSub>
                      <m:d>
                        <m:dPr>
                          <m:ctrlPr>
                            <a:rPr lang="en-GB" sz="1400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400" b="0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d>
                        <m:dPr>
                          <m:ctrlPr>
                            <a:rPr lang="en-GB" sz="14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400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14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it-IT" sz="1400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d>
                        <m:dPr>
                          <m:ctrlPr>
                            <a:rPr lang="en-GB" sz="14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GB" sz="1400" dirty="0">
                  <a:solidFill>
                    <a:srgbClr val="0055A0"/>
                  </a:solidFill>
                </a:endParaRPr>
              </a:p>
            </p:txBody>
          </p:sp>
        </mc:Choice>
        <mc:Fallback xmlns="">
          <p:sp>
            <p:nvSpPr>
              <p:cNvPr id="224" name="Rectangle 2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504" y="5305425"/>
                <a:ext cx="1752980" cy="3077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6" name="Łącznik prosty 84996"/>
          <p:cNvCxnSpPr/>
          <p:nvPr/>
        </p:nvCxnSpPr>
        <p:spPr>
          <a:xfrm flipV="1">
            <a:off x="7594558" y="2912217"/>
            <a:ext cx="0" cy="813253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27" name="Łącznik prosty 84997"/>
          <p:cNvCxnSpPr/>
          <p:nvPr/>
        </p:nvCxnSpPr>
        <p:spPr>
          <a:xfrm flipV="1">
            <a:off x="6646173" y="2912217"/>
            <a:ext cx="0" cy="1840373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28" name="Łącznik prosty 84998"/>
          <p:cNvCxnSpPr/>
          <p:nvPr/>
        </p:nvCxnSpPr>
        <p:spPr>
          <a:xfrm>
            <a:off x="6646173" y="4752590"/>
            <a:ext cx="1787031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grpSp>
        <p:nvGrpSpPr>
          <p:cNvPr id="229" name="Grupa 1"/>
          <p:cNvGrpSpPr/>
          <p:nvPr/>
        </p:nvGrpSpPr>
        <p:grpSpPr>
          <a:xfrm>
            <a:off x="6461520" y="4755659"/>
            <a:ext cx="353667" cy="308182"/>
            <a:chOff x="404165" y="289995"/>
            <a:chExt cx="353667" cy="308182"/>
          </a:xfrm>
        </p:grpSpPr>
        <p:cxnSp>
          <p:nvCxnSpPr>
            <p:cNvPr id="230" name="Łącznik prosty 85005"/>
            <p:cNvCxnSpPr/>
            <p:nvPr/>
          </p:nvCxnSpPr>
          <p:spPr>
            <a:xfrm flipV="1">
              <a:off x="587925" y="289995"/>
              <a:ext cx="0" cy="199499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231" name="Łącznik prosty 85006"/>
            <p:cNvCxnSpPr/>
            <p:nvPr/>
          </p:nvCxnSpPr>
          <p:spPr>
            <a:xfrm flipH="1">
              <a:off x="404165" y="480275"/>
              <a:ext cx="353667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232" name="Łącznik prosty 85007"/>
            <p:cNvCxnSpPr/>
            <p:nvPr/>
          </p:nvCxnSpPr>
          <p:spPr>
            <a:xfrm flipH="1">
              <a:off x="478164" y="539769"/>
              <a:ext cx="216000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233" name="Łącznik prosty 85008"/>
            <p:cNvCxnSpPr/>
            <p:nvPr/>
          </p:nvCxnSpPr>
          <p:spPr>
            <a:xfrm flipH="1">
              <a:off x="546882" y="598176"/>
              <a:ext cx="72000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grpSp>
        <p:nvGrpSpPr>
          <p:cNvPr id="234" name="Grupa 85009"/>
          <p:cNvGrpSpPr/>
          <p:nvPr/>
        </p:nvGrpSpPr>
        <p:grpSpPr>
          <a:xfrm rot="5400000">
            <a:off x="8216610" y="3797095"/>
            <a:ext cx="416025" cy="215999"/>
            <a:chOff x="3126982" y="2172859"/>
            <a:chExt cx="540630" cy="222350"/>
          </a:xfrm>
        </p:grpSpPr>
        <p:sp>
          <p:nvSpPr>
            <p:cNvPr id="235" name="Łuk 85010"/>
            <p:cNvSpPr/>
            <p:nvPr/>
          </p:nvSpPr>
          <p:spPr>
            <a:xfrm>
              <a:off x="3126982" y="2179209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36" name="Łuk 85011"/>
            <p:cNvSpPr/>
            <p:nvPr/>
          </p:nvSpPr>
          <p:spPr>
            <a:xfrm>
              <a:off x="3307192" y="2176034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37" name="Łuk 85012"/>
            <p:cNvSpPr/>
            <p:nvPr/>
          </p:nvSpPr>
          <p:spPr>
            <a:xfrm>
              <a:off x="3487402" y="2172859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  <p:sp>
        <p:nvSpPr>
          <p:cNvPr id="238" name="Prostokąt 180"/>
          <p:cNvSpPr/>
          <p:nvPr/>
        </p:nvSpPr>
        <p:spPr>
          <a:xfrm>
            <a:off x="7514636" y="3726547"/>
            <a:ext cx="151130" cy="315595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grpSp>
        <p:nvGrpSpPr>
          <p:cNvPr id="239" name="Grupa 181"/>
          <p:cNvGrpSpPr/>
          <p:nvPr/>
        </p:nvGrpSpPr>
        <p:grpSpPr>
          <a:xfrm rot="16200000">
            <a:off x="6445446" y="3711967"/>
            <a:ext cx="393700" cy="393700"/>
            <a:chOff x="2514600" y="82550"/>
            <a:chExt cx="393700" cy="393700"/>
          </a:xfrm>
        </p:grpSpPr>
        <p:sp>
          <p:nvSpPr>
            <p:cNvPr id="240" name="Elipsa 182"/>
            <p:cNvSpPr/>
            <p:nvPr/>
          </p:nvSpPr>
          <p:spPr>
            <a:xfrm>
              <a:off x="2514600" y="82550"/>
              <a:ext cx="393700" cy="393700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cxnSp>
          <p:nvCxnSpPr>
            <p:cNvPr id="241" name="Łącznik prosty ze strzałką 183"/>
            <p:cNvCxnSpPr/>
            <p:nvPr/>
          </p:nvCxnSpPr>
          <p:spPr>
            <a:xfrm>
              <a:off x="2571750" y="279400"/>
              <a:ext cx="288000" cy="0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</p:grpSp>
      <p:sp>
        <p:nvSpPr>
          <p:cNvPr id="242" name="Pole tekstowe 11315"/>
          <p:cNvSpPr txBox="1"/>
          <p:nvPr/>
        </p:nvSpPr>
        <p:spPr>
          <a:xfrm>
            <a:off x="7654253" y="3742815"/>
            <a:ext cx="618549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43" name="Pole tekstowe 11315"/>
          <p:cNvSpPr txBox="1"/>
          <p:nvPr/>
        </p:nvSpPr>
        <p:spPr>
          <a:xfrm>
            <a:off x="8607177" y="3706323"/>
            <a:ext cx="504604" cy="266795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r>
              <a:rPr lang="en-GB" sz="1000" baseline="-25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</a:t>
            </a:r>
            <a:endParaRPr lang="en-GB" sz="1200" baseline="30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44" name="Łącznik prosty 84998"/>
          <p:cNvCxnSpPr/>
          <p:nvPr/>
        </p:nvCxnSpPr>
        <p:spPr>
          <a:xfrm>
            <a:off x="6638353" y="2912217"/>
            <a:ext cx="1787031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45" name="Łącznik prosty 84996"/>
          <p:cNvCxnSpPr/>
          <p:nvPr/>
        </p:nvCxnSpPr>
        <p:spPr>
          <a:xfrm flipV="1">
            <a:off x="7590201" y="4048176"/>
            <a:ext cx="0" cy="704414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47" name="Łącznik prosty 84996"/>
          <p:cNvCxnSpPr>
            <a:stCxn id="235" idx="0"/>
          </p:cNvCxnSpPr>
          <p:nvPr/>
        </p:nvCxnSpPr>
        <p:spPr>
          <a:xfrm flipV="1">
            <a:off x="8423101" y="3318617"/>
            <a:ext cx="0" cy="378473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248" name="Pole tekstowe 11315"/>
          <p:cNvSpPr txBox="1"/>
          <p:nvPr/>
        </p:nvSpPr>
        <p:spPr>
          <a:xfrm>
            <a:off x="6929401" y="2574622"/>
            <a:ext cx="1359788" cy="32472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Circuit</a:t>
            </a:r>
            <a:endParaRPr lang="en-GB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49" name="Straight Arrow Connector 248"/>
          <p:cNvCxnSpPr/>
          <p:nvPr/>
        </p:nvCxnSpPr>
        <p:spPr>
          <a:xfrm flipV="1">
            <a:off x="6645280" y="3164463"/>
            <a:ext cx="0" cy="26782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250" name="Straight Arrow Connector 249"/>
          <p:cNvCxnSpPr/>
          <p:nvPr/>
        </p:nvCxnSpPr>
        <p:spPr>
          <a:xfrm>
            <a:off x="7596196" y="3028518"/>
            <a:ext cx="0" cy="259243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251" name="Straight Arrow Connector 250"/>
          <p:cNvCxnSpPr/>
          <p:nvPr/>
        </p:nvCxnSpPr>
        <p:spPr>
          <a:xfrm>
            <a:off x="8427664" y="2989813"/>
            <a:ext cx="0" cy="259243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252" name="Straight Arrow Connector 251"/>
          <p:cNvCxnSpPr/>
          <p:nvPr/>
        </p:nvCxnSpPr>
        <p:spPr>
          <a:xfrm flipV="1">
            <a:off x="7364627" y="3648628"/>
            <a:ext cx="0" cy="435027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253" name="Straight Arrow Connector 252"/>
          <p:cNvCxnSpPr/>
          <p:nvPr/>
        </p:nvCxnSpPr>
        <p:spPr>
          <a:xfrm flipV="1">
            <a:off x="8289758" y="3718250"/>
            <a:ext cx="0" cy="435027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254" name="Pole tekstowe 11315"/>
          <p:cNvSpPr txBox="1"/>
          <p:nvPr/>
        </p:nvSpPr>
        <p:spPr>
          <a:xfrm>
            <a:off x="6665916" y="3073895"/>
            <a:ext cx="389005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55" name="Pole tekstowe 11315"/>
          <p:cNvSpPr txBox="1"/>
          <p:nvPr/>
        </p:nvSpPr>
        <p:spPr>
          <a:xfrm>
            <a:off x="7615385" y="3073895"/>
            <a:ext cx="418207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1000" baseline="-25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57" name="Pole tekstowe 11315"/>
          <p:cNvSpPr txBox="1"/>
          <p:nvPr/>
        </p:nvSpPr>
        <p:spPr>
          <a:xfrm>
            <a:off x="6948618" y="3738643"/>
            <a:ext cx="461721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en-GB" sz="1000" baseline="-25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58" name="Pole tekstowe 11315"/>
          <p:cNvSpPr txBox="1"/>
          <p:nvPr/>
        </p:nvSpPr>
        <p:spPr>
          <a:xfrm>
            <a:off x="7880028" y="3359117"/>
            <a:ext cx="461721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en-GB" sz="1000" baseline="-25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61" name="Łącznik prosty 84996"/>
          <p:cNvCxnSpPr>
            <a:endCxn id="237" idx="2"/>
          </p:cNvCxnSpPr>
          <p:nvPr/>
        </p:nvCxnSpPr>
        <p:spPr>
          <a:xfrm flipH="1" flipV="1">
            <a:off x="8427707" y="4113107"/>
            <a:ext cx="5496" cy="636416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64" name="Łącznik prosty 84997"/>
          <p:cNvCxnSpPr/>
          <p:nvPr/>
        </p:nvCxnSpPr>
        <p:spPr>
          <a:xfrm flipV="1">
            <a:off x="9944641" y="2909149"/>
            <a:ext cx="0" cy="1840373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grpSp>
        <p:nvGrpSpPr>
          <p:cNvPr id="265" name="Grupa 1"/>
          <p:cNvGrpSpPr/>
          <p:nvPr/>
        </p:nvGrpSpPr>
        <p:grpSpPr>
          <a:xfrm>
            <a:off x="9759988" y="4752591"/>
            <a:ext cx="353667" cy="308182"/>
            <a:chOff x="404165" y="289995"/>
            <a:chExt cx="353667" cy="308182"/>
          </a:xfrm>
        </p:grpSpPr>
        <p:cxnSp>
          <p:nvCxnSpPr>
            <p:cNvPr id="266" name="Łącznik prosty 85005"/>
            <p:cNvCxnSpPr/>
            <p:nvPr/>
          </p:nvCxnSpPr>
          <p:spPr>
            <a:xfrm flipV="1">
              <a:off x="587925" y="289995"/>
              <a:ext cx="0" cy="199499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267" name="Łącznik prosty 85006"/>
            <p:cNvCxnSpPr/>
            <p:nvPr/>
          </p:nvCxnSpPr>
          <p:spPr>
            <a:xfrm flipH="1">
              <a:off x="404165" y="480275"/>
              <a:ext cx="353667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268" name="Łącznik prosty 85007"/>
            <p:cNvCxnSpPr/>
            <p:nvPr/>
          </p:nvCxnSpPr>
          <p:spPr>
            <a:xfrm flipH="1">
              <a:off x="478164" y="539769"/>
              <a:ext cx="216000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269" name="Łącznik prosty 85008"/>
            <p:cNvCxnSpPr/>
            <p:nvPr/>
          </p:nvCxnSpPr>
          <p:spPr>
            <a:xfrm flipH="1">
              <a:off x="546882" y="598176"/>
              <a:ext cx="72000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grpSp>
        <p:nvGrpSpPr>
          <p:cNvPr id="270" name="Grupa 181"/>
          <p:cNvGrpSpPr/>
          <p:nvPr/>
        </p:nvGrpSpPr>
        <p:grpSpPr>
          <a:xfrm rot="16200000">
            <a:off x="9752481" y="3682522"/>
            <a:ext cx="393700" cy="393700"/>
            <a:chOff x="2514600" y="82550"/>
            <a:chExt cx="393700" cy="393700"/>
          </a:xfrm>
        </p:grpSpPr>
        <p:sp>
          <p:nvSpPr>
            <p:cNvPr id="271" name="Elipsa 182"/>
            <p:cNvSpPr/>
            <p:nvPr/>
          </p:nvSpPr>
          <p:spPr>
            <a:xfrm>
              <a:off x="2514600" y="82550"/>
              <a:ext cx="393700" cy="393700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cxnSp>
          <p:nvCxnSpPr>
            <p:cNvPr id="272" name="Łącznik prosty ze strzałką 183"/>
            <p:cNvCxnSpPr/>
            <p:nvPr/>
          </p:nvCxnSpPr>
          <p:spPr>
            <a:xfrm>
              <a:off x="2571750" y="279400"/>
              <a:ext cx="288000" cy="0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</p:grpSp>
      <p:cxnSp>
        <p:nvCxnSpPr>
          <p:cNvPr id="273" name="Straight Arrow Connector 272"/>
          <p:cNvCxnSpPr/>
          <p:nvPr/>
        </p:nvCxnSpPr>
        <p:spPr>
          <a:xfrm flipV="1">
            <a:off x="9943748" y="3161395"/>
            <a:ext cx="0" cy="26782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274" name="Pole tekstowe 11315"/>
          <p:cNvSpPr txBox="1"/>
          <p:nvPr/>
        </p:nvSpPr>
        <p:spPr>
          <a:xfrm>
            <a:off x="9964384" y="3070827"/>
            <a:ext cx="478178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1000" baseline="-25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275" name="Grupa 85009"/>
          <p:cNvGrpSpPr/>
          <p:nvPr/>
        </p:nvGrpSpPr>
        <p:grpSpPr>
          <a:xfrm rot="5400000">
            <a:off x="10674691" y="3740211"/>
            <a:ext cx="416025" cy="215999"/>
            <a:chOff x="3126982" y="2172859"/>
            <a:chExt cx="540630" cy="222350"/>
          </a:xfrm>
        </p:grpSpPr>
        <p:sp>
          <p:nvSpPr>
            <p:cNvPr id="276" name="Łuk 85010"/>
            <p:cNvSpPr/>
            <p:nvPr/>
          </p:nvSpPr>
          <p:spPr>
            <a:xfrm>
              <a:off x="3126982" y="2179209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77" name="Łuk 85011"/>
            <p:cNvSpPr/>
            <p:nvPr/>
          </p:nvSpPr>
          <p:spPr>
            <a:xfrm>
              <a:off x="3307192" y="2176034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278" name="Łuk 85012"/>
            <p:cNvSpPr/>
            <p:nvPr/>
          </p:nvSpPr>
          <p:spPr>
            <a:xfrm>
              <a:off x="3487402" y="2172859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  <p:sp>
        <p:nvSpPr>
          <p:cNvPr id="279" name="Pole tekstowe 11315"/>
          <p:cNvSpPr txBox="1"/>
          <p:nvPr/>
        </p:nvSpPr>
        <p:spPr>
          <a:xfrm>
            <a:off x="10997320" y="3732743"/>
            <a:ext cx="504604" cy="266795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80" name="Straight Arrow Connector 279"/>
          <p:cNvCxnSpPr/>
          <p:nvPr/>
        </p:nvCxnSpPr>
        <p:spPr>
          <a:xfrm flipV="1">
            <a:off x="10747839" y="3661366"/>
            <a:ext cx="0" cy="435027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281" name="Pole tekstowe 11315"/>
          <p:cNvSpPr txBox="1"/>
          <p:nvPr/>
        </p:nvSpPr>
        <p:spPr>
          <a:xfrm>
            <a:off x="10338109" y="3708633"/>
            <a:ext cx="461721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en-GB" sz="1000" baseline="-25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82" name="Łącznik prosty 84998"/>
          <p:cNvCxnSpPr/>
          <p:nvPr/>
        </p:nvCxnSpPr>
        <p:spPr>
          <a:xfrm>
            <a:off x="9937810" y="2913748"/>
            <a:ext cx="943372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83" name="Łącznik prosty 84996"/>
          <p:cNvCxnSpPr>
            <a:stCxn id="276" idx="0"/>
          </p:cNvCxnSpPr>
          <p:nvPr/>
        </p:nvCxnSpPr>
        <p:spPr>
          <a:xfrm flipV="1">
            <a:off x="10881182" y="2907810"/>
            <a:ext cx="0" cy="732396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84" name="Łącznik prosty 84996"/>
          <p:cNvCxnSpPr>
            <a:endCxn id="278" idx="2"/>
          </p:cNvCxnSpPr>
          <p:nvPr/>
        </p:nvCxnSpPr>
        <p:spPr>
          <a:xfrm flipV="1">
            <a:off x="10885788" y="4056223"/>
            <a:ext cx="0" cy="683648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85" name="Łącznik prosty 84998"/>
          <p:cNvCxnSpPr/>
          <p:nvPr/>
        </p:nvCxnSpPr>
        <p:spPr>
          <a:xfrm>
            <a:off x="9937810" y="4736987"/>
            <a:ext cx="943372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290" name="Pole tekstowe 11315"/>
          <p:cNvSpPr txBox="1"/>
          <p:nvPr/>
        </p:nvSpPr>
        <p:spPr>
          <a:xfrm>
            <a:off x="9668758" y="2574228"/>
            <a:ext cx="1359788" cy="32472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Field</a:t>
            </a:r>
            <a:endParaRPr lang="en-GB" sz="2800" b="1" dirty="0">
              <a:solidFill>
                <a:schemeClr val="bg1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94" name="Łącznik prosty 84996"/>
          <p:cNvCxnSpPr/>
          <p:nvPr/>
        </p:nvCxnSpPr>
        <p:spPr>
          <a:xfrm flipH="1" flipV="1">
            <a:off x="8427707" y="2906607"/>
            <a:ext cx="5497" cy="429668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83" name="Rectangle 82"/>
          <p:cNvSpPr/>
          <p:nvPr/>
        </p:nvSpPr>
        <p:spPr>
          <a:xfrm>
            <a:off x="8935245" y="3378800"/>
            <a:ext cx="40347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algn="just">
              <a:buClr>
                <a:srgbClr val="0055A0"/>
              </a:buClr>
            </a:pPr>
            <a:r>
              <a:rPr lang="it-IT" sz="4000" dirty="0" smtClean="0"/>
              <a:t>?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Workshop On Modelling, Simulation and Control of Complex Physical Systems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9853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cxnSp>
        <p:nvCxnSpPr>
          <p:cNvPr id="6" name="Łącznik prosty 84996"/>
          <p:cNvCxnSpPr/>
          <p:nvPr/>
        </p:nvCxnSpPr>
        <p:spPr>
          <a:xfrm flipV="1">
            <a:off x="1274441" y="2920841"/>
            <a:ext cx="0" cy="813253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7" name="Łącznik prosty 84997"/>
          <p:cNvCxnSpPr/>
          <p:nvPr/>
        </p:nvCxnSpPr>
        <p:spPr>
          <a:xfrm flipV="1">
            <a:off x="326056" y="2920841"/>
            <a:ext cx="0" cy="1840373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8" name="Łącznik prosty 84998"/>
          <p:cNvCxnSpPr/>
          <p:nvPr/>
        </p:nvCxnSpPr>
        <p:spPr>
          <a:xfrm>
            <a:off x="326056" y="4761214"/>
            <a:ext cx="1787031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grpSp>
        <p:nvGrpSpPr>
          <p:cNvPr id="9" name="Grupa 1"/>
          <p:cNvGrpSpPr/>
          <p:nvPr/>
        </p:nvGrpSpPr>
        <p:grpSpPr>
          <a:xfrm>
            <a:off x="141403" y="4764283"/>
            <a:ext cx="353667" cy="308182"/>
            <a:chOff x="404165" y="289995"/>
            <a:chExt cx="353667" cy="308182"/>
          </a:xfrm>
        </p:grpSpPr>
        <p:cxnSp>
          <p:nvCxnSpPr>
            <p:cNvPr id="10" name="Łącznik prosty 85005"/>
            <p:cNvCxnSpPr/>
            <p:nvPr/>
          </p:nvCxnSpPr>
          <p:spPr>
            <a:xfrm flipV="1">
              <a:off x="587925" y="289995"/>
              <a:ext cx="0" cy="199499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1" name="Łącznik prosty 85006"/>
            <p:cNvCxnSpPr/>
            <p:nvPr/>
          </p:nvCxnSpPr>
          <p:spPr>
            <a:xfrm flipH="1">
              <a:off x="404165" y="480275"/>
              <a:ext cx="353667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2" name="Łącznik prosty 85007"/>
            <p:cNvCxnSpPr/>
            <p:nvPr/>
          </p:nvCxnSpPr>
          <p:spPr>
            <a:xfrm flipH="1">
              <a:off x="478164" y="539769"/>
              <a:ext cx="216000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3" name="Łącznik prosty 85008"/>
            <p:cNvCxnSpPr/>
            <p:nvPr/>
          </p:nvCxnSpPr>
          <p:spPr>
            <a:xfrm flipH="1">
              <a:off x="546882" y="598176"/>
              <a:ext cx="72000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grpSp>
        <p:nvGrpSpPr>
          <p:cNvPr id="14" name="Grupa 85009"/>
          <p:cNvGrpSpPr/>
          <p:nvPr/>
        </p:nvGrpSpPr>
        <p:grpSpPr>
          <a:xfrm rot="5400000">
            <a:off x="1896493" y="3399319"/>
            <a:ext cx="416025" cy="215999"/>
            <a:chOff x="3126982" y="2172859"/>
            <a:chExt cx="540630" cy="222350"/>
          </a:xfrm>
        </p:grpSpPr>
        <p:sp>
          <p:nvSpPr>
            <p:cNvPr id="15" name="Łuk 85010"/>
            <p:cNvSpPr/>
            <p:nvPr/>
          </p:nvSpPr>
          <p:spPr>
            <a:xfrm>
              <a:off x="3126982" y="2179209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6" name="Łuk 85011"/>
            <p:cNvSpPr/>
            <p:nvPr/>
          </p:nvSpPr>
          <p:spPr>
            <a:xfrm>
              <a:off x="3307192" y="2176034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7" name="Łuk 85012"/>
            <p:cNvSpPr/>
            <p:nvPr/>
          </p:nvSpPr>
          <p:spPr>
            <a:xfrm>
              <a:off x="3487402" y="2172859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  <p:sp>
        <p:nvSpPr>
          <p:cNvPr id="18" name="Prostokąt 180"/>
          <p:cNvSpPr/>
          <p:nvPr/>
        </p:nvSpPr>
        <p:spPr>
          <a:xfrm>
            <a:off x="1194519" y="3735171"/>
            <a:ext cx="151130" cy="315595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grpSp>
        <p:nvGrpSpPr>
          <p:cNvPr id="19" name="Grupa 181"/>
          <p:cNvGrpSpPr/>
          <p:nvPr/>
        </p:nvGrpSpPr>
        <p:grpSpPr>
          <a:xfrm rot="16200000">
            <a:off x="125329" y="3720591"/>
            <a:ext cx="393700" cy="393700"/>
            <a:chOff x="2514600" y="82550"/>
            <a:chExt cx="393700" cy="393700"/>
          </a:xfrm>
        </p:grpSpPr>
        <p:sp>
          <p:nvSpPr>
            <p:cNvPr id="20" name="Elipsa 182"/>
            <p:cNvSpPr/>
            <p:nvPr/>
          </p:nvSpPr>
          <p:spPr>
            <a:xfrm>
              <a:off x="2514600" y="82550"/>
              <a:ext cx="393700" cy="393700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cxnSp>
          <p:nvCxnSpPr>
            <p:cNvPr id="21" name="Łącznik prosty ze strzałką 183"/>
            <p:cNvCxnSpPr/>
            <p:nvPr/>
          </p:nvCxnSpPr>
          <p:spPr>
            <a:xfrm>
              <a:off x="2571750" y="279400"/>
              <a:ext cx="288000" cy="0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</p:grpSp>
      <p:sp>
        <p:nvSpPr>
          <p:cNvPr id="22" name="Pole tekstowe 11315"/>
          <p:cNvSpPr txBox="1"/>
          <p:nvPr/>
        </p:nvSpPr>
        <p:spPr>
          <a:xfrm>
            <a:off x="1334136" y="3751439"/>
            <a:ext cx="618549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Pole tekstowe 11315"/>
          <p:cNvSpPr txBox="1"/>
          <p:nvPr/>
        </p:nvSpPr>
        <p:spPr>
          <a:xfrm>
            <a:off x="2185460" y="3384747"/>
            <a:ext cx="504604" cy="266795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r>
              <a:rPr lang="en-GB" sz="1000" baseline="-25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</a:t>
            </a:r>
            <a:endParaRPr lang="en-GB" sz="1200" baseline="30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4" name="Łącznik prosty 84998"/>
          <p:cNvCxnSpPr/>
          <p:nvPr/>
        </p:nvCxnSpPr>
        <p:spPr>
          <a:xfrm>
            <a:off x="318236" y="2920841"/>
            <a:ext cx="1787031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5" name="Łącznik prosty 84996"/>
          <p:cNvCxnSpPr/>
          <p:nvPr/>
        </p:nvCxnSpPr>
        <p:spPr>
          <a:xfrm flipV="1">
            <a:off x="1270084" y="4056800"/>
            <a:ext cx="0" cy="704414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6" name="Łącznik prosty 84996"/>
          <p:cNvCxnSpPr>
            <a:stCxn id="39" idx="0"/>
            <a:endCxn id="17" idx="2"/>
          </p:cNvCxnSpPr>
          <p:nvPr/>
        </p:nvCxnSpPr>
        <p:spPr>
          <a:xfrm flipH="1" flipV="1">
            <a:off x="2107590" y="3715331"/>
            <a:ext cx="5497" cy="429668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7" name="Łącznik prosty 84996"/>
          <p:cNvCxnSpPr>
            <a:stCxn id="15" idx="0"/>
          </p:cNvCxnSpPr>
          <p:nvPr/>
        </p:nvCxnSpPr>
        <p:spPr>
          <a:xfrm flipV="1">
            <a:off x="2102984" y="2920841"/>
            <a:ext cx="0" cy="378473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28" name="Pole tekstowe 11315"/>
          <p:cNvSpPr txBox="1"/>
          <p:nvPr/>
        </p:nvSpPr>
        <p:spPr>
          <a:xfrm>
            <a:off x="609284" y="2583246"/>
            <a:ext cx="1359788" cy="32472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Circuit</a:t>
            </a:r>
            <a:endParaRPr lang="en-GB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325163" y="3173087"/>
            <a:ext cx="0" cy="26782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30" name="Straight Arrow Connector 29"/>
          <p:cNvCxnSpPr/>
          <p:nvPr/>
        </p:nvCxnSpPr>
        <p:spPr>
          <a:xfrm>
            <a:off x="1276079" y="3037142"/>
            <a:ext cx="0" cy="259243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31" name="Straight Arrow Connector 30"/>
          <p:cNvCxnSpPr/>
          <p:nvPr/>
        </p:nvCxnSpPr>
        <p:spPr>
          <a:xfrm>
            <a:off x="2107547" y="2960337"/>
            <a:ext cx="0" cy="259243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32" name="Straight Arrow Connector 31"/>
          <p:cNvCxnSpPr/>
          <p:nvPr/>
        </p:nvCxnSpPr>
        <p:spPr>
          <a:xfrm flipV="1">
            <a:off x="1044510" y="3657252"/>
            <a:ext cx="0" cy="435027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33" name="Straight Arrow Connector 32"/>
          <p:cNvCxnSpPr/>
          <p:nvPr/>
        </p:nvCxnSpPr>
        <p:spPr>
          <a:xfrm flipV="1">
            <a:off x="1969641" y="3320474"/>
            <a:ext cx="0" cy="435027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34" name="Pole tekstowe 11315"/>
          <p:cNvSpPr txBox="1"/>
          <p:nvPr/>
        </p:nvSpPr>
        <p:spPr>
          <a:xfrm>
            <a:off x="345799" y="3082519"/>
            <a:ext cx="389005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5" name="Pole tekstowe 11315"/>
          <p:cNvSpPr txBox="1"/>
          <p:nvPr/>
        </p:nvSpPr>
        <p:spPr>
          <a:xfrm>
            <a:off x="1295268" y="3082519"/>
            <a:ext cx="418207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1000" baseline="-25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6" name="Pole tekstowe 11315"/>
          <p:cNvSpPr txBox="1"/>
          <p:nvPr/>
        </p:nvSpPr>
        <p:spPr>
          <a:xfrm>
            <a:off x="2152095" y="3039227"/>
            <a:ext cx="418207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1000" baseline="-25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7" name="Pole tekstowe 11315"/>
          <p:cNvSpPr txBox="1"/>
          <p:nvPr/>
        </p:nvSpPr>
        <p:spPr>
          <a:xfrm>
            <a:off x="628501" y="3747267"/>
            <a:ext cx="461721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en-GB" sz="1000" baseline="-25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8" name="Pole tekstowe 11315"/>
          <p:cNvSpPr txBox="1"/>
          <p:nvPr/>
        </p:nvSpPr>
        <p:spPr>
          <a:xfrm>
            <a:off x="1559911" y="3367741"/>
            <a:ext cx="461721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en-GB" sz="1000" baseline="-25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1969073" y="4144999"/>
            <a:ext cx="288028" cy="288028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Pole tekstowe 11315"/>
          <p:cNvSpPr txBox="1"/>
          <p:nvPr/>
        </p:nvSpPr>
        <p:spPr>
          <a:xfrm>
            <a:off x="1988538" y="4088424"/>
            <a:ext cx="279030" cy="405389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1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+</a:t>
            </a:r>
            <a:r>
              <a:rPr lang="en-GB" sz="1200" b="1" dirty="0"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en-GB" sz="1200" b="1" dirty="0"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GB" sz="12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-</a:t>
            </a:r>
            <a:endParaRPr lang="en-GB" sz="10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cxnSp>
        <p:nvCxnSpPr>
          <p:cNvPr id="41" name="Łącznik prosty 84996"/>
          <p:cNvCxnSpPr>
            <a:endCxn id="39" idx="4"/>
          </p:cNvCxnSpPr>
          <p:nvPr/>
        </p:nvCxnSpPr>
        <p:spPr>
          <a:xfrm flipV="1">
            <a:off x="2113086" y="4433027"/>
            <a:ext cx="1" cy="325119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42" name="Pole tekstowe 11315"/>
          <p:cNvSpPr txBox="1"/>
          <p:nvPr/>
        </p:nvSpPr>
        <p:spPr>
          <a:xfrm>
            <a:off x="1507351" y="4171043"/>
            <a:ext cx="461721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en-GB" sz="1000" baseline="-25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C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43" name="Straight Arrow Connector 42"/>
          <p:cNvCxnSpPr/>
          <p:nvPr/>
        </p:nvCxnSpPr>
        <p:spPr>
          <a:xfrm flipV="1">
            <a:off x="1917408" y="4064443"/>
            <a:ext cx="0" cy="435027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44" name="Łącznik prosty 84997"/>
          <p:cNvCxnSpPr/>
          <p:nvPr/>
        </p:nvCxnSpPr>
        <p:spPr>
          <a:xfrm flipV="1">
            <a:off x="4386524" y="2917773"/>
            <a:ext cx="0" cy="1840373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grpSp>
        <p:nvGrpSpPr>
          <p:cNvPr id="45" name="Grupa 1"/>
          <p:cNvGrpSpPr/>
          <p:nvPr/>
        </p:nvGrpSpPr>
        <p:grpSpPr>
          <a:xfrm>
            <a:off x="4201871" y="4761215"/>
            <a:ext cx="353667" cy="308182"/>
            <a:chOff x="404165" y="289995"/>
            <a:chExt cx="353667" cy="308182"/>
          </a:xfrm>
        </p:grpSpPr>
        <p:cxnSp>
          <p:nvCxnSpPr>
            <p:cNvPr id="46" name="Łącznik prosty 85005"/>
            <p:cNvCxnSpPr/>
            <p:nvPr/>
          </p:nvCxnSpPr>
          <p:spPr>
            <a:xfrm flipV="1">
              <a:off x="587925" y="289995"/>
              <a:ext cx="0" cy="199499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7" name="Łącznik prosty 85006"/>
            <p:cNvCxnSpPr/>
            <p:nvPr/>
          </p:nvCxnSpPr>
          <p:spPr>
            <a:xfrm flipH="1">
              <a:off x="404165" y="480275"/>
              <a:ext cx="353667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8" name="Łącznik prosty 85007"/>
            <p:cNvCxnSpPr/>
            <p:nvPr/>
          </p:nvCxnSpPr>
          <p:spPr>
            <a:xfrm flipH="1">
              <a:off x="478164" y="539769"/>
              <a:ext cx="216000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49" name="Łącznik prosty 85008"/>
            <p:cNvCxnSpPr/>
            <p:nvPr/>
          </p:nvCxnSpPr>
          <p:spPr>
            <a:xfrm flipH="1">
              <a:off x="546882" y="598176"/>
              <a:ext cx="72000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grpSp>
        <p:nvGrpSpPr>
          <p:cNvPr id="50" name="Grupa 181"/>
          <p:cNvGrpSpPr/>
          <p:nvPr/>
        </p:nvGrpSpPr>
        <p:grpSpPr>
          <a:xfrm rot="16200000">
            <a:off x="4194364" y="3691146"/>
            <a:ext cx="393700" cy="393700"/>
            <a:chOff x="2514600" y="82550"/>
            <a:chExt cx="393700" cy="393700"/>
          </a:xfrm>
        </p:grpSpPr>
        <p:sp>
          <p:nvSpPr>
            <p:cNvPr id="51" name="Elipsa 182"/>
            <p:cNvSpPr/>
            <p:nvPr/>
          </p:nvSpPr>
          <p:spPr>
            <a:xfrm>
              <a:off x="2514600" y="82550"/>
              <a:ext cx="393700" cy="393700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cxnSp>
          <p:nvCxnSpPr>
            <p:cNvPr id="52" name="Łącznik prosty ze strzałką 183"/>
            <p:cNvCxnSpPr/>
            <p:nvPr/>
          </p:nvCxnSpPr>
          <p:spPr>
            <a:xfrm>
              <a:off x="2571750" y="279400"/>
              <a:ext cx="288000" cy="0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</p:grpSp>
      <p:cxnSp>
        <p:nvCxnSpPr>
          <p:cNvPr id="53" name="Straight Arrow Connector 52"/>
          <p:cNvCxnSpPr/>
          <p:nvPr/>
        </p:nvCxnSpPr>
        <p:spPr>
          <a:xfrm flipV="1">
            <a:off x="4385631" y="3170019"/>
            <a:ext cx="0" cy="26782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54" name="Pole tekstowe 11315"/>
          <p:cNvSpPr txBox="1"/>
          <p:nvPr/>
        </p:nvSpPr>
        <p:spPr>
          <a:xfrm>
            <a:off x="4406267" y="3079451"/>
            <a:ext cx="478178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1000" baseline="-25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55" name="Grupa 85009"/>
          <p:cNvGrpSpPr/>
          <p:nvPr/>
        </p:nvGrpSpPr>
        <p:grpSpPr>
          <a:xfrm rot="5400000">
            <a:off x="5116574" y="3748835"/>
            <a:ext cx="416025" cy="215999"/>
            <a:chOff x="3126982" y="2172859"/>
            <a:chExt cx="540630" cy="222350"/>
          </a:xfrm>
        </p:grpSpPr>
        <p:sp>
          <p:nvSpPr>
            <p:cNvPr id="56" name="Łuk 85010"/>
            <p:cNvSpPr/>
            <p:nvPr/>
          </p:nvSpPr>
          <p:spPr>
            <a:xfrm>
              <a:off x="3126982" y="2179209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7" name="Łuk 85011"/>
            <p:cNvSpPr/>
            <p:nvPr/>
          </p:nvSpPr>
          <p:spPr>
            <a:xfrm>
              <a:off x="3307192" y="2176034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8" name="Łuk 85012"/>
            <p:cNvSpPr/>
            <p:nvPr/>
          </p:nvSpPr>
          <p:spPr>
            <a:xfrm>
              <a:off x="3487402" y="2172859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  <p:sp>
        <p:nvSpPr>
          <p:cNvPr id="59" name="Pole tekstowe 11315"/>
          <p:cNvSpPr txBox="1"/>
          <p:nvPr/>
        </p:nvSpPr>
        <p:spPr>
          <a:xfrm>
            <a:off x="5439203" y="3741367"/>
            <a:ext cx="504604" cy="266795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 flipV="1">
            <a:off x="5189722" y="3669990"/>
            <a:ext cx="0" cy="435027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61" name="Pole tekstowe 11315"/>
          <p:cNvSpPr txBox="1"/>
          <p:nvPr/>
        </p:nvSpPr>
        <p:spPr>
          <a:xfrm>
            <a:off x="4779992" y="3717257"/>
            <a:ext cx="461721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en-GB" sz="1000" baseline="-25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62" name="Łącznik prosty 84998"/>
          <p:cNvCxnSpPr/>
          <p:nvPr/>
        </p:nvCxnSpPr>
        <p:spPr>
          <a:xfrm>
            <a:off x="4379693" y="2922372"/>
            <a:ext cx="943372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63" name="Łącznik prosty 84996"/>
          <p:cNvCxnSpPr>
            <a:stCxn id="56" idx="0"/>
          </p:cNvCxnSpPr>
          <p:nvPr/>
        </p:nvCxnSpPr>
        <p:spPr>
          <a:xfrm flipV="1">
            <a:off x="5323065" y="2916434"/>
            <a:ext cx="0" cy="732396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64" name="Łącznik prosty 84996"/>
          <p:cNvCxnSpPr>
            <a:endCxn id="58" idx="2"/>
          </p:cNvCxnSpPr>
          <p:nvPr/>
        </p:nvCxnSpPr>
        <p:spPr>
          <a:xfrm flipV="1">
            <a:off x="5327671" y="4064847"/>
            <a:ext cx="0" cy="683648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65" name="Łącznik prosty 84998"/>
          <p:cNvCxnSpPr/>
          <p:nvPr/>
        </p:nvCxnSpPr>
        <p:spPr>
          <a:xfrm>
            <a:off x="4379693" y="4745611"/>
            <a:ext cx="943372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66" name="Arc 65"/>
          <p:cNvSpPr/>
          <p:nvPr/>
        </p:nvSpPr>
        <p:spPr>
          <a:xfrm>
            <a:off x="2489763" y="2960337"/>
            <a:ext cx="1807269" cy="451307"/>
          </a:xfrm>
          <a:prstGeom prst="arc">
            <a:avLst>
              <a:gd name="adj1" fmla="val 11064895"/>
              <a:gd name="adj2" fmla="val 21415332"/>
            </a:avLst>
          </a:prstGeom>
          <a:ln w="12700">
            <a:prstDash val="dash"/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Arc 66"/>
          <p:cNvSpPr/>
          <p:nvPr/>
        </p:nvSpPr>
        <p:spPr>
          <a:xfrm rot="10800000">
            <a:off x="2260185" y="4005473"/>
            <a:ext cx="2889448" cy="451307"/>
          </a:xfrm>
          <a:prstGeom prst="arc">
            <a:avLst>
              <a:gd name="adj1" fmla="val 10812139"/>
              <a:gd name="adj2" fmla="val 21415332"/>
            </a:avLst>
          </a:prstGeom>
          <a:ln w="12700">
            <a:prstDash val="dash"/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Pole tekstowe 11315"/>
          <p:cNvSpPr txBox="1"/>
          <p:nvPr/>
        </p:nvSpPr>
        <p:spPr>
          <a:xfrm>
            <a:off x="2910218" y="4177120"/>
            <a:ext cx="1110437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en-GB" sz="1000" baseline="-25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C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(t)=</a:t>
            </a: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en-GB" sz="1000" baseline="-25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(t)-</a:t>
            </a: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en-GB" sz="1000" baseline="-25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9" name="Pole tekstowe 11315"/>
          <p:cNvSpPr txBox="1"/>
          <p:nvPr/>
        </p:nvSpPr>
        <p:spPr>
          <a:xfrm>
            <a:off x="3256332" y="2664084"/>
            <a:ext cx="418207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1000" baseline="-25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0" name="Pole tekstowe 11315"/>
          <p:cNvSpPr txBox="1"/>
          <p:nvPr/>
        </p:nvSpPr>
        <p:spPr>
          <a:xfrm>
            <a:off x="4110641" y="2582852"/>
            <a:ext cx="1359788" cy="32472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Field</a:t>
            </a:r>
            <a:endParaRPr lang="en-GB" sz="2800" b="1" dirty="0">
              <a:solidFill>
                <a:schemeClr val="bg1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2" name="Rectangle 71"/>
              <p:cNvSpPr/>
              <p:nvPr/>
            </p:nvSpPr>
            <p:spPr>
              <a:xfrm>
                <a:off x="4396902" y="5227454"/>
                <a:ext cx="1524135" cy="51046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</m:sSub>
                      <m:d>
                        <m:d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i="1">
                          <a:latin typeface="Cambria Math" panose="02040503050406030204" pitchFamily="18" charset="0"/>
                        </a:rPr>
                        <m:t>𝐿</m:t>
                      </m:r>
                      <m:f>
                        <m:f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72" name="Rectangle 7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6902" y="5227454"/>
                <a:ext cx="1524135" cy="510461"/>
              </a:xfrm>
              <a:prstGeom prst="rect">
                <a:avLst/>
              </a:prstGeom>
              <a:blipFill>
                <a:blip r:embed="rId2"/>
                <a:stretch>
                  <a:fillRect b="-24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xtBox 72"/>
              <p:cNvSpPr txBox="1"/>
              <p:nvPr/>
            </p:nvSpPr>
            <p:spPr>
              <a:xfrm>
                <a:off x="215402" y="5289494"/>
                <a:ext cx="2094676" cy="4181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i="1" smtClean="0">
                          <a:latin typeface="Cambria Math" panose="02040503050406030204" pitchFamily="18" charset="0"/>
                        </a:rPr>
                        <m:t>𝑅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d>
                        <m:d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d>
                        <m:d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400" b="0" i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f>
                        <m:f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73" name="TextBox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402" y="5289494"/>
                <a:ext cx="2094676" cy="418128"/>
              </a:xfrm>
              <a:prstGeom prst="rect">
                <a:avLst/>
              </a:prstGeom>
              <a:blipFill>
                <a:blip r:embed="rId3"/>
                <a:stretch>
                  <a:fillRect l="-2907" b="-132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4" name="TextBox 73"/>
              <p:cNvSpPr txBox="1"/>
              <p:nvPr/>
            </p:nvSpPr>
            <p:spPr>
              <a:xfrm>
                <a:off x="2474043" y="5187260"/>
                <a:ext cx="1770934" cy="6244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d>
                        <m:d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</m:sSub>
                      <m:d>
                        <m:d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d>
                        <m:d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d>
                        <m:d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 (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)</m:t>
                      </m:r>
                      <m:f>
                        <m:f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num>
                        <m:den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GB" sz="1400" b="0" dirty="0" smtClean="0"/>
              </a:p>
            </p:txBody>
          </p:sp>
        </mc:Choice>
        <mc:Fallback xmlns="">
          <p:sp>
            <p:nvSpPr>
              <p:cNvPr id="74" name="TextBox 7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4043" y="5187260"/>
                <a:ext cx="1770934" cy="624466"/>
              </a:xfrm>
              <a:prstGeom prst="rect">
                <a:avLst/>
              </a:prstGeom>
              <a:blipFill>
                <a:blip r:embed="rId4"/>
                <a:stretch>
                  <a:fillRect l="-2759" b="-88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5" name="Łącznik prosty 84997"/>
          <p:cNvCxnSpPr/>
          <p:nvPr/>
        </p:nvCxnSpPr>
        <p:spPr>
          <a:xfrm flipV="1">
            <a:off x="10446255" y="2918072"/>
            <a:ext cx="0" cy="1840373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grpSp>
        <p:nvGrpSpPr>
          <p:cNvPr id="76" name="Grupa 1"/>
          <p:cNvGrpSpPr/>
          <p:nvPr/>
        </p:nvGrpSpPr>
        <p:grpSpPr>
          <a:xfrm>
            <a:off x="10269222" y="4761514"/>
            <a:ext cx="353667" cy="308182"/>
            <a:chOff x="404165" y="289995"/>
            <a:chExt cx="353667" cy="308182"/>
          </a:xfrm>
        </p:grpSpPr>
        <p:cxnSp>
          <p:nvCxnSpPr>
            <p:cNvPr id="77" name="Łącznik prosty 85005"/>
            <p:cNvCxnSpPr/>
            <p:nvPr/>
          </p:nvCxnSpPr>
          <p:spPr>
            <a:xfrm flipV="1">
              <a:off x="587925" y="289995"/>
              <a:ext cx="0" cy="199499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78" name="Łącznik prosty 85006"/>
            <p:cNvCxnSpPr/>
            <p:nvPr/>
          </p:nvCxnSpPr>
          <p:spPr>
            <a:xfrm flipH="1">
              <a:off x="404165" y="480275"/>
              <a:ext cx="353667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79" name="Łącznik prosty 85007"/>
            <p:cNvCxnSpPr/>
            <p:nvPr/>
          </p:nvCxnSpPr>
          <p:spPr>
            <a:xfrm flipH="1">
              <a:off x="478164" y="539769"/>
              <a:ext cx="216000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80" name="Łącznik prosty 85008"/>
            <p:cNvCxnSpPr/>
            <p:nvPr/>
          </p:nvCxnSpPr>
          <p:spPr>
            <a:xfrm flipH="1">
              <a:off x="546882" y="598176"/>
              <a:ext cx="72000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sp>
        <p:nvSpPr>
          <p:cNvPr id="82" name="Elipsa 182"/>
          <p:cNvSpPr/>
          <p:nvPr/>
        </p:nvSpPr>
        <p:spPr>
          <a:xfrm rot="16200000">
            <a:off x="10254095" y="3691445"/>
            <a:ext cx="393700" cy="393700"/>
          </a:xfrm>
          <a:prstGeom prst="ellipse">
            <a:avLst/>
          </a:prstGeom>
          <a:solidFill>
            <a:sysClr val="window" lastClr="FFFFFF"/>
          </a:solidFill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cxnSp>
        <p:nvCxnSpPr>
          <p:cNvPr id="84" name="Straight Arrow Connector 83"/>
          <p:cNvCxnSpPr/>
          <p:nvPr/>
        </p:nvCxnSpPr>
        <p:spPr>
          <a:xfrm flipV="1">
            <a:off x="10443457" y="4174726"/>
            <a:ext cx="0" cy="26782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85" name="Pole tekstowe 11315"/>
          <p:cNvSpPr txBox="1"/>
          <p:nvPr/>
        </p:nvSpPr>
        <p:spPr>
          <a:xfrm>
            <a:off x="10456893" y="4165993"/>
            <a:ext cx="478178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1000" baseline="-25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86" name="Grupa 85009"/>
          <p:cNvGrpSpPr/>
          <p:nvPr/>
        </p:nvGrpSpPr>
        <p:grpSpPr>
          <a:xfrm rot="5400000">
            <a:off x="11176305" y="3749134"/>
            <a:ext cx="416025" cy="215999"/>
            <a:chOff x="3126982" y="2172859"/>
            <a:chExt cx="540630" cy="222350"/>
          </a:xfrm>
        </p:grpSpPr>
        <p:sp>
          <p:nvSpPr>
            <p:cNvPr id="87" name="Łuk 85010"/>
            <p:cNvSpPr/>
            <p:nvPr/>
          </p:nvSpPr>
          <p:spPr>
            <a:xfrm>
              <a:off x="3126982" y="2179209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88" name="Łuk 85011"/>
            <p:cNvSpPr/>
            <p:nvPr/>
          </p:nvSpPr>
          <p:spPr>
            <a:xfrm>
              <a:off x="3307192" y="2176034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89" name="Łuk 85012"/>
            <p:cNvSpPr/>
            <p:nvPr/>
          </p:nvSpPr>
          <p:spPr>
            <a:xfrm>
              <a:off x="3487402" y="2172859"/>
              <a:ext cx="180210" cy="216000"/>
            </a:xfrm>
            <a:prstGeom prst="arc">
              <a:avLst>
                <a:gd name="adj1" fmla="val 10877445"/>
                <a:gd name="adj2" fmla="val 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  <p:sp>
        <p:nvSpPr>
          <p:cNvPr id="90" name="Pole tekstowe 11315"/>
          <p:cNvSpPr txBox="1"/>
          <p:nvPr/>
        </p:nvSpPr>
        <p:spPr>
          <a:xfrm>
            <a:off x="11465272" y="3734562"/>
            <a:ext cx="504604" cy="266795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L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91" name="Straight Arrow Connector 90"/>
          <p:cNvCxnSpPr/>
          <p:nvPr/>
        </p:nvCxnSpPr>
        <p:spPr>
          <a:xfrm flipV="1">
            <a:off x="11249453" y="3670289"/>
            <a:ext cx="0" cy="435027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92" name="Pole tekstowe 11315"/>
          <p:cNvSpPr txBox="1"/>
          <p:nvPr/>
        </p:nvSpPr>
        <p:spPr>
          <a:xfrm>
            <a:off x="10839723" y="3717556"/>
            <a:ext cx="461721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en-GB" sz="1000" baseline="-25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93" name="Łącznik prosty 84998"/>
          <p:cNvCxnSpPr/>
          <p:nvPr/>
        </p:nvCxnSpPr>
        <p:spPr>
          <a:xfrm>
            <a:off x="10439424" y="2922671"/>
            <a:ext cx="943372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94" name="Łącznik prosty 84996"/>
          <p:cNvCxnSpPr>
            <a:stCxn id="87" idx="0"/>
          </p:cNvCxnSpPr>
          <p:nvPr/>
        </p:nvCxnSpPr>
        <p:spPr>
          <a:xfrm flipV="1">
            <a:off x="11382796" y="2916733"/>
            <a:ext cx="0" cy="732396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95" name="Łącznik prosty 84996"/>
          <p:cNvCxnSpPr>
            <a:endCxn id="89" idx="2"/>
          </p:cNvCxnSpPr>
          <p:nvPr/>
        </p:nvCxnSpPr>
        <p:spPr>
          <a:xfrm flipV="1">
            <a:off x="11387402" y="4065146"/>
            <a:ext cx="0" cy="683648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96" name="Łącznik prosty 84998"/>
          <p:cNvCxnSpPr/>
          <p:nvPr/>
        </p:nvCxnSpPr>
        <p:spPr>
          <a:xfrm>
            <a:off x="10439424" y="4745910"/>
            <a:ext cx="943372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97" name="Pole tekstowe 11315"/>
          <p:cNvSpPr txBox="1"/>
          <p:nvPr/>
        </p:nvSpPr>
        <p:spPr>
          <a:xfrm>
            <a:off x="10231216" y="2565386"/>
            <a:ext cx="1359788" cy="32472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Field</a:t>
            </a:r>
            <a:endParaRPr lang="en-GB" sz="2800" b="1" dirty="0">
              <a:solidFill>
                <a:schemeClr val="bg1">
                  <a:lumMod val="5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8" name="Rectangle 97"/>
              <p:cNvSpPr/>
              <p:nvPr/>
            </p:nvSpPr>
            <p:spPr>
              <a:xfrm>
                <a:off x="10192130" y="5141242"/>
                <a:ext cx="1914242" cy="65742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d>
                        <m:d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140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GB" sz="14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b>
                            <m:sSub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98" name="Rectangle 9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92130" y="5141242"/>
                <a:ext cx="1914242" cy="65742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0" name="Łącznik prosty 84996"/>
          <p:cNvCxnSpPr/>
          <p:nvPr/>
        </p:nvCxnSpPr>
        <p:spPr>
          <a:xfrm flipV="1">
            <a:off x="8203310" y="2922988"/>
            <a:ext cx="0" cy="813253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01" name="Łącznik prosty 84997"/>
          <p:cNvCxnSpPr/>
          <p:nvPr/>
        </p:nvCxnSpPr>
        <p:spPr>
          <a:xfrm flipV="1">
            <a:off x="7254925" y="2922988"/>
            <a:ext cx="0" cy="1840373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02" name="Łącznik prosty 84998"/>
          <p:cNvCxnSpPr/>
          <p:nvPr/>
        </p:nvCxnSpPr>
        <p:spPr>
          <a:xfrm>
            <a:off x="7254925" y="4763361"/>
            <a:ext cx="1800000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grpSp>
        <p:nvGrpSpPr>
          <p:cNvPr id="103" name="Grupa 1"/>
          <p:cNvGrpSpPr/>
          <p:nvPr/>
        </p:nvGrpSpPr>
        <p:grpSpPr>
          <a:xfrm>
            <a:off x="7070272" y="4766430"/>
            <a:ext cx="353667" cy="308182"/>
            <a:chOff x="404165" y="289995"/>
            <a:chExt cx="353667" cy="308182"/>
          </a:xfrm>
        </p:grpSpPr>
        <p:cxnSp>
          <p:nvCxnSpPr>
            <p:cNvPr id="104" name="Łącznik prosty 85005"/>
            <p:cNvCxnSpPr/>
            <p:nvPr/>
          </p:nvCxnSpPr>
          <p:spPr>
            <a:xfrm flipV="1">
              <a:off x="587925" y="289995"/>
              <a:ext cx="0" cy="199499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05" name="Łącznik prosty 85006"/>
            <p:cNvCxnSpPr/>
            <p:nvPr/>
          </p:nvCxnSpPr>
          <p:spPr>
            <a:xfrm flipH="1">
              <a:off x="404165" y="480275"/>
              <a:ext cx="353667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06" name="Łącznik prosty 85007"/>
            <p:cNvCxnSpPr/>
            <p:nvPr/>
          </p:nvCxnSpPr>
          <p:spPr>
            <a:xfrm flipH="1">
              <a:off x="478164" y="539769"/>
              <a:ext cx="216000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cxnSp>
          <p:nvCxnSpPr>
            <p:cNvPr id="107" name="Łącznik prosty 85008"/>
            <p:cNvCxnSpPr/>
            <p:nvPr/>
          </p:nvCxnSpPr>
          <p:spPr>
            <a:xfrm flipH="1">
              <a:off x="546882" y="598176"/>
              <a:ext cx="72000" cy="1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</p:grpSp>
      <p:sp>
        <p:nvSpPr>
          <p:cNvPr id="112" name="Prostokąt 180"/>
          <p:cNvSpPr/>
          <p:nvPr/>
        </p:nvSpPr>
        <p:spPr>
          <a:xfrm>
            <a:off x="8123388" y="3737318"/>
            <a:ext cx="151130" cy="315595"/>
          </a:xfrm>
          <a:prstGeom prst="rect">
            <a:avLst/>
          </a:prstGeom>
          <a:solidFill>
            <a:sysClr val="window" lastClr="FFFFFF"/>
          </a:solidFill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grpSp>
        <p:nvGrpSpPr>
          <p:cNvPr id="113" name="Grupa 181"/>
          <p:cNvGrpSpPr/>
          <p:nvPr/>
        </p:nvGrpSpPr>
        <p:grpSpPr>
          <a:xfrm rot="16200000">
            <a:off x="7062765" y="3696361"/>
            <a:ext cx="393700" cy="393700"/>
            <a:chOff x="2514600" y="82550"/>
            <a:chExt cx="393700" cy="393700"/>
          </a:xfrm>
        </p:grpSpPr>
        <p:sp>
          <p:nvSpPr>
            <p:cNvPr id="114" name="Elipsa 182"/>
            <p:cNvSpPr/>
            <p:nvPr/>
          </p:nvSpPr>
          <p:spPr>
            <a:xfrm>
              <a:off x="2514600" y="82550"/>
              <a:ext cx="393700" cy="393700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cxnSp>
          <p:nvCxnSpPr>
            <p:cNvPr id="115" name="Łącznik prosty ze strzałką 183"/>
            <p:cNvCxnSpPr/>
            <p:nvPr/>
          </p:nvCxnSpPr>
          <p:spPr>
            <a:xfrm>
              <a:off x="2571750" y="279400"/>
              <a:ext cx="288000" cy="0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</p:grpSp>
      <p:sp>
        <p:nvSpPr>
          <p:cNvPr id="116" name="Pole tekstowe 11315"/>
          <p:cNvSpPr txBox="1"/>
          <p:nvPr/>
        </p:nvSpPr>
        <p:spPr>
          <a:xfrm>
            <a:off x="8263005" y="3753586"/>
            <a:ext cx="618549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17" name="Łącznik prosty 84998"/>
          <p:cNvCxnSpPr/>
          <p:nvPr/>
        </p:nvCxnSpPr>
        <p:spPr>
          <a:xfrm>
            <a:off x="7247105" y="2922988"/>
            <a:ext cx="1800000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18" name="Łącznik prosty 84996"/>
          <p:cNvCxnSpPr/>
          <p:nvPr/>
        </p:nvCxnSpPr>
        <p:spPr>
          <a:xfrm flipV="1">
            <a:off x="8198953" y="4058947"/>
            <a:ext cx="0" cy="704414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120" name="Łącznik prosty 84996"/>
          <p:cNvCxnSpPr>
            <a:stCxn id="138" idx="2"/>
          </p:cNvCxnSpPr>
          <p:nvPr/>
        </p:nvCxnSpPr>
        <p:spPr>
          <a:xfrm flipH="1" flipV="1">
            <a:off x="9031853" y="2922989"/>
            <a:ext cx="0" cy="723336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121" name="Pole tekstowe 11315"/>
          <p:cNvSpPr txBox="1"/>
          <p:nvPr/>
        </p:nvSpPr>
        <p:spPr>
          <a:xfrm>
            <a:off x="7679911" y="2582852"/>
            <a:ext cx="1359788" cy="32472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Circuit</a:t>
            </a:r>
            <a:endParaRPr lang="en-GB" sz="2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22" name="Straight Arrow Connector 121"/>
          <p:cNvCxnSpPr/>
          <p:nvPr/>
        </p:nvCxnSpPr>
        <p:spPr>
          <a:xfrm flipV="1">
            <a:off x="7254032" y="3175234"/>
            <a:ext cx="0" cy="26782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123" name="Straight Arrow Connector 122"/>
          <p:cNvCxnSpPr/>
          <p:nvPr/>
        </p:nvCxnSpPr>
        <p:spPr>
          <a:xfrm>
            <a:off x="8204948" y="3039289"/>
            <a:ext cx="0" cy="259243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124" name="Straight Arrow Connector 123"/>
          <p:cNvCxnSpPr/>
          <p:nvPr/>
        </p:nvCxnSpPr>
        <p:spPr>
          <a:xfrm>
            <a:off x="9036416" y="2962484"/>
            <a:ext cx="0" cy="259243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cxnSp>
        <p:nvCxnSpPr>
          <p:cNvPr id="125" name="Straight Arrow Connector 124"/>
          <p:cNvCxnSpPr/>
          <p:nvPr/>
        </p:nvCxnSpPr>
        <p:spPr>
          <a:xfrm flipV="1">
            <a:off x="7973379" y="3659399"/>
            <a:ext cx="0" cy="435027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headEnd type="none" w="med" len="med"/>
            <a:tailEnd type="arrow" w="med" len="med"/>
          </a:ln>
          <a:effectLst/>
        </p:spPr>
      </p:cxnSp>
      <p:sp>
        <p:nvSpPr>
          <p:cNvPr id="127" name="Pole tekstowe 11315"/>
          <p:cNvSpPr txBox="1"/>
          <p:nvPr/>
        </p:nvSpPr>
        <p:spPr>
          <a:xfrm>
            <a:off x="7274668" y="3084666"/>
            <a:ext cx="389005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8" name="Pole tekstowe 11315"/>
          <p:cNvSpPr txBox="1"/>
          <p:nvPr/>
        </p:nvSpPr>
        <p:spPr>
          <a:xfrm>
            <a:off x="8224137" y="3084666"/>
            <a:ext cx="418207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1000" baseline="-25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9" name="Pole tekstowe 11315"/>
          <p:cNvSpPr txBox="1"/>
          <p:nvPr/>
        </p:nvSpPr>
        <p:spPr>
          <a:xfrm>
            <a:off x="7557370" y="3749414"/>
            <a:ext cx="461721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en-GB" sz="1000" baseline="-25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33" name="Łącznik prosty 84996"/>
          <p:cNvCxnSpPr>
            <a:endCxn id="138" idx="6"/>
          </p:cNvCxnSpPr>
          <p:nvPr/>
        </p:nvCxnSpPr>
        <p:spPr>
          <a:xfrm flipH="1" flipV="1">
            <a:off x="9039699" y="4040025"/>
            <a:ext cx="2256" cy="720269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134" name="Pole tekstowe 11315"/>
          <p:cNvSpPr txBox="1"/>
          <p:nvPr/>
        </p:nvSpPr>
        <p:spPr>
          <a:xfrm>
            <a:off x="8484277" y="3699168"/>
            <a:ext cx="461721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1000" baseline="-250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6" name="Pole tekstowe 11315"/>
          <p:cNvSpPr txBox="1"/>
          <p:nvPr/>
        </p:nvSpPr>
        <p:spPr>
          <a:xfrm>
            <a:off x="10348835" y="3661392"/>
            <a:ext cx="146534" cy="372472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1100" dirty="0" smtClean="0">
                <a:solidFill>
                  <a:schemeClr val="accent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+</a:t>
            </a:r>
            <a:r>
              <a:rPr lang="en-GB" sz="1600" dirty="0">
                <a:solidFill>
                  <a:schemeClr val="accent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en-GB" sz="1600" dirty="0">
                <a:solidFill>
                  <a:schemeClr val="accent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GB" sz="1600" dirty="0" smtClean="0">
                <a:solidFill>
                  <a:schemeClr val="accent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</a:t>
            </a:r>
            <a:endParaRPr lang="en-GB" sz="1100" dirty="0" smtClean="0">
              <a:solidFill>
                <a:schemeClr val="accent6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grpSp>
        <p:nvGrpSpPr>
          <p:cNvPr id="137" name="Grupa 181"/>
          <p:cNvGrpSpPr/>
          <p:nvPr/>
        </p:nvGrpSpPr>
        <p:grpSpPr>
          <a:xfrm rot="5400000">
            <a:off x="8842849" y="3646325"/>
            <a:ext cx="393700" cy="393700"/>
            <a:chOff x="2514600" y="82550"/>
            <a:chExt cx="393700" cy="393700"/>
          </a:xfrm>
        </p:grpSpPr>
        <p:sp>
          <p:nvSpPr>
            <p:cNvPr id="138" name="Elipsa 182"/>
            <p:cNvSpPr/>
            <p:nvPr/>
          </p:nvSpPr>
          <p:spPr>
            <a:xfrm>
              <a:off x="2514600" y="82550"/>
              <a:ext cx="393700" cy="393700"/>
            </a:xfrm>
            <a:prstGeom prst="ellipse">
              <a:avLst/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cxnSp>
          <p:nvCxnSpPr>
            <p:cNvPr id="139" name="Łącznik prosty ze strzałką 183"/>
            <p:cNvCxnSpPr/>
            <p:nvPr/>
          </p:nvCxnSpPr>
          <p:spPr>
            <a:xfrm>
              <a:off x="2571750" y="279400"/>
              <a:ext cx="288000" cy="0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</p:grpSp>
      <p:sp>
        <p:nvSpPr>
          <p:cNvPr id="142" name="Pole tekstowe 11315"/>
          <p:cNvSpPr txBox="1"/>
          <p:nvPr/>
        </p:nvSpPr>
        <p:spPr>
          <a:xfrm>
            <a:off x="9078770" y="3074161"/>
            <a:ext cx="418207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1000" baseline="-25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2" name="Arc 151"/>
          <p:cNvSpPr/>
          <p:nvPr/>
        </p:nvSpPr>
        <p:spPr>
          <a:xfrm>
            <a:off x="9304570" y="3429522"/>
            <a:ext cx="1113928" cy="451307"/>
          </a:xfrm>
          <a:prstGeom prst="arc">
            <a:avLst>
              <a:gd name="adj1" fmla="val 11064895"/>
              <a:gd name="adj2" fmla="val 21415332"/>
            </a:avLst>
          </a:prstGeom>
          <a:ln w="12700">
            <a:prstDash val="dash"/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3" name="Pole tekstowe 11315"/>
          <p:cNvSpPr txBox="1"/>
          <p:nvPr/>
        </p:nvSpPr>
        <p:spPr>
          <a:xfrm>
            <a:off x="9793324" y="3159667"/>
            <a:ext cx="598799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u</a:t>
            </a:r>
            <a:r>
              <a:rPr lang="en-GB" sz="1000" baseline="-25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R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4" name="Arc 153"/>
          <p:cNvSpPr/>
          <p:nvPr/>
        </p:nvSpPr>
        <p:spPr>
          <a:xfrm rot="10800000">
            <a:off x="9098938" y="3858339"/>
            <a:ext cx="1411883" cy="440746"/>
          </a:xfrm>
          <a:prstGeom prst="arc">
            <a:avLst>
              <a:gd name="adj1" fmla="val 11534650"/>
              <a:gd name="adj2" fmla="val 69147"/>
            </a:avLst>
          </a:prstGeom>
          <a:ln w="12700">
            <a:prstDash val="dash"/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5" name="Pole tekstowe 11315"/>
          <p:cNvSpPr txBox="1"/>
          <p:nvPr/>
        </p:nvSpPr>
        <p:spPr>
          <a:xfrm>
            <a:off x="9796695" y="4302703"/>
            <a:ext cx="418207" cy="278180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</a:t>
            </a:r>
            <a:r>
              <a:rPr lang="en-GB" sz="1000" baseline="-250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</a:t>
            </a:r>
            <a:r>
              <a:rPr lang="en-GB" sz="1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(t)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8" name="Rectangle 157"/>
              <p:cNvSpPr/>
              <p:nvPr/>
            </p:nvSpPr>
            <p:spPr>
              <a:xfrm>
                <a:off x="7263141" y="5309009"/>
                <a:ext cx="2023054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400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d>
                        <m:dPr>
                          <m:ctrlPr>
                            <a:rPr lang="en-GB" sz="1400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400" b="0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GB" sz="1400" b="0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1400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d>
                        <m:dPr>
                          <m:ctrlPr>
                            <a:rPr lang="en-GB" sz="14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400" i="1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14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GB" sz="1400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d>
                        <m:dPr>
                          <m:ctrlPr>
                            <a:rPr lang="en-GB" sz="14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400" b="0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400" dirty="0">
                  <a:solidFill>
                    <a:srgbClr val="0055A0"/>
                  </a:solidFill>
                </a:endParaRPr>
              </a:p>
            </p:txBody>
          </p:sp>
        </mc:Choice>
        <mc:Fallback xmlns="">
          <p:sp>
            <p:nvSpPr>
              <p:cNvPr id="158" name="Rectangle 1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3141" y="5309009"/>
                <a:ext cx="2023054" cy="307777"/>
              </a:xfrm>
              <a:prstGeom prst="rect">
                <a:avLst/>
              </a:prstGeom>
              <a:blipFill>
                <a:blip r:embed="rId6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1" name="Title 1"/>
          <p:cNvSpPr txBox="1">
            <a:spLocks/>
          </p:cNvSpPr>
          <p:nvPr/>
        </p:nvSpPr>
        <p:spPr>
          <a:xfrm>
            <a:off x="589546" y="7531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/>
              <a:t>Field-circuit </a:t>
            </a:r>
            <a:r>
              <a:rPr lang="en-GB" sz="3600" dirty="0" smtClean="0"/>
              <a:t>coupling – Implementation (2)</a:t>
            </a:r>
            <a:endParaRPr lang="en-US" sz="3600" dirty="0"/>
          </a:p>
        </p:txBody>
      </p:sp>
      <p:sp>
        <p:nvSpPr>
          <p:cNvPr id="143" name="Rectangle 142"/>
          <p:cNvSpPr/>
          <p:nvPr/>
        </p:nvSpPr>
        <p:spPr>
          <a:xfrm>
            <a:off x="318236" y="972155"/>
            <a:ext cx="5580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algn="just">
              <a:buClr>
                <a:srgbClr val="0055A0"/>
              </a:buClr>
            </a:pPr>
            <a:r>
              <a:rPr lang="en-GB" sz="1400" b="1" u="sng" dirty="0">
                <a:ea typeface="Times New Roman" panose="02020603050405020304" pitchFamily="18" charset="0"/>
              </a:rPr>
              <a:t>IV Parameter Coupling Interface</a:t>
            </a:r>
            <a:endParaRPr lang="en-GB" sz="2000" b="1" u="sng" dirty="0">
              <a:ea typeface="Times New Roman" panose="02020603050405020304" pitchFamily="18" charset="0"/>
            </a:endParaRPr>
          </a:p>
          <a:p>
            <a:pPr marL="36576" algn="just">
              <a:buClr>
                <a:srgbClr val="0055A0"/>
              </a:buClr>
            </a:pPr>
            <a:endParaRPr lang="en-US" sz="1400" dirty="0" smtClean="0">
              <a:solidFill>
                <a:srgbClr val="0055A0"/>
              </a:solidFill>
            </a:endParaRPr>
          </a:p>
          <a:p>
            <a:pPr marL="322326" indent="-285750" algn="just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55A0"/>
                </a:solidFill>
              </a:rPr>
              <a:t>Circuit: Inductor as a differential inductance </a:t>
            </a:r>
          </a:p>
          <a:p>
            <a:pPr marL="322326" indent="-285750" algn="just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55A0"/>
                </a:solidFill>
              </a:rPr>
              <a:t>Field: Differential inductance calculated from magnetic flux </a:t>
            </a:r>
          </a:p>
          <a:p>
            <a:pPr marL="322326" indent="-285750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55A0"/>
                </a:solidFill>
              </a:rPr>
              <a:t>The effect of the difference between the two differential inductances is represented as a voltage source </a:t>
            </a:r>
            <a:r>
              <a:rPr lang="en-US" sz="1400" dirty="0" err="1" smtClean="0">
                <a:solidFill>
                  <a:srgbClr val="0055A0"/>
                </a:solidFill>
              </a:rPr>
              <a:t>u</a:t>
            </a:r>
            <a:r>
              <a:rPr lang="en-US" sz="1400" baseline="-25000" dirty="0" err="1" smtClean="0">
                <a:solidFill>
                  <a:srgbClr val="0055A0"/>
                </a:solidFill>
              </a:rPr>
              <a:t>c</a:t>
            </a:r>
            <a:r>
              <a:rPr lang="en-US" sz="1400" dirty="0" smtClean="0">
                <a:solidFill>
                  <a:srgbClr val="0055A0"/>
                </a:solidFill>
              </a:rPr>
              <a:t>.</a:t>
            </a:r>
            <a:endParaRPr lang="en-US" baseline="-25000" dirty="0" smtClean="0">
              <a:solidFill>
                <a:srgbClr val="0055A0"/>
              </a:solidFill>
            </a:endParaRPr>
          </a:p>
        </p:txBody>
      </p:sp>
      <p:sp>
        <p:nvSpPr>
          <p:cNvPr id="145" name="Rectangle 144"/>
          <p:cNvSpPr/>
          <p:nvPr/>
        </p:nvSpPr>
        <p:spPr>
          <a:xfrm>
            <a:off x="6430213" y="957221"/>
            <a:ext cx="5580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algn="just">
              <a:buClr>
                <a:srgbClr val="0055A0"/>
              </a:buClr>
            </a:pPr>
            <a:r>
              <a:rPr lang="en-GB" sz="1400" b="1" u="sng" dirty="0">
                <a:ea typeface="Times New Roman" panose="02020603050405020304" pitchFamily="18" charset="0"/>
              </a:rPr>
              <a:t>II Current Source Coupling Interface</a:t>
            </a:r>
            <a:endParaRPr lang="en-GB" sz="2000" b="1" u="sng" dirty="0">
              <a:ea typeface="Times New Roman" panose="02020603050405020304" pitchFamily="18" charset="0"/>
            </a:endParaRPr>
          </a:p>
          <a:p>
            <a:pPr marL="36576" algn="just">
              <a:buClr>
                <a:srgbClr val="0055A0"/>
              </a:buClr>
            </a:pPr>
            <a:endParaRPr lang="en-US" sz="1400" dirty="0" smtClean="0">
              <a:solidFill>
                <a:srgbClr val="0055A0"/>
              </a:solidFill>
            </a:endParaRPr>
          </a:p>
          <a:p>
            <a:pPr marL="322326" indent="-285750" algn="just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55A0"/>
                </a:solidFill>
              </a:rPr>
              <a:t>Circuit: Inductor as current source</a:t>
            </a:r>
          </a:p>
          <a:p>
            <a:pPr marL="322326" indent="-285750" algn="just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55A0"/>
                </a:solidFill>
              </a:rPr>
              <a:t>Inductor is driven by a voltage source obtained from the circuit</a:t>
            </a:r>
          </a:p>
        </p:txBody>
      </p:sp>
      <p:sp>
        <p:nvSpPr>
          <p:cNvPr id="146" name="Pole tekstowe 11315"/>
          <p:cNvSpPr txBox="1"/>
          <p:nvPr/>
        </p:nvSpPr>
        <p:spPr>
          <a:xfrm>
            <a:off x="9015335" y="3394692"/>
            <a:ext cx="336400" cy="548794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1600" b="1" dirty="0" smtClean="0">
                <a:solidFill>
                  <a:schemeClr val="accent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+</a:t>
            </a:r>
            <a:r>
              <a:rPr lang="en-GB" sz="2400" b="1" dirty="0">
                <a:solidFill>
                  <a:schemeClr val="accent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en-GB" sz="2400" b="1" dirty="0">
                <a:solidFill>
                  <a:schemeClr val="accent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GB" sz="2400" b="1" dirty="0" smtClean="0">
                <a:solidFill>
                  <a:schemeClr val="accent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en-GB" sz="2400" b="1" dirty="0" smtClean="0">
                <a:solidFill>
                  <a:schemeClr val="accent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en-GB" sz="2400" b="1" dirty="0" smtClean="0">
                <a:solidFill>
                  <a:schemeClr val="accent6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-</a:t>
            </a:r>
            <a:endParaRPr lang="en-GB" sz="1600" b="1" dirty="0" smtClean="0">
              <a:solidFill>
                <a:schemeClr val="accent6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5" name="TextBox 134"/>
              <p:cNvSpPr txBox="1"/>
              <p:nvPr/>
            </p:nvSpPr>
            <p:spPr>
              <a:xfrm>
                <a:off x="125329" y="7205119"/>
                <a:ext cx="2707088" cy="4181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f>
                        <m:f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𝑅</m:t>
                      </m:r>
                      <m:sSub>
                        <m:sSub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d>
                        <m:dPr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i="1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𝑅𝑖</m:t>
                      </m:r>
                      <m:d>
                        <m:d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135" name="TextBox 1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329" y="7205119"/>
                <a:ext cx="2707088" cy="418128"/>
              </a:xfrm>
              <a:prstGeom prst="rect">
                <a:avLst/>
              </a:prstGeom>
              <a:blipFill>
                <a:blip r:embed="rId7"/>
                <a:stretch>
                  <a:fillRect l="-2252" r="-225" b="-115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4" name="TextBox 143"/>
              <p:cNvSpPr txBox="1"/>
              <p:nvPr/>
            </p:nvSpPr>
            <p:spPr>
              <a:xfrm>
                <a:off x="2817779" y="7279837"/>
                <a:ext cx="1841145" cy="6244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d>
                        <m:d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</m:sSub>
                      <m:d>
                        <m:d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  <m:d>
                        <m:d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</m:oMath>
                    <m:oMath xmlns:m="http://schemas.openxmlformats.org/officeDocument/2006/math"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sub>
                      </m:sSub>
                      <m:d>
                        <m:d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sub>
                      </m:sSub>
                      <m:d>
                        <m:d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f>
                        <m:fPr>
                          <m:ctrlPr>
                            <a:rPr lang="en-GB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GB" sz="14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num>
                        <m:den>
                          <m:r>
                            <a:rPr lang="en-GB" sz="1400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GB" sz="1400" b="0" dirty="0" smtClean="0"/>
              </a:p>
            </p:txBody>
          </p:sp>
        </mc:Choice>
        <mc:Fallback xmlns="">
          <p:sp>
            <p:nvSpPr>
              <p:cNvPr id="144" name="TextBox 1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7779" y="7279837"/>
                <a:ext cx="1841145" cy="624466"/>
              </a:xfrm>
              <a:prstGeom prst="rect">
                <a:avLst/>
              </a:prstGeom>
              <a:blipFill>
                <a:blip r:embed="rId8"/>
                <a:stretch>
                  <a:fillRect l="-2318" b="-87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Workshop On Modelling, Simulation and Control of Complex Physical Systems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5157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7257" y="1325453"/>
            <a:ext cx="4122551" cy="396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3297" y="1282518"/>
            <a:ext cx="4122551" cy="3960000"/>
          </a:xfrm>
          <a:prstGeom prst="rect">
            <a:avLst/>
          </a:prstGeom>
        </p:spPr>
      </p:pic>
      <p:sp>
        <p:nvSpPr>
          <p:cNvPr id="8" name="Pole tekstowe 11315"/>
          <p:cNvSpPr txBox="1"/>
          <p:nvPr/>
        </p:nvSpPr>
        <p:spPr>
          <a:xfrm>
            <a:off x="864988" y="1021157"/>
            <a:ext cx="4519170" cy="304296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1200" b="1" u="sng" dirty="0" smtClean="0">
                <a:latin typeface="+mj-lt"/>
                <a:ea typeface="Times New Roman" panose="02020603050405020304" pitchFamily="18" charset="0"/>
              </a:rPr>
              <a:t>Parameter Coupling Interface</a:t>
            </a:r>
            <a:endParaRPr lang="en-GB" b="1" u="sng" dirty="0">
              <a:effectLst/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11" name="Pole tekstowe 11315"/>
          <p:cNvSpPr txBox="1"/>
          <p:nvPr/>
        </p:nvSpPr>
        <p:spPr>
          <a:xfrm>
            <a:off x="6728948" y="1021157"/>
            <a:ext cx="4519170" cy="304296"/>
          </a:xfrm>
          <a:prstGeom prst="rect">
            <a:avLst/>
          </a:prstGeom>
          <a:noFill/>
          <a:ln w="6350">
            <a:noFill/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GB" sz="1200" b="1" u="sng" dirty="0" smtClean="0">
                <a:latin typeface="+mj-lt"/>
                <a:ea typeface="Times New Roman" panose="02020603050405020304" pitchFamily="18" charset="0"/>
              </a:rPr>
              <a:t>Source </a:t>
            </a:r>
            <a:r>
              <a:rPr lang="en-GB" sz="1200" b="1" u="sng" dirty="0">
                <a:latin typeface="+mj-lt"/>
                <a:ea typeface="Times New Roman" panose="02020603050405020304" pitchFamily="18" charset="0"/>
              </a:rPr>
              <a:t>Coupling</a:t>
            </a:r>
            <a:r>
              <a:rPr lang="en-GB" sz="1200" b="1" u="sng" dirty="0" smtClean="0">
                <a:latin typeface="+mj-lt"/>
                <a:ea typeface="Times New Roman" panose="02020603050405020304" pitchFamily="18" charset="0"/>
              </a:rPr>
              <a:t> Interface</a:t>
            </a:r>
            <a:endParaRPr lang="en-GB" b="1" u="sng" dirty="0">
              <a:effectLst/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589546" y="7531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/>
              <a:t>Linear inductor coupling - convergence</a:t>
            </a:r>
            <a:endParaRPr lang="en-US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4870412" y="5016222"/>
                <a:ext cx="2082558" cy="61516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GB" sz="14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error</m:t>
                      </m:r>
                      <m:r>
                        <a:rPr lang="en-GB" sz="14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GB" sz="14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en-GB" sz="1400" i="1"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  <m:sup/>
                        <m:e>
                          <m:sSup>
                            <m:sSupPr>
                              <m:ctrlPr>
                                <a:rPr lang="en-GB" sz="14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GB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sz="140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e>
                                    <m:sub>
                                      <m:r>
                                        <a:rPr lang="en-GB" sz="14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sub>
                                    <m:sup>
                                      <m:r>
                                        <a:rPr lang="en-GB" sz="14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  <m:r>
                                        <a:rPr lang="en-GB" sz="1400" i="1"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sup>
                                  </m:sSubSup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Sup>
                                    <m:sSubSupPr>
                                      <m:ctrlPr>
                                        <a:rPr lang="en-GB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sz="1400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e>
                                    <m:sub>
                                      <m:r>
                                        <a:rPr lang="en-GB" sz="1400" i="1">
                                          <a:latin typeface="Cambria Math" panose="02040503050406030204" pitchFamily="18" charset="0"/>
                                        </a:rPr>
                                        <m:t>𝐿</m:t>
                                      </m:r>
                                    </m:sub>
                                    <m:sup>
                                      <m:r>
                                        <a:rPr lang="en-GB" sz="14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sup>
                                  </m:sSubSup>
                                </m:e>
                              </m:d>
                            </m:e>
                            <m:sup>
                              <m:r>
                                <a:rPr lang="en-GB" sz="1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1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0412" y="5016222"/>
                <a:ext cx="2082558" cy="615168"/>
              </a:xfrm>
              <a:prstGeom prst="rect">
                <a:avLst/>
              </a:prstGeom>
              <a:blipFill>
                <a:blip r:embed="rId4"/>
                <a:stretch>
                  <a:fillRect t="-115842" r="-12573" b="-1663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Workshop On Modelling, Simulation and Control of Complex Physical Systems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2799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ctrTitle"/>
          </p:nvPr>
        </p:nvSpPr>
        <p:spPr>
          <a:xfrm>
            <a:off x="855022" y="735496"/>
            <a:ext cx="10580915" cy="2358768"/>
          </a:xfrm>
        </p:spPr>
        <p:txBody>
          <a:bodyPr>
            <a:noAutofit/>
          </a:bodyPr>
          <a:lstStyle/>
          <a:p>
            <a:r>
              <a:rPr lang="en-GB" sz="3600" dirty="0"/>
              <a:t>Summer School and Workshop</a:t>
            </a:r>
            <a:br>
              <a:rPr lang="en-GB" sz="3600" dirty="0"/>
            </a:br>
            <a:r>
              <a:rPr lang="en-GB" sz="3600" i="1" dirty="0"/>
              <a:t>Energy Based </a:t>
            </a:r>
            <a:r>
              <a:rPr lang="en-GB" sz="3600" i="1" dirty="0" smtClean="0"/>
              <a:t>Modelling, </a:t>
            </a:r>
            <a:r>
              <a:rPr lang="en-GB" sz="3600" i="1" dirty="0"/>
              <a:t>Simulation, and Control of Complex Physical Systems</a:t>
            </a:r>
            <a:endParaRPr lang="en-US" sz="3600" i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Podtytuł 4"/>
          <p:cNvSpPr>
            <a:spLocks noGrp="1"/>
          </p:cNvSpPr>
          <p:nvPr>
            <p:ph type="subTitle" idx="1"/>
          </p:nvPr>
        </p:nvSpPr>
        <p:spPr>
          <a:xfrm>
            <a:off x="0" y="3764280"/>
            <a:ext cx="12192000" cy="2103122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pl-PL" u="sng" dirty="0" smtClean="0"/>
              <a:t>Michał Maciejewski</a:t>
            </a:r>
            <a:endParaRPr lang="en-GB" u="sng" dirty="0" smtClean="0"/>
          </a:p>
          <a:p>
            <a:pPr algn="r"/>
            <a:r>
              <a:rPr lang="en-GB" dirty="0" smtClean="0"/>
              <a:t>Bernhard Auchmann</a:t>
            </a:r>
          </a:p>
          <a:p>
            <a:pPr algn="r"/>
            <a:r>
              <a:rPr lang="en-GB" dirty="0" smtClean="0"/>
              <a:t>Lorenzo Bortot</a:t>
            </a:r>
          </a:p>
          <a:p>
            <a:pPr algn="r"/>
            <a:r>
              <a:rPr lang="en-GB" dirty="0" smtClean="0"/>
              <a:t>Jonas Blomberg Ghini</a:t>
            </a:r>
            <a:endParaRPr lang="pl-PL" dirty="0" smtClean="0"/>
          </a:p>
          <a:p>
            <a:pPr algn="r"/>
            <a:r>
              <a:rPr lang="pl-PL" dirty="0" smtClean="0"/>
              <a:t>TE-MPE-PE</a:t>
            </a:r>
          </a:p>
          <a:p>
            <a:endParaRPr lang="pl-PL" dirty="0" smtClean="0"/>
          </a:p>
          <a:p>
            <a:r>
              <a:rPr lang="en-GB" dirty="0" smtClean="0"/>
              <a:t>20</a:t>
            </a:r>
            <a:r>
              <a:rPr lang="pl-PL" dirty="0" smtClean="0"/>
              <a:t>.</a:t>
            </a:r>
            <a:r>
              <a:rPr lang="en-GB" dirty="0" smtClean="0"/>
              <a:t>0</a:t>
            </a:r>
            <a:r>
              <a:rPr lang="pl-PL" dirty="0" smtClean="0"/>
              <a:t>4.201</a:t>
            </a:r>
            <a:r>
              <a:rPr lang="en-GB" dirty="0" smtClean="0"/>
              <a:t>6</a:t>
            </a:r>
            <a:endParaRPr lang="pl-PL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DD6D46-CC51-4AF5-ADD4-8B07A77DCAE9}" type="datetime1">
              <a:rPr lang="pl-PL" smtClean="0"/>
              <a:t>2016-04-21</a:t>
            </a:fld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1597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0443"/>
          </a:xfrm>
        </p:spPr>
        <p:txBody>
          <a:bodyPr>
            <a:normAutofit/>
          </a:bodyPr>
          <a:lstStyle/>
          <a:p>
            <a:pPr algn="ctr"/>
            <a:r>
              <a:rPr lang="en-GB" sz="4000" b="0" dirty="0" smtClean="0"/>
              <a:t>Summer School</a:t>
            </a:r>
            <a:endParaRPr lang="en-GB" sz="4000" b="0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4" r="5338" b="33914"/>
          <a:stretch/>
        </p:blipFill>
        <p:spPr bwMode="auto">
          <a:xfrm>
            <a:off x="617721" y="671293"/>
            <a:ext cx="678874" cy="678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296595" y="651347"/>
            <a:ext cx="10709563" cy="1274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62500" lnSpcReduction="20000"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•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–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•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–"/>
              <a:defRPr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»"/>
              <a:defRPr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3500" b="1" dirty="0" smtClean="0">
                <a:latin typeface="+mn-lt"/>
              </a:rPr>
              <a:t>Goal: </a:t>
            </a:r>
            <a:r>
              <a:rPr lang="en-GB" sz="3600" dirty="0"/>
              <a:t>introduction to energy based </a:t>
            </a:r>
            <a:r>
              <a:rPr lang="en-GB" sz="3600" dirty="0" smtClean="0"/>
              <a:t>modelling, </a:t>
            </a:r>
            <a:r>
              <a:rPr lang="en-GB" sz="3600" dirty="0"/>
              <a:t>simulation, and control of complex </a:t>
            </a:r>
            <a:r>
              <a:rPr lang="en-GB" sz="3600" dirty="0" smtClean="0"/>
              <a:t>		    physical </a:t>
            </a:r>
            <a:r>
              <a:rPr lang="en-GB" sz="3600" dirty="0"/>
              <a:t>systems with particular emphasis on port-Hamiltonian systems</a:t>
            </a:r>
            <a:r>
              <a:rPr lang="pl-PL" sz="3600" dirty="0" smtClean="0"/>
              <a:t>.</a:t>
            </a:r>
            <a:endParaRPr lang="en-US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056" y="1918380"/>
            <a:ext cx="750539" cy="750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1296595" y="1898434"/>
            <a:ext cx="10709563" cy="770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•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–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•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–"/>
              <a:defRPr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»"/>
              <a:defRPr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pl-PL" sz="2200" b="1" dirty="0" smtClean="0">
                <a:latin typeface="+mn-lt"/>
              </a:rPr>
              <a:t>Period</a:t>
            </a:r>
            <a:r>
              <a:rPr lang="en-US" sz="2200" b="1" dirty="0" smtClean="0">
                <a:latin typeface="+mn-lt"/>
              </a:rPr>
              <a:t>: </a:t>
            </a:r>
            <a:r>
              <a:rPr lang="en-GB" sz="2200" dirty="0" smtClean="0"/>
              <a:t>4</a:t>
            </a:r>
            <a:r>
              <a:rPr lang="pl-PL" sz="2200" dirty="0" smtClean="0"/>
              <a:t>/0</a:t>
            </a:r>
            <a:r>
              <a:rPr lang="en-GB" sz="2200" dirty="0" smtClean="0"/>
              <a:t>4</a:t>
            </a:r>
            <a:r>
              <a:rPr lang="pl-PL" sz="2200" dirty="0" smtClean="0"/>
              <a:t>-</a:t>
            </a:r>
            <a:r>
              <a:rPr lang="en-GB" sz="2200" dirty="0" smtClean="0"/>
              <a:t>6</a:t>
            </a:r>
            <a:r>
              <a:rPr lang="pl-PL" sz="2200" dirty="0" smtClean="0"/>
              <a:t>/0</a:t>
            </a:r>
            <a:r>
              <a:rPr lang="en-GB" sz="2200" dirty="0" smtClean="0"/>
              <a:t>4</a:t>
            </a:r>
            <a:endParaRPr lang="en-US" sz="2200" dirty="0"/>
          </a:p>
        </p:txBody>
      </p:sp>
      <p:pic>
        <p:nvPicPr>
          <p:cNvPr id="11" name="Picture 2" descr="http://simpleicon.com/wp-content/uploads/map-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01" y="2786970"/>
            <a:ext cx="870094" cy="870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1296594" y="2830499"/>
            <a:ext cx="10709563" cy="773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•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–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•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–"/>
              <a:defRPr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»"/>
              <a:defRPr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pl-PL" b="1" dirty="0" smtClean="0">
                <a:latin typeface="+mn-lt"/>
              </a:rPr>
              <a:t>Place</a:t>
            </a:r>
            <a:r>
              <a:rPr lang="en-US" b="1" dirty="0" smtClean="0">
                <a:latin typeface="+mn-lt"/>
              </a:rPr>
              <a:t>: </a:t>
            </a:r>
            <a:r>
              <a:rPr lang="pl-PL" dirty="0" smtClean="0"/>
              <a:t>Technical University of </a:t>
            </a:r>
            <a:r>
              <a:rPr lang="en-GB" dirty="0" smtClean="0"/>
              <a:t>Berlin</a:t>
            </a:r>
            <a:endParaRPr lang="en-US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721" y="4140365"/>
            <a:ext cx="617811" cy="679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1314644" y="4140365"/>
            <a:ext cx="10709563" cy="1673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•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–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•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–"/>
              <a:defRPr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»"/>
              <a:defRPr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GB" b="1" dirty="0" smtClean="0">
                <a:latin typeface="+mn-lt"/>
              </a:rPr>
              <a:t>Lecturers</a:t>
            </a:r>
            <a:r>
              <a:rPr lang="en-US" b="1" dirty="0" smtClean="0">
                <a:latin typeface="+mn-lt"/>
              </a:rPr>
              <a:t>: </a:t>
            </a:r>
            <a:r>
              <a:rPr lang="pl-PL" dirty="0" smtClean="0"/>
              <a:t>prof. </a:t>
            </a:r>
            <a:r>
              <a:rPr lang="en-GB" dirty="0" smtClean="0"/>
              <a:t>Arjan van der Schaft, </a:t>
            </a:r>
            <a:r>
              <a:rPr lang="en-GB" dirty="0"/>
              <a:t>University of Groningen</a:t>
            </a:r>
            <a:endParaRPr lang="pl-PL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pl-PL" dirty="0"/>
              <a:t>	</a:t>
            </a:r>
            <a:r>
              <a:rPr lang="pl-PL" dirty="0" smtClean="0"/>
              <a:t>			</a:t>
            </a:r>
            <a:r>
              <a:rPr lang="en-GB" dirty="0" smtClean="0"/>
              <a:t>Peter Breedveld, PhD, University of </a:t>
            </a:r>
            <a:r>
              <a:rPr lang="en-GB" dirty="0" err="1" smtClean="0"/>
              <a:t>Twente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EC67C-74D4-4A7C-85F4-793DE1A3DC81}" type="datetime1">
              <a:rPr lang="pl-PL" smtClean="0"/>
              <a:t>2016-04-21</a:t>
            </a:fld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71828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2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Bond graph modelling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5D204C1-D941-407B-9C43-27DD5C93A42B}" type="datetime1">
              <a:rPr lang="pl-PL" smtClean="0"/>
              <a:t>2016-04-21</a:t>
            </a:fld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4</a:t>
            </a:fld>
            <a:endParaRPr lang="pl-PL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452" y="1173942"/>
            <a:ext cx="5046872" cy="3600000"/>
          </a:xfrm>
          <a:prstGeom prst="rect">
            <a:avLst/>
          </a:prstGeom>
        </p:spPr>
      </p:pic>
      <p:pic>
        <p:nvPicPr>
          <p:cNvPr id="1026" name="Picture 1" descr="image0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8268" y="1543274"/>
            <a:ext cx="5069652" cy="288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7710152" y="716796"/>
            <a:ext cx="1132031" cy="751975"/>
            <a:chOff x="3079132" y="2391156"/>
            <a:chExt cx="1132031" cy="751975"/>
          </a:xfrm>
        </p:grpSpPr>
        <p:grpSp>
          <p:nvGrpSpPr>
            <p:cNvPr id="12" name="Group 11"/>
            <p:cNvGrpSpPr/>
            <p:nvPr/>
          </p:nvGrpSpPr>
          <p:grpSpPr>
            <a:xfrm>
              <a:off x="3079132" y="2760488"/>
              <a:ext cx="1132031" cy="305340"/>
              <a:chOff x="4731027" y="2967624"/>
              <a:chExt cx="1083364" cy="144906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>
                <a:off x="4731027" y="2969202"/>
                <a:ext cx="1063487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flipH="1">
                <a:off x="5536095" y="2967624"/>
                <a:ext cx="278296" cy="144906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3" name="TextBox 12"/>
            <p:cNvSpPr txBox="1"/>
            <p:nvPr/>
          </p:nvSpPr>
          <p:spPr>
            <a:xfrm>
              <a:off x="3234316" y="2391156"/>
              <a:ext cx="7062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effort</a:t>
              </a:r>
              <a:endParaRPr lang="en-GB" baseline="-25000" dirty="0">
                <a:solidFill>
                  <a:schemeClr val="accent6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9941" y="2773799"/>
              <a:ext cx="5950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accent6"/>
                  </a:solidFill>
                </a:rPr>
                <a:t>flow</a:t>
              </a:r>
              <a:endParaRPr lang="en-GB" baseline="-25000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9080164" y="904787"/>
            <a:ext cx="2123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/>
                </a:solidFill>
              </a:rPr>
              <a:t>effort*flow = Power</a:t>
            </a:r>
            <a:endParaRPr lang="en-GB" baseline="-25000" dirty="0">
              <a:solidFill>
                <a:schemeClr val="accent6"/>
              </a:solidFill>
            </a:endParaRP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091440"/>
              </p:ext>
            </p:extLst>
          </p:nvPr>
        </p:nvGraphicFramePr>
        <p:xfrm>
          <a:off x="6807448" y="4427740"/>
          <a:ext cx="4771292" cy="15240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8107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91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13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94853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domain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effort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flow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4853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electromagnetic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voltage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current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4853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mechanical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force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velocity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4853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hydraulic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pressure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volume flow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4853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thermal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temperature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entropy flow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595352" y="4497777"/>
            <a:ext cx="34150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en-GB" sz="1200" dirty="0"/>
              <a:t>R-type element</a:t>
            </a:r>
          </a:p>
          <a:p>
            <a:pPr marL="514350" indent="-514350">
              <a:buAutoNum type="arabicPeriod"/>
            </a:pPr>
            <a:r>
              <a:rPr lang="en-GB" sz="1200" dirty="0"/>
              <a:t>I-type element</a:t>
            </a:r>
          </a:p>
          <a:p>
            <a:pPr marL="514350" indent="-514350">
              <a:buAutoNum type="arabicPeriod"/>
            </a:pPr>
            <a:r>
              <a:rPr lang="en-GB" sz="1200" dirty="0"/>
              <a:t>C-type element</a:t>
            </a:r>
          </a:p>
          <a:p>
            <a:pPr marL="514350" indent="-514350">
              <a:buAutoNum type="arabicPeriod"/>
            </a:pPr>
            <a:r>
              <a:rPr lang="en-GB" sz="1200" dirty="0" smtClean="0"/>
              <a:t>0-junction – common effort</a:t>
            </a:r>
            <a:endParaRPr lang="en-GB" sz="1200" dirty="0"/>
          </a:p>
          <a:p>
            <a:pPr marL="514350" indent="-514350">
              <a:buAutoNum type="arabicPeriod"/>
            </a:pPr>
            <a:r>
              <a:rPr lang="en-GB" sz="1200" dirty="0" smtClean="0"/>
              <a:t>1-junction – common flow</a:t>
            </a:r>
            <a:endParaRPr lang="en-GB" sz="1200" dirty="0"/>
          </a:p>
          <a:p>
            <a:pPr marL="514350" indent="-514350">
              <a:buAutoNum type="arabicPeriod"/>
            </a:pPr>
            <a:r>
              <a:rPr lang="en-GB" sz="1200" dirty="0"/>
              <a:t>Se - source of effort</a:t>
            </a:r>
          </a:p>
          <a:p>
            <a:pPr marL="514350" indent="-514350">
              <a:buAutoNum type="arabicPeriod"/>
            </a:pPr>
            <a:r>
              <a:rPr lang="en-GB" sz="1200" dirty="0"/>
              <a:t>Sf – source of flow</a:t>
            </a:r>
          </a:p>
        </p:txBody>
      </p:sp>
    </p:spTree>
    <p:extLst>
      <p:ext uri="{BB962C8B-B14F-4D97-AF65-F5344CB8AC3E}">
        <p14:creationId xmlns:p14="http://schemas.microsoft.com/office/powerpoint/2010/main" val="2194532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Port-Hamiltonian systems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5D204C1-D941-407B-9C43-27DD5C93A42B}" type="datetime1">
              <a:rPr lang="pl-PL" smtClean="0"/>
              <a:t>2016-04-21</a:t>
            </a:fld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5</a:t>
            </a:fld>
            <a:endParaRPr lang="pl-PL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947" y="1354644"/>
            <a:ext cx="5046872" cy="360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57237" y="1507089"/>
            <a:ext cx="2612511" cy="73686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l="6605"/>
          <a:stretch/>
        </p:blipFill>
        <p:spPr>
          <a:xfrm>
            <a:off x="7853594" y="2575713"/>
            <a:ext cx="2219795" cy="41557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8858" y="3313960"/>
            <a:ext cx="3629272" cy="90237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78867" y="4655339"/>
            <a:ext cx="4569248" cy="107299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5817498" y="1189581"/>
            <a:ext cx="26981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Port-Hamiltonian system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5817498" y="2252044"/>
            <a:ext cx="22365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with energy function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5817498" y="2969978"/>
            <a:ext cx="6374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For presented example flow and effort variables are given as</a:t>
            </a:r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5819262" y="4251172"/>
            <a:ext cx="3185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resulting in a set of equations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4200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40443"/>
          </a:xfrm>
        </p:spPr>
        <p:txBody>
          <a:bodyPr>
            <a:normAutofit/>
          </a:bodyPr>
          <a:lstStyle/>
          <a:p>
            <a:pPr algn="ctr"/>
            <a:r>
              <a:rPr lang="en-GB" sz="4000" b="0" dirty="0" smtClean="0"/>
              <a:t>Workshop</a:t>
            </a:r>
            <a:endParaRPr lang="en-GB" sz="4000" b="0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4" r="5338" b="33914"/>
          <a:stretch/>
        </p:blipFill>
        <p:spPr bwMode="auto">
          <a:xfrm>
            <a:off x="617721" y="671293"/>
            <a:ext cx="678874" cy="678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296594" y="671293"/>
            <a:ext cx="10789898" cy="1274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47500" lnSpcReduction="20000"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•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–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•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–"/>
              <a:defRPr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»"/>
              <a:defRPr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3500" b="1" dirty="0" smtClean="0">
                <a:latin typeface="+mn-lt"/>
              </a:rPr>
              <a:t>Goal: </a:t>
            </a:r>
            <a:r>
              <a:rPr lang="en-GB" sz="3600" dirty="0"/>
              <a:t>The workshop fosters the opportunity that the young researchers participating in the summer school </a:t>
            </a:r>
            <a:r>
              <a:rPr lang="en-GB" sz="3600" dirty="0" smtClean="0"/>
              <a:t>		can </a:t>
            </a:r>
            <a:r>
              <a:rPr lang="en-GB" sz="3600" dirty="0"/>
              <a:t>learn about current research directions in the field of energy based </a:t>
            </a:r>
            <a:r>
              <a:rPr lang="en-GB" sz="3600" dirty="0" smtClean="0"/>
              <a:t>modelling, </a:t>
            </a:r>
            <a:r>
              <a:rPr lang="en-GB" sz="3600" dirty="0"/>
              <a:t>simulation, and control.</a:t>
            </a:r>
            <a:endParaRPr lang="en-US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056" y="1918380"/>
            <a:ext cx="750539" cy="750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1296595" y="1898434"/>
            <a:ext cx="10709563" cy="770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•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–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•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–"/>
              <a:defRPr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»"/>
              <a:defRPr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pl-PL" sz="2200" b="1" dirty="0" smtClean="0">
                <a:latin typeface="+mn-lt"/>
              </a:rPr>
              <a:t>Period</a:t>
            </a:r>
            <a:r>
              <a:rPr lang="en-US" sz="2200" b="1" dirty="0" smtClean="0">
                <a:latin typeface="+mn-lt"/>
              </a:rPr>
              <a:t>: </a:t>
            </a:r>
            <a:r>
              <a:rPr lang="en-GB" sz="2200" dirty="0" smtClean="0"/>
              <a:t>7</a:t>
            </a:r>
            <a:r>
              <a:rPr lang="pl-PL" sz="2200" dirty="0" smtClean="0"/>
              <a:t>/0</a:t>
            </a:r>
            <a:r>
              <a:rPr lang="en-GB" sz="2200" dirty="0" smtClean="0"/>
              <a:t>4</a:t>
            </a:r>
            <a:r>
              <a:rPr lang="pl-PL" sz="2200" dirty="0" smtClean="0"/>
              <a:t>-</a:t>
            </a:r>
            <a:r>
              <a:rPr lang="en-GB" sz="2200" dirty="0" smtClean="0"/>
              <a:t>8</a:t>
            </a:r>
            <a:r>
              <a:rPr lang="pl-PL" sz="2200" dirty="0" smtClean="0"/>
              <a:t>/0</a:t>
            </a:r>
            <a:r>
              <a:rPr lang="en-GB" sz="2200" dirty="0" smtClean="0"/>
              <a:t>4</a:t>
            </a:r>
            <a:endParaRPr lang="en-US" sz="2200" dirty="0"/>
          </a:p>
        </p:txBody>
      </p:sp>
      <p:pic>
        <p:nvPicPr>
          <p:cNvPr id="11" name="Picture 2" descr="http://simpleicon.com/wp-content/uploads/map-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501" y="2786970"/>
            <a:ext cx="870094" cy="870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1296594" y="2830499"/>
            <a:ext cx="10709563" cy="773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•"/>
              <a:defRPr sz="28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–"/>
              <a:defRPr sz="24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•"/>
              <a:defRPr sz="2000"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–"/>
              <a:defRPr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-83" charset="0"/>
              <a:buChar char="»"/>
              <a:defRPr kern="1200">
                <a:solidFill>
                  <a:schemeClr val="tx1"/>
                </a:solidFill>
                <a:latin typeface="Arial"/>
                <a:ea typeface="ＭＳ Ｐゴシック" charset="-128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pl-PL" b="1" dirty="0" smtClean="0">
                <a:latin typeface="+mn-lt"/>
              </a:rPr>
              <a:t>Place</a:t>
            </a:r>
            <a:r>
              <a:rPr lang="en-US" b="1" dirty="0" smtClean="0">
                <a:latin typeface="+mn-lt"/>
              </a:rPr>
              <a:t>: </a:t>
            </a:r>
            <a:r>
              <a:rPr lang="pl-PL" dirty="0" smtClean="0"/>
              <a:t>Technical University of </a:t>
            </a:r>
            <a:r>
              <a:rPr lang="en-GB" dirty="0" smtClean="0"/>
              <a:t>Berlin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39EB2-871A-49BF-8D4D-F95B52701407}" type="datetime1">
              <a:rPr lang="pl-PL" smtClean="0"/>
              <a:t>2016-04-21</a:t>
            </a:fld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17867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41" name="Title 1"/>
          <p:cNvSpPr>
            <a:spLocks noGrp="1"/>
          </p:cNvSpPr>
          <p:nvPr>
            <p:ph type="title"/>
          </p:nvPr>
        </p:nvSpPr>
        <p:spPr>
          <a:xfrm>
            <a:off x="589546" y="7531"/>
            <a:ext cx="10969139" cy="940443"/>
          </a:xfrm>
        </p:spPr>
        <p:txBody>
          <a:bodyPr>
            <a:normAutofit/>
          </a:bodyPr>
          <a:lstStyle/>
          <a:p>
            <a:r>
              <a:rPr lang="en-GB" sz="3600" dirty="0" smtClean="0"/>
              <a:t>Challenges</a:t>
            </a:r>
            <a:endParaRPr lang="en-US" sz="3600" dirty="0"/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4186" y="806325"/>
            <a:ext cx="2239115" cy="2243277"/>
          </a:xfrm>
          <a:prstGeom prst="rect">
            <a:avLst/>
          </a:prstGeom>
        </p:spPr>
      </p:pic>
      <p:sp>
        <p:nvSpPr>
          <p:cNvPr id="43" name="Rounded Rectangular Callout 42"/>
          <p:cNvSpPr/>
          <p:nvPr/>
        </p:nvSpPr>
        <p:spPr>
          <a:xfrm>
            <a:off x="481183" y="1046286"/>
            <a:ext cx="1825139" cy="975945"/>
          </a:xfrm>
          <a:prstGeom prst="wedgeRoundRectCallout">
            <a:avLst>
              <a:gd name="adj1" fmla="val 76957"/>
              <a:gd name="adj2" fmla="val 48579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b="1" dirty="0" smtClean="0"/>
              <a:t>Electrodynamics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Inductive Couplings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Saturation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IFCC-ISCC</a:t>
            </a:r>
          </a:p>
        </p:txBody>
      </p:sp>
      <p:sp>
        <p:nvSpPr>
          <p:cNvPr id="44" name="Rounded Rectangular Callout 43"/>
          <p:cNvSpPr/>
          <p:nvPr/>
        </p:nvSpPr>
        <p:spPr>
          <a:xfrm>
            <a:off x="196614" y="2228334"/>
            <a:ext cx="1825138" cy="927749"/>
          </a:xfrm>
          <a:prstGeom prst="wedgeRoundRectCallout">
            <a:avLst>
              <a:gd name="adj1" fmla="val 91272"/>
              <a:gd name="adj2" fmla="val -52993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b="1" dirty="0" smtClean="0"/>
              <a:t>Thermal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IFCL-ISCL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Joule losses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Quench propagation</a:t>
            </a:r>
            <a:endParaRPr lang="en-US" sz="1200" dirty="0"/>
          </a:p>
        </p:txBody>
      </p:sp>
      <p:sp>
        <p:nvSpPr>
          <p:cNvPr id="46" name="Rounded Rectangular Callout 45"/>
          <p:cNvSpPr/>
          <p:nvPr/>
        </p:nvSpPr>
        <p:spPr>
          <a:xfrm>
            <a:off x="4940012" y="345339"/>
            <a:ext cx="1825138" cy="927749"/>
          </a:xfrm>
          <a:prstGeom prst="wedgeRoundRectCallout">
            <a:avLst>
              <a:gd name="adj1" fmla="val -124415"/>
              <a:gd name="adj2" fmla="val 53656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b="1" dirty="0" smtClean="0"/>
              <a:t>Fluid dynamics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Superfluid Helium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Phase transition</a:t>
            </a:r>
            <a:endParaRPr lang="en-US" sz="1200" dirty="0"/>
          </a:p>
        </p:txBody>
      </p:sp>
      <p:sp>
        <p:nvSpPr>
          <p:cNvPr id="47" name="Rounded Rectangular Callout 46"/>
          <p:cNvSpPr/>
          <p:nvPr/>
        </p:nvSpPr>
        <p:spPr>
          <a:xfrm>
            <a:off x="5039072" y="1927964"/>
            <a:ext cx="1825138" cy="927749"/>
          </a:xfrm>
          <a:prstGeom prst="wedgeRoundRectCallout">
            <a:avLst>
              <a:gd name="adj1" fmla="val -86488"/>
              <a:gd name="adj2" fmla="val -29300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b="1" dirty="0" smtClean="0"/>
              <a:t>Mechanics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Lorentz forces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Thermal strain</a:t>
            </a: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299" y="3335687"/>
            <a:ext cx="4404950" cy="1937407"/>
          </a:xfrm>
          <a:prstGeom prst="rect">
            <a:avLst/>
          </a:prstGeom>
        </p:spPr>
      </p:pic>
      <p:sp>
        <p:nvSpPr>
          <p:cNvPr id="49" name="Rounded Rectangular Callout 48"/>
          <p:cNvSpPr/>
          <p:nvPr/>
        </p:nvSpPr>
        <p:spPr>
          <a:xfrm>
            <a:off x="196614" y="4647425"/>
            <a:ext cx="1950933" cy="927749"/>
          </a:xfrm>
          <a:prstGeom prst="wedgeRoundRectCallout">
            <a:avLst>
              <a:gd name="adj1" fmla="val 66613"/>
              <a:gd name="adj2" fmla="val -79150"/>
              <a:gd name="adj3" fmla="val 16667"/>
            </a:avLst>
          </a:prstGeom>
          <a:ln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b="1" dirty="0" smtClean="0">
                <a:solidFill>
                  <a:srgbClr val="7030A0"/>
                </a:solidFill>
              </a:rPr>
              <a:t>Circuit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7030A0"/>
                </a:solidFill>
              </a:rPr>
              <a:t>154 Magnets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7030A0"/>
                </a:solidFill>
              </a:rPr>
              <a:t>~7 km length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7030A0"/>
                </a:solidFill>
              </a:rPr>
              <a:t>~1e4 net components</a:t>
            </a:r>
          </a:p>
        </p:txBody>
      </p:sp>
      <p:sp>
        <p:nvSpPr>
          <p:cNvPr id="50" name="Rounded Rectangular Callout 49"/>
          <p:cNvSpPr/>
          <p:nvPr/>
        </p:nvSpPr>
        <p:spPr>
          <a:xfrm>
            <a:off x="7374661" y="732575"/>
            <a:ext cx="1939438" cy="927749"/>
          </a:xfrm>
          <a:prstGeom prst="wedgeRoundRectCallout">
            <a:avLst>
              <a:gd name="adj1" fmla="val -202929"/>
              <a:gd name="adj2" fmla="val 60732"/>
              <a:gd name="adj3" fmla="val 16667"/>
            </a:avLst>
          </a:prstGeom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b="1" dirty="0" smtClean="0">
                <a:solidFill>
                  <a:srgbClr val="FFC000"/>
                </a:solidFill>
              </a:rPr>
              <a:t>Material properties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FFC000"/>
                </a:solidFill>
              </a:rPr>
              <a:t>Extreme non-linearity within few Kelvin</a:t>
            </a:r>
          </a:p>
        </p:txBody>
      </p:sp>
      <p:pic>
        <p:nvPicPr>
          <p:cNvPr id="51" name="Picture 50" descr="Screen Shot 2015-01-19 at 11.26.52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7380" y="116740"/>
            <a:ext cx="2286206" cy="1617470"/>
          </a:xfrm>
          <a:prstGeom prst="rect">
            <a:avLst/>
          </a:prstGeom>
        </p:spPr>
      </p:pic>
      <p:pic>
        <p:nvPicPr>
          <p:cNvPr id="52" name="Picture 51" descr="Screen Shot 2015-01-19 at 11.26.33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7025" y="1755866"/>
            <a:ext cx="3328295" cy="2019800"/>
          </a:xfrm>
          <a:prstGeom prst="rect">
            <a:avLst/>
          </a:prstGeom>
        </p:spPr>
      </p:pic>
      <p:sp>
        <p:nvSpPr>
          <p:cNvPr id="14" name="Rounded Rectangular Callout 13"/>
          <p:cNvSpPr/>
          <p:nvPr/>
        </p:nvSpPr>
        <p:spPr>
          <a:xfrm>
            <a:off x="5303573" y="4888888"/>
            <a:ext cx="2189668" cy="927749"/>
          </a:xfrm>
          <a:prstGeom prst="wedgeRoundRectCallout">
            <a:avLst>
              <a:gd name="adj1" fmla="val -92090"/>
              <a:gd name="adj2" fmla="val -51412"/>
              <a:gd name="adj3" fmla="val 16667"/>
            </a:avLst>
          </a:prstGeom>
          <a:ln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b="1" dirty="0" smtClean="0">
                <a:solidFill>
                  <a:srgbClr val="7030A0"/>
                </a:solidFill>
              </a:rPr>
              <a:t>Switch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7030A0"/>
                </a:solidFill>
              </a:rPr>
              <a:t>Appropriate model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7030A0"/>
                </a:solidFill>
              </a:rPr>
              <a:t>Numerical discontinuity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7030A0"/>
                </a:solidFill>
              </a:rPr>
              <a:t>EM waves</a:t>
            </a:r>
            <a:endParaRPr lang="en-US" sz="1200" dirty="0">
              <a:solidFill>
                <a:srgbClr val="7030A0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28838" y="3983425"/>
            <a:ext cx="3401161" cy="1855179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9584527" y="4285682"/>
            <a:ext cx="11993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rgbClr val="33CC33"/>
                </a:solidFill>
              </a:rPr>
              <a:t>Measurements</a:t>
            </a:r>
            <a:endParaRPr lang="en-GB" sz="1200" dirty="0">
              <a:solidFill>
                <a:srgbClr val="33CC33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H="1">
            <a:off x="3604846" y="3103331"/>
            <a:ext cx="3280" cy="479434"/>
          </a:xfrm>
          <a:prstGeom prst="straightConnector1">
            <a:avLst/>
          </a:prstGeom>
          <a:ln w="38100">
            <a:solidFill>
              <a:srgbClr val="00B050"/>
            </a:solidFill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Rounded Rectangular Callout 18"/>
          <p:cNvSpPr/>
          <p:nvPr/>
        </p:nvSpPr>
        <p:spPr>
          <a:xfrm>
            <a:off x="196614" y="3376641"/>
            <a:ext cx="1980587" cy="927749"/>
          </a:xfrm>
          <a:prstGeom prst="wedgeRoundRectCallout">
            <a:avLst>
              <a:gd name="adj1" fmla="val 116804"/>
              <a:gd name="adj2" fmla="val -57732"/>
              <a:gd name="adj3" fmla="val 16667"/>
            </a:avLst>
          </a:prstGeom>
          <a:ln>
            <a:solidFill>
              <a:srgbClr val="00B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b="1" dirty="0" smtClean="0">
                <a:solidFill>
                  <a:srgbClr val="00B050"/>
                </a:solidFill>
              </a:rPr>
              <a:t>Coupling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00B050"/>
                </a:solidFill>
              </a:rPr>
              <a:t>Information exchange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00B050"/>
                </a:solidFill>
              </a:rPr>
              <a:t>Stability of solution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00B050"/>
                </a:solidFill>
              </a:rPr>
              <a:t>Performance</a:t>
            </a:r>
            <a:endParaRPr lang="en-US" sz="1200" dirty="0">
              <a:solidFill>
                <a:srgbClr val="00B050"/>
              </a:solidFill>
            </a:endParaRPr>
          </a:p>
        </p:txBody>
      </p:sp>
      <p:sp>
        <p:nvSpPr>
          <p:cNvPr id="20" name="Rounded Rectangular Callout 19"/>
          <p:cNvSpPr/>
          <p:nvPr/>
        </p:nvSpPr>
        <p:spPr>
          <a:xfrm>
            <a:off x="6797051" y="2981149"/>
            <a:ext cx="1950933" cy="927749"/>
          </a:xfrm>
          <a:prstGeom prst="wedgeRoundRectCallout">
            <a:avLst>
              <a:gd name="adj1" fmla="val -73997"/>
              <a:gd name="adj2" fmla="val 59452"/>
              <a:gd name="adj3" fmla="val 16667"/>
            </a:avLst>
          </a:prstGeom>
          <a:ln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200" b="1" dirty="0" smtClean="0">
                <a:solidFill>
                  <a:srgbClr val="7030A0"/>
                </a:solidFill>
              </a:rPr>
              <a:t>Components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7030A0"/>
                </a:solidFill>
              </a:rPr>
              <a:t>Diodes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err="1" smtClean="0">
                <a:solidFill>
                  <a:srgbClr val="7030A0"/>
                </a:solidFill>
              </a:rPr>
              <a:t>Thyristors</a:t>
            </a:r>
            <a:endParaRPr lang="en-GB" sz="1200" dirty="0">
              <a:solidFill>
                <a:srgbClr val="7030A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7030A0"/>
                </a:solidFill>
              </a:rPr>
              <a:t>Properties as f(T, </a:t>
            </a:r>
            <a:r>
              <a:rPr lang="en-GB" sz="1200" b="1" dirty="0" smtClean="0">
                <a:solidFill>
                  <a:srgbClr val="7030A0"/>
                </a:solidFill>
              </a:rPr>
              <a:t>B</a:t>
            </a:r>
            <a:r>
              <a:rPr lang="en-GB" sz="1200" dirty="0" smtClean="0">
                <a:solidFill>
                  <a:srgbClr val="7030A0"/>
                </a:solidFill>
              </a:rPr>
              <a:t>)</a:t>
            </a:r>
            <a:r>
              <a:rPr lang="en-GB" sz="1200" b="1" dirty="0" smtClean="0">
                <a:solidFill>
                  <a:srgbClr val="7030A0"/>
                </a:solidFill>
              </a:rPr>
              <a:t>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Workshop On Modelling, Simulation and Control of Complex Physical Systems</a:t>
            </a:r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22219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6" grpId="0" animBg="1"/>
      <p:bldP spid="47" grpId="0" animBg="1"/>
      <p:bldP spid="49" grpId="0" animBg="1"/>
      <p:bldP spid="50" grpId="0" animBg="1"/>
      <p:bldP spid="14" grpId="0" animBg="1"/>
      <p:bldP spid="16" grpId="0"/>
      <p:bldP spid="19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46" y="277646"/>
            <a:ext cx="2288691" cy="670328"/>
          </a:xfrm>
          <a:prstGeom prst="rect">
            <a:avLst/>
          </a:prstGeom>
        </p:spPr>
      </p:pic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589547" y="1269922"/>
            <a:ext cx="8914938" cy="4270860"/>
          </a:xfrm>
        </p:spPr>
        <p:txBody>
          <a:bodyPr>
            <a:normAutofit/>
          </a:bodyPr>
          <a:lstStyle/>
          <a:p>
            <a:pPr marL="48766" indent="0">
              <a:buNone/>
            </a:pPr>
            <a:r>
              <a:rPr lang="en-GB" sz="2000" b="1" dirty="0" smtClean="0"/>
              <a:t>Status</a:t>
            </a:r>
          </a:p>
          <a:p>
            <a:pPr marL="48766" indent="0">
              <a:buNone/>
            </a:pP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Co-simulation field-network coupling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COMSOL for electro-thermal problem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PSPICE for electrical </a:t>
            </a:r>
            <a:r>
              <a:rPr lang="en-GB" sz="2000" dirty="0"/>
              <a:t>network </a:t>
            </a:r>
            <a:r>
              <a:rPr lang="en-GB" sz="2000" dirty="0" smtClean="0"/>
              <a:t>analysis</a:t>
            </a:r>
            <a:endParaRPr lang="en-GB" sz="2000" dirty="0"/>
          </a:p>
          <a:p>
            <a:pPr marL="48766" indent="0">
              <a:buNone/>
            </a:pPr>
            <a:endParaRPr lang="en-GB" sz="2000" dirty="0" smtClean="0"/>
          </a:p>
          <a:p>
            <a:pPr marL="48766" indent="0">
              <a:buNone/>
            </a:pPr>
            <a:r>
              <a:rPr lang="en-GB" sz="2000" dirty="0" smtClean="0"/>
              <a:t>Benefits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Full electro-thermal dynamic </a:t>
            </a:r>
            <a:r>
              <a:rPr lang="en-GB" sz="2000" dirty="0" smtClean="0"/>
              <a:t>phenomena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Full </a:t>
            </a:r>
            <a:r>
              <a:rPr lang="en-GB" sz="2000" dirty="0" smtClean="0"/>
              <a:t>electro-dynamic </a:t>
            </a:r>
            <a:r>
              <a:rPr lang="en-GB" sz="2000" dirty="0"/>
              <a:t>circuital </a:t>
            </a:r>
            <a:r>
              <a:rPr lang="en-GB" sz="2000" dirty="0" smtClean="0"/>
              <a:t>analysis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Nodal structure suitable for </a:t>
            </a:r>
            <a:r>
              <a:rPr lang="en-GB" sz="2000" dirty="0" smtClean="0"/>
              <a:t>parallelism</a:t>
            </a:r>
            <a:endParaRPr lang="en-GB" sz="2000" dirty="0"/>
          </a:p>
          <a:p>
            <a:pPr marL="48766" indent="0">
              <a:buNone/>
            </a:pPr>
            <a:endParaRPr lang="en-GB" sz="2000" dirty="0" smtClean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0231" y="2200341"/>
            <a:ext cx="4266148" cy="187635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07674" y="1587422"/>
            <a:ext cx="1912618" cy="2895678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9132521" y="3258136"/>
            <a:ext cx="582570" cy="32572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9110399" y="2448740"/>
            <a:ext cx="582570" cy="32572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8083338" y="2438279"/>
            <a:ext cx="582570" cy="32572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8122570" y="3267814"/>
            <a:ext cx="582570" cy="32572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9715091" y="3571158"/>
            <a:ext cx="50400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Workshop On Modelling, Simulation and Control of Complex Physical Systems</a:t>
            </a:r>
            <a:endParaRPr lang="pl-PL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5470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6" descr="https://upload.wikimedia.org/wikipedia/en/0/03/Flag_of_Italy.svg"/>
          <p:cNvSpPr>
            <a:spLocks noChangeAspect="1" noChangeArrowheads="1"/>
          </p:cNvSpPr>
          <p:nvPr/>
        </p:nvSpPr>
        <p:spPr bwMode="auto">
          <a:xfrm>
            <a:off x="155575" y="-1790700"/>
            <a:ext cx="56197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Challenges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200" dirty="0" smtClean="0"/>
              <a:t>Consistent representation of various domains</a:t>
            </a:r>
          </a:p>
          <a:p>
            <a:r>
              <a:rPr lang="en-GB" sz="3200" dirty="0" smtClean="0"/>
              <a:t>Selection of a coupling scheme (coupling strength)</a:t>
            </a:r>
          </a:p>
          <a:p>
            <a:r>
              <a:rPr lang="en-GB" sz="3200" dirty="0" smtClean="0"/>
              <a:t>Convergence study for field-circuit coupling</a:t>
            </a:r>
          </a:p>
          <a:p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Workshop On Modelling, Simulation and Control of Complex Physical Systems</a:t>
            </a:r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626C776-1255-40B4-80EB-8A48E77F1A06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6227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zn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7109F9D4B78346B4AE976AE1BEB3EE" ma:contentTypeVersion="0" ma:contentTypeDescription="Create a new document." ma:contentTypeScope="" ma:versionID="607db0f5464ee89518f28504cef8cd3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45DF638-C311-40FD-B22C-8B38BF4A00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AF5924D-FE46-423B-8B35-DCCE8C9D1B0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6EB9DF9-E23B-49C2-9DAB-47EFE8B47D03}">
  <ds:schemaRefs>
    <ds:schemaRef ds:uri="http://www.w3.org/XML/1998/namespace"/>
    <ds:schemaRef ds:uri="http://purl.org/dc/terms/"/>
    <ds:schemaRef ds:uri="http://purl.org/dc/elements/1.1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6271</TotalTime>
  <Words>807</Words>
  <Application>Microsoft Office PowerPoint</Application>
  <PresentationFormat>Widescreen</PresentationFormat>
  <Paragraphs>336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ＭＳ Ｐゴシック</vt:lpstr>
      <vt:lpstr>Arial</vt:lpstr>
      <vt:lpstr>Calibri</vt:lpstr>
      <vt:lpstr>Cambria Math</vt:lpstr>
      <vt:lpstr>Times New Roman</vt:lpstr>
      <vt:lpstr>CERNCorporate16-9</vt:lpstr>
      <vt:lpstr>PowerPoint Presentation</vt:lpstr>
      <vt:lpstr>Summer School and Workshop Energy Based Modelling, Simulation, and Control of Complex Physical Systems</vt:lpstr>
      <vt:lpstr>Summer School</vt:lpstr>
      <vt:lpstr>Bond graph modelling</vt:lpstr>
      <vt:lpstr>Port-Hamiltonian systems</vt:lpstr>
      <vt:lpstr>Workshop</vt:lpstr>
      <vt:lpstr>Challenges</vt:lpstr>
      <vt:lpstr>PowerPoint Presentation</vt:lpstr>
      <vt:lpstr>Challenges</vt:lpstr>
      <vt:lpstr>Order of talks</vt:lpstr>
      <vt:lpstr>Port-Hamiltonian Modelling of Electro-Thermal Coupling in Superconducting Magnets</vt:lpstr>
      <vt:lpstr>Towards a Port–Hamiltonian Description of Superfluid Helium in LHC Magnets</vt:lpstr>
      <vt:lpstr>Port-Hamiltonian Representation of RLC Network Equations PH Representation of the Combination of Loop-Current and Cut-Set-Voltage Method</vt:lpstr>
      <vt:lpstr>Port-Hamiltonian Formulation of Circuit-FEM Coupling for Superconducting Magnet Circuits</vt:lpstr>
      <vt:lpstr>Co-simulation of superconducting magnets - Open questions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Lessons learned during stay at TU Darmstadt</dc:title>
  <dc:creator>Michał Maciejewski</dc:creator>
  <cp:lastModifiedBy>Michal Maciejewski</cp:lastModifiedBy>
  <cp:revision>374</cp:revision>
  <dcterms:created xsi:type="dcterms:W3CDTF">2014-04-13T10:01:50Z</dcterms:created>
  <dcterms:modified xsi:type="dcterms:W3CDTF">2016-04-21T07:56:26Z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0x010100A87109F9D4B78346B4AE976AE1BEB3EE</vt:lpwstr>
  </property>
</Properties>
</file>