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338" r:id="rId2"/>
    <p:sldId id="325" r:id="rId3"/>
    <p:sldId id="326" r:id="rId4"/>
    <p:sldId id="322" r:id="rId5"/>
    <p:sldId id="324" r:id="rId6"/>
    <p:sldId id="323" r:id="rId7"/>
    <p:sldId id="306" r:id="rId8"/>
    <p:sldId id="305" r:id="rId9"/>
    <p:sldId id="308" r:id="rId10"/>
    <p:sldId id="307" r:id="rId11"/>
    <p:sldId id="321" r:id="rId12"/>
    <p:sldId id="318" r:id="rId13"/>
    <p:sldId id="315" r:id="rId14"/>
    <p:sldId id="314" r:id="rId15"/>
    <p:sldId id="316" r:id="rId16"/>
    <p:sldId id="317" r:id="rId17"/>
    <p:sldId id="319" r:id="rId18"/>
    <p:sldId id="333" r:id="rId19"/>
    <p:sldId id="335" r:id="rId20"/>
    <p:sldId id="334" r:id="rId21"/>
    <p:sldId id="336" r:id="rId22"/>
    <p:sldId id="320" r:id="rId23"/>
    <p:sldId id="309" r:id="rId24"/>
    <p:sldId id="312" r:id="rId25"/>
    <p:sldId id="310" r:id="rId26"/>
    <p:sldId id="311" r:id="rId27"/>
    <p:sldId id="313" r:id="rId28"/>
    <p:sldId id="330" r:id="rId29"/>
    <p:sldId id="327" r:id="rId30"/>
    <p:sldId id="328" r:id="rId31"/>
    <p:sldId id="329" r:id="rId32"/>
    <p:sldId id="331" r:id="rId33"/>
    <p:sldId id="332" r:id="rId34"/>
    <p:sldId id="337" r:id="rId35"/>
  </p:sldIdLst>
  <p:sldSz cx="9144000" cy="6858000" type="screen4x3"/>
  <p:notesSz cx="6718300" cy="985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4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0066FF"/>
    <a:srgbClr val="A6F8C5"/>
    <a:srgbClr val="B3EBB8"/>
    <a:srgbClr val="FF9900"/>
    <a:srgbClr val="F8F8F8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390" autoAdjust="0"/>
    <p:restoredTop sz="95405" autoAdjust="0"/>
  </p:normalViewPr>
  <p:slideViewPr>
    <p:cSldViewPr snapToGrid="0" snapToObjects="1" showGuides="1">
      <p:cViewPr varScale="1">
        <p:scale>
          <a:sx n="67" d="100"/>
          <a:sy n="67" d="100"/>
        </p:scale>
        <p:origin x="1352" y="36"/>
      </p:cViewPr>
      <p:guideLst>
        <p:guide orient="horz" pos="504"/>
        <p:guide pos="5760"/>
      </p:guideLst>
    </p:cSldViewPr>
  </p:slideViewPr>
  <p:outlineViewPr>
    <p:cViewPr>
      <p:scale>
        <a:sx n="33" d="100"/>
        <a:sy n="33" d="100"/>
      </p:scale>
      <p:origin x="0" y="-270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31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algn="l" defTabSz="912813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1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 algn="l" defTabSz="912813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/>
            </a:lvl1pPr>
          </a:lstStyle>
          <a:p>
            <a:pPr>
              <a:defRPr/>
            </a:pPr>
            <a:fld id="{2510A425-2DA9-4C6D-89EC-1A94212BF8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68362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algn="l" defTabSz="912813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1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 algn="l" defTabSz="912813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/>
            </a:lvl1pPr>
          </a:lstStyle>
          <a:p>
            <a:pPr>
              <a:defRPr/>
            </a:pPr>
            <a:fld id="{2AD1C9CD-D509-451B-935E-ED8EAA8F02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1071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5E42F-AA3C-4831-8F73-78BB1B3019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8624968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C94DA-5CDA-42B3-80DA-580D98A656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1441362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04606-0108-4AB4-AFCE-2B8C4DBBFA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935201"/>
      </p:ext>
    </p:extLst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325" y="0"/>
            <a:ext cx="8067675" cy="7715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936625"/>
            <a:ext cx="4343400" cy="569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36625"/>
            <a:ext cx="4343400" cy="569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F724B-144F-40AA-8FC7-3C695D3AA1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773998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2DE93-666D-4490-A634-245FD001B1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4399123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B5BC2-8B71-47A5-BF27-1F1821D8C0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9236207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36625"/>
            <a:ext cx="4343400" cy="569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36625"/>
            <a:ext cx="4343400" cy="569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0A5B0-984D-45F8-8F73-B3AE83082A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1322676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E89F1-FD65-467E-A730-C97CE13C8F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3950639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01078-9475-4238-A5F0-9D88F1A444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6213334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22A24-C7FE-45E9-84A8-94B7612D99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023247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C09E1-8386-40B7-9147-1196E56548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6179059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60B70-FEED-43BA-A569-4EA75B03C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1380773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ChangeArrowheads="1"/>
          </p:cNvSpPr>
          <p:nvPr userDrawn="1"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333399">
              <a:alpha val="1490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GB" altLang="en-US" smtClean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6325" y="0"/>
            <a:ext cx="8067675" cy="771525"/>
          </a:xfrm>
          <a:prstGeom prst="rect">
            <a:avLst/>
          </a:prstGeom>
          <a:solidFill>
            <a:srgbClr val="333399">
              <a:alpha val="1490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936625"/>
            <a:ext cx="8839200" cy="569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6294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i="1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AAE89050-67A8-4B7C-A235-6C3838AEAE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3038475" y="6629400"/>
            <a:ext cx="31432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200" i="1" smtClean="0">
                <a:solidFill>
                  <a:schemeClr val="accent2"/>
                </a:solidFill>
              </a:rPr>
              <a:t>R.Schmidt  </a:t>
            </a:r>
          </a:p>
        </p:txBody>
      </p:sp>
      <p:sp>
        <p:nvSpPr>
          <p:cNvPr id="1031" name="Line 23"/>
          <p:cNvSpPr>
            <a:spLocks noChangeShapeType="1"/>
          </p:cNvSpPr>
          <p:nvPr userDrawn="1"/>
        </p:nvSpPr>
        <p:spPr bwMode="auto">
          <a:xfrm>
            <a:off x="0" y="771525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2" name="Line 24"/>
          <p:cNvSpPr>
            <a:spLocks noChangeShapeType="1"/>
          </p:cNvSpPr>
          <p:nvPr userDrawn="1"/>
        </p:nvSpPr>
        <p:spPr bwMode="auto">
          <a:xfrm>
            <a:off x="0" y="67056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33" name="Picture 2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762000" cy="75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4" name="Rectangle 29"/>
          <p:cNvSpPr>
            <a:spLocks noChangeArrowheads="1"/>
          </p:cNvSpPr>
          <p:nvPr userDrawn="1"/>
        </p:nvSpPr>
        <p:spPr bwMode="auto">
          <a:xfrm>
            <a:off x="0" y="0"/>
            <a:ext cx="1076325" cy="771525"/>
          </a:xfrm>
          <a:prstGeom prst="rect">
            <a:avLst/>
          </a:prstGeom>
          <a:solidFill>
            <a:srgbClr val="333399">
              <a:alpha val="1490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GB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2" r:id="rId1"/>
    <p:sldLayoutId id="2147484263" r:id="rId2"/>
    <p:sldLayoutId id="2147484264" r:id="rId3"/>
    <p:sldLayoutId id="2147484265" r:id="rId4"/>
    <p:sldLayoutId id="2147484266" r:id="rId5"/>
    <p:sldLayoutId id="2147484267" r:id="rId6"/>
    <p:sldLayoutId id="2147484268" r:id="rId7"/>
    <p:sldLayoutId id="2147484269" r:id="rId8"/>
    <p:sldLayoutId id="2147484270" r:id="rId9"/>
    <p:sldLayoutId id="2147484271" r:id="rId10"/>
    <p:sldLayoutId id="2147484272" r:id="rId11"/>
    <p:sldLayoutId id="2147484273" r:id="rId12"/>
  </p:sldLayoutIdLst>
  <p:transition>
    <p:dissolv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75CEEC9-A7B6-46D4-91FC-16FE561B893A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Observation from LHC operation</a:t>
            </a:r>
            <a:endParaRPr lang="en-GB" altLang="en-US" dirty="0" smtClean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AutoNum type="arabicPeriod"/>
            </a:pPr>
            <a:endParaRPr lang="de-CH" altLang="en-US" sz="3200" dirty="0" smtClean="0"/>
          </a:p>
          <a:p>
            <a:pPr eaLnBrk="1" hangingPunct="1">
              <a:buFont typeface="Arial" panose="020B0604020202020204" pitchFamily="34" charset="0"/>
              <a:buAutoNum type="arabicPeriod"/>
            </a:pPr>
            <a:endParaRPr lang="de-CH" altLang="en-US" sz="3200" dirty="0"/>
          </a:p>
          <a:p>
            <a:pPr eaLnBrk="1" hangingPunct="1">
              <a:buFont typeface="Arial" panose="020B0604020202020204" pitchFamily="34" charset="0"/>
              <a:buAutoNum type="arabicPeriod"/>
            </a:pPr>
            <a:r>
              <a:rPr lang="de-CH" altLang="en-US" sz="3200" dirty="0" smtClean="0"/>
              <a:t>UFO </a:t>
            </a:r>
            <a:r>
              <a:rPr lang="de-CH" altLang="en-US" sz="3200" dirty="0" err="1" smtClean="0"/>
              <a:t>quenched</a:t>
            </a:r>
            <a:r>
              <a:rPr lang="de-CH" altLang="en-US" sz="3200" dirty="0" smtClean="0"/>
              <a:t> a </a:t>
            </a:r>
            <a:r>
              <a:rPr lang="de-CH" altLang="en-US" sz="3200" dirty="0" err="1" smtClean="0"/>
              <a:t>magnet</a:t>
            </a:r>
            <a:r>
              <a:rPr lang="de-CH" altLang="en-US" sz="3200" dirty="0" smtClean="0"/>
              <a:t>, </a:t>
            </a:r>
            <a:r>
              <a:rPr lang="de-CH" altLang="en-US" sz="3200" dirty="0" smtClean="0"/>
              <a:t>9/6/2016, </a:t>
            </a:r>
            <a:r>
              <a:rPr lang="de-CH" altLang="en-US" sz="3200" dirty="0" smtClean="0"/>
              <a:t>1:55</a:t>
            </a:r>
          </a:p>
          <a:p>
            <a:pPr eaLnBrk="1" hangingPunct="1">
              <a:buFont typeface="Arial" panose="020B0604020202020204" pitchFamily="34" charset="0"/>
              <a:buAutoNum type="arabicPeriod"/>
            </a:pPr>
            <a:endParaRPr lang="de-CH" altLang="en-US" sz="3200" dirty="0" smtClean="0"/>
          </a:p>
          <a:p>
            <a:pPr eaLnBrk="1" hangingPunct="1">
              <a:buFont typeface="Arial" panose="020B0604020202020204" pitchFamily="34" charset="0"/>
              <a:buAutoNum type="arabicPeriod"/>
            </a:pPr>
            <a:r>
              <a:rPr lang="de-CH" altLang="en-US" sz="3200" dirty="0" err="1" smtClean="0"/>
              <a:t>Asynchronous</a:t>
            </a:r>
            <a:r>
              <a:rPr lang="de-CH" altLang="en-US" sz="3200" dirty="0" smtClean="0"/>
              <a:t> beam </a:t>
            </a:r>
            <a:r>
              <a:rPr lang="de-CH" altLang="en-US" sz="3200" dirty="0" err="1" smtClean="0"/>
              <a:t>dump</a:t>
            </a:r>
            <a:r>
              <a:rPr lang="de-CH" altLang="en-US" sz="3200" dirty="0" smtClean="0"/>
              <a:t> </a:t>
            </a:r>
            <a:r>
              <a:rPr lang="de-CH" altLang="en-US" sz="3200" dirty="0" err="1" smtClean="0"/>
              <a:t>test</a:t>
            </a:r>
            <a:r>
              <a:rPr lang="de-CH" altLang="en-US" sz="3200" dirty="0" smtClean="0"/>
              <a:t> </a:t>
            </a:r>
            <a:r>
              <a:rPr lang="de-CH" altLang="en-US" sz="3200" dirty="0" err="1" smtClean="0"/>
              <a:t>quenched</a:t>
            </a:r>
            <a:r>
              <a:rPr lang="de-CH" altLang="en-US" sz="3200" dirty="0" smtClean="0"/>
              <a:t> </a:t>
            </a:r>
            <a:r>
              <a:rPr lang="de-CH" altLang="en-US" sz="3200" dirty="0" err="1" smtClean="0"/>
              <a:t>several</a:t>
            </a:r>
            <a:r>
              <a:rPr lang="de-CH" altLang="en-US" sz="3200" dirty="0" smtClean="0"/>
              <a:t> </a:t>
            </a:r>
            <a:r>
              <a:rPr lang="de-CH" altLang="en-US" sz="3200" dirty="0" err="1" smtClean="0"/>
              <a:t>magnets</a:t>
            </a:r>
            <a:r>
              <a:rPr lang="de-CH" altLang="en-US" sz="3200" dirty="0" smtClean="0"/>
              <a:t>, 15-MAY-2016 12:08</a:t>
            </a:r>
            <a:endParaRPr lang="de-CH" altLang="en-US" sz="1600" dirty="0" smtClean="0"/>
          </a:p>
          <a:p>
            <a:pPr eaLnBrk="1" hangingPunct="1"/>
            <a:endParaRPr lang="en-GB" alt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68111479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EA55BF3D-B86A-438D-8F48-49678DDC7975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smtClean="0"/>
          </a:p>
        </p:txBody>
      </p:sp>
      <p:pic>
        <p:nvPicPr>
          <p:cNvPr id="2560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8"/>
          <p:cNvSpPr>
            <a:spLocks noChangeArrowheads="1"/>
          </p:cNvSpPr>
          <p:nvPr/>
        </p:nvSpPr>
        <p:spPr bwMode="auto">
          <a:xfrm>
            <a:off x="2714625" y="4035425"/>
            <a:ext cx="5532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CH" altLang="en-US" sz="1800">
                <a:solidFill>
                  <a:schemeClr val="tx1"/>
                </a:solidFill>
              </a:rPr>
              <a:t>UFO that quenched, 9/6/2016, 1:55:57, during dump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8AAA9CE5-A50B-44E5-944F-720FB2BC7E25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smtClean="0"/>
          </a:p>
        </p:txBody>
      </p:sp>
      <p:pic>
        <p:nvPicPr>
          <p:cNvPr id="2662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6D622C3E-FC6A-4F61-8F98-15632CCD3C58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 smtClean="0"/>
          </a:p>
        </p:txBody>
      </p:sp>
      <p:pic>
        <p:nvPicPr>
          <p:cNvPr id="27652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Rectangle 8"/>
          <p:cNvSpPr>
            <a:spLocks noChangeArrowheads="1"/>
          </p:cNvSpPr>
          <p:nvPr/>
        </p:nvSpPr>
        <p:spPr bwMode="auto">
          <a:xfrm>
            <a:off x="6724650" y="1649413"/>
            <a:ext cx="2060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CH" altLang="en-US" sz="1800">
                <a:solidFill>
                  <a:schemeClr val="tx1"/>
                </a:solidFill>
              </a:rPr>
              <a:t>Trajectory Beam 1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974563BA-EF8C-4EB2-9CFC-0467181EA0CF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200" smtClean="0"/>
          </a:p>
        </p:txBody>
      </p:sp>
      <p:pic>
        <p:nvPicPr>
          <p:cNvPr id="2867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E42ABC7-FA65-477B-813A-F8898AE9B1F0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200" smtClean="0"/>
          </a:p>
        </p:txBody>
      </p:sp>
      <p:pic>
        <p:nvPicPr>
          <p:cNvPr id="29700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F50B0D3-9F71-4B8D-A9BC-C6242A1CB4F5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200" smtClean="0"/>
          </a:p>
        </p:txBody>
      </p:sp>
      <p:pic>
        <p:nvPicPr>
          <p:cNvPr id="3072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6C21EE39-62FC-4989-A495-D971512FB30B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200" smtClean="0"/>
          </a:p>
        </p:txBody>
      </p:sp>
      <p:pic>
        <p:nvPicPr>
          <p:cNvPr id="31748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973A4C9C-6223-48B8-82A2-889F1E7A8FA1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200" smtClean="0"/>
          </a:p>
        </p:txBody>
      </p:sp>
      <p:pic>
        <p:nvPicPr>
          <p:cNvPr id="32772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A3EF5C8-C46E-4AC6-AD3A-D315BD8E8443}" type="slidenum">
              <a:rPr lang="en-US" altLang="en-US" smtClean="0">
                <a:solidFill>
                  <a:schemeClr val="accent2"/>
                </a:solidFill>
              </a:rPr>
              <a:pPr/>
              <a:t>18</a:t>
            </a:fld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3379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C8E490A-8CC4-421A-978E-2C0300DDEC85}" type="slidenum">
              <a:rPr lang="en-US" altLang="en-US" smtClean="0">
                <a:solidFill>
                  <a:schemeClr val="accent2"/>
                </a:solidFill>
              </a:rPr>
              <a:pPr/>
              <a:t>19</a:t>
            </a:fld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3482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EAD3EA60-EC73-4A57-AF08-0E403FF338E4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en-US" smtClean="0"/>
              <a:t>Fill 4896: UFO quenched magnet, 9/6/2016, 1:55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CH" altLang="en-US" dirty="0" smtClean="0"/>
          </a:p>
          <a:p>
            <a:pPr eaLnBrk="1" hangingPunct="1"/>
            <a:r>
              <a:rPr lang="de-CH" altLang="en-US" dirty="0" smtClean="0"/>
              <a:t>UFO </a:t>
            </a:r>
            <a:r>
              <a:rPr lang="de-CH" altLang="en-US" dirty="0" err="1" smtClean="0"/>
              <a:t>came</a:t>
            </a:r>
            <a:r>
              <a:rPr lang="de-CH" altLang="en-US" dirty="0" smtClean="0"/>
              <a:t> </a:t>
            </a:r>
            <a:r>
              <a:rPr lang="de-CH" altLang="en-US" dirty="0" err="1" smtClean="0"/>
              <a:t>up</a:t>
            </a:r>
            <a:r>
              <a:rPr lang="de-CH" altLang="en-US" dirty="0" smtClean="0"/>
              <a:t>, </a:t>
            </a:r>
            <a:r>
              <a:rPr lang="de-CH" altLang="en-US" dirty="0" err="1" smtClean="0"/>
              <a:t>maximum</a:t>
            </a:r>
            <a:r>
              <a:rPr lang="de-CH" altLang="en-US" dirty="0" smtClean="0"/>
              <a:t> </a:t>
            </a:r>
            <a:r>
              <a:rPr lang="de-CH" altLang="en-US" dirty="0" err="1" smtClean="0"/>
              <a:t>amplitude</a:t>
            </a:r>
            <a:r>
              <a:rPr lang="de-CH" altLang="en-US" dirty="0" smtClean="0"/>
              <a:t> at 975 ms at </a:t>
            </a:r>
            <a:r>
              <a:rPr lang="en-GB" altLang="en-US" dirty="0" smtClean="0"/>
              <a:t>BLMBI.27R6.B0T20_MBA-MBB_27R6, beam loss for about 0.5 ms</a:t>
            </a:r>
          </a:p>
          <a:p>
            <a:pPr eaLnBrk="1" hangingPunct="1"/>
            <a:r>
              <a:rPr lang="en-GB" altLang="en-US" dirty="0" smtClean="0"/>
              <a:t>Magnets quenched</a:t>
            </a:r>
          </a:p>
          <a:p>
            <a:pPr eaLnBrk="1" hangingPunct="1"/>
            <a:r>
              <a:rPr lang="en-GB" altLang="en-US" dirty="0" smtClean="0"/>
              <a:t>Quench was detected, quench heaters were fired</a:t>
            </a:r>
          </a:p>
          <a:p>
            <a:pPr eaLnBrk="1" hangingPunct="1"/>
            <a:r>
              <a:rPr lang="en-GB" altLang="en-US" dirty="0" smtClean="0"/>
              <a:t>Recording of time of QPS is not synchronised to beam events on a level at a ms or better</a:t>
            </a:r>
            <a:endParaRPr lang="de-CH" altLang="en-US" dirty="0" smtClean="0"/>
          </a:p>
          <a:p>
            <a:pPr eaLnBrk="1" hangingPunct="1"/>
            <a:r>
              <a:rPr lang="de-CH" altLang="en-US" dirty="0" smtClean="0"/>
              <a:t>Beam </a:t>
            </a:r>
            <a:r>
              <a:rPr lang="de-CH" altLang="en-US" dirty="0" err="1" smtClean="0"/>
              <a:t>dump</a:t>
            </a:r>
            <a:r>
              <a:rPr lang="de-CH" altLang="en-US" dirty="0" smtClean="0"/>
              <a:t> 1019.1 ms</a:t>
            </a:r>
          </a:p>
          <a:p>
            <a:pPr eaLnBrk="1" hangingPunct="1"/>
            <a:r>
              <a:rPr lang="de-CH" altLang="en-US" dirty="0" smtClean="0"/>
              <a:t>Sudden </a:t>
            </a:r>
            <a:r>
              <a:rPr lang="de-CH" altLang="en-US" dirty="0" err="1" smtClean="0"/>
              <a:t>orbit</a:t>
            </a:r>
            <a:r>
              <a:rPr lang="de-CH" altLang="en-US" dirty="0" smtClean="0"/>
              <a:t> </a:t>
            </a:r>
            <a:r>
              <a:rPr lang="de-CH" altLang="en-US" dirty="0" err="1" smtClean="0"/>
              <a:t>change</a:t>
            </a:r>
            <a:r>
              <a:rPr lang="de-CH" altLang="en-US" dirty="0" smtClean="0"/>
              <a:t> 1014 </a:t>
            </a:r>
            <a:r>
              <a:rPr lang="de-CH" altLang="en-US" dirty="0" smtClean="0"/>
              <a:t>ms</a:t>
            </a:r>
          </a:p>
          <a:p>
            <a:pPr eaLnBrk="1" hangingPunct="1"/>
            <a:endParaRPr lang="de-CH" altLang="en-US" dirty="0"/>
          </a:p>
          <a:p>
            <a:pPr eaLnBrk="1" hangingPunct="1"/>
            <a:endParaRPr lang="de-CH" altLang="en-US" dirty="0" smtClean="0"/>
          </a:p>
          <a:p>
            <a:pPr marL="0" indent="0" eaLnBrk="1" hangingPunct="1">
              <a:buNone/>
            </a:pPr>
            <a:r>
              <a:rPr lang="de-CH" altLang="en-US" dirty="0" err="1" smtClean="0"/>
              <a:t>Acknowledgement</a:t>
            </a:r>
            <a:r>
              <a:rPr lang="de-CH" altLang="en-US" dirty="0" smtClean="0"/>
              <a:t> </a:t>
            </a:r>
            <a:r>
              <a:rPr lang="de-CH" altLang="en-US" dirty="0" err="1" smtClean="0"/>
              <a:t>to</a:t>
            </a:r>
            <a:r>
              <a:rPr lang="de-CH" altLang="en-US" dirty="0" smtClean="0"/>
              <a:t> Matti Kalliokoski, Anton Lechner, Jorg Wenninger, Lorenzo Bortot</a:t>
            </a:r>
            <a:endParaRPr lang="de-CH" altLang="en-US" dirty="0" smtClean="0"/>
          </a:p>
          <a:p>
            <a:pPr eaLnBrk="1" hangingPunct="1"/>
            <a:endParaRPr lang="de-CH" altLang="en-US" dirty="0" smtClean="0"/>
          </a:p>
          <a:p>
            <a:pPr eaLnBrk="1" hangingPunct="1"/>
            <a:endParaRPr lang="de-CH" altLang="en-US" sz="1800" dirty="0" smtClean="0"/>
          </a:p>
          <a:p>
            <a:pPr eaLnBrk="1" hangingPunct="1"/>
            <a:endParaRPr lang="en-GB" altLang="en-US" sz="1800" dirty="0" smtClean="0"/>
          </a:p>
          <a:p>
            <a:pPr eaLnBrk="1" hangingPunct="1"/>
            <a:endParaRPr lang="en-GB" altLang="en-US" sz="18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F006E8-1E9F-4C50-803F-70132C0306B7}" type="slidenum">
              <a:rPr lang="en-US" altLang="en-US" smtClean="0">
                <a:solidFill>
                  <a:schemeClr val="accent2"/>
                </a:solidFill>
              </a:rPr>
              <a:pPr/>
              <a:t>20</a:t>
            </a:fld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3584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6FCFA67-1128-4D45-A3E4-9D979F49CBB6}" type="slidenum">
              <a:rPr lang="en-US" altLang="en-US" smtClean="0">
                <a:solidFill>
                  <a:schemeClr val="accent2"/>
                </a:solidFill>
              </a:rPr>
              <a:pPr/>
              <a:t>21</a:t>
            </a:fld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3686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6FB2985-0E07-445B-8ED1-0AC890079D96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200" smtClean="0"/>
          </a:p>
        </p:txBody>
      </p:sp>
      <p:pic>
        <p:nvPicPr>
          <p:cNvPr id="37892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600E49F-A798-4624-8F8A-4ABE328EFFE2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200" smtClean="0"/>
          </a:p>
        </p:txBody>
      </p:sp>
      <p:pic>
        <p:nvPicPr>
          <p:cNvPr id="3891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ACAA8B3-BA0D-4BC4-91B5-824F164E9CE9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200" smtClean="0"/>
          </a:p>
        </p:txBody>
      </p:sp>
      <p:pic>
        <p:nvPicPr>
          <p:cNvPr id="3994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ABE837B1-ACD9-4542-B35D-F328B0D15C7B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200" smtClean="0"/>
          </a:p>
        </p:txBody>
      </p:sp>
      <p:pic>
        <p:nvPicPr>
          <p:cNvPr id="4096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49008A41-919A-4671-997D-CE4A315BB619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200" smtClean="0"/>
          </a:p>
        </p:txBody>
      </p:sp>
      <p:pic>
        <p:nvPicPr>
          <p:cNvPr id="4198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Training quench 03-NOV-2015 07.25.49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mtClean="0"/>
              <a:t>During a luminosity fill, a training quench happened on 3/11/2015</a:t>
            </a:r>
          </a:p>
          <a:p>
            <a:r>
              <a:rPr lang="en-GB" altLang="en-US" smtClean="0"/>
              <a:t>The beams were dumped correctly, triggered by the QPS via the PIC and the BIC</a:t>
            </a:r>
          </a:p>
          <a:p>
            <a:r>
              <a:rPr lang="en-GB" altLang="en-US" smtClean="0"/>
              <a:t>Training quench of MB.A32L2 after nearly 12h at flat top.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27942DD7-0836-42C6-A17E-E0ACDEF58D6E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20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E057352-713B-4FC7-B023-241AEF0F1A28}" type="slidenum">
              <a:rPr lang="en-US" altLang="en-US" smtClean="0">
                <a:solidFill>
                  <a:schemeClr val="accent2"/>
                </a:solidFill>
              </a:rPr>
              <a:pPr/>
              <a:t>28</a:t>
            </a:fld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4403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40C85DF-DEAF-406B-9C4E-1FFC38F2F178}" type="slidenum">
              <a:rPr lang="en-US" altLang="en-US" smtClean="0">
                <a:solidFill>
                  <a:schemeClr val="accent2"/>
                </a:solidFill>
              </a:rPr>
              <a:pPr/>
              <a:t>29</a:t>
            </a:fld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4506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TextBox 5"/>
          <p:cNvSpPr txBox="1">
            <a:spLocks noChangeArrowheads="1"/>
          </p:cNvSpPr>
          <p:nvPr/>
        </p:nvSpPr>
        <p:spPr bwMode="auto">
          <a:xfrm>
            <a:off x="1628775" y="5483225"/>
            <a:ext cx="915988" cy="368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/>
              <a:t>B32.L2</a:t>
            </a:r>
          </a:p>
        </p:txBody>
      </p:sp>
      <p:cxnSp>
        <p:nvCxnSpPr>
          <p:cNvPr id="45062" name="Straight Arrow Connector 7"/>
          <p:cNvCxnSpPr>
            <a:cxnSpLocks noChangeShapeType="1"/>
          </p:cNvCxnSpPr>
          <p:nvPr/>
        </p:nvCxnSpPr>
        <p:spPr bwMode="auto">
          <a:xfrm flipH="1" flipV="1">
            <a:off x="1200150" y="5219700"/>
            <a:ext cx="476250" cy="301625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D3B0E29-59A2-4A64-AE8C-FAADF46CA709}" type="slidenum">
              <a:rPr lang="en-US" altLang="en-US" smtClean="0">
                <a:solidFill>
                  <a:schemeClr val="accent2"/>
                </a:solidFill>
              </a:rPr>
              <a:pPr/>
              <a:t>3</a:t>
            </a:fld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1843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5D2E01B-5B8B-4FC7-B5D2-2314E3681901}" type="slidenum">
              <a:rPr lang="en-US" altLang="en-US" smtClean="0">
                <a:solidFill>
                  <a:schemeClr val="accent2"/>
                </a:solidFill>
              </a:rPr>
              <a:pPr/>
              <a:t>30</a:t>
            </a:fld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4608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F2BDB5C-772B-4583-A3BA-6410E84C35E8}" type="slidenum">
              <a:rPr lang="en-US" altLang="en-US" smtClean="0">
                <a:solidFill>
                  <a:schemeClr val="accent2"/>
                </a:solidFill>
              </a:rPr>
              <a:pPr/>
              <a:t>31</a:t>
            </a:fld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4710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1CEB372-A50C-4A8D-BB1E-9C4752B674BF}" type="slidenum">
              <a:rPr lang="en-US" altLang="en-US" smtClean="0">
                <a:solidFill>
                  <a:schemeClr val="accent2"/>
                </a:solidFill>
              </a:rPr>
              <a:pPr/>
              <a:t>32</a:t>
            </a:fld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48132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Reiner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mtClean="0"/>
              <a:t>C26R7 DQHDS trigger relay is: Δt</a:t>
            </a:r>
            <a:r>
              <a:rPr lang="en-GB" altLang="en-US" baseline="-25000" smtClean="0"/>
              <a:t>HDS</a:t>
            </a:r>
            <a:r>
              <a:rPr lang="en-GB" altLang="en-US" smtClean="0"/>
              <a:t> = 4.943 ms (measured by DQHSU, raise time 320 μs); from the relay datasheets one can deduce Δt</a:t>
            </a:r>
            <a:r>
              <a:rPr lang="en-GB" altLang="en-US" baseline="-25000" smtClean="0"/>
              <a:t>MAX-HDS </a:t>
            </a:r>
            <a:r>
              <a:rPr lang="en-GB" altLang="en-US" smtClean="0"/>
              <a:t>= 6 ms</a:t>
            </a:r>
          </a:p>
          <a:p>
            <a:r>
              <a:rPr lang="en-GB" altLang="en-US" smtClean="0"/>
              <a:t>QPS interlock loop opening time delay is: Δt</a:t>
            </a:r>
            <a:r>
              <a:rPr lang="en-GB" altLang="en-US" baseline="-25000" smtClean="0"/>
              <a:t>MAX-DQQLC </a:t>
            </a:r>
            <a:r>
              <a:rPr lang="en-GB" altLang="en-US" smtClean="0"/>
              <a:t>= 5.5 ms</a:t>
            </a:r>
          </a:p>
          <a:p>
            <a:r>
              <a:rPr lang="en-GB" altLang="en-US" smtClean="0"/>
              <a:t>QPS timing is coherent (nQPS/iQPS) but not in sync with PIC history buffer (Δt ≈ 5 ms odd, Δt ≈ 7 ms even)</a:t>
            </a:r>
          </a:p>
          <a:p>
            <a:r>
              <a:rPr lang="en-GB" altLang="en-US" smtClean="0"/>
              <a:t>PIC history buffer is also off with respect to dump time (Δt ≈ 3 ms)</a:t>
            </a:r>
          </a:p>
          <a:p>
            <a:endParaRPr lang="en-GB" altLang="en-US" smtClean="0"/>
          </a:p>
          <a:p>
            <a:r>
              <a:rPr lang="en-GB" altLang="en-US" b="1" smtClean="0"/>
              <a:t>One can conclude that it is indeed possible that heaters are fired with beam still in the machine (for about 1 ms …).</a:t>
            </a:r>
          </a:p>
          <a:p>
            <a:endParaRPr lang="en-GB" alt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94A8D43-6984-43BC-A2B7-B85C85D4BF2E}" type="slidenum">
              <a:rPr lang="en-US" altLang="en-US" smtClean="0">
                <a:solidFill>
                  <a:schemeClr val="accent2"/>
                </a:solidFill>
              </a:rPr>
              <a:pPr/>
              <a:t>33</a:t>
            </a:fld>
            <a:endParaRPr lang="en-US" altLang="en-US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36625"/>
            <a:ext cx="8839200" cy="328295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When a dipole magnet quenches, the beam is dumped about 2-3 ms later</a:t>
            </a:r>
          </a:p>
          <a:p>
            <a:pPr>
              <a:defRPr/>
            </a:pPr>
            <a:r>
              <a:rPr lang="en-GB" dirty="0" smtClean="0"/>
              <a:t>A few ms before the beam dump, the vertical orbit changes slightly, a horizontal orbit change has not been observed</a:t>
            </a:r>
            <a:endParaRPr lang="en-GB" dirty="0"/>
          </a:p>
          <a:p>
            <a:pPr>
              <a:defRPr/>
            </a:pPr>
            <a:r>
              <a:rPr lang="en-GB" dirty="0" smtClean="0"/>
              <a:t>The source of the orbit change is a fast deflection (in the order to 100 us) at the location of the quenching magnet</a:t>
            </a:r>
          </a:p>
          <a:p>
            <a:pPr>
              <a:defRPr/>
            </a:pPr>
            <a:r>
              <a:rPr lang="en-GB" dirty="0" smtClean="0"/>
              <a:t>The orbit changes, the beam tail touches the collimators in IR7, and losses are observed. The amplitude of the losses changes with the betatron tune</a:t>
            </a:r>
          </a:p>
          <a:p>
            <a:pPr>
              <a:defRPr/>
            </a:pPr>
            <a:endParaRPr lang="en-GB" dirty="0"/>
          </a:p>
          <a:p>
            <a:pPr marL="0" indent="0">
              <a:buFontTx/>
              <a:buNone/>
              <a:defRPr/>
            </a:pPr>
            <a:r>
              <a:rPr lang="en-GB" dirty="0" smtClean="0"/>
              <a:t> 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b="1" dirty="0"/>
          </a:p>
          <a:p>
            <a:pPr>
              <a:defRPr/>
            </a:pPr>
            <a:endParaRPr lang="en-GB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6532445-60A3-4BD4-AA7B-46D261EA9176}" type="slidenum">
              <a:rPr lang="en-US" altLang="en-US" smtClean="0">
                <a:solidFill>
                  <a:schemeClr val="accent2"/>
                </a:solidFill>
              </a:rPr>
              <a:pPr/>
              <a:t>34</a:t>
            </a:fld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50181" name="Picture 4" descr="http://www.lifes-big-questions.org/graphics/thinkingman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4037013"/>
            <a:ext cx="3244850" cy="240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736265" y="4360959"/>
            <a:ext cx="5386221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What kicks the beam 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255DEEB-B8DB-4BE1-AE09-F0F0E8019CCB}" type="slidenum">
              <a:rPr lang="en-US" altLang="en-US" smtClean="0">
                <a:solidFill>
                  <a:schemeClr val="accent2"/>
                </a:solidFill>
              </a:rPr>
              <a:pPr/>
              <a:t>4</a:t>
            </a:fld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19460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59AAAE7-C559-42A4-823B-9E58AF14366B}" type="slidenum">
              <a:rPr lang="en-US" altLang="en-US" smtClean="0">
                <a:solidFill>
                  <a:schemeClr val="accent2"/>
                </a:solidFill>
              </a:rPr>
              <a:pPr/>
              <a:t>5</a:t>
            </a:fld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2048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84A6C5B-3CBC-4608-9011-4704140FD07E}" type="slidenum">
              <a:rPr lang="en-US" altLang="en-US" smtClean="0">
                <a:solidFill>
                  <a:schemeClr val="accent2"/>
                </a:solidFill>
              </a:rPr>
              <a:pPr/>
              <a:t>6</a:t>
            </a:fld>
            <a:endParaRPr lang="en-US" altLang="en-US" smtClean="0">
              <a:solidFill>
                <a:schemeClr val="accent2"/>
              </a:solidFill>
            </a:endParaRPr>
          </a:p>
        </p:txBody>
      </p:sp>
      <p:pic>
        <p:nvPicPr>
          <p:cNvPr id="2150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22E2527-2B58-4DCB-9173-BA866454F62A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smtClean="0"/>
          </a:p>
        </p:txBody>
      </p:sp>
      <p:pic>
        <p:nvPicPr>
          <p:cNvPr id="22532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Rectangle 2"/>
          <p:cNvSpPr>
            <a:spLocks noChangeArrowheads="1"/>
          </p:cNvSpPr>
          <p:nvPr/>
        </p:nvSpPr>
        <p:spPr bwMode="auto">
          <a:xfrm>
            <a:off x="2967038" y="4035425"/>
            <a:ext cx="5454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CH" altLang="en-US" sz="1800">
                <a:solidFill>
                  <a:schemeClr val="tx1"/>
                </a:solidFill>
              </a:rPr>
              <a:t>UFO that quenched, 9/6/2016, 1:55:57, before UFO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9F15600C-0222-4D75-941E-DA3B083C9DB2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smtClean="0"/>
          </a:p>
        </p:txBody>
      </p:sp>
      <p:pic>
        <p:nvPicPr>
          <p:cNvPr id="2355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Rectangle 8"/>
          <p:cNvSpPr>
            <a:spLocks noChangeArrowheads="1"/>
          </p:cNvSpPr>
          <p:nvPr/>
        </p:nvSpPr>
        <p:spPr bwMode="auto">
          <a:xfrm>
            <a:off x="2714625" y="4035425"/>
            <a:ext cx="6429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CH" altLang="en-US" sz="1800">
                <a:solidFill>
                  <a:schemeClr val="tx1"/>
                </a:solidFill>
              </a:rPr>
              <a:t>UFO that quenched, 9/6/2016, 1:55:57, UFO maximum in arc</a:t>
            </a:r>
          </a:p>
        </p:txBody>
      </p:sp>
      <p:sp>
        <p:nvSpPr>
          <p:cNvPr id="23558" name="Rectangle 8"/>
          <p:cNvSpPr>
            <a:spLocks noChangeArrowheads="1"/>
          </p:cNvSpPr>
          <p:nvPr/>
        </p:nvSpPr>
        <p:spPr bwMode="auto">
          <a:xfrm>
            <a:off x="6999288" y="2738438"/>
            <a:ext cx="18510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CH" altLang="en-US" sz="1800">
                <a:solidFill>
                  <a:schemeClr val="tx1"/>
                </a:solidFill>
              </a:rPr>
              <a:t>UFO on Beam 2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D67FA3B3-EA67-4FA2-ACCE-8BD725379127}" type="slidenum">
              <a:rPr lang="en-US" altLang="en-US" sz="1200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smtClean="0"/>
          </a:p>
        </p:txBody>
      </p:sp>
      <p:pic>
        <p:nvPicPr>
          <p:cNvPr id="2458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Rectangle 8"/>
          <p:cNvSpPr>
            <a:spLocks noChangeArrowheads="1"/>
          </p:cNvSpPr>
          <p:nvPr/>
        </p:nvSpPr>
        <p:spPr bwMode="auto">
          <a:xfrm>
            <a:off x="2714625" y="4035425"/>
            <a:ext cx="6469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CH" altLang="en-US" sz="1800">
                <a:solidFill>
                  <a:schemeClr val="tx1"/>
                </a:solidFill>
              </a:rPr>
              <a:t>UFO that quenched, 9/6/2016, 1:55:57, UFO maximum in IR7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tx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tx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16730</TotalTime>
  <Words>438</Words>
  <Application>Microsoft Office PowerPoint</Application>
  <PresentationFormat>On-screen Show (4:3)</PresentationFormat>
  <Paragraphs>80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 Light</vt:lpstr>
      <vt:lpstr>Calibri</vt:lpstr>
      <vt:lpstr>Default Design</vt:lpstr>
      <vt:lpstr>Observation from LHC operation</vt:lpstr>
      <vt:lpstr>Fill 4896: UFO quenched magnet, 9/6/2016, 1:55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Training quench 03-NOV-2015 07.25.49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Reiner</vt:lpstr>
      <vt:lpstr>Remarks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 to CERCA</dc:title>
  <dc:creator>assmann</dc:creator>
  <cp:lastModifiedBy>Rudiger Schmidt</cp:lastModifiedBy>
  <cp:revision>505</cp:revision>
  <dcterms:created xsi:type="dcterms:W3CDTF">2005-05-30T10:08:18Z</dcterms:created>
  <dcterms:modified xsi:type="dcterms:W3CDTF">2016-05-19T07:26:58Z</dcterms:modified>
</cp:coreProperties>
</file>