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tiff" ContentType="image/tiff"/>
  <Default Extension="tif" ContentType="image/tiff"/>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sldIdLst>
    <p:sldId id="256" r:id="rId2"/>
    <p:sldId id="305" r:id="rId3"/>
    <p:sldId id="425" r:id="rId4"/>
    <p:sldId id="430" r:id="rId5"/>
    <p:sldId id="383" r:id="rId6"/>
    <p:sldId id="421" r:id="rId7"/>
    <p:sldId id="423" r:id="rId8"/>
    <p:sldId id="435" r:id="rId9"/>
    <p:sldId id="438" r:id="rId10"/>
    <p:sldId id="433" r:id="rId11"/>
    <p:sldId id="437" r:id="rId12"/>
    <p:sldId id="434" r:id="rId13"/>
    <p:sldId id="439" r:id="rId14"/>
    <p:sldId id="436" r:id="rId15"/>
    <p:sldId id="440" r:id="rId16"/>
    <p:sldId id="375" r:id="rId17"/>
    <p:sldId id="349" r:id="rId18"/>
    <p:sldId id="428" r:id="rId19"/>
    <p:sldId id="356" r:id="rId20"/>
    <p:sldId id="426" r:id="rId21"/>
    <p:sldId id="427" r:id="rId22"/>
    <p:sldId id="429" r:id="rId23"/>
    <p:sldId id="384" r:id="rId24"/>
  </p:sldIdLst>
  <p:sldSz cx="9144000" cy="6858000" type="screen4x3"/>
  <p:notesSz cx="68119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jandro Manuel Fernandez Navarro" initials="AMFN" lastIdx="0" clrIdx="0">
    <p:extLst>
      <p:ext uri="{19B8F6BF-5375-455C-9EA6-DF929625EA0E}">
        <p15:presenceInfo xmlns:p15="http://schemas.microsoft.com/office/powerpoint/2012/main" userId="S-1-5-21-1526224874-1540688658-1361462980-33575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1F105"/>
    <a:srgbClr val="FFFFCC"/>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09" autoAdjust="0"/>
    <p:restoredTop sz="94660"/>
  </p:normalViewPr>
  <p:slideViewPr>
    <p:cSldViewPr snapToGrid="0" snapToObjects="1">
      <p:cViewPr varScale="1">
        <p:scale>
          <a:sx n="122" d="100"/>
          <a:sy n="122" d="100"/>
        </p:scale>
        <p:origin x="564" y="9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1850" cy="498852"/>
          </a:xfrm>
          <a:prstGeom prst="rect">
            <a:avLst/>
          </a:prstGeom>
        </p:spPr>
        <p:txBody>
          <a:bodyPr vert="horz" lIns="91595" tIns="45798" rIns="91595" bIns="45798" rtlCol="0"/>
          <a:lstStyle>
            <a:lvl1pPr algn="l">
              <a:defRPr sz="1200"/>
            </a:lvl1pPr>
          </a:lstStyle>
          <a:p>
            <a:endParaRPr lang="en-GB"/>
          </a:p>
        </p:txBody>
      </p:sp>
      <p:sp>
        <p:nvSpPr>
          <p:cNvPr id="3" name="Date Placeholder 2"/>
          <p:cNvSpPr>
            <a:spLocks noGrp="1"/>
          </p:cNvSpPr>
          <p:nvPr>
            <p:ph type="dt" idx="1"/>
          </p:nvPr>
        </p:nvSpPr>
        <p:spPr>
          <a:xfrm>
            <a:off x="3858537" y="0"/>
            <a:ext cx="2951850" cy="498852"/>
          </a:xfrm>
          <a:prstGeom prst="rect">
            <a:avLst/>
          </a:prstGeom>
        </p:spPr>
        <p:txBody>
          <a:bodyPr vert="horz" lIns="91595" tIns="45798" rIns="91595" bIns="45798" rtlCol="0"/>
          <a:lstStyle>
            <a:lvl1pPr algn="r">
              <a:defRPr sz="1200"/>
            </a:lvl1pPr>
          </a:lstStyle>
          <a:p>
            <a:fld id="{C92BF77B-C69E-4E0A-A054-E3229B841C94}" type="datetimeFigureOut">
              <a:rPr lang="en-GB" smtClean="0"/>
              <a:t>08/06/2016</a:t>
            </a:fld>
            <a:endParaRPr lang="en-GB"/>
          </a:p>
        </p:txBody>
      </p:sp>
      <p:sp>
        <p:nvSpPr>
          <p:cNvPr id="4" name="Slide Image Placeholder 3"/>
          <p:cNvSpPr>
            <a:spLocks noGrp="1" noRot="1" noChangeAspect="1"/>
          </p:cNvSpPr>
          <p:nvPr>
            <p:ph type="sldImg" idx="2"/>
          </p:nvPr>
        </p:nvSpPr>
        <p:spPr>
          <a:xfrm>
            <a:off x="1169988" y="1243013"/>
            <a:ext cx="4471987" cy="3354387"/>
          </a:xfrm>
          <a:prstGeom prst="rect">
            <a:avLst/>
          </a:prstGeom>
          <a:noFill/>
          <a:ln w="12700">
            <a:solidFill>
              <a:prstClr val="black"/>
            </a:solidFill>
          </a:ln>
        </p:spPr>
        <p:txBody>
          <a:bodyPr vert="horz" lIns="91595" tIns="45798" rIns="91595" bIns="45798" rtlCol="0" anchor="ctr"/>
          <a:lstStyle/>
          <a:p>
            <a:endParaRPr lang="en-GB"/>
          </a:p>
        </p:txBody>
      </p:sp>
      <p:sp>
        <p:nvSpPr>
          <p:cNvPr id="5" name="Notes Placeholder 4"/>
          <p:cNvSpPr>
            <a:spLocks noGrp="1"/>
          </p:cNvSpPr>
          <p:nvPr>
            <p:ph type="body" sz="quarter" idx="3"/>
          </p:nvPr>
        </p:nvSpPr>
        <p:spPr>
          <a:xfrm>
            <a:off x="681197" y="4784835"/>
            <a:ext cx="5449570" cy="3914865"/>
          </a:xfrm>
          <a:prstGeom prst="rect">
            <a:avLst/>
          </a:prstGeom>
        </p:spPr>
        <p:txBody>
          <a:bodyPr vert="horz" lIns="91595" tIns="45798" rIns="91595" bIns="4579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3662"/>
            <a:ext cx="2951850" cy="498851"/>
          </a:xfrm>
          <a:prstGeom prst="rect">
            <a:avLst/>
          </a:prstGeom>
        </p:spPr>
        <p:txBody>
          <a:bodyPr vert="horz" lIns="91595" tIns="45798" rIns="91595" bIns="45798" rtlCol="0" anchor="b"/>
          <a:lstStyle>
            <a:lvl1pPr algn="l">
              <a:defRPr sz="1200"/>
            </a:lvl1pPr>
          </a:lstStyle>
          <a:p>
            <a:endParaRPr lang="en-GB"/>
          </a:p>
        </p:txBody>
      </p:sp>
      <p:sp>
        <p:nvSpPr>
          <p:cNvPr id="7" name="Slide Number Placeholder 6"/>
          <p:cNvSpPr>
            <a:spLocks noGrp="1"/>
          </p:cNvSpPr>
          <p:nvPr>
            <p:ph type="sldNum" sz="quarter" idx="5"/>
          </p:nvPr>
        </p:nvSpPr>
        <p:spPr>
          <a:xfrm>
            <a:off x="3858537" y="9443662"/>
            <a:ext cx="2951850" cy="498851"/>
          </a:xfrm>
          <a:prstGeom prst="rect">
            <a:avLst/>
          </a:prstGeom>
        </p:spPr>
        <p:txBody>
          <a:bodyPr vert="horz" lIns="91595" tIns="45798" rIns="91595" bIns="45798" rtlCol="0" anchor="b"/>
          <a:lstStyle>
            <a:lvl1pPr algn="r">
              <a:defRPr sz="1200"/>
            </a:lvl1pPr>
          </a:lstStyle>
          <a:p>
            <a:fld id="{77EFD26F-1805-4D96-8ABF-D7B05CA3943B}" type="slidenum">
              <a:rPr lang="en-GB" smtClean="0"/>
              <a:t>‹#›</a:t>
            </a:fld>
            <a:endParaRPr lang="en-GB"/>
          </a:p>
        </p:txBody>
      </p:sp>
    </p:spTree>
    <p:extLst>
      <p:ext uri="{BB962C8B-B14F-4D97-AF65-F5344CB8AC3E}">
        <p14:creationId xmlns:p14="http://schemas.microsoft.com/office/powerpoint/2010/main" val="614848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ED1AAC-F55D-4054-8591-620842FBD7BA}" type="slidenum">
              <a:rPr lang="pl-PL" smtClean="0">
                <a:solidFill>
                  <a:prstClr val="black"/>
                </a:solidFill>
              </a:rPr>
              <a:pPr/>
              <a:t>2</a:t>
            </a:fld>
            <a:endParaRPr lang="pl-PL">
              <a:solidFill>
                <a:prstClr val="black"/>
              </a:solidFill>
            </a:endParaRPr>
          </a:p>
        </p:txBody>
      </p:sp>
    </p:spTree>
    <p:extLst>
      <p:ext uri="{BB962C8B-B14F-4D97-AF65-F5344CB8AC3E}">
        <p14:creationId xmlns:p14="http://schemas.microsoft.com/office/powerpoint/2010/main" val="3924213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ED1AAC-F55D-4054-8591-620842FBD7BA}" type="slidenum">
              <a:rPr lang="pl-PL" smtClean="0">
                <a:solidFill>
                  <a:prstClr val="black"/>
                </a:solidFill>
              </a:rPr>
              <a:pPr/>
              <a:t>4</a:t>
            </a:fld>
            <a:endParaRPr lang="pl-PL">
              <a:solidFill>
                <a:prstClr val="black"/>
              </a:solidFill>
            </a:endParaRPr>
          </a:p>
        </p:txBody>
      </p:sp>
    </p:spTree>
    <p:extLst>
      <p:ext uri="{BB962C8B-B14F-4D97-AF65-F5344CB8AC3E}">
        <p14:creationId xmlns:p14="http://schemas.microsoft.com/office/powerpoint/2010/main" val="3090134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ED1AAC-F55D-4054-8591-620842FBD7BA}" type="slidenum">
              <a:rPr lang="pl-PL" smtClean="0">
                <a:solidFill>
                  <a:prstClr val="black"/>
                </a:solidFill>
              </a:rPr>
              <a:pPr/>
              <a:t>8</a:t>
            </a:fld>
            <a:endParaRPr lang="pl-PL">
              <a:solidFill>
                <a:prstClr val="black"/>
              </a:solidFill>
            </a:endParaRPr>
          </a:p>
        </p:txBody>
      </p:sp>
    </p:spTree>
    <p:extLst>
      <p:ext uri="{BB962C8B-B14F-4D97-AF65-F5344CB8AC3E}">
        <p14:creationId xmlns:p14="http://schemas.microsoft.com/office/powerpoint/2010/main" val="811917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ED1AAC-F55D-4054-8591-620842FBD7BA}" type="slidenum">
              <a:rPr lang="pl-PL" smtClean="0">
                <a:solidFill>
                  <a:prstClr val="black"/>
                </a:solidFill>
              </a:rPr>
              <a:pPr/>
              <a:t>17</a:t>
            </a:fld>
            <a:endParaRPr lang="pl-PL">
              <a:solidFill>
                <a:prstClr val="black"/>
              </a:solidFill>
            </a:endParaRPr>
          </a:p>
        </p:txBody>
      </p:sp>
    </p:spTree>
    <p:extLst>
      <p:ext uri="{BB962C8B-B14F-4D97-AF65-F5344CB8AC3E}">
        <p14:creationId xmlns:p14="http://schemas.microsoft.com/office/powerpoint/2010/main" val="30752205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6/8/2016</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Triplet quench protection simulations </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6/8/2016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Triplet quench protection simulations </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6/8/2016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Triplet quench protection simulations </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1143000" y="1122363"/>
            <a:ext cx="6858000" cy="2387600"/>
          </a:xfrm>
        </p:spPr>
        <p:txBody>
          <a:bodyPr anchor="b"/>
          <a:lstStyle>
            <a:lvl1pPr algn="ctr">
              <a:defRPr sz="4500"/>
            </a:lvl1pPr>
          </a:lstStyle>
          <a:p>
            <a:r>
              <a:rPr lang="pl-PL" smtClean="0"/>
              <a:t>Kliknij, aby edytować styl</a:t>
            </a:r>
            <a:endParaRPr lang="pl-PL"/>
          </a:p>
        </p:txBody>
      </p:sp>
      <p:sp>
        <p:nvSpPr>
          <p:cNvPr id="3" name="Podtytuł 2"/>
          <p:cNvSpPr>
            <a:spLocks noGrp="1"/>
          </p:cNvSpPr>
          <p:nvPr>
            <p:ph type="subTitle" idx="1"/>
          </p:nvPr>
        </p:nvSpPr>
        <p:spPr>
          <a:xfrm>
            <a:off x="1143000" y="3602038"/>
            <a:ext cx="6858000" cy="1655762"/>
          </a:xfrm>
        </p:spPr>
        <p:txBody>
          <a:bodyPr/>
          <a:lstStyle>
            <a:lvl1pPr marL="0" indent="0" algn="ctr">
              <a:buNone/>
              <a:defRPr sz="180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1F46479A-7586-448B-840A-800A6E8AF3DD}" type="datetime1">
              <a:rPr lang="pl-PL" smtClean="0">
                <a:solidFill>
                  <a:srgbClr val="0055A0">
                    <a:tint val="75000"/>
                  </a:srgbClr>
                </a:solidFill>
              </a:rPr>
              <a:pPr/>
              <a:t>2016-06-08</a:t>
            </a:fld>
            <a:endParaRPr lang="pl-PL">
              <a:solidFill>
                <a:srgbClr val="0055A0">
                  <a:tint val="75000"/>
                </a:srgbClr>
              </a:solidFill>
            </a:endParaRPr>
          </a:p>
        </p:txBody>
      </p:sp>
      <p:sp>
        <p:nvSpPr>
          <p:cNvPr id="5" name="Symbol zastępczy stopki 4"/>
          <p:cNvSpPr>
            <a:spLocks noGrp="1"/>
          </p:cNvSpPr>
          <p:nvPr>
            <p:ph type="ftr" sz="quarter" idx="11"/>
          </p:nvPr>
        </p:nvSpPr>
        <p:spPr/>
        <p:txBody>
          <a:bodyPr/>
          <a:lstStyle/>
          <a:p>
            <a:r>
              <a:rPr lang="en-GB" smtClean="0">
                <a:solidFill>
                  <a:srgbClr val="0055A0">
                    <a:tint val="75000"/>
                  </a:srgbClr>
                </a:solidFill>
              </a:rPr>
              <a:t>The new old TE-MPE-PE website   Michał Maciejewski</a:t>
            </a:r>
            <a:endParaRPr lang="pl-PL">
              <a:solidFill>
                <a:srgbClr val="0055A0">
                  <a:tint val="75000"/>
                </a:srgbClr>
              </a:solidFill>
            </a:endParaRPr>
          </a:p>
        </p:txBody>
      </p:sp>
      <p:sp>
        <p:nvSpPr>
          <p:cNvPr id="6" name="Symbol zastępczy numeru slajdu 5"/>
          <p:cNvSpPr>
            <a:spLocks noGrp="1"/>
          </p:cNvSpPr>
          <p:nvPr>
            <p:ph type="sldNum" sz="quarter" idx="12"/>
          </p:nvPr>
        </p:nvSpPr>
        <p:spPr/>
        <p:txBody>
          <a:bodyPr/>
          <a:lstStyle/>
          <a:p>
            <a:fld id="{E626C776-1255-40B4-80EB-8A48E77F1A06}" type="slidenum">
              <a:rPr lang="pl-PL" smtClean="0">
                <a:solidFill>
                  <a:srgbClr val="0055A0">
                    <a:tint val="75000"/>
                  </a:srgbClr>
                </a:solidFill>
              </a:rPr>
              <a:pPr/>
              <a:t>‹#›</a:t>
            </a:fld>
            <a:endParaRPr lang="pl-PL">
              <a:solidFill>
                <a:srgbClr val="0055A0">
                  <a:tint val="75000"/>
                </a:srgbClr>
              </a:solidFill>
            </a:endParaRPr>
          </a:p>
        </p:txBody>
      </p:sp>
    </p:spTree>
    <p:extLst>
      <p:ext uri="{BB962C8B-B14F-4D97-AF65-F5344CB8AC3E}">
        <p14:creationId xmlns:p14="http://schemas.microsoft.com/office/powerpoint/2010/main" val="3905476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6/8/2016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Triplet quench protection simulations </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6/8/2016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Triplet quench protection simulations </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6/8/2016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Triplet quench protection simulations </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6/8/2016</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Triplet quench protection simulations </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6/8/2016</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Triplet quench protection simulations </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97"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3.png"/><Relationship Id="rId7" Type="http://schemas.openxmlformats.org/officeDocument/2006/relationships/image" Target="../media/image350.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39.png"/><Relationship Id="rId5" Type="http://schemas.openxmlformats.org/officeDocument/2006/relationships/image" Target="../media/image340.png"/><Relationship Id="rId10" Type="http://schemas.openxmlformats.org/officeDocument/2006/relationships/image" Target="../media/image38.png"/><Relationship Id="rId4" Type="http://schemas.openxmlformats.org/officeDocument/2006/relationships/image" Target="../media/image34.png"/><Relationship Id="rId9" Type="http://schemas.openxmlformats.org/officeDocument/2006/relationships/image" Target="../media/image37.png"/></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60.PNG"/><Relationship Id="rId7" Type="http://schemas.openxmlformats.org/officeDocument/2006/relationships/image" Target="../media/image10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0.png"/><Relationship Id="rId5" Type="http://schemas.openxmlformats.org/officeDocument/2006/relationships/image" Target="../media/image80.png"/><Relationship Id="rId4" Type="http://schemas.openxmlformats.org/officeDocument/2006/relationships/image" Target="../media/image70.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5.tiff"/><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6.jpeg"/><Relationship Id="rId4" Type="http://schemas.openxmlformats.org/officeDocument/2006/relationships/image" Target="../media/image42.emf"/></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8.tif"/><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5.tif"/><Relationship Id="rId1" Type="http://schemas.openxmlformats.org/officeDocument/2006/relationships/slideLayout" Target="../slideLayouts/slideLayout7.xml"/><Relationship Id="rId4" Type="http://schemas.openxmlformats.org/officeDocument/2006/relationships/image" Target="../media/image46.tif"/></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48.jpeg"/></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tiff"/><Relationship Id="rId1" Type="http://schemas.openxmlformats.org/officeDocument/2006/relationships/slideLayout" Target="../slideLayouts/slideLayout7.xml"/><Relationship Id="rId4" Type="http://schemas.openxmlformats.org/officeDocument/2006/relationships/image" Target="../media/image8.tif"/></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0.gif"/><Relationship Id="rId4" Type="http://schemas.openxmlformats.org/officeDocument/2006/relationships/image" Target="../media/image9.tif"/></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package" Target="../embeddings/Microsoft_Word_Document1.docx"/><Relationship Id="rId7" Type="http://schemas.openxmlformats.org/officeDocument/2006/relationships/image" Target="../media/image18.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7.png"/><Relationship Id="rId5" Type="http://schemas.openxmlformats.org/officeDocument/2006/relationships/image" Target="../media/image6.jpeg"/><Relationship Id="rId4" Type="http://schemas.openxmlformats.org/officeDocument/2006/relationships/image" Target="../media/image16.emf"/><Relationship Id="rId9"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061" y="56260"/>
            <a:ext cx="8561754" cy="981898"/>
          </a:xfrm>
        </p:spPr>
        <p:txBody>
          <a:bodyPr>
            <a:noAutofit/>
          </a:bodyPr>
          <a:lstStyle/>
          <a:p>
            <a:pPr algn="ctr"/>
            <a:r>
              <a:rPr lang="en-US" sz="3600" dirty="0" smtClean="0"/>
              <a:t>Failure rates for the CLIQ components</a:t>
            </a:r>
            <a:br>
              <a:rPr lang="en-US" sz="3600" dirty="0" smtClean="0"/>
            </a:br>
            <a:r>
              <a:rPr lang="en-US" sz="3600" dirty="0" smtClean="0"/>
              <a:t>Isograph Reliability Workbench</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8" name="Picture 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51259"/>
            <a:ext cx="9144000" cy="2438792"/>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2513" y="3172223"/>
            <a:ext cx="3272834" cy="2852944"/>
          </a:xfrm>
          <a:prstGeom prst="rect">
            <a:avLst/>
          </a:prstGeom>
        </p:spPr>
      </p:pic>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25471" y="1038158"/>
            <a:ext cx="3502109" cy="4474657"/>
          </a:xfrm>
          <a:prstGeom prst="rect">
            <a:avLst/>
          </a:prstGeom>
        </p:spPr>
      </p:pic>
      <p:pic>
        <p:nvPicPr>
          <p:cNvPr id="13" name="Picture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75163" y="1503524"/>
            <a:ext cx="3409524" cy="4521643"/>
          </a:xfrm>
          <a:prstGeom prst="rect">
            <a:avLst/>
          </a:prstGeom>
        </p:spPr>
      </p:pic>
      <p:pic>
        <p:nvPicPr>
          <p:cNvPr id="14" name="Picture 1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90501" y="1821918"/>
            <a:ext cx="3469940" cy="4466164"/>
          </a:xfrm>
          <a:prstGeom prst="rect">
            <a:avLst/>
          </a:prstGeom>
        </p:spPr>
      </p:pic>
      <p:sp>
        <p:nvSpPr>
          <p:cNvPr id="15"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31877451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061" y="176326"/>
            <a:ext cx="8561754" cy="1003808"/>
          </a:xfrm>
        </p:spPr>
        <p:txBody>
          <a:bodyPr>
            <a:noAutofit/>
          </a:bodyPr>
          <a:lstStyle/>
          <a:p>
            <a:pPr algn="ctr"/>
            <a:r>
              <a:rPr lang="en-US" sz="3600" dirty="0" smtClean="0"/>
              <a:t>Failure rates and failure modes for the CLIQ components</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8" name="Picture 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2320" y="1387969"/>
            <a:ext cx="7615360" cy="4686827"/>
          </a:xfrm>
          <a:prstGeom prst="rect">
            <a:avLst/>
          </a:prstGeom>
        </p:spPr>
      </p:pic>
      <p:sp>
        <p:nvSpPr>
          <p:cNvPr id="11"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40671567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061" y="155297"/>
            <a:ext cx="8561754" cy="478548"/>
          </a:xfrm>
        </p:spPr>
        <p:txBody>
          <a:bodyPr>
            <a:noAutofit/>
          </a:bodyPr>
          <a:lstStyle/>
          <a:p>
            <a:pPr algn="ctr"/>
            <a:r>
              <a:rPr lang="en-US" sz="3600" dirty="0" smtClean="0"/>
              <a:t>FMEA study</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8" name="Picture 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3659" y="1383760"/>
            <a:ext cx="8704156" cy="4481087"/>
          </a:xfrm>
          <a:prstGeom prst="rect">
            <a:avLst/>
          </a:prstGeom>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3659" y="909727"/>
            <a:ext cx="1110918" cy="362591"/>
          </a:xfrm>
          <a:prstGeom prst="rect">
            <a:avLst/>
          </a:prstGeom>
        </p:spPr>
      </p:pic>
      <p:sp>
        <p:nvSpPr>
          <p:cNvPr id="11"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2527983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1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05758" y="1086732"/>
            <a:ext cx="6808238" cy="50057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05758" y="1086732"/>
            <a:ext cx="6802149" cy="5005700"/>
          </a:xfrm>
          <a:prstGeom prst="rect">
            <a:avLst/>
          </a:prstGeom>
        </p:spPr>
      </p:pic>
      <p:sp>
        <p:nvSpPr>
          <p:cNvPr id="2" name="Title 1"/>
          <p:cNvSpPr>
            <a:spLocks noGrp="1"/>
          </p:cNvSpPr>
          <p:nvPr>
            <p:ph type="title"/>
          </p:nvPr>
        </p:nvSpPr>
        <p:spPr>
          <a:xfrm>
            <a:off x="336061" y="155297"/>
            <a:ext cx="8561754" cy="866284"/>
          </a:xfrm>
        </p:spPr>
        <p:txBody>
          <a:bodyPr>
            <a:noAutofit/>
          </a:bodyPr>
          <a:lstStyle/>
          <a:p>
            <a:pPr algn="ctr"/>
            <a:r>
              <a:rPr lang="en-US" sz="3600" dirty="0" smtClean="0"/>
              <a:t>Total CLIQ failure rate a price depending on redundancy level</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8" name="Picture 1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ounded Rectangle 10"/>
          <p:cNvSpPr/>
          <p:nvPr/>
        </p:nvSpPr>
        <p:spPr>
          <a:xfrm>
            <a:off x="1103870" y="5217112"/>
            <a:ext cx="6977449" cy="940472"/>
          </a:xfrm>
          <a:prstGeom prst="roundRect">
            <a:avLst/>
          </a:prstGeom>
          <a:noFill/>
          <a:ln w="38100">
            <a:solidFill>
              <a:srgbClr val="21F10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149831094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061" y="155297"/>
            <a:ext cx="8561754" cy="478548"/>
          </a:xfrm>
        </p:spPr>
        <p:txBody>
          <a:bodyPr>
            <a:noAutofit/>
          </a:bodyPr>
          <a:lstStyle/>
          <a:p>
            <a:pPr algn="ctr"/>
            <a:r>
              <a:rPr lang="en-US" sz="3600" dirty="0" err="1" smtClean="0"/>
              <a:t>Thyristors</a:t>
            </a:r>
            <a:r>
              <a:rPr lang="en-US" sz="3600" dirty="0" smtClean="0"/>
              <a:t>, straight Vs. cross connection</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8" name="Picture 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6061" y="957342"/>
            <a:ext cx="4198133" cy="1429679"/>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70036" y="3476789"/>
            <a:ext cx="4208180" cy="1435927"/>
          </a:xfrm>
          <a:prstGeom prst="rect">
            <a:avLst/>
          </a:prstGeom>
        </p:spPr>
      </p:pic>
      <mc:AlternateContent xmlns:mc="http://schemas.openxmlformats.org/markup-compatibility/2006" xmlns:a14="http://schemas.microsoft.com/office/drawing/2010/main">
        <mc:Choice Requires="a14">
          <p:sp>
            <p:nvSpPr>
              <p:cNvPr id="11" name="TextBox 10"/>
              <p:cNvSpPr txBox="1"/>
              <p:nvPr/>
            </p:nvSpPr>
            <p:spPr>
              <a:xfrm>
                <a:off x="336061" y="2313084"/>
                <a:ext cx="8914300" cy="33566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𝑛𝑜𝑡𝑇𝑟𝑖𝑔𝑔</m:t>
                          </m:r>
                        </m:sub>
                      </m:sSub>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m:t>
                          </m:r>
                        </m:e>
                        <m:sub>
                          <m:r>
                            <a:rPr lang="en-GB" b="0" i="1" smtClean="0">
                              <a:latin typeface="Cambria Math" panose="02040503050406030204" pitchFamily="18" charset="0"/>
                            </a:rPr>
                            <m:t>𝑇𝐶𝑓</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m:t>
                          </m:r>
                        </m:e>
                        <m:sub>
                          <m:r>
                            <a:rPr lang="en-GB" b="0" i="1" smtClean="0">
                              <a:latin typeface="Cambria Math" panose="02040503050406030204" pitchFamily="18" charset="0"/>
                            </a:rPr>
                            <m:t>𝑃𝑇𝑓</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m:t>
                          </m:r>
                        </m:e>
                        <m:sub>
                          <m:r>
                            <a:rPr lang="en-GB" b="0" i="1" smtClean="0">
                              <a:latin typeface="Cambria Math" panose="02040503050406030204" pitchFamily="18" charset="0"/>
                            </a:rPr>
                            <m:t>𝐵𝑇𝑓</m:t>
                          </m:r>
                        </m:sub>
                        <m:sup>
                          <m:r>
                            <a:rPr lang="en-GB" b="0" i="1" smtClean="0">
                              <a:latin typeface="Cambria Math" panose="02040503050406030204" pitchFamily="18" charset="0"/>
                            </a:rPr>
                            <m:t>2</m:t>
                          </m:r>
                        </m:sup>
                      </m:sSubSup>
                      <m:r>
                        <a:rPr lang="en-GB" b="0" i="1"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𝑇𝐶𝑓</m:t>
                          </m:r>
                        </m:sub>
                      </m:sSub>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𝑃𝑇𝑓</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2</m:t>
                          </m:r>
                          <m:r>
                            <a:rPr lang="en-GB" b="0" i="1" smtClean="0">
                              <a:latin typeface="Cambria Math" panose="02040503050406030204" pitchFamily="18" charset="0"/>
                            </a:rPr>
                            <m:t>𝑃</m:t>
                          </m:r>
                        </m:e>
                        <m:sub>
                          <m:r>
                            <a:rPr lang="en-GB" b="0" i="1" smtClean="0">
                              <a:latin typeface="Cambria Math" panose="02040503050406030204" pitchFamily="18" charset="0"/>
                            </a:rPr>
                            <m:t>𝑇𝐶𝑓</m:t>
                          </m:r>
                        </m:sub>
                      </m:sSub>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𝐵𝑇𝑓</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2</m:t>
                          </m:r>
                          <m:r>
                            <a:rPr lang="en-GB" b="0" i="1" smtClean="0">
                              <a:latin typeface="Cambria Math" panose="02040503050406030204" pitchFamily="18" charset="0"/>
                            </a:rPr>
                            <m:t>𝑃</m:t>
                          </m:r>
                        </m:e>
                        <m:sub>
                          <m:r>
                            <a:rPr lang="en-GB" b="0" i="1" smtClean="0">
                              <a:latin typeface="Cambria Math" panose="02040503050406030204" pitchFamily="18" charset="0"/>
                            </a:rPr>
                            <m:t>𝑃𝑇𝑓</m:t>
                          </m:r>
                        </m:sub>
                      </m:sSub>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𝐵𝑇𝑓</m:t>
                          </m:r>
                        </m:sub>
                      </m:sSub>
                      <m:r>
                        <a:rPr lang="en-GB" b="0" i="1" smtClean="0">
                          <a:latin typeface="Cambria Math" panose="02040503050406030204" pitchFamily="18" charset="0"/>
                        </a:rPr>
                        <m:t>=1−</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𝜆</m:t>
                              </m:r>
                            </m:e>
                            <m:sub>
                              <m:r>
                                <a:rPr lang="en-GB" b="0" i="1" smtClean="0">
                                  <a:latin typeface="Cambria Math" panose="02040503050406030204" pitchFamily="18" charset="0"/>
                                  <a:ea typeface="Cambria Math" panose="02040503050406030204" pitchFamily="18" charset="0"/>
                                </a:rPr>
                                <m:t>𝑛𝑜𝑡𝑇𝑟𝑖𝑔𝑔</m:t>
                              </m:r>
                            </m:sub>
                          </m:sSub>
                          <m:r>
                            <a:rPr lang="en-GB" b="0" i="1" smtClean="0">
                              <a:latin typeface="Cambria Math" panose="02040503050406030204" pitchFamily="18" charset="0"/>
                              <a:ea typeface="Cambria Math" panose="02040503050406030204" pitchFamily="18" charset="0"/>
                            </a:rPr>
                            <m:t>𝑡</m:t>
                          </m:r>
                        </m:sup>
                      </m:sSup>
                      <m:r>
                        <a:rPr lang="en-GB" b="0" i="1" smtClean="0">
                          <a:latin typeface="Cambria Math" panose="02040503050406030204" pitchFamily="18" charset="0"/>
                        </a:rPr>
                        <m:t> </m:t>
                      </m:r>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336061" y="2313084"/>
                <a:ext cx="8914300" cy="335669"/>
              </a:xfrm>
              <a:prstGeom prst="rect">
                <a:avLst/>
              </a:prstGeom>
              <a:blipFill rotWithShape="0">
                <a:blip r:embed="rId5"/>
                <a:stretch>
                  <a:fillRect l="-68" b="-232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70036" y="5165720"/>
                <a:ext cx="8933536" cy="6126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𝑛𝑜𝑡𝑇𝑟𝑖𝑔𝑔</m:t>
                          </m:r>
                        </m:sub>
                      </m:sSub>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m:t>
                          </m:r>
                        </m:e>
                        <m:sub>
                          <m:r>
                            <a:rPr lang="en-GB" b="0" i="1" smtClean="0">
                              <a:latin typeface="Cambria Math" panose="02040503050406030204" pitchFamily="18" charset="0"/>
                            </a:rPr>
                            <m:t>𝑇𝐶𝑓</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m:t>
                          </m:r>
                        </m:e>
                        <m:sub>
                          <m:r>
                            <a:rPr lang="en-GB" b="0" i="1" smtClean="0">
                              <a:latin typeface="Cambria Math" panose="02040503050406030204" pitchFamily="18" charset="0"/>
                            </a:rPr>
                            <m:t>𝑃𝑇𝑓</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m:t>
                          </m:r>
                        </m:e>
                        <m:sub>
                          <m:r>
                            <a:rPr lang="en-GB" b="0" i="1" smtClean="0">
                              <a:latin typeface="Cambria Math" panose="02040503050406030204" pitchFamily="18" charset="0"/>
                            </a:rPr>
                            <m:t>𝐵𝑇𝑓</m:t>
                          </m:r>
                        </m:sub>
                        <m:sup>
                          <m:r>
                            <a:rPr lang="en-GB" b="0" i="1" smtClean="0">
                              <a:latin typeface="Cambria Math" panose="02040503050406030204" pitchFamily="18" charset="0"/>
                            </a:rPr>
                            <m:t>2</m:t>
                          </m:r>
                        </m:sup>
                      </m:sSubSup>
                      <m:r>
                        <a:rPr lang="en-GB" b="0" i="1"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𝑇𝐶𝑓</m:t>
                          </m:r>
                        </m:sub>
                      </m:sSub>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𝑃𝑇𝑓</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2</m:t>
                          </m:r>
                          <m:r>
                            <a:rPr lang="en-GB" b="0" i="1" smtClean="0">
                              <a:latin typeface="Cambria Math" panose="02040503050406030204" pitchFamily="18" charset="0"/>
                            </a:rPr>
                            <m:t>𝑃</m:t>
                          </m:r>
                        </m:e>
                        <m:sub>
                          <m:r>
                            <a:rPr lang="en-GB" b="0" i="1" smtClean="0">
                              <a:latin typeface="Cambria Math" panose="02040503050406030204" pitchFamily="18" charset="0"/>
                            </a:rPr>
                            <m:t>𝑇𝐶𝑓</m:t>
                          </m:r>
                        </m:sub>
                      </m:sSub>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m:t>
                          </m:r>
                        </m:e>
                        <m:sub>
                          <m:r>
                            <a:rPr lang="en-GB" b="0" i="1" smtClean="0">
                              <a:latin typeface="Cambria Math" panose="02040503050406030204" pitchFamily="18" charset="0"/>
                            </a:rPr>
                            <m:t>𝐵𝑇𝑓</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2</m:t>
                          </m:r>
                          <m:r>
                            <a:rPr lang="en-GB" b="0" i="1" smtClean="0">
                              <a:latin typeface="Cambria Math" panose="02040503050406030204" pitchFamily="18" charset="0"/>
                            </a:rPr>
                            <m:t>𝑃</m:t>
                          </m:r>
                        </m:e>
                        <m:sub>
                          <m:r>
                            <a:rPr lang="en-GB" b="0" i="1" smtClean="0">
                              <a:latin typeface="Cambria Math" panose="02040503050406030204" pitchFamily="18" charset="0"/>
                            </a:rPr>
                            <m:t>𝑃𝑇𝑓</m:t>
                          </m:r>
                        </m:sub>
                      </m:sSub>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m:t>
                          </m:r>
                        </m:e>
                        <m:sub>
                          <m:r>
                            <a:rPr lang="en-GB" b="0" i="1" smtClean="0">
                              <a:latin typeface="Cambria Math" panose="02040503050406030204" pitchFamily="18" charset="0"/>
                            </a:rPr>
                            <m:t>𝐵𝑇𝑓</m:t>
                          </m:r>
                        </m:sub>
                        <m:sup>
                          <m:r>
                            <a:rPr lang="en-GB" b="0" i="1" smtClean="0">
                              <a:latin typeface="Cambria Math" panose="02040503050406030204" pitchFamily="18" charset="0"/>
                            </a:rPr>
                            <m:t>2</m:t>
                          </m:r>
                        </m:sup>
                      </m:sSubSup>
                      <m:r>
                        <a:rPr lang="en-GB" i="1">
                          <a:latin typeface="Cambria Math" panose="02040503050406030204" pitchFamily="18" charset="0"/>
                        </a:rPr>
                        <m:t>=1−</m:t>
                      </m:r>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b="0" i="1" smtClean="0">
                              <a:latin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𝜆</m:t>
                              </m:r>
                            </m:e>
                            <m:sub>
                              <m:r>
                                <a:rPr lang="en-GB" i="1">
                                  <a:latin typeface="Cambria Math" panose="02040503050406030204" pitchFamily="18" charset="0"/>
                                  <a:ea typeface="Cambria Math" panose="02040503050406030204" pitchFamily="18" charset="0"/>
                                </a:rPr>
                                <m:t>𝑛𝑜𝑡𝑇𝑟𝑖𝑔𝑔</m:t>
                              </m:r>
                            </m:sub>
                          </m:sSub>
                          <m:r>
                            <a:rPr lang="en-GB" i="1">
                              <a:latin typeface="Cambria Math" panose="02040503050406030204" pitchFamily="18" charset="0"/>
                              <a:ea typeface="Cambria Math" panose="02040503050406030204" pitchFamily="18" charset="0"/>
                            </a:rPr>
                            <m:t>𝑡</m:t>
                          </m:r>
                        </m:sup>
                      </m:sSup>
                      <m:r>
                        <a:rPr lang="en-GB" i="1">
                          <a:latin typeface="Cambria Math" panose="02040503050406030204" pitchFamily="18" charset="0"/>
                        </a:rPr>
                        <m:t> </m:t>
                      </m:r>
                    </m:oMath>
                  </m:oMathPara>
                </a14:m>
                <a:endParaRPr lang="en-GB" dirty="0"/>
              </a:p>
              <a:p>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270036" y="5165720"/>
                <a:ext cx="8933536" cy="612668"/>
              </a:xfrm>
              <a:prstGeom prst="rect">
                <a:avLst/>
              </a:prstGeom>
              <a:blipFill rotWithShape="0">
                <a:blip r:embed="rId6"/>
                <a:stretch>
                  <a:fillRect/>
                </a:stretch>
              </a:blipFill>
            </p:spPr>
            <p:txBody>
              <a:bodyPr/>
              <a:lstStyle/>
              <a:p>
                <a:r>
                  <a:rPr lang="en-GB">
                    <a:noFill/>
                  </a:rPr>
                  <a:t> </a:t>
                </a:r>
              </a:p>
            </p:txBody>
          </p:sp>
        </mc:Fallback>
      </mc:AlternateContent>
      <p:cxnSp>
        <p:nvCxnSpPr>
          <p:cNvPr id="14" name="Straight Arrow Connector 13"/>
          <p:cNvCxnSpPr/>
          <p:nvPr/>
        </p:nvCxnSpPr>
        <p:spPr>
          <a:xfrm flipV="1">
            <a:off x="5276428" y="5108549"/>
            <a:ext cx="477250" cy="46993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6413567" y="5129615"/>
            <a:ext cx="477250" cy="46993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576914" y="4869175"/>
            <a:ext cx="539261" cy="369332"/>
          </a:xfrm>
          <a:prstGeom prst="rect">
            <a:avLst/>
          </a:prstGeom>
          <a:noFill/>
        </p:spPr>
        <p:txBody>
          <a:bodyPr wrap="square" rtlCol="0">
            <a:spAutoFit/>
          </a:bodyPr>
          <a:lstStyle/>
          <a:p>
            <a:r>
              <a:rPr lang="en-GB" dirty="0" smtClean="0">
                <a:solidFill>
                  <a:srgbClr val="FF0000"/>
                </a:solidFill>
              </a:rPr>
              <a:t>~0</a:t>
            </a:r>
            <a:endParaRPr lang="en-GB" dirty="0">
              <a:solidFill>
                <a:srgbClr val="FF0000"/>
              </a:solidFill>
            </a:endParaRPr>
          </a:p>
        </p:txBody>
      </p:sp>
      <p:sp>
        <p:nvSpPr>
          <p:cNvPr id="17" name="TextBox 16"/>
          <p:cNvSpPr txBox="1"/>
          <p:nvPr/>
        </p:nvSpPr>
        <p:spPr>
          <a:xfrm>
            <a:off x="6749243" y="4890241"/>
            <a:ext cx="539261" cy="369332"/>
          </a:xfrm>
          <a:prstGeom prst="rect">
            <a:avLst/>
          </a:prstGeom>
          <a:noFill/>
        </p:spPr>
        <p:txBody>
          <a:bodyPr wrap="square" rtlCol="0">
            <a:spAutoFit/>
          </a:bodyPr>
          <a:lstStyle/>
          <a:p>
            <a:r>
              <a:rPr lang="en-GB" dirty="0" smtClean="0">
                <a:solidFill>
                  <a:srgbClr val="FF0000"/>
                </a:solidFill>
              </a:rPr>
              <a:t>~0</a:t>
            </a:r>
            <a:endParaRPr lang="en-GB" dirty="0">
              <a:solidFill>
                <a:srgbClr val="FF0000"/>
              </a:solidFill>
            </a:endParaRPr>
          </a:p>
        </p:txBody>
      </p:sp>
      <mc:AlternateContent xmlns:mc="http://schemas.openxmlformats.org/markup-compatibility/2006" xmlns:a14="http://schemas.microsoft.com/office/drawing/2010/main">
        <mc:Choice Requires="a14">
          <p:sp>
            <p:nvSpPr>
              <p:cNvPr id="18" name="TextBox 17"/>
              <p:cNvSpPr txBox="1"/>
              <p:nvPr/>
            </p:nvSpPr>
            <p:spPr>
              <a:xfrm>
                <a:off x="3831654" y="2743700"/>
                <a:ext cx="2111027" cy="29956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rgbClr val="FF0000"/>
                              </a:solidFill>
                              <a:latin typeface="Cambria Math" panose="02040503050406030204" pitchFamily="18" charset="0"/>
                              <a:ea typeface="Cambria Math" panose="02040503050406030204" pitchFamily="18" charset="0"/>
                            </a:rPr>
                          </m:ctrlPr>
                        </m:sSubPr>
                        <m:e>
                          <m:r>
                            <a:rPr lang="en-GB" i="1" smtClean="0">
                              <a:solidFill>
                                <a:srgbClr val="FF0000"/>
                              </a:solidFill>
                              <a:latin typeface="Cambria Math" panose="02040503050406030204" pitchFamily="18" charset="0"/>
                              <a:ea typeface="Cambria Math" panose="02040503050406030204" pitchFamily="18" charset="0"/>
                            </a:rPr>
                            <m:t>𝜆</m:t>
                          </m:r>
                        </m:e>
                        <m:sub>
                          <m:r>
                            <a:rPr lang="en-GB" b="0" i="1" smtClean="0">
                              <a:solidFill>
                                <a:srgbClr val="FF0000"/>
                              </a:solidFill>
                              <a:latin typeface="Cambria Math" panose="02040503050406030204" pitchFamily="18" charset="0"/>
                              <a:ea typeface="Cambria Math" panose="02040503050406030204" pitchFamily="18" charset="0"/>
                            </a:rPr>
                            <m:t>𝑛𝑜𝑡𝑇𝑟𝑖𝑔𝑔</m:t>
                          </m:r>
                        </m:sub>
                      </m:sSub>
                      <m:r>
                        <a:rPr lang="en-GB" b="0" i="1" smtClean="0">
                          <a:solidFill>
                            <a:srgbClr val="FF0000"/>
                          </a:solidFill>
                          <a:latin typeface="Cambria Math" panose="02040503050406030204" pitchFamily="18" charset="0"/>
                          <a:ea typeface="Cambria Math" panose="02040503050406030204" pitchFamily="18" charset="0"/>
                        </a:rPr>
                        <m:t>=16.7 </m:t>
                      </m:r>
                      <m:r>
                        <a:rPr lang="en-GB" b="0" i="1" smtClean="0">
                          <a:solidFill>
                            <a:srgbClr val="FF0000"/>
                          </a:solidFill>
                          <a:latin typeface="Cambria Math" panose="02040503050406030204" pitchFamily="18" charset="0"/>
                          <a:ea typeface="Cambria Math" panose="02040503050406030204" pitchFamily="18" charset="0"/>
                        </a:rPr>
                        <m:t>𝐹𝐼𝑇</m:t>
                      </m:r>
                    </m:oMath>
                  </m:oMathPara>
                </a14:m>
                <a:endParaRPr lang="en-GB" dirty="0"/>
              </a:p>
            </p:txBody>
          </p:sp>
        </mc:Choice>
        <mc:Fallback xmlns="">
          <p:sp>
            <p:nvSpPr>
              <p:cNvPr id="18" name="TextBox 17"/>
              <p:cNvSpPr txBox="1">
                <a:spLocks noRot="1" noChangeAspect="1" noMove="1" noResize="1" noEditPoints="1" noAdjustHandles="1" noChangeArrowheads="1" noChangeShapeType="1" noTextEdit="1"/>
              </p:cNvSpPr>
              <p:nvPr/>
            </p:nvSpPr>
            <p:spPr>
              <a:xfrm>
                <a:off x="3831654" y="2743700"/>
                <a:ext cx="2111027" cy="299569"/>
              </a:xfrm>
              <a:prstGeom prst="rect">
                <a:avLst/>
              </a:prstGeom>
              <a:blipFill rotWithShape="0">
                <a:blip r:embed="rId7"/>
                <a:stretch>
                  <a:fillRect l="-2023" r="-1734" b="-3061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831655" y="5766567"/>
                <a:ext cx="2111027" cy="29956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rgbClr val="FF0000"/>
                              </a:solidFill>
                              <a:latin typeface="Cambria Math" panose="02040503050406030204" pitchFamily="18" charset="0"/>
                              <a:ea typeface="Cambria Math" panose="02040503050406030204" pitchFamily="18" charset="0"/>
                            </a:rPr>
                          </m:ctrlPr>
                        </m:sSubPr>
                        <m:e>
                          <m:r>
                            <a:rPr lang="en-GB" i="1" smtClean="0">
                              <a:solidFill>
                                <a:srgbClr val="FF0000"/>
                              </a:solidFill>
                              <a:latin typeface="Cambria Math" panose="02040503050406030204" pitchFamily="18" charset="0"/>
                              <a:ea typeface="Cambria Math" panose="02040503050406030204" pitchFamily="18" charset="0"/>
                            </a:rPr>
                            <m:t>𝜆</m:t>
                          </m:r>
                        </m:e>
                        <m:sub>
                          <m:r>
                            <a:rPr lang="en-GB" b="0" i="1" smtClean="0">
                              <a:solidFill>
                                <a:srgbClr val="FF0000"/>
                              </a:solidFill>
                              <a:latin typeface="Cambria Math" panose="02040503050406030204" pitchFamily="18" charset="0"/>
                              <a:ea typeface="Cambria Math" panose="02040503050406030204" pitchFamily="18" charset="0"/>
                            </a:rPr>
                            <m:t>𝑛𝑜𝑡𝑇𝑟𝑖𝑔𝑔</m:t>
                          </m:r>
                        </m:sub>
                      </m:sSub>
                      <m:r>
                        <a:rPr lang="en-GB" b="0" i="1" smtClean="0">
                          <a:solidFill>
                            <a:srgbClr val="FF0000"/>
                          </a:solidFill>
                          <a:latin typeface="Cambria Math" panose="02040503050406030204" pitchFamily="18" charset="0"/>
                          <a:ea typeface="Cambria Math" panose="02040503050406030204" pitchFamily="18" charset="0"/>
                        </a:rPr>
                        <m:t>=15.6 </m:t>
                      </m:r>
                      <m:r>
                        <a:rPr lang="en-GB" b="0" i="1" smtClean="0">
                          <a:solidFill>
                            <a:srgbClr val="FF0000"/>
                          </a:solidFill>
                          <a:latin typeface="Cambria Math" panose="02040503050406030204" pitchFamily="18" charset="0"/>
                          <a:ea typeface="Cambria Math" panose="02040503050406030204" pitchFamily="18" charset="0"/>
                        </a:rPr>
                        <m:t>𝐹𝐼𝑇</m:t>
                      </m:r>
                    </m:oMath>
                  </m:oMathPara>
                </a14:m>
                <a:endParaRPr lang="en-GB" dirty="0">
                  <a:solidFill>
                    <a:srgbClr val="FF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831655" y="5766567"/>
                <a:ext cx="2111027" cy="299569"/>
              </a:xfrm>
              <a:prstGeom prst="rect">
                <a:avLst/>
              </a:prstGeom>
              <a:blipFill rotWithShape="0">
                <a:blip r:embed="rId8"/>
                <a:stretch>
                  <a:fillRect l="-2023" r="-1734" b="-285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5331960" y="1158468"/>
                <a:ext cx="1771254" cy="89774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𝜆</m:t>
                          </m:r>
                        </m:e>
                        <m:sub>
                          <m:r>
                            <a:rPr lang="en-GB" b="0" i="1" smtClean="0">
                              <a:latin typeface="Cambria Math" panose="02040503050406030204" pitchFamily="18" charset="0"/>
                              <a:ea typeface="Cambria Math" panose="02040503050406030204" pitchFamily="18" charset="0"/>
                            </a:rPr>
                            <m:t>𝑇𝐶𝑓</m:t>
                          </m:r>
                        </m:sub>
                      </m:sSub>
                      <m:r>
                        <a:rPr lang="en-GB" b="0" i="1" smtClean="0">
                          <a:latin typeface="Cambria Math" panose="02040503050406030204" pitchFamily="18" charset="0"/>
                          <a:ea typeface="Cambria Math" panose="02040503050406030204" pitchFamily="18" charset="0"/>
                        </a:rPr>
                        <m:t>=262 </m:t>
                      </m:r>
                      <m:r>
                        <a:rPr lang="en-GB" b="0" i="1" smtClean="0">
                          <a:latin typeface="Cambria Math" panose="02040503050406030204" pitchFamily="18" charset="0"/>
                          <a:ea typeface="Cambria Math" panose="02040503050406030204" pitchFamily="18" charset="0"/>
                        </a:rPr>
                        <m:t>𝐹𝐼𝑇</m:t>
                      </m:r>
                    </m:oMath>
                  </m:oMathPara>
                </a14:m>
                <a:endParaRPr lang="en-GB" b="0" i="1" dirty="0" smtClean="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𝜆</m:t>
                          </m:r>
                        </m:e>
                        <m:sub>
                          <m:r>
                            <a:rPr lang="en-GB" b="0" i="1" smtClean="0">
                              <a:latin typeface="Cambria Math" panose="02040503050406030204" pitchFamily="18" charset="0"/>
                              <a:ea typeface="Cambria Math" panose="02040503050406030204" pitchFamily="18" charset="0"/>
                            </a:rPr>
                            <m:t>𝑃𝑇</m:t>
                          </m:r>
                          <m:r>
                            <a:rPr lang="en-GB" i="1">
                              <a:latin typeface="Cambria Math" panose="02040503050406030204" pitchFamily="18" charset="0"/>
                              <a:ea typeface="Cambria Math" panose="02040503050406030204" pitchFamily="18" charset="0"/>
                            </a:rPr>
                            <m:t>𝑓</m:t>
                          </m:r>
                        </m:sub>
                      </m:sSub>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1077</m:t>
                      </m:r>
                      <m:r>
                        <a:rPr lang="en-GB" i="1">
                          <a:latin typeface="Cambria Math" panose="02040503050406030204" pitchFamily="18" charset="0"/>
                          <a:ea typeface="Cambria Math" panose="02040503050406030204" pitchFamily="18" charset="0"/>
                        </a:rPr>
                        <m:t> </m:t>
                      </m:r>
                      <m:r>
                        <a:rPr lang="en-GB" i="1">
                          <a:latin typeface="Cambria Math" panose="02040503050406030204" pitchFamily="18" charset="0"/>
                          <a:ea typeface="Cambria Math" panose="02040503050406030204" pitchFamily="18" charset="0"/>
                        </a:rPr>
                        <m:t>𝐹𝐼𝑇</m:t>
                      </m:r>
                    </m:oMath>
                  </m:oMathPara>
                </a14:m>
                <a:endParaRPr lang="en-GB" i="1" dirty="0" smtClean="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𝜆</m:t>
                          </m:r>
                        </m:e>
                        <m:sub>
                          <m:r>
                            <a:rPr lang="en-GB" b="0" i="1" smtClean="0">
                              <a:latin typeface="Cambria Math" panose="02040503050406030204" pitchFamily="18" charset="0"/>
                              <a:ea typeface="Cambria Math" panose="02040503050406030204" pitchFamily="18" charset="0"/>
                            </a:rPr>
                            <m:t>𝐵𝑇</m:t>
                          </m:r>
                          <m:r>
                            <a:rPr lang="en-GB" i="1">
                              <a:latin typeface="Cambria Math" panose="02040503050406030204" pitchFamily="18" charset="0"/>
                              <a:ea typeface="Cambria Math" panose="02040503050406030204" pitchFamily="18" charset="0"/>
                            </a:rPr>
                            <m:t>𝑓</m:t>
                          </m:r>
                        </m:sub>
                      </m:sSub>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49</m:t>
                      </m:r>
                      <m:r>
                        <a:rPr lang="en-GB" i="1">
                          <a:latin typeface="Cambria Math" panose="02040503050406030204" pitchFamily="18" charset="0"/>
                          <a:ea typeface="Cambria Math" panose="02040503050406030204" pitchFamily="18" charset="0"/>
                        </a:rPr>
                        <m:t> </m:t>
                      </m:r>
                      <m:r>
                        <a:rPr lang="en-GB" i="1">
                          <a:latin typeface="Cambria Math" panose="02040503050406030204" pitchFamily="18" charset="0"/>
                          <a:ea typeface="Cambria Math" panose="02040503050406030204" pitchFamily="18" charset="0"/>
                        </a:rPr>
                        <m:t>𝐹𝐼𝑇</m:t>
                      </m:r>
                    </m:oMath>
                  </m:oMathPara>
                </a14:m>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5331960" y="1158468"/>
                <a:ext cx="1771254" cy="897746"/>
              </a:xfrm>
              <a:prstGeom prst="rect">
                <a:avLst/>
              </a:prstGeom>
              <a:blipFill rotWithShape="0">
                <a:blip r:embed="rId9"/>
                <a:stretch>
                  <a:fillRect l="-4828" b="-884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7366945" y="1472280"/>
                <a:ext cx="1641668" cy="3265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𝑖𝑓</m:t>
                          </m:r>
                        </m:sub>
                      </m:sSub>
                      <m:r>
                        <a:rPr lang="en-GB" i="1">
                          <a:latin typeface="Cambria Math" panose="02040503050406030204" pitchFamily="18" charset="0"/>
                        </a:rPr>
                        <m:t>=1−</m:t>
                      </m:r>
                      <m:sSup>
                        <m:sSupPr>
                          <m:ctrlPr>
                            <a:rPr lang="en-GB" i="1">
                              <a:latin typeface="Cambria Math" panose="02040503050406030204" pitchFamily="18" charset="0"/>
                            </a:rPr>
                          </m:ctrlPr>
                        </m:sSupPr>
                        <m:e>
                          <m:r>
                            <a:rPr lang="en-GB" i="1">
                              <a:latin typeface="Cambria Math" panose="02040503050406030204" pitchFamily="18" charset="0"/>
                            </a:rPr>
                            <m:t>𝑒</m:t>
                          </m:r>
                        </m:e>
                        <m:sup>
                          <m:sSub>
                            <m:sSubPr>
                              <m:ctrlPr>
                                <a:rPr lang="en-GB"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𝜆</m:t>
                              </m:r>
                            </m:e>
                            <m:sub>
                              <m:r>
                                <a:rPr lang="en-GB" b="0" i="1" smtClean="0">
                                  <a:latin typeface="Cambria Math" panose="02040503050406030204" pitchFamily="18" charset="0"/>
                                  <a:ea typeface="Cambria Math" panose="02040503050406030204" pitchFamily="18" charset="0"/>
                                </a:rPr>
                                <m:t>𝑖𝑓</m:t>
                              </m:r>
                            </m:sub>
                          </m:sSub>
                          <m:r>
                            <a:rPr lang="en-GB" i="1">
                              <a:latin typeface="Cambria Math" panose="02040503050406030204" pitchFamily="18" charset="0"/>
                              <a:ea typeface="Cambria Math" panose="02040503050406030204" pitchFamily="18" charset="0"/>
                            </a:rPr>
                            <m:t>𝑡</m:t>
                          </m:r>
                        </m:sup>
                      </m:sSup>
                    </m:oMath>
                  </m:oMathPara>
                </a14:m>
                <a:endParaRPr lang="en-GB" dirty="0"/>
              </a:p>
            </p:txBody>
          </p:sp>
        </mc:Choice>
        <mc:Fallback xmlns="">
          <p:sp>
            <p:nvSpPr>
              <p:cNvPr id="21" name="TextBox 20"/>
              <p:cNvSpPr txBox="1">
                <a:spLocks noRot="1" noChangeAspect="1" noMove="1" noResize="1" noEditPoints="1" noAdjustHandles="1" noChangeArrowheads="1" noChangeShapeType="1" noTextEdit="1"/>
              </p:cNvSpPr>
              <p:nvPr/>
            </p:nvSpPr>
            <p:spPr>
              <a:xfrm>
                <a:off x="7366945" y="1472280"/>
                <a:ext cx="1641668" cy="326500"/>
              </a:xfrm>
              <a:prstGeom prst="rect">
                <a:avLst/>
              </a:prstGeom>
              <a:blipFill rotWithShape="0">
                <a:blip r:embed="rId10"/>
                <a:stretch>
                  <a:fillRect l="-2593" t="-1887" b="-26415"/>
                </a:stretch>
              </a:blipFill>
            </p:spPr>
            <p:txBody>
              <a:bodyPr/>
              <a:lstStyle/>
              <a:p>
                <a:r>
                  <a:rPr lang="en-GB">
                    <a:noFill/>
                  </a:rPr>
                  <a:t> </a:t>
                </a:r>
              </a:p>
            </p:txBody>
          </p:sp>
        </mc:Fallback>
      </mc:AlternateContent>
      <p:sp>
        <p:nvSpPr>
          <p:cNvPr id="22" name="Right Brace 21"/>
          <p:cNvSpPr/>
          <p:nvPr/>
        </p:nvSpPr>
        <p:spPr>
          <a:xfrm>
            <a:off x="7105148" y="1189167"/>
            <a:ext cx="183356" cy="897746"/>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3" name="TextBox 22"/>
              <p:cNvSpPr txBox="1"/>
              <p:nvPr/>
            </p:nvSpPr>
            <p:spPr>
              <a:xfrm>
                <a:off x="4560674" y="3219907"/>
                <a:ext cx="4609806" cy="1538883"/>
              </a:xfrm>
              <a:prstGeom prst="rect">
                <a:avLst/>
              </a:prstGeom>
              <a:noFill/>
            </p:spPr>
            <p:txBody>
              <a:bodyPr wrap="square" rtlCol="0">
                <a:spAutoFit/>
              </a:bodyPr>
              <a:lstStyle/>
              <a:p>
                <a:pPr algn="ctr"/>
                <a:r>
                  <a:rPr lang="en-GB" sz="1600" dirty="0" smtClean="0"/>
                  <a:t>The very little difference in failure rates doesn’t justify the risk of loosing both triggering channels because of a short-circuit from anode to gate. </a:t>
                </a:r>
              </a:p>
              <a:p>
                <a:pPr algn="ctr"/>
                <a:endParaRPr lang="en-GB" sz="1000" dirty="0" smtClean="0"/>
              </a:p>
              <a:p>
                <a:pPr algn="ctr"/>
                <a14:m>
                  <m:oMath xmlns:m="http://schemas.openxmlformats.org/officeDocument/2006/math">
                    <m:r>
                      <a:rPr lang="en-GB" b="0" i="1" smtClean="0">
                        <a:solidFill>
                          <a:srgbClr val="FF0000"/>
                        </a:solidFill>
                        <a:latin typeface="Cambria Math" panose="02040503050406030204" pitchFamily="18" charset="0"/>
                      </a:rPr>
                      <m:t>⇒</m:t>
                    </m:r>
                  </m:oMath>
                </a14:m>
                <a:r>
                  <a:rPr lang="en-GB" dirty="0" smtClean="0">
                    <a:solidFill>
                      <a:srgbClr val="FF0000"/>
                    </a:solidFill>
                  </a:rPr>
                  <a:t> Keep the triggering channels independent (straight connection)</a:t>
                </a:r>
                <a:endParaRPr lang="en-GB" dirty="0">
                  <a:solidFill>
                    <a:srgbClr val="FF000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560674" y="3219907"/>
                <a:ext cx="4609806" cy="1538883"/>
              </a:xfrm>
              <a:prstGeom prst="rect">
                <a:avLst/>
              </a:prstGeom>
              <a:blipFill rotWithShape="0">
                <a:blip r:embed="rId11"/>
                <a:stretch>
                  <a:fillRect t="-1186" r="-1720" b="-5138"/>
                </a:stretch>
              </a:blipFill>
            </p:spPr>
            <p:txBody>
              <a:bodyPr/>
              <a:lstStyle/>
              <a:p>
                <a:r>
                  <a:rPr lang="en-GB">
                    <a:noFill/>
                  </a:rPr>
                  <a:t> </a:t>
                </a:r>
              </a:p>
            </p:txBody>
          </p:sp>
        </mc:Fallback>
      </mc:AlternateContent>
      <p:cxnSp>
        <p:nvCxnSpPr>
          <p:cNvPr id="27" name="Straight Connector 26"/>
          <p:cNvCxnSpPr/>
          <p:nvPr/>
        </p:nvCxnSpPr>
        <p:spPr>
          <a:xfrm flipH="1">
            <a:off x="270036" y="3219907"/>
            <a:ext cx="4012795" cy="1833934"/>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flipV="1">
            <a:off x="270037" y="3219907"/>
            <a:ext cx="4012794" cy="1804241"/>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sp>
        <p:nvSpPr>
          <p:cNvPr id="24"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26571423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grpId="0" nodeType="withEffect">
                                  <p:stCondLst>
                                    <p:cond delay="150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1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1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75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grpId="0" nodeType="withEffect">
                                  <p:stCondLst>
                                    <p:cond delay="10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3">
                                            <p:txEl>
                                              <p:pRg st="0" end="0"/>
                                            </p:txEl>
                                          </p:spTgt>
                                        </p:tgtEl>
                                        <p:attrNameLst>
                                          <p:attrName>style.visibility</p:attrName>
                                        </p:attrNameLst>
                                      </p:cBhvr>
                                      <p:to>
                                        <p:strVal val="visible"/>
                                      </p:to>
                                    </p:set>
                                    <p:animEffect transition="in" filter="fade">
                                      <p:cBhvr>
                                        <p:cTn id="62" dur="500"/>
                                        <p:tgtEl>
                                          <p:spTgt spid="23">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3">
                                            <p:txEl>
                                              <p:pRg st="2" end="2"/>
                                            </p:txEl>
                                          </p:spTgt>
                                        </p:tgtEl>
                                        <p:attrNameLst>
                                          <p:attrName>style.visibility</p:attrName>
                                        </p:attrNameLst>
                                      </p:cBhvr>
                                      <p:to>
                                        <p:strVal val="visible"/>
                                      </p:to>
                                    </p:set>
                                    <p:animEffect transition="in" filter="fade">
                                      <p:cBhvr>
                                        <p:cTn id="67" dur="500"/>
                                        <p:tgtEl>
                                          <p:spTgt spid="23">
                                            <p:txEl>
                                              <p:pRg st="2" end="2"/>
                                            </p:txEl>
                                          </p:spTgt>
                                        </p:tgtEl>
                                      </p:cBhvr>
                                    </p:animEffect>
                                  </p:childTnLst>
                                </p:cTn>
                              </p:par>
                              <p:par>
                                <p:cTn id="68" presetID="6" presetClass="entr" presetSubtype="32" fill="hold" nodeType="withEffect">
                                  <p:stCondLst>
                                    <p:cond delay="1000"/>
                                  </p:stCondLst>
                                  <p:childTnLst>
                                    <p:set>
                                      <p:cBhvr>
                                        <p:cTn id="69" dur="1" fill="hold">
                                          <p:stCondLst>
                                            <p:cond delay="0"/>
                                          </p:stCondLst>
                                        </p:cTn>
                                        <p:tgtEl>
                                          <p:spTgt spid="27"/>
                                        </p:tgtEl>
                                        <p:attrNameLst>
                                          <p:attrName>style.visibility</p:attrName>
                                        </p:attrNameLst>
                                      </p:cBhvr>
                                      <p:to>
                                        <p:strVal val="visible"/>
                                      </p:to>
                                    </p:set>
                                    <p:animEffect transition="in" filter="circle(out)">
                                      <p:cBhvr>
                                        <p:cTn id="70" dur="2000"/>
                                        <p:tgtEl>
                                          <p:spTgt spid="27"/>
                                        </p:tgtEl>
                                      </p:cBhvr>
                                    </p:animEffect>
                                  </p:childTnLst>
                                </p:cTn>
                              </p:par>
                              <p:par>
                                <p:cTn id="71" presetID="6" presetClass="entr" presetSubtype="32" fill="hold" nodeType="withEffect">
                                  <p:stCondLst>
                                    <p:cond delay="1000"/>
                                  </p:stCondLst>
                                  <p:childTnLst>
                                    <p:set>
                                      <p:cBhvr>
                                        <p:cTn id="72" dur="1" fill="hold">
                                          <p:stCondLst>
                                            <p:cond delay="0"/>
                                          </p:stCondLst>
                                        </p:cTn>
                                        <p:tgtEl>
                                          <p:spTgt spid="28"/>
                                        </p:tgtEl>
                                        <p:attrNameLst>
                                          <p:attrName>style.visibility</p:attrName>
                                        </p:attrNameLst>
                                      </p:cBhvr>
                                      <p:to>
                                        <p:strVal val="visible"/>
                                      </p:to>
                                    </p:set>
                                    <p:animEffect transition="in" filter="circle(out)">
                                      <p:cBhvr>
                                        <p:cTn id="73"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6" grpId="0"/>
      <p:bldP spid="17" grpId="0"/>
      <p:bldP spid="18" grpId="0"/>
      <p:bldP spid="19" grpId="0"/>
      <p:bldP spid="20" grpId="0"/>
      <p:bldP spid="21" grpId="0"/>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29846" y="729071"/>
            <a:ext cx="8467969" cy="3123932"/>
          </a:xfrm>
          <a:prstGeom prst="rect">
            <a:avLst/>
          </a:prstGeom>
          <a:noFill/>
        </p:spPr>
        <p:txBody>
          <a:bodyPr wrap="square" rtlCol="0">
            <a:spAutoFit/>
          </a:bodyPr>
          <a:lstStyle/>
          <a:p>
            <a:pPr marL="285750" indent="-285750">
              <a:buFont typeface="Arial" panose="020B0604020202020204" pitchFamily="34" charset="0"/>
              <a:buChar char="•"/>
            </a:pPr>
            <a:r>
              <a:rPr lang="en-GB" sz="1700" dirty="0" smtClean="0"/>
              <a:t>FMEA methodology successfully implemented for first time to a QPS at CERN. (Room for improvement).</a:t>
            </a:r>
          </a:p>
          <a:p>
            <a:endParaRPr lang="en-GB" sz="600" dirty="0" smtClean="0"/>
          </a:p>
          <a:p>
            <a:pPr marL="285750" indent="-285750">
              <a:buFont typeface="Arial" panose="020B0604020202020204" pitchFamily="34" charset="0"/>
              <a:buChar char="•"/>
            </a:pPr>
            <a:r>
              <a:rPr lang="en-GB" sz="1700" dirty="0" smtClean="0"/>
              <a:t>The FMEA study shows that all the redundancies of CLIQ components under discussion and the ones already implemented are justified.</a:t>
            </a:r>
          </a:p>
          <a:p>
            <a:endParaRPr lang="en-GB" sz="600" dirty="0" smtClean="0"/>
          </a:p>
          <a:p>
            <a:pPr marL="285750" indent="-285750">
              <a:buFont typeface="Arial" panose="020B0604020202020204" pitchFamily="34" charset="0"/>
              <a:buChar char="•"/>
            </a:pPr>
            <a:r>
              <a:rPr lang="en-GB" sz="1700" dirty="0" smtClean="0"/>
              <a:t>For the capacitor bank, both configurations, 2 capacitors in series and 4 in H connection show the same reliability and similar volume and price.</a:t>
            </a:r>
          </a:p>
          <a:p>
            <a:endParaRPr lang="en-GB" sz="700" dirty="0" smtClean="0"/>
          </a:p>
          <a:p>
            <a:pPr marL="285750" indent="-285750">
              <a:buFont typeface="Arial" panose="020B0604020202020204" pitchFamily="34" charset="0"/>
              <a:buChar char="•"/>
            </a:pPr>
            <a:r>
              <a:rPr lang="en-GB" sz="1700" dirty="0" smtClean="0"/>
              <a:t>We recommend the choice of the capacitor bank in H configuration due to its more robust design (redundancy against open-circuit in the connection points).</a:t>
            </a:r>
          </a:p>
          <a:p>
            <a:endParaRPr lang="en-GB" sz="700" dirty="0" smtClean="0"/>
          </a:p>
          <a:p>
            <a:pPr marL="285750" indent="-285750">
              <a:buFont typeface="Arial" panose="020B0604020202020204" pitchFamily="34" charset="0"/>
              <a:buChar char="•"/>
            </a:pPr>
            <a:r>
              <a:rPr lang="en-GB" sz="1700" dirty="0" smtClean="0"/>
              <a:t>We recommend the independent straight connection of the </a:t>
            </a:r>
            <a:r>
              <a:rPr lang="en-GB" sz="1700" dirty="0" err="1" smtClean="0"/>
              <a:t>thyristors</a:t>
            </a:r>
            <a:r>
              <a:rPr lang="en-GB" sz="1700" dirty="0" smtClean="0"/>
              <a:t>.</a:t>
            </a:r>
          </a:p>
          <a:p>
            <a:endParaRPr lang="en-GB" dirty="0"/>
          </a:p>
        </p:txBody>
      </p:sp>
      <p:sp>
        <p:nvSpPr>
          <p:cNvPr id="2" name="Title 1"/>
          <p:cNvSpPr>
            <a:spLocks noGrp="1"/>
          </p:cNvSpPr>
          <p:nvPr>
            <p:ph type="title"/>
          </p:nvPr>
        </p:nvSpPr>
        <p:spPr>
          <a:xfrm>
            <a:off x="336061" y="155297"/>
            <a:ext cx="8561754" cy="478548"/>
          </a:xfrm>
        </p:spPr>
        <p:txBody>
          <a:bodyPr>
            <a:noAutofit/>
          </a:bodyPr>
          <a:lstStyle/>
          <a:p>
            <a:pPr algn="ctr"/>
            <a:r>
              <a:rPr lang="en-US" sz="3600" dirty="0" smtClean="0"/>
              <a:t>Conclusions</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8" name="Picture 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
        <p:nvSpPr>
          <p:cNvPr id="10" name="Title 1"/>
          <p:cNvSpPr txBox="1">
            <a:spLocks/>
          </p:cNvSpPr>
          <p:nvPr/>
        </p:nvSpPr>
        <p:spPr>
          <a:xfrm>
            <a:off x="336060" y="3722293"/>
            <a:ext cx="8561754" cy="47854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600" dirty="0" smtClean="0"/>
              <a:t>Next steps</a:t>
            </a:r>
            <a:endParaRPr lang="en-GB" sz="3600" dirty="0"/>
          </a:p>
        </p:txBody>
      </p:sp>
      <p:sp>
        <p:nvSpPr>
          <p:cNvPr id="13" name="TextBox 12"/>
          <p:cNvSpPr txBox="1"/>
          <p:nvPr/>
        </p:nvSpPr>
        <p:spPr>
          <a:xfrm>
            <a:off x="429845" y="4296067"/>
            <a:ext cx="8467969" cy="2431435"/>
          </a:xfrm>
          <a:prstGeom prst="rect">
            <a:avLst/>
          </a:prstGeom>
          <a:noFill/>
        </p:spPr>
        <p:txBody>
          <a:bodyPr wrap="square" rtlCol="0">
            <a:spAutoFit/>
          </a:bodyPr>
          <a:lstStyle/>
          <a:p>
            <a:pPr marL="285750" indent="-285750">
              <a:buFont typeface="Arial" panose="020B0604020202020204" pitchFamily="34" charset="0"/>
              <a:buChar char="•"/>
            </a:pPr>
            <a:r>
              <a:rPr lang="en-GB" sz="1700" dirty="0" smtClean="0"/>
              <a:t>On going further adaptation of the FMEA methodology to the QPS technology of LHC (taking into account the </a:t>
            </a:r>
            <a:r>
              <a:rPr lang="en-GB" sz="1700" dirty="0" err="1" smtClean="0"/>
              <a:t>propability</a:t>
            </a:r>
            <a:r>
              <a:rPr lang="en-GB" sz="1700" dirty="0" smtClean="0"/>
              <a:t> of quench, periodic inspections of the QPS, calculating the probability of failure of monitoring systems, </a:t>
            </a:r>
            <a:r>
              <a:rPr lang="en-GB" sz="1700" dirty="0"/>
              <a:t>d</a:t>
            </a:r>
            <a:r>
              <a:rPr lang="en-GB" sz="1700" dirty="0" smtClean="0"/>
              <a:t>own time…).</a:t>
            </a:r>
          </a:p>
          <a:p>
            <a:endParaRPr lang="en-GB" sz="700" dirty="0" smtClean="0"/>
          </a:p>
          <a:p>
            <a:pPr marL="285750" indent="-285750">
              <a:buFont typeface="Arial" panose="020B0604020202020204" pitchFamily="34" charset="0"/>
              <a:buChar char="•"/>
            </a:pPr>
            <a:r>
              <a:rPr lang="en-GB" sz="1700" dirty="0" smtClean="0"/>
              <a:t>To perform a sensitivity analysis.</a:t>
            </a:r>
          </a:p>
          <a:p>
            <a:endParaRPr lang="en-GB" sz="700" dirty="0" smtClean="0"/>
          </a:p>
          <a:p>
            <a:pPr marL="285750" indent="-285750">
              <a:buFont typeface="Arial" panose="020B0604020202020204" pitchFamily="34" charset="0"/>
              <a:buChar char="•"/>
            </a:pPr>
            <a:r>
              <a:rPr lang="en-GB" sz="1700" dirty="0" smtClean="0"/>
              <a:t>To apply the FMEA methodology to other QPS: QH-QPS in the MQM of LHC, CLIQ+QH-QPS for the Triplets of HL-LHC.</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6282620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100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fade">
                                      <p:cBhvr>
                                        <p:cTn id="10" dur="500"/>
                                        <p:tgtEl>
                                          <p:spTgt spid="7">
                                            <p:txEl>
                                              <p:pRg st="2" end="2"/>
                                            </p:txEl>
                                          </p:spTgt>
                                        </p:tgtEl>
                                      </p:cBhvr>
                                    </p:animEffect>
                                  </p:childTnLst>
                                </p:cTn>
                              </p:par>
                              <p:par>
                                <p:cTn id="11" presetID="10" presetClass="entr" presetSubtype="0" fill="hold" nodeType="withEffect">
                                  <p:stCondLst>
                                    <p:cond delay="2000"/>
                                  </p:stCondLst>
                                  <p:childTnLst>
                                    <p:set>
                                      <p:cBhvr>
                                        <p:cTn id="12" dur="1" fill="hold">
                                          <p:stCondLst>
                                            <p:cond delay="0"/>
                                          </p:stCondLst>
                                        </p:cTn>
                                        <p:tgtEl>
                                          <p:spTgt spid="7">
                                            <p:txEl>
                                              <p:pRg st="4" end="4"/>
                                            </p:txEl>
                                          </p:spTgt>
                                        </p:tgtEl>
                                        <p:attrNameLst>
                                          <p:attrName>style.visibility</p:attrName>
                                        </p:attrNameLst>
                                      </p:cBhvr>
                                      <p:to>
                                        <p:strVal val="visible"/>
                                      </p:to>
                                    </p:set>
                                    <p:animEffect transition="in" filter="fade">
                                      <p:cBhvr>
                                        <p:cTn id="13" dur="500"/>
                                        <p:tgtEl>
                                          <p:spTgt spid="7">
                                            <p:txEl>
                                              <p:pRg st="4" end="4"/>
                                            </p:txEl>
                                          </p:spTgt>
                                        </p:tgtEl>
                                      </p:cBhvr>
                                    </p:animEffect>
                                  </p:childTnLst>
                                </p:cTn>
                              </p:par>
                              <p:par>
                                <p:cTn id="14" presetID="10" presetClass="entr" presetSubtype="0" fill="hold" nodeType="withEffect">
                                  <p:stCondLst>
                                    <p:cond delay="3000"/>
                                  </p:stCondLst>
                                  <p:childTnLst>
                                    <p:set>
                                      <p:cBhvr>
                                        <p:cTn id="15" dur="1" fill="hold">
                                          <p:stCondLst>
                                            <p:cond delay="0"/>
                                          </p:stCondLst>
                                        </p:cTn>
                                        <p:tgtEl>
                                          <p:spTgt spid="7">
                                            <p:txEl>
                                              <p:pRg st="6" end="6"/>
                                            </p:txEl>
                                          </p:spTgt>
                                        </p:tgtEl>
                                        <p:attrNameLst>
                                          <p:attrName>style.visibility</p:attrName>
                                        </p:attrNameLst>
                                      </p:cBhvr>
                                      <p:to>
                                        <p:strVal val="visible"/>
                                      </p:to>
                                    </p:set>
                                    <p:animEffect transition="in" filter="fade">
                                      <p:cBhvr>
                                        <p:cTn id="16" dur="500"/>
                                        <p:tgtEl>
                                          <p:spTgt spid="7">
                                            <p:txEl>
                                              <p:pRg st="6" end="6"/>
                                            </p:txEl>
                                          </p:spTgt>
                                        </p:tgtEl>
                                      </p:cBhvr>
                                    </p:animEffect>
                                  </p:childTnLst>
                                </p:cTn>
                              </p:par>
                              <p:par>
                                <p:cTn id="17" presetID="10" presetClass="entr" presetSubtype="0" fill="hold" nodeType="withEffect">
                                  <p:stCondLst>
                                    <p:cond delay="4000"/>
                                  </p:stCondLst>
                                  <p:childTnLst>
                                    <p:set>
                                      <p:cBhvr>
                                        <p:cTn id="18" dur="1" fill="hold">
                                          <p:stCondLst>
                                            <p:cond delay="0"/>
                                          </p:stCondLst>
                                        </p:cTn>
                                        <p:tgtEl>
                                          <p:spTgt spid="7">
                                            <p:txEl>
                                              <p:pRg st="8" end="8"/>
                                            </p:txEl>
                                          </p:spTgt>
                                        </p:tgtEl>
                                        <p:attrNameLst>
                                          <p:attrName>style.visibility</p:attrName>
                                        </p:attrNameLst>
                                      </p:cBhvr>
                                      <p:to>
                                        <p:strVal val="visible"/>
                                      </p:to>
                                    </p:set>
                                    <p:animEffect transition="in" filter="fade">
                                      <p:cBhvr>
                                        <p:cTn id="19" dur="500"/>
                                        <p:tgtEl>
                                          <p:spTgt spid="7">
                                            <p:txEl>
                                              <p:pRg st="8" end="8"/>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nodeType="with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par>
                                <p:cTn id="28" presetID="10" presetClass="entr" presetSubtype="0" fill="hold" nodeType="withEffect">
                                  <p:stCondLst>
                                    <p:cond delay="1000"/>
                                  </p:stCondLst>
                                  <p:childTnLst>
                                    <p:set>
                                      <p:cBhvr>
                                        <p:cTn id="29" dur="1" fill="hold">
                                          <p:stCondLst>
                                            <p:cond delay="0"/>
                                          </p:stCondLst>
                                        </p:cTn>
                                        <p:tgtEl>
                                          <p:spTgt spid="13">
                                            <p:txEl>
                                              <p:pRg st="2" end="2"/>
                                            </p:txEl>
                                          </p:spTgt>
                                        </p:tgtEl>
                                        <p:attrNameLst>
                                          <p:attrName>style.visibility</p:attrName>
                                        </p:attrNameLst>
                                      </p:cBhvr>
                                      <p:to>
                                        <p:strVal val="visible"/>
                                      </p:to>
                                    </p:set>
                                    <p:animEffect transition="in" filter="fade">
                                      <p:cBhvr>
                                        <p:cTn id="30" dur="500"/>
                                        <p:tgtEl>
                                          <p:spTgt spid="13">
                                            <p:txEl>
                                              <p:pRg st="2" end="2"/>
                                            </p:txEl>
                                          </p:spTgt>
                                        </p:tgtEl>
                                      </p:cBhvr>
                                    </p:animEffect>
                                  </p:childTnLst>
                                </p:cTn>
                              </p:par>
                              <p:par>
                                <p:cTn id="31" presetID="10" presetClass="entr" presetSubtype="0" fill="hold" nodeType="withEffect">
                                  <p:stCondLst>
                                    <p:cond delay="2000"/>
                                  </p:stCondLst>
                                  <p:childTnLst>
                                    <p:set>
                                      <p:cBhvr>
                                        <p:cTn id="32" dur="1" fill="hold">
                                          <p:stCondLst>
                                            <p:cond delay="0"/>
                                          </p:stCondLst>
                                        </p:cTn>
                                        <p:tgtEl>
                                          <p:spTgt spid="13">
                                            <p:txEl>
                                              <p:pRg st="4" end="4"/>
                                            </p:txEl>
                                          </p:spTgt>
                                        </p:tgtEl>
                                        <p:attrNameLst>
                                          <p:attrName>style.visibility</p:attrName>
                                        </p:attrNameLst>
                                      </p:cBhvr>
                                      <p:to>
                                        <p:strVal val="visible"/>
                                      </p:to>
                                    </p:set>
                                    <p:animEffect transition="in" filter="fade">
                                      <p:cBhvr>
                                        <p:cTn id="33" dur="5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16</a:t>
            </a:fld>
            <a:endParaRPr lang="en-US" dirty="0">
              <a:solidFill>
                <a:srgbClr val="0055A0">
                  <a:tint val="75000"/>
                </a:srgbClr>
              </a:solidFill>
            </a:endParaRPr>
          </a:p>
        </p:txBody>
      </p:sp>
      <p:sp>
        <p:nvSpPr>
          <p:cNvPr id="4" name="Content Placeholder 3"/>
          <p:cNvSpPr>
            <a:spLocks noGrp="1"/>
          </p:cNvSpPr>
          <p:nvPr>
            <p:ph idx="1"/>
          </p:nvPr>
        </p:nvSpPr>
        <p:spPr/>
        <p:txBody>
          <a:bodyPr anchor="ctr">
            <a:normAutofit/>
          </a:bodyPr>
          <a:lstStyle/>
          <a:p>
            <a:pPr marL="36576" indent="0" algn="ctr">
              <a:buNone/>
            </a:pPr>
            <a:r>
              <a:rPr lang="en-US" sz="6000" dirty="0" smtClean="0"/>
              <a:t>Annex</a:t>
            </a:r>
            <a:endParaRPr lang="en-GB" sz="6000" dirty="0"/>
          </a:p>
        </p:txBody>
      </p:sp>
      <p:sp>
        <p:nvSpPr>
          <p:cNvPr id="10"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7" name="Picture 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176816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pPr algn="ctr"/>
            <a:r>
              <a:rPr lang="en-GB" sz="3600" dirty="0" smtClean="0"/>
              <a:t>CLIQ behaviour</a:t>
            </a:r>
            <a:endParaRPr lang="en-GB" sz="3600" dirty="0"/>
          </a:p>
        </p:txBody>
      </p:sp>
      <p:sp>
        <p:nvSpPr>
          <p:cNvPr id="6" name="Slide Number Placeholder 5"/>
          <p:cNvSpPr>
            <a:spLocks noGrp="1"/>
          </p:cNvSpPr>
          <p:nvPr>
            <p:ph type="sldNum" sz="quarter" idx="4"/>
          </p:nvPr>
        </p:nvSpPr>
        <p:spPr/>
        <p:txBody>
          <a:bodyPr/>
          <a:lstStyle/>
          <a:p>
            <a:fld id="{E626C776-1255-40B4-80EB-8A48E77F1A06}" type="slidenum">
              <a:rPr lang="pl-PL" smtClean="0">
                <a:solidFill>
                  <a:srgbClr val="0055A0">
                    <a:tint val="75000"/>
                  </a:srgbClr>
                </a:solidFill>
              </a:rPr>
              <a:pPr/>
              <a:t>17</a:t>
            </a:fld>
            <a:endParaRPr lang="pl-PL">
              <a:solidFill>
                <a:srgbClr val="0055A0">
                  <a:tint val="75000"/>
                </a:srgbClr>
              </a:solidFill>
            </a:endParaRPr>
          </a:p>
        </p:txBody>
      </p:sp>
      <p:grpSp>
        <p:nvGrpSpPr>
          <p:cNvPr id="8" name="Group 7"/>
          <p:cNvGrpSpPr/>
          <p:nvPr/>
        </p:nvGrpSpPr>
        <p:grpSpPr>
          <a:xfrm>
            <a:off x="1366019" y="3986607"/>
            <a:ext cx="6012229" cy="1377595"/>
            <a:chOff x="1043608" y="5540533"/>
            <a:chExt cx="6012229" cy="910699"/>
          </a:xfrm>
        </p:grpSpPr>
        <mc:AlternateContent xmlns:mc="http://schemas.openxmlformats.org/markup-compatibility/2006" xmlns:a14="http://schemas.microsoft.com/office/drawing/2010/main">
          <mc:Choice Requires="a14">
            <p:sp>
              <p:nvSpPr>
                <p:cNvPr id="10" name="Rectangle 9"/>
                <p:cNvSpPr/>
                <p:nvPr/>
              </p:nvSpPr>
              <p:spPr>
                <a:xfrm>
                  <a:off x="1043608" y="5540533"/>
                  <a:ext cx="1800044" cy="910699"/>
                </a:xfrm>
                <a:prstGeom prst="rect">
                  <a:avLst/>
                </a:prstGeom>
              </p:spPr>
              <p:txBody>
                <a:bodyPr wrap="none">
                  <a:spAutoFit/>
                </a:bodyPr>
                <a:lstStyle/>
                <a:p>
                  <a:pPr>
                    <a:defRPr/>
                  </a:pPr>
                  <a14:m>
                    <m:oMathPara xmlns:m="http://schemas.openxmlformats.org/officeDocument/2006/math">
                      <m:oMathParaPr>
                        <m:jc m:val="centerGroup"/>
                      </m:oMathParaPr>
                      <m:oMath xmlns:m="http://schemas.openxmlformats.org/officeDocument/2006/math">
                        <m:sSub>
                          <m:sSubPr>
                            <m:ctrlPr>
                              <a:rPr lang="en-GB" i="1" kern="0" smtClean="0">
                                <a:solidFill>
                                  <a:prstClr val="black"/>
                                </a:solidFill>
                                <a:latin typeface="Cambria Math" panose="02040503050406030204" pitchFamily="18" charset="0"/>
                              </a:rPr>
                            </m:ctrlPr>
                          </m:sSubPr>
                          <m:e>
                            <m:r>
                              <a:rPr lang="en-GB" i="1" kern="0" smtClean="0">
                                <a:solidFill>
                                  <a:prstClr val="black"/>
                                </a:solidFill>
                                <a:latin typeface="Cambria Math"/>
                              </a:rPr>
                              <m:t>𝐼</m:t>
                            </m:r>
                          </m:e>
                          <m:sub>
                            <m:r>
                              <a:rPr lang="en-GB" i="1" kern="0" smtClean="0">
                                <a:solidFill>
                                  <a:prstClr val="black"/>
                                </a:solidFill>
                                <a:latin typeface="Cambria Math"/>
                              </a:rPr>
                              <m:t>𝑚𝑎𝑥</m:t>
                            </m:r>
                          </m:sub>
                        </m:sSub>
                        <m:r>
                          <a:rPr lang="en-GB" i="1" kern="0" smtClean="0">
                            <a:solidFill>
                              <a:prstClr val="black"/>
                            </a:solidFill>
                            <a:latin typeface="Cambria Math"/>
                          </a:rPr>
                          <m:t>∝ </m:t>
                        </m:r>
                        <m:sSub>
                          <m:sSubPr>
                            <m:ctrlPr>
                              <a:rPr lang="en-GB" i="1" kern="0" smtClean="0">
                                <a:solidFill>
                                  <a:prstClr val="black"/>
                                </a:solidFill>
                                <a:latin typeface="Cambria Math" panose="02040503050406030204" pitchFamily="18" charset="0"/>
                              </a:rPr>
                            </m:ctrlPr>
                          </m:sSubPr>
                          <m:e>
                            <m:r>
                              <a:rPr lang="en-GB" i="1" kern="0" smtClean="0">
                                <a:solidFill>
                                  <a:prstClr val="black"/>
                                </a:solidFill>
                                <a:latin typeface="Cambria Math" panose="02040503050406030204" pitchFamily="18" charset="0"/>
                              </a:rPr>
                              <m:t>𝑈</m:t>
                            </m:r>
                          </m:e>
                          <m:sub>
                            <m:r>
                              <a:rPr lang="en-GB" i="1" kern="0" smtClean="0">
                                <a:solidFill>
                                  <a:prstClr val="black"/>
                                </a:solidFill>
                                <a:latin typeface="Cambria Math"/>
                              </a:rPr>
                              <m:t>0</m:t>
                            </m:r>
                          </m:sub>
                        </m:sSub>
                        <m:rad>
                          <m:radPr>
                            <m:degHide m:val="on"/>
                            <m:ctrlPr>
                              <a:rPr lang="en-GB" i="1" kern="0" smtClean="0">
                                <a:solidFill>
                                  <a:prstClr val="black"/>
                                </a:solidFill>
                                <a:latin typeface="Cambria Math" panose="02040503050406030204" pitchFamily="18" charset="0"/>
                              </a:rPr>
                            </m:ctrlPr>
                          </m:radPr>
                          <m:deg/>
                          <m:e>
                            <m:f>
                              <m:fPr>
                                <m:ctrlPr>
                                  <a:rPr lang="en-GB" i="1" kern="0" smtClean="0">
                                    <a:solidFill>
                                      <a:prstClr val="black"/>
                                    </a:solidFill>
                                    <a:latin typeface="Cambria Math" panose="02040503050406030204" pitchFamily="18" charset="0"/>
                                  </a:rPr>
                                </m:ctrlPr>
                              </m:fPr>
                              <m:num>
                                <m:r>
                                  <a:rPr lang="en-GB" i="1" kern="0" smtClean="0">
                                    <a:solidFill>
                                      <a:prstClr val="black"/>
                                    </a:solidFill>
                                    <a:latin typeface="Cambria Math"/>
                                  </a:rPr>
                                  <m:t>𝐶</m:t>
                                </m:r>
                              </m:num>
                              <m:den>
                                <m:sSub>
                                  <m:sSubPr>
                                    <m:ctrlPr>
                                      <a:rPr lang="en-GB" i="1" kern="0" smtClean="0">
                                        <a:solidFill>
                                          <a:prstClr val="black"/>
                                        </a:solidFill>
                                        <a:latin typeface="Cambria Math" panose="02040503050406030204" pitchFamily="18" charset="0"/>
                                      </a:rPr>
                                    </m:ctrlPr>
                                  </m:sSubPr>
                                  <m:e>
                                    <m:r>
                                      <a:rPr lang="en-GB" i="1" kern="0" smtClean="0">
                                        <a:solidFill>
                                          <a:prstClr val="black"/>
                                        </a:solidFill>
                                        <a:latin typeface="Cambria Math"/>
                                      </a:rPr>
                                      <m:t>𝐿</m:t>
                                    </m:r>
                                  </m:e>
                                  <m:sub>
                                    <m:r>
                                      <a:rPr lang="en-GB" i="1" kern="0" smtClean="0">
                                        <a:solidFill>
                                          <a:prstClr val="black"/>
                                        </a:solidFill>
                                        <a:latin typeface="Cambria Math" panose="02040503050406030204" pitchFamily="18" charset="0"/>
                                      </a:rPr>
                                      <m:t>𝑒𝑞</m:t>
                                    </m:r>
                                  </m:sub>
                                </m:sSub>
                              </m:den>
                            </m:f>
                          </m:e>
                        </m:rad>
                      </m:oMath>
                    </m:oMathPara>
                  </a14:m>
                  <a:endParaRPr lang="en-GB" kern="0" dirty="0" smtClean="0">
                    <a:solidFill>
                      <a:prstClr val="black"/>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1043608" y="5540533"/>
                  <a:ext cx="1800044" cy="910699"/>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3396403" y="5663579"/>
                  <a:ext cx="1654106" cy="729046"/>
                </a:xfrm>
                <a:prstGeom prst="rect">
                  <a:avLst/>
                </a:prstGeom>
              </p:spPr>
              <p:txBody>
                <a:bodyPr wrap="none">
                  <a:spAutoFit/>
                </a:bodyPr>
                <a:lstStyle/>
                <a:p>
                  <a:pPr>
                    <a:defRPr/>
                  </a:pPr>
                  <a14:m>
                    <m:oMathPara xmlns:m="http://schemas.openxmlformats.org/officeDocument/2006/math">
                      <m:oMathParaPr>
                        <m:jc m:val="centerGroup"/>
                      </m:oMathParaPr>
                      <m:oMath xmlns:m="http://schemas.openxmlformats.org/officeDocument/2006/math">
                        <m:r>
                          <a:rPr lang="en-GB" i="1" kern="0" smtClean="0">
                            <a:solidFill>
                              <a:prstClr val="black"/>
                            </a:solidFill>
                            <a:latin typeface="Cambria Math"/>
                          </a:rPr>
                          <m:t>𝑓</m:t>
                        </m:r>
                        <m:r>
                          <a:rPr lang="en-GB" i="1" kern="0" smtClean="0">
                            <a:solidFill>
                              <a:prstClr val="black"/>
                            </a:solidFill>
                            <a:latin typeface="Cambria Math"/>
                          </a:rPr>
                          <m:t>= </m:t>
                        </m:r>
                        <m:f>
                          <m:fPr>
                            <m:ctrlPr>
                              <a:rPr lang="en-GB" i="1" kern="0" smtClean="0">
                                <a:solidFill>
                                  <a:prstClr val="black"/>
                                </a:solidFill>
                                <a:latin typeface="Cambria Math" panose="02040503050406030204" pitchFamily="18" charset="0"/>
                              </a:rPr>
                            </m:ctrlPr>
                          </m:fPr>
                          <m:num>
                            <m:r>
                              <a:rPr lang="en-GB" i="1" kern="0" smtClean="0">
                                <a:solidFill>
                                  <a:prstClr val="black"/>
                                </a:solidFill>
                                <a:latin typeface="Cambria Math"/>
                              </a:rPr>
                              <m:t>1</m:t>
                            </m:r>
                          </m:num>
                          <m:den>
                            <m:r>
                              <a:rPr lang="en-GB" i="1" kern="0" smtClean="0">
                                <a:solidFill>
                                  <a:prstClr val="black"/>
                                </a:solidFill>
                                <a:latin typeface="Cambria Math"/>
                              </a:rPr>
                              <m:t>2</m:t>
                            </m:r>
                            <m:r>
                              <a:rPr lang="en-GB" i="1" kern="0" smtClean="0">
                                <a:solidFill>
                                  <a:prstClr val="black"/>
                                </a:solidFill>
                                <a:latin typeface="Cambria Math"/>
                              </a:rPr>
                              <m:t>𝜋</m:t>
                            </m:r>
                            <m:rad>
                              <m:radPr>
                                <m:degHide m:val="on"/>
                                <m:ctrlPr>
                                  <a:rPr lang="en-GB" i="1" kern="0" smtClean="0">
                                    <a:solidFill>
                                      <a:prstClr val="black"/>
                                    </a:solidFill>
                                    <a:latin typeface="Cambria Math" panose="02040503050406030204" pitchFamily="18" charset="0"/>
                                  </a:rPr>
                                </m:ctrlPr>
                              </m:radPr>
                              <m:deg/>
                              <m:e>
                                <m:sSub>
                                  <m:sSubPr>
                                    <m:ctrlPr>
                                      <a:rPr lang="en-GB" i="1" kern="0" smtClean="0">
                                        <a:solidFill>
                                          <a:prstClr val="black"/>
                                        </a:solidFill>
                                        <a:latin typeface="Cambria Math" panose="02040503050406030204" pitchFamily="18" charset="0"/>
                                      </a:rPr>
                                    </m:ctrlPr>
                                  </m:sSubPr>
                                  <m:e>
                                    <m:r>
                                      <a:rPr lang="en-GB" i="1" kern="0" smtClean="0">
                                        <a:solidFill>
                                          <a:prstClr val="black"/>
                                        </a:solidFill>
                                        <a:latin typeface="Cambria Math"/>
                                      </a:rPr>
                                      <m:t>𝐿</m:t>
                                    </m:r>
                                  </m:e>
                                  <m:sub>
                                    <m:r>
                                      <a:rPr lang="en-GB" i="1" kern="0" smtClean="0">
                                        <a:solidFill>
                                          <a:prstClr val="black"/>
                                        </a:solidFill>
                                        <a:latin typeface="Cambria Math" panose="02040503050406030204" pitchFamily="18" charset="0"/>
                                      </a:rPr>
                                      <m:t>𝑒𝑞</m:t>
                                    </m:r>
                                  </m:sub>
                                </m:sSub>
                                <m:r>
                                  <a:rPr lang="en-GB" i="1" kern="0" smtClean="0">
                                    <a:solidFill>
                                      <a:prstClr val="black"/>
                                    </a:solidFill>
                                    <a:latin typeface="Cambria Math"/>
                                  </a:rPr>
                                  <m:t>𝐶</m:t>
                                </m:r>
                              </m:e>
                            </m:rad>
                          </m:den>
                        </m:f>
                      </m:oMath>
                    </m:oMathPara>
                  </a14:m>
                  <a:endParaRPr lang="en-GB" kern="0" dirty="0" smtClean="0">
                    <a:solidFill>
                      <a:prstClr val="black"/>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3396403" y="5663579"/>
                  <a:ext cx="1654106" cy="729046"/>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580112" y="5672556"/>
                  <a:ext cx="1475725" cy="695511"/>
                </a:xfrm>
                <a:prstGeom prst="rect">
                  <a:avLst/>
                </a:prstGeom>
              </p:spPr>
              <p:txBody>
                <a:bodyPr wrap="none">
                  <a:spAutoFit/>
                </a:bodyPr>
                <a:lstStyle/>
                <a:p>
                  <a:pPr>
                    <a:defRPr/>
                  </a:pPr>
                  <a14:m>
                    <m:oMathPara xmlns:m="http://schemas.openxmlformats.org/officeDocument/2006/math">
                      <m:oMathParaPr>
                        <m:jc m:val="centerGroup"/>
                      </m:oMathParaPr>
                      <m:oMath xmlns:m="http://schemas.openxmlformats.org/officeDocument/2006/math">
                        <m:sSub>
                          <m:sSubPr>
                            <m:ctrlPr>
                              <a:rPr lang="en-GB" i="1" kern="0" smtClean="0">
                                <a:solidFill>
                                  <a:prstClr val="black"/>
                                </a:solidFill>
                                <a:latin typeface="Cambria Math" panose="02040503050406030204" pitchFamily="18" charset="0"/>
                              </a:rPr>
                            </m:ctrlPr>
                          </m:sSubPr>
                          <m:e>
                            <m:f>
                              <m:fPr>
                                <m:ctrlPr>
                                  <a:rPr lang="en-GB" i="1" kern="0" smtClean="0">
                                    <a:solidFill>
                                      <a:prstClr val="black"/>
                                    </a:solidFill>
                                    <a:latin typeface="Cambria Math" panose="02040503050406030204" pitchFamily="18" charset="0"/>
                                  </a:rPr>
                                </m:ctrlPr>
                              </m:fPr>
                              <m:num>
                                <m:r>
                                  <a:rPr lang="en-GB" i="1" kern="0" smtClean="0">
                                    <a:solidFill>
                                      <a:prstClr val="black"/>
                                    </a:solidFill>
                                    <a:latin typeface="Cambria Math"/>
                                  </a:rPr>
                                  <m:t>𝑑𝐼</m:t>
                                </m:r>
                              </m:num>
                              <m:den>
                                <m:r>
                                  <a:rPr lang="en-GB" i="1" kern="0" smtClean="0">
                                    <a:solidFill>
                                      <a:prstClr val="black"/>
                                    </a:solidFill>
                                    <a:latin typeface="Cambria Math"/>
                                  </a:rPr>
                                  <m:t>𝑑𝑡</m:t>
                                </m:r>
                              </m:den>
                            </m:f>
                          </m:e>
                          <m:sub>
                            <m:r>
                              <a:rPr lang="en-GB" i="1" kern="0" smtClean="0">
                                <a:solidFill>
                                  <a:prstClr val="black"/>
                                </a:solidFill>
                                <a:latin typeface="Cambria Math"/>
                              </a:rPr>
                              <m:t>𝑚𝑎𝑥</m:t>
                            </m:r>
                          </m:sub>
                        </m:sSub>
                        <m:r>
                          <a:rPr lang="en-GB" i="1" kern="0" smtClean="0">
                            <a:solidFill>
                              <a:prstClr val="black"/>
                            </a:solidFill>
                            <a:latin typeface="Cambria Math"/>
                          </a:rPr>
                          <m:t>∝</m:t>
                        </m:r>
                        <m:f>
                          <m:fPr>
                            <m:ctrlPr>
                              <a:rPr lang="en-GB" i="1" kern="0" smtClean="0">
                                <a:solidFill>
                                  <a:prstClr val="black"/>
                                </a:solidFill>
                                <a:latin typeface="Cambria Math" panose="02040503050406030204" pitchFamily="18" charset="0"/>
                              </a:rPr>
                            </m:ctrlPr>
                          </m:fPr>
                          <m:num>
                            <m:sSub>
                              <m:sSubPr>
                                <m:ctrlPr>
                                  <a:rPr lang="en-GB" i="1" kern="0" smtClean="0">
                                    <a:solidFill>
                                      <a:prstClr val="black"/>
                                    </a:solidFill>
                                    <a:latin typeface="Cambria Math" panose="02040503050406030204" pitchFamily="18" charset="0"/>
                                  </a:rPr>
                                </m:ctrlPr>
                              </m:sSubPr>
                              <m:e>
                                <m:r>
                                  <a:rPr lang="en-GB" i="1" kern="0" smtClean="0">
                                    <a:solidFill>
                                      <a:prstClr val="black"/>
                                    </a:solidFill>
                                    <a:latin typeface="Cambria Math" panose="02040503050406030204" pitchFamily="18" charset="0"/>
                                  </a:rPr>
                                  <m:t>𝑈</m:t>
                                </m:r>
                              </m:e>
                              <m:sub>
                                <m:r>
                                  <a:rPr lang="en-GB" i="1" kern="0" smtClean="0">
                                    <a:solidFill>
                                      <a:prstClr val="black"/>
                                    </a:solidFill>
                                    <a:latin typeface="Cambria Math"/>
                                  </a:rPr>
                                  <m:t>0</m:t>
                                </m:r>
                              </m:sub>
                            </m:sSub>
                          </m:num>
                          <m:den>
                            <m:sSub>
                              <m:sSubPr>
                                <m:ctrlPr>
                                  <a:rPr lang="en-GB" i="1" kern="0" smtClean="0">
                                    <a:solidFill>
                                      <a:prstClr val="black"/>
                                    </a:solidFill>
                                    <a:latin typeface="Cambria Math" panose="02040503050406030204" pitchFamily="18" charset="0"/>
                                  </a:rPr>
                                </m:ctrlPr>
                              </m:sSubPr>
                              <m:e>
                                <m:r>
                                  <a:rPr lang="en-GB" i="1" kern="0" smtClean="0">
                                    <a:solidFill>
                                      <a:prstClr val="black"/>
                                    </a:solidFill>
                                    <a:latin typeface="Cambria Math"/>
                                  </a:rPr>
                                  <m:t>𝐿</m:t>
                                </m:r>
                              </m:e>
                              <m:sub>
                                <m:r>
                                  <a:rPr lang="en-GB" i="1" kern="0" smtClean="0">
                                    <a:solidFill>
                                      <a:prstClr val="black"/>
                                    </a:solidFill>
                                    <a:latin typeface="Cambria Math" panose="02040503050406030204" pitchFamily="18" charset="0"/>
                                  </a:rPr>
                                  <m:t>𝑒𝑞</m:t>
                                </m:r>
                              </m:sub>
                            </m:sSub>
                          </m:den>
                        </m:f>
                      </m:oMath>
                    </m:oMathPara>
                  </a14:m>
                  <a:endParaRPr lang="en-GB" kern="0" dirty="0" smtClean="0">
                    <a:solidFill>
                      <a:prstClr val="black"/>
                    </a:solidFill>
                  </a:endParaRPr>
                </a:p>
              </p:txBody>
            </p:sp>
          </mc:Choice>
          <mc:Fallback xmlns="">
            <p:sp>
              <p:nvSpPr>
                <p:cNvPr id="14" name="Rectangle 13"/>
                <p:cNvSpPr>
                  <a:spLocks noRot="1" noChangeAspect="1" noMove="1" noResize="1" noEditPoints="1" noAdjustHandles="1" noChangeArrowheads="1" noChangeShapeType="1" noTextEdit="1"/>
                </p:cNvSpPr>
                <p:nvPr/>
              </p:nvSpPr>
              <p:spPr>
                <a:xfrm>
                  <a:off x="5580112" y="5672556"/>
                  <a:ext cx="1475725" cy="695511"/>
                </a:xfrm>
                <a:prstGeom prst="rect">
                  <a:avLst/>
                </a:prstGeom>
                <a:blipFill rotWithShape="0">
                  <a:blip r:embed="rId5"/>
                  <a:stretch>
                    <a:fillRect/>
                  </a:stretch>
                </a:blipFill>
              </p:spPr>
              <p:txBody>
                <a:bodyPr/>
                <a:lstStyle/>
                <a:p>
                  <a:r>
                    <a:rPr lang="en-GB">
                      <a:noFill/>
                    </a:rPr>
                    <a:t> </a:t>
                  </a:r>
                </a:p>
              </p:txBody>
            </p:sp>
          </mc:Fallback>
        </mc:AlternateContent>
      </p:grpSp>
      <p:grpSp>
        <p:nvGrpSpPr>
          <p:cNvPr id="15" name="Group 14"/>
          <p:cNvGrpSpPr/>
          <p:nvPr/>
        </p:nvGrpSpPr>
        <p:grpSpPr>
          <a:xfrm>
            <a:off x="1339625" y="2102713"/>
            <a:ext cx="6375919" cy="797065"/>
            <a:chOff x="1043608" y="5540533"/>
            <a:chExt cx="4373220" cy="526923"/>
          </a:xfrm>
        </p:grpSpPr>
        <mc:AlternateContent xmlns:mc="http://schemas.openxmlformats.org/markup-compatibility/2006" xmlns:a14="http://schemas.microsoft.com/office/drawing/2010/main">
          <mc:Choice Requires="a14">
            <p:sp>
              <p:nvSpPr>
                <p:cNvPr id="16" name="Rectangle 15"/>
                <p:cNvSpPr/>
                <p:nvPr/>
              </p:nvSpPr>
              <p:spPr>
                <a:xfrm>
                  <a:off x="1043608" y="5540533"/>
                  <a:ext cx="2469650" cy="51196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GB" i="1" kern="0" smtClean="0">
                                <a:solidFill>
                                  <a:prstClr val="black"/>
                                </a:solidFill>
                                <a:latin typeface="Cambria Math" panose="02040503050406030204" pitchFamily="18" charset="0"/>
                              </a:rPr>
                            </m:ctrlPr>
                          </m:sSubSupPr>
                          <m:e>
                            <m:r>
                              <a:rPr lang="en-GB" i="1" kern="0" smtClean="0">
                                <a:solidFill>
                                  <a:prstClr val="black"/>
                                </a:solidFill>
                                <a:latin typeface="Cambria Math" panose="02040503050406030204" pitchFamily="18" charset="0"/>
                              </a:rPr>
                              <m:t>𝑃</m:t>
                            </m:r>
                          </m:e>
                          <m:sub>
                            <m:r>
                              <a:rPr lang="en-GB" i="1" kern="0" smtClean="0">
                                <a:solidFill>
                                  <a:prstClr val="black"/>
                                </a:solidFill>
                                <a:latin typeface="Cambria Math" panose="02040503050406030204" pitchFamily="18" charset="0"/>
                              </a:rPr>
                              <m:t>𝑖𝑓</m:t>
                            </m:r>
                          </m:sub>
                          <m:sup>
                            <m:r>
                              <a:rPr lang="en-GB" i="1" kern="0" smtClean="0">
                                <a:solidFill>
                                  <a:prstClr val="black"/>
                                </a:solidFill>
                                <a:latin typeface="Cambria Math" panose="02040503050406030204" pitchFamily="18" charset="0"/>
                              </a:rPr>
                              <m:t>′′′</m:t>
                            </m:r>
                          </m:sup>
                        </m:sSubSup>
                        <m:r>
                          <a:rPr lang="en-GB" i="1" kern="0" smtClean="0">
                            <a:solidFill>
                              <a:prstClr val="black"/>
                            </a:solidFill>
                            <a:latin typeface="Cambria Math"/>
                          </a:rPr>
                          <m:t>∝</m:t>
                        </m:r>
                        <m:sSup>
                          <m:sSupPr>
                            <m:ctrlPr>
                              <a:rPr lang="en-GB" i="1" kern="0" smtClean="0">
                                <a:solidFill>
                                  <a:prstClr val="black"/>
                                </a:solidFill>
                                <a:latin typeface="Cambria Math" panose="02040503050406030204" pitchFamily="18" charset="0"/>
                              </a:rPr>
                            </m:ctrlPr>
                          </m:sSupPr>
                          <m:e>
                            <m:d>
                              <m:dPr>
                                <m:ctrlPr>
                                  <a:rPr lang="en-GB" i="1" kern="0" smtClean="0">
                                    <a:solidFill>
                                      <a:prstClr val="black"/>
                                    </a:solidFill>
                                    <a:latin typeface="Cambria Math" panose="02040503050406030204" pitchFamily="18" charset="0"/>
                                  </a:rPr>
                                </m:ctrlPr>
                              </m:dPr>
                              <m:e>
                                <m:f>
                                  <m:fPr>
                                    <m:ctrlPr>
                                      <a:rPr lang="en-GB" i="1" kern="0" smtClean="0">
                                        <a:solidFill>
                                          <a:prstClr val="black"/>
                                        </a:solidFill>
                                        <a:latin typeface="Cambria Math" panose="02040503050406030204" pitchFamily="18" charset="0"/>
                                      </a:rPr>
                                    </m:ctrlPr>
                                  </m:fPr>
                                  <m:num>
                                    <m:r>
                                      <a:rPr lang="en-GB" i="1" kern="0" smtClean="0">
                                        <a:solidFill>
                                          <a:prstClr val="black"/>
                                        </a:solidFill>
                                        <a:latin typeface="Cambria Math" panose="02040503050406030204" pitchFamily="18" charset="0"/>
                                      </a:rPr>
                                      <m:t>𝑑𝐼</m:t>
                                    </m:r>
                                  </m:num>
                                  <m:den>
                                    <m:r>
                                      <a:rPr lang="en-GB" i="1" kern="0" smtClean="0">
                                        <a:solidFill>
                                          <a:prstClr val="black"/>
                                        </a:solidFill>
                                        <a:latin typeface="Cambria Math" panose="02040503050406030204" pitchFamily="18" charset="0"/>
                                      </a:rPr>
                                      <m:t>𝑑𝑡</m:t>
                                    </m:r>
                                  </m:den>
                                </m:f>
                              </m:e>
                            </m:d>
                          </m:e>
                          <m:sup>
                            <m:r>
                              <a:rPr lang="en-GB" i="1" kern="0" smtClean="0">
                                <a:solidFill>
                                  <a:prstClr val="black"/>
                                </a:solidFill>
                                <a:latin typeface="Cambria Math" panose="02040503050406030204" pitchFamily="18" charset="0"/>
                              </a:rPr>
                              <m:t>2</m:t>
                            </m:r>
                          </m:sup>
                        </m:sSup>
                        <m:r>
                          <a:rPr lang="en-GB" i="1" kern="0">
                            <a:solidFill>
                              <a:prstClr val="black"/>
                            </a:solidFill>
                            <a:latin typeface="Cambria Math"/>
                          </a:rPr>
                          <m:t>∝</m:t>
                        </m:r>
                        <m:sSup>
                          <m:sSupPr>
                            <m:ctrlPr>
                              <a:rPr lang="en-GB" i="1" kern="0">
                                <a:solidFill>
                                  <a:prstClr val="black"/>
                                </a:solidFill>
                                <a:latin typeface="Cambria Math" panose="02040503050406030204" pitchFamily="18" charset="0"/>
                              </a:rPr>
                            </m:ctrlPr>
                          </m:sSupPr>
                          <m:e>
                            <m:d>
                              <m:dPr>
                                <m:ctrlPr>
                                  <a:rPr lang="en-GB" i="1" kern="0">
                                    <a:solidFill>
                                      <a:prstClr val="black"/>
                                    </a:solidFill>
                                    <a:latin typeface="Cambria Math" panose="02040503050406030204" pitchFamily="18" charset="0"/>
                                  </a:rPr>
                                </m:ctrlPr>
                              </m:dPr>
                              <m:e>
                                <m:f>
                                  <m:fPr>
                                    <m:ctrlPr>
                                      <a:rPr lang="en-GB" i="1" kern="0">
                                        <a:solidFill>
                                          <a:prstClr val="black"/>
                                        </a:solidFill>
                                        <a:latin typeface="Cambria Math" panose="02040503050406030204" pitchFamily="18" charset="0"/>
                                      </a:rPr>
                                    </m:ctrlPr>
                                  </m:fPr>
                                  <m:num>
                                    <m:sSub>
                                      <m:sSubPr>
                                        <m:ctrlPr>
                                          <a:rPr lang="en-GB" i="1" kern="0" smtClean="0">
                                            <a:solidFill>
                                              <a:prstClr val="black"/>
                                            </a:solidFill>
                                            <a:latin typeface="Cambria Math" panose="02040503050406030204" pitchFamily="18" charset="0"/>
                                          </a:rPr>
                                        </m:ctrlPr>
                                      </m:sSubPr>
                                      <m:e>
                                        <m:r>
                                          <a:rPr lang="en-GB" i="1" kern="0" smtClean="0">
                                            <a:solidFill>
                                              <a:prstClr val="black"/>
                                            </a:solidFill>
                                            <a:latin typeface="Cambria Math" panose="02040503050406030204" pitchFamily="18" charset="0"/>
                                          </a:rPr>
                                          <m:t>𝑈</m:t>
                                        </m:r>
                                      </m:e>
                                      <m:sub>
                                        <m:r>
                                          <a:rPr lang="en-GB" i="1" kern="0" smtClean="0">
                                            <a:solidFill>
                                              <a:prstClr val="black"/>
                                            </a:solidFill>
                                            <a:latin typeface="Cambria Math" panose="02040503050406030204" pitchFamily="18" charset="0"/>
                                          </a:rPr>
                                          <m:t>0</m:t>
                                        </m:r>
                                      </m:sub>
                                    </m:sSub>
                                  </m:num>
                                  <m:den>
                                    <m:sSub>
                                      <m:sSubPr>
                                        <m:ctrlPr>
                                          <a:rPr lang="en-GB" i="1" kern="0" smtClean="0">
                                            <a:solidFill>
                                              <a:prstClr val="black"/>
                                            </a:solidFill>
                                            <a:latin typeface="Cambria Math" panose="02040503050406030204" pitchFamily="18" charset="0"/>
                                          </a:rPr>
                                        </m:ctrlPr>
                                      </m:sSubPr>
                                      <m:e>
                                        <m:r>
                                          <a:rPr lang="en-GB" i="1" kern="0" smtClean="0">
                                            <a:solidFill>
                                              <a:prstClr val="black"/>
                                            </a:solidFill>
                                            <a:latin typeface="Cambria Math" panose="02040503050406030204" pitchFamily="18" charset="0"/>
                                          </a:rPr>
                                          <m:t>𝐿</m:t>
                                        </m:r>
                                      </m:e>
                                      <m:sub>
                                        <m:r>
                                          <a:rPr lang="en-GB" i="1" kern="0" smtClean="0">
                                            <a:solidFill>
                                              <a:prstClr val="black"/>
                                            </a:solidFill>
                                            <a:latin typeface="Cambria Math" panose="02040503050406030204" pitchFamily="18" charset="0"/>
                                          </a:rPr>
                                          <m:t>𝑒𝑞</m:t>
                                        </m:r>
                                      </m:sub>
                                    </m:sSub>
                                  </m:den>
                                </m:f>
                              </m:e>
                            </m:d>
                          </m:e>
                          <m:sup>
                            <m:r>
                              <a:rPr lang="en-GB" i="1" kern="0">
                                <a:solidFill>
                                  <a:prstClr val="black"/>
                                </a:solidFill>
                                <a:latin typeface="Cambria Math" panose="02040503050406030204" pitchFamily="18" charset="0"/>
                              </a:rPr>
                              <m:t>2</m:t>
                            </m:r>
                          </m:sup>
                        </m:sSup>
                      </m:oMath>
                    </m:oMathPara>
                  </a14:m>
                  <a:endParaRPr lang="en-GB" kern="0" dirty="0" smtClean="0">
                    <a:solidFill>
                      <a:prstClr val="black"/>
                    </a:solidFill>
                  </a:endParaRPr>
                </a:p>
              </p:txBody>
            </p:sp>
          </mc:Choice>
          <mc:Fallback xmlns="">
            <p:sp>
              <p:nvSpPr>
                <p:cNvPr id="16" name="Rectangle 15"/>
                <p:cNvSpPr>
                  <a:spLocks noRot="1" noChangeAspect="1" noMove="1" noResize="1" noEditPoints="1" noAdjustHandles="1" noChangeArrowheads="1" noChangeShapeType="1" noTextEdit="1"/>
                </p:cNvSpPr>
                <p:nvPr/>
              </p:nvSpPr>
              <p:spPr>
                <a:xfrm>
                  <a:off x="1043608" y="5540533"/>
                  <a:ext cx="2469650" cy="511968"/>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3396403" y="5663579"/>
                  <a:ext cx="2020425" cy="403877"/>
                </a:xfrm>
                <a:prstGeom prst="rect">
                  <a:avLst/>
                </a:prstGeom>
              </p:spPr>
              <p:txBody>
                <a:bodyPr wrap="none">
                  <a:spAutoFit/>
                </a:bodyPr>
                <a:lstStyle/>
                <a:p>
                  <a:pPr>
                    <a:defRPr/>
                  </a:pPr>
                  <a14:m>
                    <m:oMathPara xmlns:m="http://schemas.openxmlformats.org/officeDocument/2006/math">
                      <m:oMathParaPr>
                        <m:jc m:val="centerGroup"/>
                      </m:oMathParaPr>
                      <m:oMath xmlns:m="http://schemas.openxmlformats.org/officeDocument/2006/math">
                        <m:sSub>
                          <m:sSubPr>
                            <m:ctrlPr>
                              <a:rPr lang="en-GB" i="1" kern="0" smtClean="0">
                                <a:solidFill>
                                  <a:prstClr val="black"/>
                                </a:solidFill>
                                <a:latin typeface="Cambria Math" panose="02040503050406030204" pitchFamily="18" charset="0"/>
                              </a:rPr>
                            </m:ctrlPr>
                          </m:sSubPr>
                          <m:e>
                            <m:r>
                              <a:rPr lang="en-GB" i="1" kern="0" smtClean="0">
                                <a:solidFill>
                                  <a:prstClr val="black"/>
                                </a:solidFill>
                                <a:latin typeface="Cambria Math" panose="02040503050406030204" pitchFamily="18" charset="0"/>
                              </a:rPr>
                              <m:t>𝐸</m:t>
                            </m:r>
                          </m:e>
                          <m:sub>
                            <m:r>
                              <a:rPr lang="en-GB" i="1" kern="0" smtClean="0">
                                <a:solidFill>
                                  <a:prstClr val="black"/>
                                </a:solidFill>
                                <a:latin typeface="Cambria Math" panose="02040503050406030204" pitchFamily="18" charset="0"/>
                              </a:rPr>
                              <m:t>𝐶𝐿𝐼𝑄</m:t>
                            </m:r>
                          </m:sub>
                        </m:sSub>
                        <m:r>
                          <a:rPr lang="en-GB" i="1" kern="0" smtClean="0">
                            <a:solidFill>
                              <a:prstClr val="black"/>
                            </a:solidFill>
                            <a:latin typeface="Cambria Math"/>
                          </a:rPr>
                          <m:t>=</m:t>
                        </m:r>
                        <m:sSub>
                          <m:sSubPr>
                            <m:ctrlPr>
                              <a:rPr lang="en-GB" i="1" kern="0" smtClean="0">
                                <a:solidFill>
                                  <a:prstClr val="black"/>
                                </a:solidFill>
                                <a:latin typeface="Cambria Math" panose="02040503050406030204" pitchFamily="18" charset="0"/>
                              </a:rPr>
                            </m:ctrlPr>
                          </m:sSubPr>
                          <m:e>
                            <m:r>
                              <a:rPr lang="en-GB" i="1" kern="0" smtClean="0">
                                <a:solidFill>
                                  <a:prstClr val="black"/>
                                </a:solidFill>
                                <a:latin typeface="Cambria Math" panose="02040503050406030204" pitchFamily="18" charset="0"/>
                              </a:rPr>
                              <m:t>𝑁</m:t>
                            </m:r>
                          </m:e>
                          <m:sub>
                            <m:r>
                              <a:rPr lang="en-GB" i="1" kern="0" smtClean="0">
                                <a:solidFill>
                                  <a:prstClr val="black"/>
                                </a:solidFill>
                                <a:latin typeface="Cambria Math" panose="02040503050406030204" pitchFamily="18" charset="0"/>
                              </a:rPr>
                              <m:t>𝐶</m:t>
                            </m:r>
                          </m:sub>
                        </m:sSub>
                        <m:r>
                          <a:rPr lang="en-GB" i="1" kern="0" smtClean="0">
                            <a:solidFill>
                              <a:prstClr val="black"/>
                            </a:solidFill>
                            <a:latin typeface="Cambria Math"/>
                          </a:rPr>
                          <m:t> </m:t>
                        </m:r>
                        <m:f>
                          <m:fPr>
                            <m:ctrlPr>
                              <a:rPr lang="en-GB" i="1" kern="0" smtClean="0">
                                <a:solidFill>
                                  <a:prstClr val="black"/>
                                </a:solidFill>
                                <a:latin typeface="Cambria Math" panose="02040503050406030204" pitchFamily="18" charset="0"/>
                              </a:rPr>
                            </m:ctrlPr>
                          </m:fPr>
                          <m:num>
                            <m:r>
                              <a:rPr lang="en-GB" i="1" kern="0" smtClean="0">
                                <a:solidFill>
                                  <a:prstClr val="black"/>
                                </a:solidFill>
                                <a:latin typeface="Cambria Math"/>
                              </a:rPr>
                              <m:t>1</m:t>
                            </m:r>
                          </m:num>
                          <m:den>
                            <m:r>
                              <a:rPr lang="en-GB" i="1" kern="0" smtClean="0">
                                <a:solidFill>
                                  <a:prstClr val="black"/>
                                </a:solidFill>
                                <a:latin typeface="Cambria Math"/>
                              </a:rPr>
                              <m:t>2</m:t>
                            </m:r>
                          </m:den>
                        </m:f>
                        <m:r>
                          <a:rPr lang="en-GB" i="1" kern="0" smtClean="0">
                            <a:solidFill>
                              <a:prstClr val="black"/>
                            </a:solidFill>
                            <a:latin typeface="Cambria Math" panose="02040503050406030204" pitchFamily="18" charset="0"/>
                          </a:rPr>
                          <m:t>𝐶</m:t>
                        </m:r>
                        <m:sSubSup>
                          <m:sSubSupPr>
                            <m:ctrlPr>
                              <a:rPr lang="en-GB" i="1" kern="0" smtClean="0">
                                <a:solidFill>
                                  <a:prstClr val="black"/>
                                </a:solidFill>
                                <a:latin typeface="Cambria Math" panose="02040503050406030204" pitchFamily="18" charset="0"/>
                              </a:rPr>
                            </m:ctrlPr>
                          </m:sSubSupPr>
                          <m:e>
                            <m:r>
                              <a:rPr lang="en-GB" i="1" kern="0" smtClean="0">
                                <a:solidFill>
                                  <a:prstClr val="black"/>
                                </a:solidFill>
                                <a:latin typeface="Cambria Math" panose="02040503050406030204" pitchFamily="18" charset="0"/>
                              </a:rPr>
                              <m:t>𝑈</m:t>
                            </m:r>
                          </m:e>
                          <m:sub>
                            <m:r>
                              <a:rPr lang="en-GB" i="1" kern="0" smtClean="0">
                                <a:solidFill>
                                  <a:prstClr val="black"/>
                                </a:solidFill>
                                <a:latin typeface="Cambria Math" panose="02040503050406030204" pitchFamily="18" charset="0"/>
                              </a:rPr>
                              <m:t>0</m:t>
                            </m:r>
                          </m:sub>
                          <m:sup>
                            <m:r>
                              <a:rPr lang="en-GB" i="1" kern="0" smtClean="0">
                                <a:solidFill>
                                  <a:prstClr val="black"/>
                                </a:solidFill>
                                <a:latin typeface="Cambria Math" panose="02040503050406030204" pitchFamily="18" charset="0"/>
                              </a:rPr>
                              <m:t>2</m:t>
                            </m:r>
                          </m:sup>
                        </m:sSubSup>
                      </m:oMath>
                    </m:oMathPara>
                  </a14:m>
                  <a:endParaRPr lang="en-GB" kern="0" dirty="0" smtClean="0">
                    <a:solidFill>
                      <a:prstClr val="black"/>
                    </a:solidFill>
                  </a:endParaRPr>
                </a:p>
              </p:txBody>
            </p:sp>
          </mc:Choice>
          <mc:Fallback xmlns="">
            <p:sp>
              <p:nvSpPr>
                <p:cNvPr id="17" name="Rectangle 16"/>
                <p:cNvSpPr>
                  <a:spLocks noRot="1" noChangeAspect="1" noMove="1" noResize="1" noEditPoints="1" noAdjustHandles="1" noChangeArrowheads="1" noChangeShapeType="1" noTextEdit="1"/>
                </p:cNvSpPr>
                <p:nvPr/>
              </p:nvSpPr>
              <p:spPr>
                <a:xfrm>
                  <a:off x="3396403" y="5663579"/>
                  <a:ext cx="2020425" cy="403877"/>
                </a:xfrm>
                <a:prstGeom prst="rect">
                  <a:avLst/>
                </a:prstGeom>
                <a:blipFill rotWithShape="0">
                  <a:blip r:embed="rId7"/>
                  <a:stretch>
                    <a:fillRect/>
                  </a:stretch>
                </a:blipFill>
              </p:spPr>
              <p:txBody>
                <a:bodyPr/>
                <a:lstStyle/>
                <a:p>
                  <a:r>
                    <a:rPr lang="en-GB">
                      <a:noFill/>
                    </a:rPr>
                    <a:t> </a:t>
                  </a:r>
                </a:p>
              </p:txBody>
            </p:sp>
          </mc:Fallback>
        </mc:AlternateContent>
      </p:grpSp>
      <p:sp>
        <p:nvSpPr>
          <p:cNvPr id="1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20" name="Picture 1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8185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88774" y="4046192"/>
            <a:ext cx="2790672" cy="2093585"/>
          </a:xfrm>
          <a:prstGeom prst="rect">
            <a:avLst/>
          </a:prstGeom>
        </p:spPr>
      </p:pic>
      <p:sp>
        <p:nvSpPr>
          <p:cNvPr id="2" name="Title 1"/>
          <p:cNvSpPr>
            <a:spLocks noGrp="1"/>
          </p:cNvSpPr>
          <p:nvPr>
            <p:ph type="title"/>
          </p:nvPr>
        </p:nvSpPr>
        <p:spPr/>
        <p:txBody>
          <a:bodyPr>
            <a:noAutofit/>
          </a:bodyPr>
          <a:lstStyle/>
          <a:p>
            <a:pPr algn="ctr"/>
            <a:r>
              <a:rPr lang="en-US" sz="3600" dirty="0" smtClean="0"/>
              <a:t>Layout of the Insertion Region of </a:t>
            </a:r>
            <a:br>
              <a:rPr lang="en-US" sz="3600" dirty="0" smtClean="0"/>
            </a:br>
            <a:r>
              <a:rPr lang="en-US" sz="3600" dirty="0" smtClean="0"/>
              <a:t>HL-LHC</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18</a:t>
            </a:fld>
            <a:endParaRPr lang="en-US" dirty="0">
              <a:solidFill>
                <a:srgbClr val="0055A0">
                  <a:tint val="75000"/>
                </a:srgbClr>
              </a:solidFill>
            </a:endParaRPr>
          </a:p>
        </p:txBody>
      </p:sp>
      <p:pic>
        <p:nvPicPr>
          <p:cNvPr id="5" name="Content Placeholder 4"/>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675120" y="1750525"/>
            <a:ext cx="7634756" cy="2349155"/>
          </a:xfrm>
        </p:spPr>
      </p:pic>
      <p:sp>
        <p:nvSpPr>
          <p:cNvPr id="3" name="TextBox 2"/>
          <p:cNvSpPr txBox="1"/>
          <p:nvPr/>
        </p:nvSpPr>
        <p:spPr>
          <a:xfrm>
            <a:off x="5205802" y="1335187"/>
            <a:ext cx="2441694" cy="369332"/>
          </a:xfrm>
          <a:prstGeom prst="rect">
            <a:avLst/>
          </a:prstGeom>
          <a:noFill/>
        </p:spPr>
        <p:txBody>
          <a:bodyPr wrap="square" rtlCol="0">
            <a:spAutoFit/>
          </a:bodyPr>
          <a:lstStyle/>
          <a:p>
            <a:r>
              <a:rPr lang="en-GB" dirty="0" smtClean="0"/>
              <a:t>Recombination Dipole</a:t>
            </a:r>
            <a:endParaRPr lang="en-GB" dirty="0"/>
          </a:p>
        </p:txBody>
      </p:sp>
      <p:cxnSp>
        <p:nvCxnSpPr>
          <p:cNvPr id="12" name="Straight Connector 11"/>
          <p:cNvCxnSpPr/>
          <p:nvPr/>
        </p:nvCxnSpPr>
        <p:spPr>
          <a:xfrm flipV="1">
            <a:off x="6610449" y="1638579"/>
            <a:ext cx="0" cy="984859"/>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792311" y="1638578"/>
            <a:ext cx="1" cy="984860"/>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80494" y="1335187"/>
            <a:ext cx="2018501" cy="369332"/>
          </a:xfrm>
          <a:prstGeom prst="rect">
            <a:avLst/>
          </a:prstGeom>
          <a:noFill/>
        </p:spPr>
        <p:txBody>
          <a:bodyPr wrap="none" rtlCol="0">
            <a:spAutoFit/>
          </a:bodyPr>
          <a:lstStyle/>
          <a:p>
            <a:r>
              <a:rPr lang="en-GB" dirty="0" smtClean="0"/>
              <a:t>Separation Dipole</a:t>
            </a:r>
            <a:endParaRPr lang="en-GB" dirty="0"/>
          </a:p>
        </p:txBody>
      </p:sp>
      <p:sp>
        <p:nvSpPr>
          <p:cNvPr id="15"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16" name="Picture 1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326906" y="4099679"/>
            <a:ext cx="4199486" cy="1986610"/>
          </a:xfrm>
          <a:prstGeom prst="rect">
            <a:avLst/>
          </a:prstGeom>
        </p:spPr>
      </p:pic>
      <p:sp>
        <p:nvSpPr>
          <p:cNvPr id="18"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1389720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10" presetClass="entr" presetSubtype="0" fill="hold" nodeType="withEffect">
                                  <p:stCondLst>
                                    <p:cond delay="20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4" fill="hold" nodeType="withEffect">
                                  <p:stCondLst>
                                    <p:cond delay="300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par>
                                <p:cTn id="17" presetID="22" presetClass="entr" presetSubtype="4" fill="hold" grpId="0" nodeType="withEffect">
                                  <p:stCondLst>
                                    <p:cond delay="325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par>
                                <p:cTn id="20" presetID="10" presetClass="entr" presetSubtype="0" fill="hold" nodeType="withEffect">
                                  <p:stCondLst>
                                    <p:cond delay="450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46" y="0"/>
            <a:ext cx="8226854" cy="940443"/>
          </a:xfrm>
        </p:spPr>
        <p:txBody>
          <a:bodyPr>
            <a:noAutofit/>
          </a:bodyPr>
          <a:lstStyle/>
          <a:p>
            <a:pPr algn="ctr"/>
            <a:r>
              <a:rPr lang="en-US" sz="3600" dirty="0" smtClean="0"/>
              <a:t>D1 and D2 characteristics</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19</a:t>
            </a:fld>
            <a:endParaRPr lang="en-US" dirty="0">
              <a:solidFill>
                <a:srgbClr val="0055A0">
                  <a:tint val="75000"/>
                </a:srgbClr>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450966585"/>
              </p:ext>
            </p:extLst>
          </p:nvPr>
        </p:nvGraphicFramePr>
        <p:xfrm>
          <a:off x="1257300" y="885703"/>
          <a:ext cx="6629400" cy="5307012"/>
        </p:xfrm>
        <a:graphic>
          <a:graphicData uri="http://schemas.openxmlformats.org/presentationml/2006/ole">
            <mc:AlternateContent xmlns:mc="http://schemas.openxmlformats.org/markup-compatibility/2006">
              <mc:Choice xmlns:v="urn:schemas-microsoft-com:vml" Requires="v">
                <p:oleObj spid="_x0000_s1267" name="Document" r:id="rId3" imgW="6629729" imgH="5306234" progId="Word.Document.12">
                  <p:embed/>
                </p:oleObj>
              </mc:Choice>
              <mc:Fallback>
                <p:oleObj name="Document" r:id="rId3" imgW="6629729" imgH="5306234" progId="Word.Document.12">
                  <p:embed/>
                  <p:pic>
                    <p:nvPicPr>
                      <p:cNvPr id="0" name=""/>
                      <p:cNvPicPr/>
                      <p:nvPr/>
                    </p:nvPicPr>
                    <p:blipFill>
                      <a:blip r:embed="rId4"/>
                      <a:stretch>
                        <a:fillRect/>
                      </a:stretch>
                    </p:blipFill>
                    <p:spPr>
                      <a:xfrm>
                        <a:off x="1257300" y="885703"/>
                        <a:ext cx="6629400" cy="5307012"/>
                      </a:xfrm>
                      <a:prstGeom prst="rect">
                        <a:avLst/>
                      </a:prstGeom>
                    </p:spPr>
                  </p:pic>
                </p:oleObj>
              </mc:Fallback>
            </mc:AlternateContent>
          </a:graphicData>
        </a:graphic>
      </p:graphicFrame>
      <p:sp>
        <p:nvSpPr>
          <p:cNvPr id="18"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7" name="Picture 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2229569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ctrTitle"/>
          </p:nvPr>
        </p:nvSpPr>
        <p:spPr>
          <a:xfrm>
            <a:off x="604157" y="1262334"/>
            <a:ext cx="7935686" cy="2109516"/>
          </a:xfrm>
        </p:spPr>
        <p:txBody>
          <a:bodyPr>
            <a:noAutofit/>
          </a:bodyPr>
          <a:lstStyle/>
          <a:p>
            <a:r>
              <a:rPr lang="en-GB" sz="4050" dirty="0" smtClean="0"/>
              <a:t>Failure Modes and Effects Analysis of a CLIQ-based protection of </a:t>
            </a:r>
            <a:r>
              <a:rPr lang="en-GB" sz="4050" dirty="0" smtClean="0"/>
              <a:t>D1 of HL-LHC</a:t>
            </a:r>
            <a:r>
              <a:rPr lang="en-GB" sz="4050" dirty="0"/>
              <a:t/>
            </a:r>
            <a:br>
              <a:rPr lang="en-GB" sz="4050" dirty="0"/>
            </a:br>
            <a:endParaRPr lang="en-US" sz="4050" dirty="0">
              <a:ln w="0"/>
              <a:effectLst>
                <a:outerShdw blurRad="38100" dist="19050" dir="2700000" algn="tl" rotWithShape="0">
                  <a:schemeClr val="dk1">
                    <a:alpha val="40000"/>
                  </a:schemeClr>
                </a:outerShdw>
              </a:effectLst>
            </a:endParaRPr>
          </a:p>
        </p:txBody>
      </p:sp>
      <p:sp>
        <p:nvSpPr>
          <p:cNvPr id="5" name="Podtytuł 4"/>
          <p:cNvSpPr>
            <a:spLocks noGrp="1"/>
          </p:cNvSpPr>
          <p:nvPr>
            <p:ph type="subTitle" idx="1"/>
          </p:nvPr>
        </p:nvSpPr>
        <p:spPr>
          <a:xfrm>
            <a:off x="0" y="3295403"/>
            <a:ext cx="9144000" cy="2333501"/>
          </a:xfrm>
        </p:spPr>
        <p:txBody>
          <a:bodyPr>
            <a:noAutofit/>
          </a:bodyPr>
          <a:lstStyle/>
          <a:p>
            <a:endParaRPr lang="en-GB" sz="2000" dirty="0" smtClean="0"/>
          </a:p>
          <a:p>
            <a:r>
              <a:rPr lang="en-GB" sz="2000" dirty="0" smtClean="0"/>
              <a:t>Alejandro Fernandez</a:t>
            </a:r>
          </a:p>
          <a:p>
            <a:endParaRPr lang="en-GB" sz="2000" dirty="0" smtClean="0"/>
          </a:p>
          <a:p>
            <a:r>
              <a:rPr lang="en-GB" sz="1600" dirty="0" smtClean="0"/>
              <a:t>With inputs from: Knud </a:t>
            </a:r>
            <a:r>
              <a:rPr lang="en-GB" sz="1600" dirty="0" err="1" smtClean="0"/>
              <a:t>Dahlerup</a:t>
            </a:r>
            <a:r>
              <a:rPr lang="en-GB" sz="1600" dirty="0" smtClean="0"/>
              <a:t>, Bernhard Auchmann, Joaquim Mourao, Andrea Apollonio and Emmanuele Ravaioli</a:t>
            </a:r>
          </a:p>
          <a:p>
            <a:pPr algn="r"/>
            <a:endParaRPr lang="en-GB" sz="1400" dirty="0"/>
          </a:p>
          <a:p>
            <a:r>
              <a:rPr lang="pl-PL" sz="1400" dirty="0" smtClean="0"/>
              <a:t>TE-MPE-PE</a:t>
            </a:r>
          </a:p>
          <a:p>
            <a:r>
              <a:rPr lang="en-GB" sz="1400" dirty="0" smtClean="0"/>
              <a:t>09.06</a:t>
            </a:r>
            <a:r>
              <a:rPr lang="pl-PL" sz="1400" dirty="0" smtClean="0"/>
              <a:t>.201</a:t>
            </a:r>
            <a:r>
              <a:rPr lang="en-GB" sz="1400" dirty="0"/>
              <a:t>6</a:t>
            </a:r>
            <a:endParaRPr lang="pl-PL" sz="1400" dirty="0"/>
          </a:p>
        </p:txBody>
      </p:sp>
      <p:sp>
        <p:nvSpPr>
          <p:cNvPr id="2" name="Date Placeholder 1"/>
          <p:cNvSpPr>
            <a:spLocks noGrp="1"/>
          </p:cNvSpPr>
          <p:nvPr>
            <p:ph type="dt" sz="half" idx="10"/>
          </p:nvPr>
        </p:nvSpPr>
        <p:spPr>
          <a:xfrm>
            <a:off x="2969335" y="6362377"/>
            <a:ext cx="1061752"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sp>
        <p:nvSpPr>
          <p:cNvPr id="6" name="Slide Number Placeholder 5"/>
          <p:cNvSpPr>
            <a:spLocks noGrp="1"/>
          </p:cNvSpPr>
          <p:nvPr>
            <p:ph type="sldNum" sz="quarter" idx="12"/>
          </p:nvPr>
        </p:nvSpPr>
        <p:spPr/>
        <p:txBody>
          <a:bodyPr/>
          <a:lstStyle/>
          <a:p>
            <a:fld id="{E626C776-1255-40B4-80EB-8A48E77F1A06}" type="slidenum">
              <a:rPr lang="pl-PL" smtClean="0">
                <a:solidFill>
                  <a:srgbClr val="0055A0">
                    <a:tint val="75000"/>
                  </a:srgbClr>
                </a:solidFill>
              </a:rPr>
              <a:pPr/>
              <a:t>2</a:t>
            </a:fld>
            <a:endParaRPr lang="pl-PL" dirty="0">
              <a:solidFill>
                <a:srgbClr val="0055A0">
                  <a:tint val="75000"/>
                </a:srgbClr>
              </a:solidFill>
            </a:endParaRPr>
          </a:p>
        </p:txBody>
      </p:sp>
      <p:sp>
        <p:nvSpPr>
          <p:cNvPr id="10"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pic>
        <p:nvPicPr>
          <p:cNvPr id="7" name="Picture 1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0342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a:solidFill>
                  <a:srgbClr val="0055A0">
                    <a:tint val="75000"/>
                  </a:srgbClr>
                </a:solidFill>
              </a:rPr>
              <a:t>14/01/2016</a:t>
            </a:r>
            <a:endParaRPr lang="pl-PL" dirty="0">
              <a:solidFill>
                <a:srgbClr val="0055A0">
                  <a:tint val="75000"/>
                </a:srgbClr>
              </a:solidFill>
            </a:endParaRPr>
          </a:p>
        </p:txBody>
      </p:sp>
      <p:sp>
        <p:nvSpPr>
          <p:cNvPr id="11" name="Title 1"/>
          <p:cNvSpPr>
            <a:spLocks noGrp="1"/>
          </p:cNvSpPr>
          <p:nvPr>
            <p:ph type="title"/>
          </p:nvPr>
        </p:nvSpPr>
        <p:spPr>
          <a:xfrm>
            <a:off x="457200" y="93500"/>
            <a:ext cx="8226854" cy="767047"/>
          </a:xfrm>
        </p:spPr>
        <p:txBody>
          <a:bodyPr>
            <a:noAutofit/>
          </a:bodyPr>
          <a:lstStyle/>
          <a:p>
            <a:r>
              <a:rPr lang="en-US" sz="3600" dirty="0" smtClean="0"/>
              <a:t>CLIQ (Coupling-Loss Induced Quench)</a:t>
            </a:r>
            <a:endParaRPr lang="en-GB" sz="3600" dirty="0"/>
          </a:p>
        </p:txBody>
      </p:sp>
      <p:sp>
        <p:nvSpPr>
          <p:cNvPr id="12" name="Content Placeholder 6"/>
          <p:cNvSpPr>
            <a:spLocks noGrp="1"/>
          </p:cNvSpPr>
          <p:nvPr>
            <p:ph idx="1"/>
          </p:nvPr>
        </p:nvSpPr>
        <p:spPr>
          <a:xfrm>
            <a:off x="457200" y="1325606"/>
            <a:ext cx="8226854" cy="4667421"/>
          </a:xfrm>
        </p:spPr>
        <p:txBody>
          <a:bodyPr/>
          <a:lstStyle/>
          <a:p>
            <a:endParaRPr lang="en-GB"/>
          </a:p>
        </p:txBody>
      </p:sp>
      <p:sp>
        <p:nvSpPr>
          <p:cNvPr id="13" name="Pentagon 12"/>
          <p:cNvSpPr/>
          <p:nvPr/>
        </p:nvSpPr>
        <p:spPr>
          <a:xfrm rot="5400000">
            <a:off x="6799869" y="43058"/>
            <a:ext cx="1047208" cy="2820220"/>
          </a:xfrm>
          <a:prstGeom prst="homePlate">
            <a:avLst>
              <a:gd name="adj" fmla="val 19717"/>
            </a:avLst>
          </a:prstGeom>
          <a:solidFill>
            <a:schemeClr val="accent3">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wrap="square" lIns="36000" tIns="45720" rIns="36000" bIns="45720" numCol="1" rtlCol="0" anchor="ctr" anchorCtr="0" compatLnSpc="1">
            <a:prstTxWarp prst="textNoShape">
              <a:avLst/>
            </a:prstTxWarp>
          </a:bodyPr>
          <a:lstStyle/>
          <a:p>
            <a:pPr algn="ctr" eaLnBrk="0" hangingPunct="0"/>
            <a:r>
              <a:rPr lang="en-GB" sz="2400" dirty="0" smtClean="0">
                <a:solidFill>
                  <a:schemeClr val="tx1"/>
                </a:solidFill>
                <a:latin typeface="+mj-lt"/>
                <a:cs typeface="Times New Roman" pitchFamily="18" charset="0"/>
              </a:rPr>
              <a:t>Current change</a:t>
            </a:r>
            <a:endParaRPr lang="en-US" sz="2400" dirty="0">
              <a:solidFill>
                <a:schemeClr val="tx1"/>
              </a:solidFill>
              <a:latin typeface="+mj-lt"/>
              <a:cs typeface="Times New Roman" pitchFamily="18" charset="0"/>
            </a:endParaRPr>
          </a:p>
        </p:txBody>
      </p:sp>
      <p:sp>
        <p:nvSpPr>
          <p:cNvPr id="14" name="Pentagon 13"/>
          <p:cNvSpPr/>
          <p:nvPr/>
        </p:nvSpPr>
        <p:spPr>
          <a:xfrm rot="5400000">
            <a:off x="6717868" y="1209855"/>
            <a:ext cx="1211202" cy="2820215"/>
          </a:xfrm>
          <a:prstGeom prst="homePlate">
            <a:avLst>
              <a:gd name="adj" fmla="val 24457"/>
            </a:avLst>
          </a:prstGeom>
          <a:solidFill>
            <a:schemeClr val="accent3">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wrap="square" lIns="36000" tIns="45720" rIns="36000" bIns="45720" numCol="1" rtlCol="0" anchor="ctr" anchorCtr="0" compatLnSpc="1">
            <a:prstTxWarp prst="textNoShape">
              <a:avLst/>
            </a:prstTxWarp>
          </a:bodyPr>
          <a:lstStyle/>
          <a:p>
            <a:pPr algn="ctr" eaLnBrk="0" hangingPunct="0"/>
            <a:r>
              <a:rPr lang="en-GB" sz="2400" dirty="0">
                <a:solidFill>
                  <a:schemeClr val="tx1"/>
                </a:solidFill>
                <a:latin typeface="+mj-lt"/>
                <a:cs typeface="Times New Roman" pitchFamily="18" charset="0"/>
              </a:rPr>
              <a:t>Magnetic </a:t>
            </a:r>
            <a:r>
              <a:rPr lang="en-GB" sz="2400" dirty="0" smtClean="0">
                <a:solidFill>
                  <a:schemeClr val="tx1"/>
                </a:solidFill>
                <a:latin typeface="+mj-lt"/>
                <a:cs typeface="Times New Roman" pitchFamily="18" charset="0"/>
              </a:rPr>
              <a:t>field change</a:t>
            </a:r>
            <a:endParaRPr lang="en-US" sz="2400" dirty="0">
              <a:solidFill>
                <a:schemeClr val="tx1"/>
              </a:solidFill>
              <a:latin typeface="+mj-lt"/>
              <a:cs typeface="Times New Roman" pitchFamily="18" charset="0"/>
            </a:endParaRPr>
          </a:p>
        </p:txBody>
      </p:sp>
      <p:sp>
        <p:nvSpPr>
          <p:cNvPr id="15" name="Pentagon 14"/>
          <p:cNvSpPr/>
          <p:nvPr/>
        </p:nvSpPr>
        <p:spPr>
          <a:xfrm rot="5400000">
            <a:off x="6759299" y="2417214"/>
            <a:ext cx="1128335" cy="2820215"/>
          </a:xfrm>
          <a:prstGeom prst="homePlate">
            <a:avLst>
              <a:gd name="adj" fmla="val 29314"/>
            </a:avLst>
          </a:prstGeom>
          <a:solidFill>
            <a:schemeClr val="accent3">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wrap="square" lIns="36000" tIns="45720" rIns="36000" bIns="45720" numCol="1" rtlCol="0" anchor="ctr" anchorCtr="0" compatLnSpc="1">
            <a:prstTxWarp prst="textNoShape">
              <a:avLst/>
            </a:prstTxWarp>
          </a:bodyPr>
          <a:lstStyle/>
          <a:p>
            <a:pPr algn="ctr" eaLnBrk="0" hangingPunct="0"/>
            <a:r>
              <a:rPr lang="en-GB" sz="2400" dirty="0" smtClean="0">
                <a:solidFill>
                  <a:schemeClr val="tx1"/>
                </a:solidFill>
                <a:latin typeface="+mj-lt"/>
                <a:cs typeface="Times New Roman" pitchFamily="18" charset="0"/>
              </a:rPr>
              <a:t>Coupling losses (Heat</a:t>
            </a:r>
            <a:r>
              <a:rPr lang="en-GB" sz="2400" dirty="0">
                <a:solidFill>
                  <a:schemeClr val="tx1"/>
                </a:solidFill>
                <a:latin typeface="+mj-lt"/>
                <a:cs typeface="Times New Roman" pitchFamily="18" charset="0"/>
              </a:rPr>
              <a:t>)</a:t>
            </a:r>
            <a:endParaRPr lang="en-US" sz="2400" dirty="0">
              <a:solidFill>
                <a:schemeClr val="tx1"/>
              </a:solidFill>
              <a:latin typeface="+mj-lt"/>
              <a:cs typeface="Times New Roman" pitchFamily="18" charset="0"/>
            </a:endParaRPr>
          </a:p>
        </p:txBody>
      </p:sp>
      <p:sp>
        <p:nvSpPr>
          <p:cNvPr id="16" name="Rounded Rectangle 15"/>
          <p:cNvSpPr/>
          <p:nvPr/>
        </p:nvSpPr>
        <p:spPr>
          <a:xfrm>
            <a:off x="5915747" y="5467698"/>
            <a:ext cx="2856435" cy="680075"/>
          </a:xfrm>
          <a:prstGeom prst="roundRect">
            <a:avLst/>
          </a:prstGeom>
          <a:solidFill>
            <a:srgbClr val="FFCC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horz" lIns="0" rIns="0" rtlCol="0" anchor="ctr"/>
          <a:lstStyle/>
          <a:p>
            <a:pPr algn="ctr"/>
            <a:r>
              <a:rPr lang="en-GB" sz="2800" dirty="0">
                <a:solidFill>
                  <a:schemeClr val="tx1"/>
                </a:solidFill>
                <a:latin typeface="+mj-lt"/>
                <a:cs typeface="Times New Roman" pitchFamily="18" charset="0"/>
              </a:rPr>
              <a:t>QUENCH</a:t>
            </a:r>
            <a:endParaRPr lang="en-US" sz="2800" dirty="0">
              <a:solidFill>
                <a:schemeClr val="tx1"/>
              </a:solidFill>
              <a:latin typeface="+mj-lt"/>
              <a:cs typeface="Times New Roman" pitchFamily="18" charset="0"/>
            </a:endParaRPr>
          </a:p>
        </p:txBody>
      </p:sp>
      <p:sp>
        <p:nvSpPr>
          <p:cNvPr id="17" name="Pentagon 16"/>
          <p:cNvSpPr/>
          <p:nvPr/>
        </p:nvSpPr>
        <p:spPr>
          <a:xfrm rot="5400000">
            <a:off x="6822954" y="3519486"/>
            <a:ext cx="1001029" cy="2820215"/>
          </a:xfrm>
          <a:prstGeom prst="homePlate">
            <a:avLst>
              <a:gd name="adj" fmla="val 18629"/>
            </a:avLst>
          </a:prstGeom>
          <a:solidFill>
            <a:schemeClr val="accent3">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wrap="square" lIns="36000" tIns="45720" rIns="36000" bIns="45720" numCol="1" rtlCol="0" anchor="ctr" anchorCtr="0" compatLnSpc="1">
            <a:prstTxWarp prst="textNoShape">
              <a:avLst/>
            </a:prstTxWarp>
          </a:bodyPr>
          <a:lstStyle/>
          <a:p>
            <a:pPr algn="ctr" eaLnBrk="0" hangingPunct="0"/>
            <a:r>
              <a:rPr lang="en-GB" sz="2400" dirty="0" smtClean="0">
                <a:solidFill>
                  <a:schemeClr val="tx1"/>
                </a:solidFill>
                <a:latin typeface="+mj-lt"/>
                <a:cs typeface="Times New Roman" pitchFamily="18" charset="0"/>
              </a:rPr>
              <a:t>Temperature rise</a:t>
            </a:r>
            <a:endParaRPr lang="en-US" sz="2400" dirty="0">
              <a:solidFill>
                <a:schemeClr val="tx1"/>
              </a:solidFill>
              <a:latin typeface="+mj-lt"/>
              <a:cs typeface="Times New Roman" pitchFamily="18" charset="0"/>
            </a:endParaRPr>
          </a:p>
        </p:txBody>
      </p:sp>
      <p:pic>
        <p:nvPicPr>
          <p:cNvPr id="18" name="Picture 1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5536" y="1070527"/>
            <a:ext cx="4896544" cy="5581309"/>
          </a:xfrm>
          <a:prstGeom prst="rect">
            <a:avLst/>
          </a:prstGeom>
          <a:ln w="38100">
            <a:solidFill>
              <a:schemeClr val="tx1"/>
            </a:solidFill>
          </a:ln>
        </p:spPr>
      </p:pic>
      <p:cxnSp>
        <p:nvCxnSpPr>
          <p:cNvPr id="19" name="Straight Connector 18"/>
          <p:cNvCxnSpPr/>
          <p:nvPr/>
        </p:nvCxnSpPr>
        <p:spPr>
          <a:xfrm flipV="1">
            <a:off x="2882544" y="5949280"/>
            <a:ext cx="1977488" cy="1"/>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395536" y="5932150"/>
            <a:ext cx="89791" cy="952"/>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Lightning Bolt 20"/>
          <p:cNvSpPr/>
          <p:nvPr/>
        </p:nvSpPr>
        <p:spPr>
          <a:xfrm flipH="1">
            <a:off x="1494389" y="5382419"/>
            <a:ext cx="413314" cy="422845"/>
          </a:xfrm>
          <a:prstGeom prst="lightningBolt">
            <a:avLst/>
          </a:prstGeom>
          <a:solidFill>
            <a:srgbClr val="FFFF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sp>
        <p:nvSpPr>
          <p:cNvPr id="22" name="Lightning Bolt 21"/>
          <p:cNvSpPr/>
          <p:nvPr/>
        </p:nvSpPr>
        <p:spPr>
          <a:xfrm flipH="1">
            <a:off x="4302701" y="5454427"/>
            <a:ext cx="413314" cy="422845"/>
          </a:xfrm>
          <a:prstGeom prst="lightningBolt">
            <a:avLst/>
          </a:prstGeom>
          <a:solidFill>
            <a:srgbClr val="FFFF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pic>
        <p:nvPicPr>
          <p:cNvPr id="23" name="Pictur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38228" y="5380579"/>
            <a:ext cx="725779" cy="28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flipV="1">
            <a:off x="3054132" y="5390145"/>
            <a:ext cx="725779" cy="28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 name="Straight Connector 24"/>
          <p:cNvCxnSpPr/>
          <p:nvPr/>
        </p:nvCxnSpPr>
        <p:spPr>
          <a:xfrm flipH="1">
            <a:off x="2299810" y="2933690"/>
            <a:ext cx="1" cy="3159606"/>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Circular Arrow 25"/>
          <p:cNvSpPr/>
          <p:nvPr/>
        </p:nvSpPr>
        <p:spPr>
          <a:xfrm flipH="1">
            <a:off x="562304" y="5803186"/>
            <a:ext cx="619890" cy="619890"/>
          </a:xfrm>
          <a:prstGeom prst="circularArrow">
            <a:avLst>
              <a:gd name="adj1" fmla="val 4493"/>
              <a:gd name="adj2" fmla="val 1142319"/>
              <a:gd name="adj3" fmla="val 20375710"/>
              <a:gd name="adj4" fmla="val 989592"/>
              <a:gd name="adj5" fmla="val 125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a:solidFill>
                <a:schemeClr val="tx1"/>
              </a:solidFill>
            </a:endParaRPr>
          </a:p>
        </p:txBody>
      </p:sp>
      <p:sp>
        <p:nvSpPr>
          <p:cNvPr id="27" name="Circular Arrow 26"/>
          <p:cNvSpPr/>
          <p:nvPr/>
        </p:nvSpPr>
        <p:spPr>
          <a:xfrm flipH="1">
            <a:off x="936056" y="5803186"/>
            <a:ext cx="619890" cy="619890"/>
          </a:xfrm>
          <a:prstGeom prst="circularArrow">
            <a:avLst>
              <a:gd name="adj1" fmla="val 4493"/>
              <a:gd name="adj2" fmla="val 1142319"/>
              <a:gd name="adj3" fmla="val 20375710"/>
              <a:gd name="adj4" fmla="val 989592"/>
              <a:gd name="adj5" fmla="val 125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a:solidFill>
                <a:schemeClr val="tx1"/>
              </a:solidFill>
            </a:endParaRPr>
          </a:p>
        </p:txBody>
      </p:sp>
      <p:sp>
        <p:nvSpPr>
          <p:cNvPr id="28" name="Circular Arrow 27"/>
          <p:cNvSpPr/>
          <p:nvPr/>
        </p:nvSpPr>
        <p:spPr>
          <a:xfrm flipH="1">
            <a:off x="1287814" y="5803186"/>
            <a:ext cx="619890" cy="619890"/>
          </a:xfrm>
          <a:prstGeom prst="circularArrow">
            <a:avLst>
              <a:gd name="adj1" fmla="val 4493"/>
              <a:gd name="adj2" fmla="val 1142319"/>
              <a:gd name="adj3" fmla="val 20375710"/>
              <a:gd name="adj4" fmla="val 989592"/>
              <a:gd name="adj5" fmla="val 125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a:solidFill>
                <a:schemeClr val="tx1"/>
              </a:solidFill>
            </a:endParaRPr>
          </a:p>
        </p:txBody>
      </p:sp>
      <p:sp>
        <p:nvSpPr>
          <p:cNvPr id="29" name="Circular Arrow 28"/>
          <p:cNvSpPr/>
          <p:nvPr/>
        </p:nvSpPr>
        <p:spPr>
          <a:xfrm>
            <a:off x="3010576" y="5769720"/>
            <a:ext cx="619890" cy="619890"/>
          </a:xfrm>
          <a:prstGeom prst="circularArrow">
            <a:avLst>
              <a:gd name="adj1" fmla="val 4493"/>
              <a:gd name="adj2" fmla="val 1142319"/>
              <a:gd name="adj3" fmla="val 20375710"/>
              <a:gd name="adj4" fmla="val 989592"/>
              <a:gd name="adj5" fmla="val 125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a:solidFill>
                <a:schemeClr val="tx1"/>
              </a:solidFill>
            </a:endParaRPr>
          </a:p>
        </p:txBody>
      </p:sp>
      <p:sp>
        <p:nvSpPr>
          <p:cNvPr id="30" name="Circular Arrow 29"/>
          <p:cNvSpPr/>
          <p:nvPr/>
        </p:nvSpPr>
        <p:spPr>
          <a:xfrm>
            <a:off x="3384328" y="5769720"/>
            <a:ext cx="619890" cy="619890"/>
          </a:xfrm>
          <a:prstGeom prst="circularArrow">
            <a:avLst>
              <a:gd name="adj1" fmla="val 4493"/>
              <a:gd name="adj2" fmla="val 1142319"/>
              <a:gd name="adj3" fmla="val 20375710"/>
              <a:gd name="adj4" fmla="val 989592"/>
              <a:gd name="adj5" fmla="val 125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a:solidFill>
                <a:schemeClr val="tx1"/>
              </a:solidFill>
            </a:endParaRPr>
          </a:p>
        </p:txBody>
      </p:sp>
      <p:sp>
        <p:nvSpPr>
          <p:cNvPr id="31" name="Circular Arrow 30"/>
          <p:cNvSpPr/>
          <p:nvPr/>
        </p:nvSpPr>
        <p:spPr>
          <a:xfrm>
            <a:off x="3736086" y="5769720"/>
            <a:ext cx="619890" cy="619890"/>
          </a:xfrm>
          <a:prstGeom prst="circularArrow">
            <a:avLst>
              <a:gd name="adj1" fmla="val 4493"/>
              <a:gd name="adj2" fmla="val 1142319"/>
              <a:gd name="adj3" fmla="val 20375710"/>
              <a:gd name="adj4" fmla="val 989592"/>
              <a:gd name="adj5" fmla="val 125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a:solidFill>
                <a:schemeClr val="tx1"/>
              </a:solidFill>
            </a:endParaRPr>
          </a:p>
        </p:txBody>
      </p:sp>
      <p:pic>
        <p:nvPicPr>
          <p:cNvPr id="32" name="Pictur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rot="5400000">
            <a:off x="2907560" y="4368913"/>
            <a:ext cx="952106" cy="480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362897" y="5295976"/>
            <a:ext cx="555452" cy="1351870"/>
          </a:xfrm>
          <a:prstGeom prst="rect">
            <a:avLst/>
          </a:prstGeom>
        </p:spPr>
      </p:pic>
      <p:pic>
        <p:nvPicPr>
          <p:cNvPr id="34" name="Picture 3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515297" y="5308723"/>
            <a:ext cx="555452" cy="1351870"/>
          </a:xfrm>
          <a:prstGeom prst="rect">
            <a:avLst/>
          </a:prstGeom>
        </p:spPr>
      </p:pic>
      <p:pic>
        <p:nvPicPr>
          <p:cNvPr id="35" name="Picture 3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56508" y="5308723"/>
            <a:ext cx="555452" cy="1351870"/>
          </a:xfrm>
          <a:prstGeom prst="rect">
            <a:avLst/>
          </a:prstGeom>
        </p:spPr>
      </p:pic>
      <p:pic>
        <p:nvPicPr>
          <p:cNvPr id="36" name="Picture 3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flipH="1">
            <a:off x="932266" y="5308723"/>
            <a:ext cx="555452" cy="1351870"/>
          </a:xfrm>
          <a:prstGeom prst="rect">
            <a:avLst/>
          </a:prstGeom>
        </p:spPr>
      </p:pic>
      <p:pic>
        <p:nvPicPr>
          <p:cNvPr id="37" name="Picture 3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flipH="1">
            <a:off x="788250" y="5308723"/>
            <a:ext cx="555452" cy="1351870"/>
          </a:xfrm>
          <a:prstGeom prst="rect">
            <a:avLst/>
          </a:prstGeom>
        </p:spPr>
      </p:pic>
      <p:pic>
        <p:nvPicPr>
          <p:cNvPr id="38" name="Picture 3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flipH="1">
            <a:off x="644234" y="5308723"/>
            <a:ext cx="555452" cy="1351870"/>
          </a:xfrm>
          <a:prstGeom prst="rect">
            <a:avLst/>
          </a:prstGeom>
        </p:spPr>
      </p:pic>
      <p:sp>
        <p:nvSpPr>
          <p:cNvPr id="39"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3484404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22" presetClass="entr" presetSubtype="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up)">
                                      <p:cBhvr>
                                        <p:cTn id="10" dur="500"/>
                                        <p:tgtEl>
                                          <p:spTgt spid="25"/>
                                        </p:tgtEl>
                                      </p:cBhvr>
                                    </p:animEffect>
                                  </p:childTnLst>
                                </p:cTn>
                              </p:par>
                              <p:par>
                                <p:cTn id="11" presetID="22" presetClass="entr" presetSubtype="8"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2" presetClass="entr" presetSubtype="2"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right)">
                                      <p:cBhvr>
                                        <p:cTn id="16" dur="500"/>
                                        <p:tgtEl>
                                          <p:spTgt spid="20"/>
                                        </p:tgtEl>
                                      </p:cBhvr>
                                    </p:animEffect>
                                  </p:childTnLst>
                                </p:cTn>
                              </p:par>
                              <p:par>
                                <p:cTn id="17" presetID="22" presetClass="entr" presetSubtype="1" repeatCount="300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up)">
                                      <p:cBhvr>
                                        <p:cTn id="19" dur="1000"/>
                                        <p:tgtEl>
                                          <p:spTgt spid="32"/>
                                        </p:tgtEl>
                                      </p:cBhvr>
                                    </p:animEffect>
                                  </p:childTnLst>
                                </p:cTn>
                              </p:par>
                              <p:par>
                                <p:cTn id="20" presetID="22" presetClass="entr" presetSubtype="2" repeatCount="300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right)">
                                      <p:cBhvr>
                                        <p:cTn id="22" dur="1000"/>
                                        <p:tgtEl>
                                          <p:spTgt spid="23"/>
                                        </p:tgtEl>
                                      </p:cBhvr>
                                    </p:animEffect>
                                  </p:childTnLst>
                                </p:cTn>
                              </p:par>
                              <p:par>
                                <p:cTn id="23" presetID="22" presetClass="entr" presetSubtype="8" repeatCount="300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10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randombar(horizontal)">
                                      <p:cBhvr>
                                        <p:cTn id="30" dur="500"/>
                                        <p:tgtEl>
                                          <p:spTgt spid="14"/>
                                        </p:tgtEl>
                                      </p:cBhvr>
                                    </p:animEffec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childTnLst>
                          </p:cTn>
                        </p:par>
                        <p:par>
                          <p:cTn id="38" fill="hold">
                            <p:stCondLst>
                              <p:cond delay="1000"/>
                            </p:stCondLst>
                            <p:childTnLst>
                              <p:par>
                                <p:cTn id="39" presetID="10" presetClass="entr" presetSubtype="0"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500"/>
                                        <p:tgtEl>
                                          <p:spTgt spid="34"/>
                                        </p:tgtEl>
                                      </p:cBhvr>
                                    </p:animEffect>
                                  </p:childTnLst>
                                </p:cTn>
                              </p:par>
                              <p:par>
                                <p:cTn id="42" presetID="10" presetClass="entr" presetSubtype="0" fill="hold"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childTnLst>
                                </p:cTn>
                              </p:par>
                            </p:childTnLst>
                          </p:cTn>
                        </p:par>
                        <p:par>
                          <p:cTn id="45" fill="hold">
                            <p:stCondLst>
                              <p:cond delay="1500"/>
                            </p:stCondLst>
                            <p:childTnLst>
                              <p:par>
                                <p:cTn id="46" presetID="10" presetClass="entr" presetSubtype="0"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500"/>
                                        <p:tgtEl>
                                          <p:spTgt spid="35"/>
                                        </p:tgtEl>
                                      </p:cBhvr>
                                    </p:animEffect>
                                  </p:childTnLst>
                                </p:cTn>
                              </p:par>
                              <p:par>
                                <p:cTn id="49" presetID="10" presetClass="entr" presetSubtype="0" fill="hold"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randombar(horizontal)">
                                      <p:cBhvr>
                                        <p:cTn id="56" dur="500"/>
                                        <p:tgtEl>
                                          <p:spTgt spid="15"/>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ppt_w</p:attrName>
                                        </p:attrNameLst>
                                      </p:cBhvr>
                                      <p:tavLst>
                                        <p:tav tm="0">
                                          <p:val>
                                            <p:fltVal val="0"/>
                                          </p:val>
                                        </p:tav>
                                        <p:tav tm="100000">
                                          <p:val>
                                            <p:strVal val="#ppt_w"/>
                                          </p:val>
                                        </p:tav>
                                      </p:tavLst>
                                    </p:anim>
                                    <p:anim calcmode="lin" valueType="num">
                                      <p:cBhvr>
                                        <p:cTn id="60" dur="1000" fill="hold"/>
                                        <p:tgtEl>
                                          <p:spTgt spid="28"/>
                                        </p:tgtEl>
                                        <p:attrNameLst>
                                          <p:attrName>ppt_h</p:attrName>
                                        </p:attrNameLst>
                                      </p:cBhvr>
                                      <p:tavLst>
                                        <p:tav tm="0">
                                          <p:val>
                                            <p:fltVal val="0"/>
                                          </p:val>
                                        </p:tav>
                                        <p:tav tm="100000">
                                          <p:val>
                                            <p:strVal val="#ppt_h"/>
                                          </p:val>
                                        </p:tav>
                                      </p:tavLst>
                                    </p:anim>
                                    <p:anim calcmode="lin" valueType="num">
                                      <p:cBhvr>
                                        <p:cTn id="61" dur="1000" fill="hold"/>
                                        <p:tgtEl>
                                          <p:spTgt spid="28"/>
                                        </p:tgtEl>
                                        <p:attrNameLst>
                                          <p:attrName>style.rotation</p:attrName>
                                        </p:attrNameLst>
                                      </p:cBhvr>
                                      <p:tavLst>
                                        <p:tav tm="0">
                                          <p:val>
                                            <p:fltVal val="90"/>
                                          </p:val>
                                        </p:tav>
                                        <p:tav tm="100000">
                                          <p:val>
                                            <p:fltVal val="0"/>
                                          </p:val>
                                        </p:tav>
                                      </p:tavLst>
                                    </p:anim>
                                    <p:animEffect transition="in" filter="fade">
                                      <p:cBhvr>
                                        <p:cTn id="62" dur="1000"/>
                                        <p:tgtEl>
                                          <p:spTgt spid="28"/>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1000" fill="hold"/>
                                        <p:tgtEl>
                                          <p:spTgt spid="27"/>
                                        </p:tgtEl>
                                        <p:attrNameLst>
                                          <p:attrName>ppt_w</p:attrName>
                                        </p:attrNameLst>
                                      </p:cBhvr>
                                      <p:tavLst>
                                        <p:tav tm="0">
                                          <p:val>
                                            <p:fltVal val="0"/>
                                          </p:val>
                                        </p:tav>
                                        <p:tav tm="100000">
                                          <p:val>
                                            <p:strVal val="#ppt_w"/>
                                          </p:val>
                                        </p:tav>
                                      </p:tavLst>
                                    </p:anim>
                                    <p:anim calcmode="lin" valueType="num">
                                      <p:cBhvr>
                                        <p:cTn id="66" dur="1000" fill="hold"/>
                                        <p:tgtEl>
                                          <p:spTgt spid="27"/>
                                        </p:tgtEl>
                                        <p:attrNameLst>
                                          <p:attrName>ppt_h</p:attrName>
                                        </p:attrNameLst>
                                      </p:cBhvr>
                                      <p:tavLst>
                                        <p:tav tm="0">
                                          <p:val>
                                            <p:fltVal val="0"/>
                                          </p:val>
                                        </p:tav>
                                        <p:tav tm="100000">
                                          <p:val>
                                            <p:strVal val="#ppt_h"/>
                                          </p:val>
                                        </p:tav>
                                      </p:tavLst>
                                    </p:anim>
                                    <p:anim calcmode="lin" valueType="num">
                                      <p:cBhvr>
                                        <p:cTn id="67" dur="1000" fill="hold"/>
                                        <p:tgtEl>
                                          <p:spTgt spid="27"/>
                                        </p:tgtEl>
                                        <p:attrNameLst>
                                          <p:attrName>style.rotation</p:attrName>
                                        </p:attrNameLst>
                                      </p:cBhvr>
                                      <p:tavLst>
                                        <p:tav tm="0">
                                          <p:val>
                                            <p:fltVal val="90"/>
                                          </p:val>
                                        </p:tav>
                                        <p:tav tm="100000">
                                          <p:val>
                                            <p:fltVal val="0"/>
                                          </p:val>
                                        </p:tav>
                                      </p:tavLst>
                                    </p:anim>
                                    <p:animEffect transition="in" filter="fade">
                                      <p:cBhvr>
                                        <p:cTn id="68" dur="1000"/>
                                        <p:tgtEl>
                                          <p:spTgt spid="27"/>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p:cTn id="71" dur="1000" fill="hold"/>
                                        <p:tgtEl>
                                          <p:spTgt spid="26"/>
                                        </p:tgtEl>
                                        <p:attrNameLst>
                                          <p:attrName>ppt_w</p:attrName>
                                        </p:attrNameLst>
                                      </p:cBhvr>
                                      <p:tavLst>
                                        <p:tav tm="0">
                                          <p:val>
                                            <p:fltVal val="0"/>
                                          </p:val>
                                        </p:tav>
                                        <p:tav tm="100000">
                                          <p:val>
                                            <p:strVal val="#ppt_w"/>
                                          </p:val>
                                        </p:tav>
                                      </p:tavLst>
                                    </p:anim>
                                    <p:anim calcmode="lin" valueType="num">
                                      <p:cBhvr>
                                        <p:cTn id="72" dur="1000" fill="hold"/>
                                        <p:tgtEl>
                                          <p:spTgt spid="26"/>
                                        </p:tgtEl>
                                        <p:attrNameLst>
                                          <p:attrName>ppt_h</p:attrName>
                                        </p:attrNameLst>
                                      </p:cBhvr>
                                      <p:tavLst>
                                        <p:tav tm="0">
                                          <p:val>
                                            <p:fltVal val="0"/>
                                          </p:val>
                                        </p:tav>
                                        <p:tav tm="100000">
                                          <p:val>
                                            <p:strVal val="#ppt_h"/>
                                          </p:val>
                                        </p:tav>
                                      </p:tavLst>
                                    </p:anim>
                                    <p:anim calcmode="lin" valueType="num">
                                      <p:cBhvr>
                                        <p:cTn id="73" dur="1000" fill="hold"/>
                                        <p:tgtEl>
                                          <p:spTgt spid="26"/>
                                        </p:tgtEl>
                                        <p:attrNameLst>
                                          <p:attrName>style.rotation</p:attrName>
                                        </p:attrNameLst>
                                      </p:cBhvr>
                                      <p:tavLst>
                                        <p:tav tm="0">
                                          <p:val>
                                            <p:fltVal val="90"/>
                                          </p:val>
                                        </p:tav>
                                        <p:tav tm="100000">
                                          <p:val>
                                            <p:fltVal val="0"/>
                                          </p:val>
                                        </p:tav>
                                      </p:tavLst>
                                    </p:anim>
                                    <p:animEffect transition="in" filter="fade">
                                      <p:cBhvr>
                                        <p:cTn id="74" dur="1000"/>
                                        <p:tgtEl>
                                          <p:spTgt spid="26"/>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p:cTn id="77" dur="1000" fill="hold"/>
                                        <p:tgtEl>
                                          <p:spTgt spid="31"/>
                                        </p:tgtEl>
                                        <p:attrNameLst>
                                          <p:attrName>ppt_w</p:attrName>
                                        </p:attrNameLst>
                                      </p:cBhvr>
                                      <p:tavLst>
                                        <p:tav tm="0">
                                          <p:val>
                                            <p:fltVal val="0"/>
                                          </p:val>
                                        </p:tav>
                                        <p:tav tm="100000">
                                          <p:val>
                                            <p:strVal val="#ppt_w"/>
                                          </p:val>
                                        </p:tav>
                                      </p:tavLst>
                                    </p:anim>
                                    <p:anim calcmode="lin" valueType="num">
                                      <p:cBhvr>
                                        <p:cTn id="78" dur="1000" fill="hold"/>
                                        <p:tgtEl>
                                          <p:spTgt spid="31"/>
                                        </p:tgtEl>
                                        <p:attrNameLst>
                                          <p:attrName>ppt_h</p:attrName>
                                        </p:attrNameLst>
                                      </p:cBhvr>
                                      <p:tavLst>
                                        <p:tav tm="0">
                                          <p:val>
                                            <p:fltVal val="0"/>
                                          </p:val>
                                        </p:tav>
                                        <p:tav tm="100000">
                                          <p:val>
                                            <p:strVal val="#ppt_h"/>
                                          </p:val>
                                        </p:tav>
                                      </p:tavLst>
                                    </p:anim>
                                    <p:anim calcmode="lin" valueType="num">
                                      <p:cBhvr>
                                        <p:cTn id="79" dur="1000" fill="hold"/>
                                        <p:tgtEl>
                                          <p:spTgt spid="31"/>
                                        </p:tgtEl>
                                        <p:attrNameLst>
                                          <p:attrName>style.rotation</p:attrName>
                                        </p:attrNameLst>
                                      </p:cBhvr>
                                      <p:tavLst>
                                        <p:tav tm="0">
                                          <p:val>
                                            <p:fltVal val="90"/>
                                          </p:val>
                                        </p:tav>
                                        <p:tav tm="100000">
                                          <p:val>
                                            <p:fltVal val="0"/>
                                          </p:val>
                                        </p:tav>
                                      </p:tavLst>
                                    </p:anim>
                                    <p:animEffect transition="in" filter="fade">
                                      <p:cBhvr>
                                        <p:cTn id="80" dur="1000"/>
                                        <p:tgtEl>
                                          <p:spTgt spid="31"/>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p:cTn id="83" dur="1000" fill="hold"/>
                                        <p:tgtEl>
                                          <p:spTgt spid="30"/>
                                        </p:tgtEl>
                                        <p:attrNameLst>
                                          <p:attrName>ppt_w</p:attrName>
                                        </p:attrNameLst>
                                      </p:cBhvr>
                                      <p:tavLst>
                                        <p:tav tm="0">
                                          <p:val>
                                            <p:fltVal val="0"/>
                                          </p:val>
                                        </p:tav>
                                        <p:tav tm="100000">
                                          <p:val>
                                            <p:strVal val="#ppt_w"/>
                                          </p:val>
                                        </p:tav>
                                      </p:tavLst>
                                    </p:anim>
                                    <p:anim calcmode="lin" valueType="num">
                                      <p:cBhvr>
                                        <p:cTn id="84" dur="1000" fill="hold"/>
                                        <p:tgtEl>
                                          <p:spTgt spid="30"/>
                                        </p:tgtEl>
                                        <p:attrNameLst>
                                          <p:attrName>ppt_h</p:attrName>
                                        </p:attrNameLst>
                                      </p:cBhvr>
                                      <p:tavLst>
                                        <p:tav tm="0">
                                          <p:val>
                                            <p:fltVal val="0"/>
                                          </p:val>
                                        </p:tav>
                                        <p:tav tm="100000">
                                          <p:val>
                                            <p:strVal val="#ppt_h"/>
                                          </p:val>
                                        </p:tav>
                                      </p:tavLst>
                                    </p:anim>
                                    <p:anim calcmode="lin" valueType="num">
                                      <p:cBhvr>
                                        <p:cTn id="85" dur="1000" fill="hold"/>
                                        <p:tgtEl>
                                          <p:spTgt spid="30"/>
                                        </p:tgtEl>
                                        <p:attrNameLst>
                                          <p:attrName>style.rotation</p:attrName>
                                        </p:attrNameLst>
                                      </p:cBhvr>
                                      <p:tavLst>
                                        <p:tav tm="0">
                                          <p:val>
                                            <p:fltVal val="90"/>
                                          </p:val>
                                        </p:tav>
                                        <p:tav tm="100000">
                                          <p:val>
                                            <p:fltVal val="0"/>
                                          </p:val>
                                        </p:tav>
                                      </p:tavLst>
                                    </p:anim>
                                    <p:animEffect transition="in" filter="fade">
                                      <p:cBhvr>
                                        <p:cTn id="86" dur="1000"/>
                                        <p:tgtEl>
                                          <p:spTgt spid="30"/>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29"/>
                                        </p:tgtEl>
                                        <p:attrNameLst>
                                          <p:attrName>style.visibility</p:attrName>
                                        </p:attrNameLst>
                                      </p:cBhvr>
                                      <p:to>
                                        <p:strVal val="visible"/>
                                      </p:to>
                                    </p:set>
                                    <p:anim calcmode="lin" valueType="num">
                                      <p:cBhvr>
                                        <p:cTn id="89" dur="1000" fill="hold"/>
                                        <p:tgtEl>
                                          <p:spTgt spid="29"/>
                                        </p:tgtEl>
                                        <p:attrNameLst>
                                          <p:attrName>ppt_w</p:attrName>
                                        </p:attrNameLst>
                                      </p:cBhvr>
                                      <p:tavLst>
                                        <p:tav tm="0">
                                          <p:val>
                                            <p:fltVal val="0"/>
                                          </p:val>
                                        </p:tav>
                                        <p:tav tm="100000">
                                          <p:val>
                                            <p:strVal val="#ppt_w"/>
                                          </p:val>
                                        </p:tav>
                                      </p:tavLst>
                                    </p:anim>
                                    <p:anim calcmode="lin" valueType="num">
                                      <p:cBhvr>
                                        <p:cTn id="90" dur="1000" fill="hold"/>
                                        <p:tgtEl>
                                          <p:spTgt spid="29"/>
                                        </p:tgtEl>
                                        <p:attrNameLst>
                                          <p:attrName>ppt_h</p:attrName>
                                        </p:attrNameLst>
                                      </p:cBhvr>
                                      <p:tavLst>
                                        <p:tav tm="0">
                                          <p:val>
                                            <p:fltVal val="0"/>
                                          </p:val>
                                        </p:tav>
                                        <p:tav tm="100000">
                                          <p:val>
                                            <p:strVal val="#ppt_h"/>
                                          </p:val>
                                        </p:tav>
                                      </p:tavLst>
                                    </p:anim>
                                    <p:anim calcmode="lin" valueType="num">
                                      <p:cBhvr>
                                        <p:cTn id="91" dur="1000" fill="hold"/>
                                        <p:tgtEl>
                                          <p:spTgt spid="29"/>
                                        </p:tgtEl>
                                        <p:attrNameLst>
                                          <p:attrName>style.rotation</p:attrName>
                                        </p:attrNameLst>
                                      </p:cBhvr>
                                      <p:tavLst>
                                        <p:tav tm="0">
                                          <p:val>
                                            <p:fltVal val="90"/>
                                          </p:val>
                                        </p:tav>
                                        <p:tav tm="100000">
                                          <p:val>
                                            <p:fltVal val="0"/>
                                          </p:val>
                                        </p:tav>
                                      </p:tavLst>
                                    </p:anim>
                                    <p:animEffect transition="in" filter="fade">
                                      <p:cBhvr>
                                        <p:cTn id="92" dur="10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4" presetClass="entr" presetSubtype="10" fill="hold" grpId="0" nodeType="click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randombar(horizontal)">
                                      <p:cBhvr>
                                        <p:cTn id="97" dur="500"/>
                                        <p:tgtEl>
                                          <p:spTgt spid="17"/>
                                        </p:tgtEl>
                                      </p:cBhvr>
                                    </p:animEffect>
                                  </p:childTnLst>
                                </p:cTn>
                              </p:par>
                            </p:childTnLst>
                          </p:cTn>
                        </p:par>
                        <p:par>
                          <p:cTn id="98" fill="hold">
                            <p:stCondLst>
                              <p:cond delay="500"/>
                            </p:stCondLst>
                            <p:childTnLst>
                              <p:par>
                                <p:cTn id="99" presetID="14" presetClass="entr" presetSubtype="10" fill="hold" grpId="0" nodeType="afterEffect">
                                  <p:stCondLst>
                                    <p:cond delay="0"/>
                                  </p:stCondLst>
                                  <p:childTnLst>
                                    <p:set>
                                      <p:cBhvr>
                                        <p:cTn id="100" dur="1" fill="hold">
                                          <p:stCondLst>
                                            <p:cond delay="0"/>
                                          </p:stCondLst>
                                        </p:cTn>
                                        <p:tgtEl>
                                          <p:spTgt spid="16"/>
                                        </p:tgtEl>
                                        <p:attrNameLst>
                                          <p:attrName>style.visibility</p:attrName>
                                        </p:attrNameLst>
                                      </p:cBhvr>
                                      <p:to>
                                        <p:strVal val="visible"/>
                                      </p:to>
                                    </p:set>
                                    <p:animEffect transition="in" filter="randombar(horizontal)">
                                      <p:cBhvr>
                                        <p:cTn id="101" dur="500"/>
                                        <p:tgtEl>
                                          <p:spTgt spid="16"/>
                                        </p:tgtEl>
                                      </p:cBhvr>
                                    </p:animEffect>
                                  </p:childTnLst>
                                </p:cTn>
                              </p:par>
                              <p:par>
                                <p:cTn id="102" presetID="10" presetClass="entr" presetSubtype="0" repeatCount="3000" fill="hold" grpId="0" nodeType="withEffect">
                                  <p:stCondLst>
                                    <p:cond delay="0"/>
                                  </p:stCondLst>
                                  <p:childTnLst>
                                    <p:set>
                                      <p:cBhvr>
                                        <p:cTn id="103" dur="1" fill="hold">
                                          <p:stCondLst>
                                            <p:cond delay="0"/>
                                          </p:stCondLst>
                                        </p:cTn>
                                        <p:tgtEl>
                                          <p:spTgt spid="21"/>
                                        </p:tgtEl>
                                        <p:attrNameLst>
                                          <p:attrName>style.visibility</p:attrName>
                                        </p:attrNameLst>
                                      </p:cBhvr>
                                      <p:to>
                                        <p:strVal val="visible"/>
                                      </p:to>
                                    </p:set>
                                    <p:animEffect transition="in" filter="fade">
                                      <p:cBhvr>
                                        <p:cTn id="104" dur="500"/>
                                        <p:tgtEl>
                                          <p:spTgt spid="21"/>
                                        </p:tgtEl>
                                      </p:cBhvr>
                                    </p:animEffect>
                                  </p:childTnLst>
                                </p:cTn>
                              </p:par>
                              <p:par>
                                <p:cTn id="105" presetID="10" presetClass="entr" presetSubtype="0" repeatCount="3000"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21" grpId="0" animBg="1"/>
      <p:bldP spid="22" grpId="0" animBg="1"/>
      <p:bldP spid="26" grpId="0" animBg="1"/>
      <p:bldP spid="27" grpId="0" animBg="1"/>
      <p:bldP spid="28" grpId="0" animBg="1"/>
      <p:bldP spid="29" grpId="0" animBg="1"/>
      <p:bldP spid="30" grpId="0" animBg="1"/>
      <p:bldP spid="3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3380" y="1611731"/>
            <a:ext cx="4822300" cy="3617728"/>
          </a:xfrm>
          <a:prstGeom prst="rect">
            <a:avLst/>
          </a:prstGeom>
        </p:spPr>
      </p:pic>
      <p:sp>
        <p:nvSpPr>
          <p:cNvPr id="2" name="Title 1"/>
          <p:cNvSpPr>
            <a:spLocks noGrp="1"/>
          </p:cNvSpPr>
          <p:nvPr>
            <p:ph type="title"/>
          </p:nvPr>
        </p:nvSpPr>
        <p:spPr>
          <a:xfrm>
            <a:off x="382731" y="188339"/>
            <a:ext cx="8393946" cy="940443"/>
          </a:xfrm>
        </p:spPr>
        <p:txBody>
          <a:bodyPr>
            <a:noAutofit/>
          </a:bodyPr>
          <a:lstStyle/>
          <a:p>
            <a:r>
              <a:rPr lang="en-US" sz="3400" dirty="0" smtClean="0"/>
              <a:t>Typical magnet discharge induced by CLIQ</a:t>
            </a:r>
            <a:endParaRPr lang="en-GB" sz="34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8" name="Picture 1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462473" y="1602026"/>
            <a:ext cx="4835235" cy="3627433"/>
          </a:xfrm>
          <a:prstGeom prst="rect">
            <a:avLst/>
          </a:prstGeom>
        </p:spPr>
      </p:pic>
      <p:sp>
        <p:nvSpPr>
          <p:cNvPr id="10"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3060403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8" name="Picture 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cern.ch\dfs\Users\f\fernanda\Documents\MB\MB_pictures\IMG_20150820_101807351.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8124" y="1103960"/>
            <a:ext cx="4585907" cy="2576328"/>
          </a:xfrm>
          <a:prstGeom prst="rect">
            <a:avLst/>
          </a:prstGeom>
          <a:noFill/>
          <a:ln>
            <a:noFill/>
          </a:ln>
        </p:spPr>
      </p:pic>
      <p:sp>
        <p:nvSpPr>
          <p:cNvPr id="13" name="Title 1"/>
          <p:cNvSpPr txBox="1">
            <a:spLocks/>
          </p:cNvSpPr>
          <p:nvPr/>
        </p:nvSpPr>
        <p:spPr>
          <a:xfrm>
            <a:off x="234462" y="69810"/>
            <a:ext cx="8706338" cy="940443"/>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400" dirty="0" smtClean="0"/>
              <a:t>CLIQ units manufactured at CERN in 2015</a:t>
            </a:r>
            <a:endParaRPr lang="en-GB" sz="3400" dirty="0"/>
          </a:p>
        </p:txBody>
      </p:sp>
      <p:pic>
        <p:nvPicPr>
          <p:cNvPr id="11" name="Picture 10" descr="\\cern.ch\dfs\Users\f\fernanda\Documents\MB\MB_pictures\IMG_20150827_100857405.jpg"/>
          <p:cNvPicPr/>
          <p:nvPr/>
        </p:nvPicPr>
        <p:blipFill>
          <a:blip r:embed="rId4" cstate="print">
            <a:extLst>
              <a:ext uri="{28A0092B-C50C-407E-A947-70E740481C1C}">
                <a14:useLocalDpi xmlns:a14="http://schemas.microsoft.com/office/drawing/2010/main"/>
              </a:ext>
            </a:extLst>
          </a:blip>
          <a:srcRect/>
          <a:stretch>
            <a:fillRect/>
          </a:stretch>
        </p:blipFill>
        <p:spPr bwMode="auto">
          <a:xfrm>
            <a:off x="3976861" y="3122441"/>
            <a:ext cx="4819650" cy="2707640"/>
          </a:xfrm>
          <a:prstGeom prst="rect">
            <a:avLst/>
          </a:prstGeom>
          <a:noFill/>
          <a:ln>
            <a:noFill/>
          </a:ln>
        </p:spPr>
      </p:pic>
      <p:sp>
        <p:nvSpPr>
          <p:cNvPr id="10"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3837000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423" y="171025"/>
            <a:ext cx="9283337" cy="940443"/>
          </a:xfrm>
        </p:spPr>
        <p:txBody>
          <a:bodyPr>
            <a:noAutofit/>
          </a:bodyPr>
          <a:lstStyle/>
          <a:p>
            <a:r>
              <a:rPr lang="en-US" sz="3400" dirty="0" smtClean="0"/>
              <a:t>CLIQ-based protection system design criteria</a:t>
            </a:r>
            <a:endParaRPr lang="en-GB" sz="34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26422" y="1097028"/>
                <a:ext cx="8917577" cy="5533438"/>
              </a:xfrm>
            </p:spPr>
            <p:txBody>
              <a:bodyPr wrap="square">
                <a:spAutoFit/>
              </a:bodyPr>
              <a:lstStyle/>
              <a:p>
                <a:pPr marL="434975" lvl="0" indent="-342900">
                  <a:buFont typeface="Arial" panose="020B0604020202020204" pitchFamily="34" charset="0"/>
                  <a:buChar char="•"/>
                </a:pPr>
                <a:r>
                  <a:rPr lang="en-GB" sz="2100" dirty="0" smtClean="0"/>
                  <a:t>To ensure an efficient </a:t>
                </a:r>
                <a:r>
                  <a:rPr lang="en-GB" sz="2100" dirty="0"/>
                  <a:t>protection of the </a:t>
                </a:r>
                <a:r>
                  <a:rPr lang="en-GB" sz="2100" dirty="0" smtClean="0"/>
                  <a:t>magnet with wide security margins:</a:t>
                </a:r>
              </a:p>
              <a:p>
                <a:pPr marL="92075" lvl="0" indent="0">
                  <a:buNone/>
                </a:pPr>
                <a:r>
                  <a:rPr lang="en-GB" sz="2000" dirty="0"/>
                  <a:t> </a:t>
                </a:r>
                <a:r>
                  <a:rPr lang="en-GB" sz="2000" dirty="0" smtClean="0"/>
                  <a:t>          - </a:t>
                </a:r>
                <a14:m>
                  <m:oMath xmlns:m="http://schemas.openxmlformats.org/officeDocument/2006/math">
                    <m:sSub>
                      <m:sSubPr>
                        <m:ctrlPr>
                          <a:rPr lang="en-GB" sz="2000" b="0" i="1" smtClean="0">
                            <a:latin typeface="Cambria Math" panose="02040503050406030204" pitchFamily="18" charset="0"/>
                          </a:rPr>
                        </m:ctrlPr>
                      </m:sSubPr>
                      <m:e>
                        <m:r>
                          <m:rPr>
                            <m:sty m:val="p"/>
                          </m:rPr>
                          <a:rPr lang="en-GB" sz="2000" b="0" i="0" smtClean="0">
                            <a:latin typeface="Cambria Math" panose="02040503050406030204" pitchFamily="18" charset="0"/>
                          </a:rPr>
                          <m:t>T</m:t>
                        </m:r>
                      </m:e>
                      <m:sub>
                        <m:r>
                          <m:rPr>
                            <m:sty m:val="p"/>
                          </m:rPr>
                          <a:rPr lang="en-GB" sz="2000" b="0" i="0" smtClean="0">
                            <a:latin typeface="Cambria Math" panose="02040503050406030204" pitchFamily="18" charset="0"/>
                          </a:rPr>
                          <m:t>HotSpot</m:t>
                        </m:r>
                      </m:sub>
                    </m:sSub>
                  </m:oMath>
                </a14:m>
                <a:r>
                  <a:rPr lang="en-GB" sz="2000" dirty="0" smtClean="0"/>
                  <a:t>&lt; 300 </a:t>
                </a:r>
                <a:r>
                  <a:rPr lang="en-GB" sz="2000" dirty="0"/>
                  <a:t>K at 12 </a:t>
                </a:r>
                <a:r>
                  <a:rPr lang="en-GB" sz="2000" dirty="0" smtClean="0"/>
                  <a:t>kA (nominal conditions)</a:t>
                </a:r>
              </a:p>
              <a:p>
                <a:pPr marL="92075" indent="0">
                  <a:buNone/>
                </a:pPr>
                <a:r>
                  <a:rPr lang="en-GB" sz="2000" dirty="0"/>
                  <a:t> </a:t>
                </a:r>
                <a:r>
                  <a:rPr lang="en-GB" sz="2000" dirty="0" smtClean="0"/>
                  <a:t>          </a:t>
                </a:r>
                <a:r>
                  <a:rPr lang="en-GB" sz="2000" dirty="0"/>
                  <a:t>- </a:t>
                </a:r>
                <a14:m>
                  <m:oMath xmlns:m="http://schemas.openxmlformats.org/officeDocument/2006/math">
                    <m:sSub>
                      <m:sSubPr>
                        <m:ctrlPr>
                          <a:rPr lang="en-GB" sz="2000" i="1">
                            <a:latin typeface="Cambria Math" panose="02040503050406030204" pitchFamily="18" charset="0"/>
                          </a:rPr>
                        </m:ctrlPr>
                      </m:sSubPr>
                      <m:e>
                        <m:r>
                          <m:rPr>
                            <m:sty m:val="p"/>
                          </m:rPr>
                          <a:rPr lang="en-GB" sz="2000">
                            <a:latin typeface="Cambria Math" panose="02040503050406030204" pitchFamily="18" charset="0"/>
                          </a:rPr>
                          <m:t>T</m:t>
                        </m:r>
                      </m:e>
                      <m:sub>
                        <m:r>
                          <m:rPr>
                            <m:sty m:val="p"/>
                          </m:rPr>
                          <a:rPr lang="en-GB" sz="2000">
                            <a:latin typeface="Cambria Math" panose="02040503050406030204" pitchFamily="18" charset="0"/>
                          </a:rPr>
                          <m:t>HotSpot</m:t>
                        </m:r>
                      </m:sub>
                    </m:sSub>
                  </m:oMath>
                </a14:m>
                <a:r>
                  <a:rPr lang="en-GB" sz="2000" dirty="0"/>
                  <a:t>&lt; </a:t>
                </a:r>
                <a:r>
                  <a:rPr lang="en-GB" sz="2000" dirty="0" smtClean="0"/>
                  <a:t>500 </a:t>
                </a:r>
                <a:r>
                  <a:rPr lang="en-GB" sz="2000" dirty="0"/>
                  <a:t>K at 12 kA </a:t>
                </a:r>
                <a:r>
                  <a:rPr lang="en-GB" sz="2000" dirty="0" smtClean="0"/>
                  <a:t>(worst considered failure scenario)</a:t>
                </a:r>
                <a:endParaRPr lang="en-GB" sz="2000" dirty="0"/>
              </a:p>
              <a:p>
                <a:pPr marL="92075" lvl="0" indent="0">
                  <a:buNone/>
                </a:pPr>
                <a:r>
                  <a:rPr lang="en-GB" sz="2000" dirty="0" smtClean="0"/>
                  <a:t>           - The magnet has to be quenched by CLIQ </a:t>
                </a:r>
                <a:r>
                  <a:rPr lang="en-GB" sz="2000" dirty="0"/>
                  <a:t>at </a:t>
                </a:r>
                <a:r>
                  <a:rPr lang="en-GB" sz="2000" dirty="0" smtClean="0"/>
                  <a:t>1 kA</a:t>
                </a:r>
              </a:p>
              <a:p>
                <a:pPr marL="92075" lvl="0" indent="0">
                  <a:buNone/>
                </a:pPr>
                <a:endParaRPr lang="en-GB" sz="800" dirty="0"/>
              </a:p>
              <a:p>
                <a:r>
                  <a:rPr lang="en-GB" sz="2100" dirty="0" smtClean="0"/>
                  <a:t>To </a:t>
                </a:r>
                <a:r>
                  <a:rPr lang="en-GB" sz="2100" dirty="0"/>
                  <a:t>minimize </a:t>
                </a:r>
                <a:r>
                  <a:rPr lang="en-GB" sz="2100" dirty="0" smtClean="0"/>
                  <a:t>the voltages </a:t>
                </a:r>
                <a:r>
                  <a:rPr lang="en-GB" sz="2100" dirty="0"/>
                  <a:t>to ground in the </a:t>
                </a:r>
                <a:r>
                  <a:rPr lang="en-GB" sz="2100" dirty="0" smtClean="0"/>
                  <a:t>magnet:</a:t>
                </a:r>
              </a:p>
              <a:p>
                <a:pPr marL="36576" indent="0">
                  <a:buNone/>
                </a:pPr>
                <a:r>
                  <a:rPr lang="en-GB" sz="2000" dirty="0"/>
                  <a:t> </a:t>
                </a:r>
                <a:r>
                  <a:rPr lang="en-GB" sz="2000" dirty="0" smtClean="0"/>
                  <a:t>            - </a:t>
                </a:r>
                <a14:m>
                  <m:oMath xmlns:m="http://schemas.openxmlformats.org/officeDocument/2006/math">
                    <m:sSub>
                      <m:sSubPr>
                        <m:ctrlPr>
                          <a:rPr lang="en-GB" sz="2000" b="0" i="1" smtClean="0">
                            <a:latin typeface="Cambria Math" panose="02040503050406030204" pitchFamily="18" charset="0"/>
                          </a:rPr>
                        </m:ctrlPr>
                      </m:sSubPr>
                      <m:e>
                        <m:r>
                          <m:rPr>
                            <m:sty m:val="p"/>
                          </m:rPr>
                          <a:rPr lang="en-GB" sz="2000" b="0" i="0" smtClean="0">
                            <a:latin typeface="Cambria Math" panose="02040503050406030204" pitchFamily="18" charset="0"/>
                          </a:rPr>
                          <m:t>U</m:t>
                        </m:r>
                      </m:e>
                      <m:sub>
                        <m:r>
                          <m:rPr>
                            <m:sty m:val="p"/>
                          </m:rPr>
                          <a:rPr lang="en-GB" sz="2000" b="0" i="0" smtClean="0">
                            <a:latin typeface="Cambria Math" panose="02040503050406030204" pitchFamily="18" charset="0"/>
                          </a:rPr>
                          <m:t>ground</m:t>
                        </m:r>
                      </m:sub>
                    </m:sSub>
                  </m:oMath>
                </a14:m>
                <a:r>
                  <a:rPr lang="en-GB" sz="2000" dirty="0" smtClean="0"/>
                  <a:t> minimized (nominal conditions)</a:t>
                </a:r>
              </a:p>
              <a:p>
                <a:pPr marL="36576" indent="0">
                  <a:buNone/>
                </a:pPr>
                <a:r>
                  <a:rPr lang="en-GB" sz="2000" dirty="0" smtClean="0"/>
                  <a:t>             - </a:t>
                </a:r>
                <a14:m>
                  <m:oMath xmlns:m="http://schemas.openxmlformats.org/officeDocument/2006/math">
                    <m:sSub>
                      <m:sSubPr>
                        <m:ctrlPr>
                          <a:rPr lang="en-GB" sz="2000" i="1">
                            <a:latin typeface="Cambria Math" panose="02040503050406030204" pitchFamily="18" charset="0"/>
                          </a:rPr>
                        </m:ctrlPr>
                      </m:sSubPr>
                      <m:e>
                        <m:r>
                          <m:rPr>
                            <m:sty m:val="p"/>
                          </m:rPr>
                          <a:rPr lang="en-GB" sz="2000">
                            <a:latin typeface="Cambria Math" panose="02040503050406030204" pitchFamily="18" charset="0"/>
                          </a:rPr>
                          <m:t>U</m:t>
                        </m:r>
                      </m:e>
                      <m:sub>
                        <m:r>
                          <m:rPr>
                            <m:sty m:val="p"/>
                          </m:rPr>
                          <a:rPr lang="en-GB" sz="2000">
                            <a:latin typeface="Cambria Math" panose="02040503050406030204" pitchFamily="18" charset="0"/>
                          </a:rPr>
                          <m:t>ground</m:t>
                        </m:r>
                      </m:sub>
                    </m:sSub>
                  </m:oMath>
                </a14:m>
                <a:r>
                  <a:rPr lang="en-GB" sz="2000" dirty="0"/>
                  <a:t>&lt; </a:t>
                </a:r>
                <a:r>
                  <a:rPr lang="en-GB" sz="2000" dirty="0" smtClean="0"/>
                  <a:t>1 </a:t>
                </a:r>
                <a:r>
                  <a:rPr lang="en-GB" sz="2000" dirty="0"/>
                  <a:t>kV </a:t>
                </a:r>
                <a:r>
                  <a:rPr lang="en-GB" sz="2000" dirty="0" smtClean="0"/>
                  <a:t>(worst considered failure scenario)</a:t>
                </a:r>
              </a:p>
              <a:p>
                <a:pPr marL="36576" indent="0">
                  <a:buNone/>
                </a:pPr>
                <a:endParaRPr lang="en-GB" sz="800" dirty="0"/>
              </a:p>
              <a:p>
                <a:pPr lvl="0"/>
                <a:r>
                  <a:rPr lang="en-GB" sz="2100" dirty="0" smtClean="0"/>
                  <a:t>To </a:t>
                </a:r>
                <a:r>
                  <a:rPr lang="en-GB" sz="2100" dirty="0"/>
                  <a:t>minimize the CLIQ capacitance (in order to minimize the volume and cost of the system</a:t>
                </a:r>
                <a:r>
                  <a:rPr lang="en-GB" sz="2100" dirty="0" smtClean="0"/>
                  <a:t>).</a:t>
                </a:r>
              </a:p>
              <a:p>
                <a:pPr marL="36576" lvl="0" indent="0">
                  <a:buNone/>
                </a:pPr>
                <a:endParaRPr lang="en-GB" sz="800" dirty="0" smtClean="0"/>
              </a:p>
              <a:p>
                <a:pPr lvl="0"/>
                <a:r>
                  <a:rPr lang="en-GB" sz="2100" dirty="0" smtClean="0"/>
                  <a:t>To simplify the system if possible (the less CLIQ units the better, to assess the minimum redundancy needed in the capacitor bank).</a:t>
                </a:r>
                <a:endParaRPr lang="en-GB" sz="2100" dirty="0"/>
              </a:p>
              <a:p>
                <a:pPr lvl="0"/>
                <a:endParaRPr lang="en-US" sz="2400" dirty="0" smtClean="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26422" y="1097028"/>
                <a:ext cx="8917577" cy="5533438"/>
              </a:xfrm>
              <a:blipFill rotWithShape="0">
                <a:blip r:embed="rId2"/>
                <a:stretch>
                  <a:fillRect t="-661"/>
                </a:stretch>
              </a:blipFill>
            </p:spPr>
            <p:txBody>
              <a:bodyPr/>
              <a:lstStyle/>
              <a:p>
                <a:r>
                  <a:rPr lang="en-GB">
                    <a:noFill/>
                  </a:rPr>
                  <a:t> </a:t>
                </a:r>
              </a:p>
            </p:txBody>
          </p:sp>
        </mc:Fallback>
      </mc:AlternateContent>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8" name="Picture 1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1316071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3</a:t>
            </a:fld>
            <a:endParaRPr lang="en-US" dirty="0">
              <a:solidFill>
                <a:srgbClr val="0055A0">
                  <a:tint val="75000"/>
                </a:srgbClr>
              </a:solidFill>
            </a:endParaRPr>
          </a:p>
        </p:txBody>
      </p:sp>
      <p:sp>
        <p:nvSpPr>
          <p:cNvPr id="5" name="Title 4"/>
          <p:cNvSpPr>
            <a:spLocks noGrp="1"/>
          </p:cNvSpPr>
          <p:nvPr>
            <p:ph type="title"/>
          </p:nvPr>
        </p:nvSpPr>
        <p:spPr>
          <a:xfrm>
            <a:off x="459946" y="471466"/>
            <a:ext cx="8226854" cy="940443"/>
          </a:xfrm>
        </p:spPr>
        <p:txBody>
          <a:bodyPr>
            <a:normAutofit fontScale="90000"/>
          </a:bodyPr>
          <a:lstStyle/>
          <a:p>
            <a:pPr algn="ctr"/>
            <a:r>
              <a:rPr lang="en-US" sz="3600" dirty="0" smtClean="0"/>
              <a:t>CLIQ connection scheme: </a:t>
            </a:r>
            <a:r>
              <a:rPr lang="en-US" sz="3600" dirty="0" smtClean="0"/>
              <a:t>D1 independently powered, </a:t>
            </a:r>
            <a:r>
              <a:rPr lang="en-US" sz="3600" dirty="0" smtClean="0"/>
              <a:t>two CLIQ units attached (redundant system)</a:t>
            </a:r>
            <a:endParaRPr lang="en-GB" sz="3600" dirty="0"/>
          </a:p>
        </p:txBody>
      </p:sp>
      <p:pic>
        <p:nvPicPr>
          <p:cNvPr id="11" name="Pictur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bwMode="auto">
          <a:xfrm>
            <a:off x="800167" y="2221769"/>
            <a:ext cx="3580468" cy="3324721"/>
          </a:xfrm>
          <a:prstGeom prst="rect">
            <a:avLst/>
          </a:prstGeom>
          <a:noFill/>
          <a:ln>
            <a:noFill/>
          </a:ln>
        </p:spPr>
      </p:pic>
      <p:sp>
        <p:nvSpPr>
          <p:cNvPr id="24"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12" name="Picture 1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56890" y="2224049"/>
            <a:ext cx="2738433" cy="3121394"/>
          </a:xfrm>
          <a:prstGeom prst="rect">
            <a:avLst/>
          </a:prstGeom>
          <a:ln w="38100">
            <a:solidFill>
              <a:schemeClr val="tx1"/>
            </a:solidFill>
          </a:ln>
        </p:spPr>
      </p:pic>
    </p:spTree>
    <p:extLst>
      <p:ext uri="{BB962C8B-B14F-4D97-AF65-F5344CB8AC3E}">
        <p14:creationId xmlns:p14="http://schemas.microsoft.com/office/powerpoint/2010/main" val="1430242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71938" y="112969"/>
            <a:ext cx="9065847" cy="940443"/>
          </a:xfrm>
        </p:spPr>
        <p:txBody>
          <a:bodyPr>
            <a:noAutofit/>
          </a:bodyPr>
          <a:lstStyle/>
          <a:p>
            <a:pPr algn="ctr"/>
            <a:r>
              <a:rPr lang="en-GB" sz="3200" dirty="0" smtClean="0"/>
              <a:t>D1 independent circuit. </a:t>
            </a:r>
            <a:br>
              <a:rPr lang="en-GB" sz="3200" dirty="0" smtClean="0"/>
            </a:br>
            <a:r>
              <a:rPr lang="en-GB" sz="3200" dirty="0" smtClean="0"/>
              <a:t>Currents and temperature profile (GIF)</a:t>
            </a:r>
            <a:endParaRPr lang="en-GB" sz="3200" dirty="0"/>
          </a:p>
        </p:txBody>
      </p:sp>
      <p:sp>
        <p:nvSpPr>
          <p:cNvPr id="6" name="Slide Number Placeholder 5"/>
          <p:cNvSpPr>
            <a:spLocks noGrp="1"/>
          </p:cNvSpPr>
          <p:nvPr>
            <p:ph type="sldNum" sz="quarter" idx="4"/>
          </p:nvPr>
        </p:nvSpPr>
        <p:spPr/>
        <p:txBody>
          <a:bodyPr/>
          <a:lstStyle/>
          <a:p>
            <a:fld id="{E626C776-1255-40B4-80EB-8A48E77F1A06}" type="slidenum">
              <a:rPr lang="pl-PL" smtClean="0">
                <a:solidFill>
                  <a:srgbClr val="0055A0">
                    <a:tint val="75000"/>
                  </a:srgbClr>
                </a:solidFill>
              </a:rPr>
              <a:pPr/>
              <a:t>4</a:t>
            </a:fld>
            <a:endParaRPr lang="pl-PL">
              <a:solidFill>
                <a:srgbClr val="0055A0">
                  <a:tint val="75000"/>
                </a:srgbClr>
              </a:solidFill>
            </a:endParaRPr>
          </a:p>
        </p:txBody>
      </p:sp>
      <p:sp>
        <p:nvSpPr>
          <p:cNvPr id="13"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sp>
        <p:nvSpPr>
          <p:cNvPr id="12" name="Title 8"/>
          <p:cNvSpPr txBox="1">
            <a:spLocks/>
          </p:cNvSpPr>
          <p:nvPr/>
        </p:nvSpPr>
        <p:spPr>
          <a:xfrm>
            <a:off x="593969" y="1208983"/>
            <a:ext cx="7987323" cy="466725"/>
          </a:xfrm>
          <a:prstGeom prst="rect">
            <a:avLst/>
          </a:prstGeom>
        </p:spPr>
        <p:txBody>
          <a:bodyPr vert="horz" lIns="45720" rIns="45720" anchor="ctr">
            <a:normAutofit fontScale="625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sz="3600" dirty="0" smtClean="0"/>
              <a:t>2 CLIQ units at </a:t>
            </a:r>
            <a:r>
              <a:rPr lang="en-GB" sz="3600" dirty="0"/>
              <a:t>6</a:t>
            </a:r>
            <a:r>
              <a:rPr lang="en-GB" sz="3600" dirty="0" smtClean="0"/>
              <a:t>00 V / 40 mF. Nominal conditions at 13 kA</a:t>
            </a:r>
            <a:endParaRPr lang="en-GB" sz="3600" dirty="0"/>
          </a:p>
        </p:txBody>
      </p:sp>
      <p:pic>
        <p:nvPicPr>
          <p:cNvPr id="14" name="Picture 1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1938" y="2037375"/>
            <a:ext cx="4432864" cy="3325570"/>
          </a:xfrm>
          <a:prstGeom prst="rect">
            <a:avLst/>
          </a:prstGeom>
        </p:spPr>
      </p:pic>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584281" y="1550661"/>
            <a:ext cx="3997011" cy="3993019"/>
          </a:xfrm>
          <a:prstGeom prst="rect">
            <a:avLst/>
          </a:prstGeom>
        </p:spPr>
      </p:pic>
      <mc:AlternateContent xmlns:mc="http://schemas.openxmlformats.org/markup-compatibility/2006" xmlns:a14="http://schemas.microsoft.com/office/drawing/2010/main">
        <mc:Choice Requires="a14">
          <p:sp>
            <p:nvSpPr>
              <p:cNvPr id="10" name="Title 4"/>
              <p:cNvSpPr txBox="1">
                <a:spLocks/>
              </p:cNvSpPr>
              <p:nvPr/>
            </p:nvSpPr>
            <p:spPr>
              <a:xfrm>
                <a:off x="1359018" y="5310510"/>
                <a:ext cx="6450526" cy="695218"/>
              </a:xfrm>
              <a:prstGeom prst="rect">
                <a:avLst/>
              </a:prstGeom>
            </p:spPr>
            <p:txBody>
              <a:bodyPr vert="horz" lIns="45720" rIns="45720" anchor="ctr">
                <a:normAutofit fontScale="75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14:m>
                  <m:oMathPara xmlns:m="http://schemas.openxmlformats.org/officeDocument/2006/math">
                    <m:oMathParaPr>
                      <m:jc m:val="centerGroup"/>
                    </m:oMathParaPr>
                    <m:oMath xmlns:m="http://schemas.openxmlformats.org/officeDocument/2006/math">
                      <m:sSub>
                        <m:sSubPr>
                          <m:ctrlPr>
                            <a:rPr lang="en-GB" sz="3600" b="0" i="1" smtClean="0">
                              <a:latin typeface="Cambria Math" panose="02040503050406030204" pitchFamily="18" charset="0"/>
                            </a:rPr>
                          </m:ctrlPr>
                        </m:sSubPr>
                        <m:e>
                          <m:r>
                            <a:rPr lang="en-GB" sz="3600" b="0" i="1" smtClean="0">
                              <a:latin typeface="Cambria Math" panose="02040503050406030204" pitchFamily="18" charset="0"/>
                            </a:rPr>
                            <m:t>𝑇</m:t>
                          </m:r>
                        </m:e>
                        <m:sub>
                          <m:r>
                            <a:rPr lang="en-GB" sz="3600" b="0" i="1" smtClean="0">
                              <a:latin typeface="Cambria Math" panose="02040503050406030204" pitchFamily="18" charset="0"/>
                            </a:rPr>
                            <m:t>h𝑜𝑡𝑠𝑝𝑜𝑡</m:t>
                          </m:r>
                        </m:sub>
                      </m:sSub>
                      <m:r>
                        <a:rPr lang="en-GB" sz="3600" b="0" i="1" smtClean="0">
                          <a:latin typeface="Cambria Math" panose="02040503050406030204" pitchFamily="18" charset="0"/>
                        </a:rPr>
                        <m:t>=268 </m:t>
                      </m:r>
                      <m:r>
                        <a:rPr lang="en-GB" sz="3600" b="0" i="1" smtClean="0">
                          <a:latin typeface="Cambria Math" panose="02040503050406030204" pitchFamily="18" charset="0"/>
                        </a:rPr>
                        <m:t>𝐾</m:t>
                      </m:r>
                      <m:r>
                        <a:rPr lang="en-GB" sz="3600" b="0" i="1" smtClean="0">
                          <a:latin typeface="Cambria Math" panose="02040503050406030204" pitchFamily="18" charset="0"/>
                        </a:rPr>
                        <m:t>;  </m:t>
                      </m:r>
                      <m:sSub>
                        <m:sSubPr>
                          <m:ctrlPr>
                            <a:rPr lang="en-GB" sz="3600" b="0" i="1" smtClean="0">
                              <a:latin typeface="Cambria Math" panose="02040503050406030204" pitchFamily="18" charset="0"/>
                            </a:rPr>
                          </m:ctrlPr>
                        </m:sSubPr>
                        <m:e>
                          <m:r>
                            <a:rPr lang="en-GB" sz="3600" b="0" i="1" smtClean="0">
                              <a:latin typeface="Cambria Math" panose="02040503050406030204" pitchFamily="18" charset="0"/>
                            </a:rPr>
                            <m:t>𝑈</m:t>
                          </m:r>
                        </m:e>
                        <m:sub>
                          <m:r>
                            <a:rPr lang="en-GB" sz="3600" b="0" i="1" smtClean="0">
                              <a:latin typeface="Cambria Math" panose="02040503050406030204" pitchFamily="18" charset="0"/>
                            </a:rPr>
                            <m:t>𝑚𝑎𝑥𝑔𝑟𝑜𝑢𝑛𝑑</m:t>
                          </m:r>
                        </m:sub>
                      </m:sSub>
                      <m:r>
                        <a:rPr lang="en-GB" sz="3600" b="0" i="1" smtClean="0">
                          <a:latin typeface="Cambria Math" panose="02040503050406030204" pitchFamily="18" charset="0"/>
                        </a:rPr>
                        <m:t>=600 </m:t>
                      </m:r>
                      <m:r>
                        <a:rPr lang="en-GB" sz="3600" b="0" i="1" smtClean="0">
                          <a:latin typeface="Cambria Math" panose="02040503050406030204" pitchFamily="18" charset="0"/>
                        </a:rPr>
                        <m:t>𝑉</m:t>
                      </m:r>
                    </m:oMath>
                  </m:oMathPara>
                </a14:m>
                <a:endParaRPr lang="en-GB" sz="3600" dirty="0"/>
              </a:p>
            </p:txBody>
          </p:sp>
        </mc:Choice>
        <mc:Fallback xmlns="">
          <p:sp>
            <p:nvSpPr>
              <p:cNvPr id="10" name="Title 4"/>
              <p:cNvSpPr txBox="1">
                <a:spLocks noRot="1" noChangeAspect="1" noMove="1" noResize="1" noEditPoints="1" noAdjustHandles="1" noChangeArrowheads="1" noChangeShapeType="1" noTextEdit="1"/>
              </p:cNvSpPr>
              <p:nvPr/>
            </p:nvSpPr>
            <p:spPr>
              <a:xfrm>
                <a:off x="1359018" y="5310510"/>
                <a:ext cx="6450526" cy="695218"/>
              </a:xfrm>
              <a:prstGeom prst="rect">
                <a:avLst/>
              </a:prstGeom>
              <a:blipFill rotWithShape="0">
                <a:blip r:embed="rId6"/>
                <a:stretch>
                  <a:fillRect/>
                </a:stretch>
              </a:blipFill>
            </p:spPr>
            <p:txBody>
              <a:bodyPr/>
              <a:lstStyle/>
              <a:p>
                <a:r>
                  <a:rPr lang="en-GB">
                    <a:noFill/>
                  </a:rPr>
                  <a:t> </a:t>
                </a:r>
              </a:p>
            </p:txBody>
          </p:sp>
        </mc:Fallback>
      </mc:AlternateContent>
      <p:sp>
        <p:nvSpPr>
          <p:cNvPr id="15"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3465468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46" y="0"/>
            <a:ext cx="8226854" cy="940443"/>
          </a:xfrm>
        </p:spPr>
        <p:txBody>
          <a:bodyPr/>
          <a:lstStyle/>
          <a:p>
            <a:r>
              <a:rPr lang="en-US" dirty="0" smtClean="0"/>
              <a:t>FMEA procedure</a:t>
            </a:r>
            <a:endParaRPr lang="en-GB" dirty="0"/>
          </a:p>
        </p:txBody>
      </p:sp>
      <p:sp>
        <p:nvSpPr>
          <p:cNvPr id="3" name="Content Placeholder 2"/>
          <p:cNvSpPr>
            <a:spLocks noGrp="1"/>
          </p:cNvSpPr>
          <p:nvPr>
            <p:ph idx="1"/>
          </p:nvPr>
        </p:nvSpPr>
        <p:spPr>
          <a:xfrm>
            <a:off x="364788" y="940443"/>
            <a:ext cx="8552565" cy="5912388"/>
          </a:xfrm>
        </p:spPr>
        <p:txBody>
          <a:bodyPr wrap="square">
            <a:spAutoFit/>
          </a:bodyPr>
          <a:lstStyle/>
          <a:p>
            <a:pPr marL="434975" indent="-342900">
              <a:buFont typeface="Arial" panose="020B0604020202020204" pitchFamily="34" charset="0"/>
              <a:buChar char="•"/>
            </a:pPr>
            <a:r>
              <a:rPr lang="en-GB" sz="1800" dirty="0" smtClean="0"/>
              <a:t>Definition</a:t>
            </a:r>
          </a:p>
          <a:p>
            <a:pPr marL="92075" indent="0">
              <a:buNone/>
            </a:pPr>
            <a:r>
              <a:rPr lang="en-GB" sz="1700" dirty="0" smtClean="0"/>
              <a:t>Failure </a:t>
            </a:r>
            <a:r>
              <a:rPr lang="en-GB" sz="1700" dirty="0"/>
              <a:t>Modes and Effects Analysis (FMEA) is </a:t>
            </a:r>
            <a:r>
              <a:rPr lang="en-GB" sz="1700" dirty="0" smtClean="0"/>
              <a:t>a methodology </a:t>
            </a:r>
            <a:r>
              <a:rPr lang="en-GB" sz="1700" dirty="0"/>
              <a:t>for </a:t>
            </a:r>
            <a:r>
              <a:rPr lang="en-GB" sz="1700" dirty="0" err="1"/>
              <a:t>analyzing</a:t>
            </a:r>
            <a:r>
              <a:rPr lang="en-GB" sz="1700" dirty="0"/>
              <a:t> potential reliability problems early in the development </a:t>
            </a:r>
            <a:r>
              <a:rPr lang="en-GB" sz="1700" dirty="0" smtClean="0"/>
              <a:t>of a system</a:t>
            </a:r>
            <a:r>
              <a:rPr lang="en-GB" sz="1700" dirty="0" smtClean="0"/>
              <a:t> </a:t>
            </a:r>
            <a:r>
              <a:rPr lang="en-GB" sz="1700" dirty="0"/>
              <a:t>where it is easier to take actions to overcome these issues, thereby enhancing reliability through design. FMEA is used to identify potential failure modes, determine their effect on the operation of the product, and identify actions to mitigate the failures</a:t>
            </a:r>
            <a:r>
              <a:rPr lang="en-GB" sz="1700" dirty="0" smtClean="0"/>
              <a:t>.</a:t>
            </a:r>
          </a:p>
          <a:p>
            <a:pPr marL="92075" indent="0">
              <a:buNone/>
            </a:pPr>
            <a:endParaRPr lang="en-GB" sz="800" dirty="0" smtClean="0"/>
          </a:p>
          <a:p>
            <a:pPr marL="377825" indent="-285750"/>
            <a:r>
              <a:rPr lang="en-GB" sz="1800" dirty="0" smtClean="0"/>
              <a:t>Goal</a:t>
            </a:r>
          </a:p>
          <a:p>
            <a:pPr marL="92075" indent="0">
              <a:buNone/>
            </a:pPr>
            <a:r>
              <a:rPr lang="en-GB" sz="1700" dirty="0" smtClean="0"/>
              <a:t>To identify reliability problems in a CLIQ system and to assess the appropriate level of redundancy of the internal CLIQ components.</a:t>
            </a:r>
            <a:endParaRPr lang="en-GB" sz="1700" dirty="0" smtClean="0"/>
          </a:p>
          <a:p>
            <a:pPr marL="434975" indent="-342900">
              <a:buFont typeface="Arial" panose="020B0604020202020204" pitchFamily="34" charset="0"/>
              <a:buChar char="•"/>
            </a:pPr>
            <a:endParaRPr lang="en-US" sz="800" dirty="0" smtClean="0">
              <a:cs typeface="Times New Roman" pitchFamily="18" charset="0"/>
            </a:endParaRPr>
          </a:p>
          <a:p>
            <a:pPr marL="434975" indent="-342900">
              <a:buFont typeface="Arial" panose="020B0604020202020204" pitchFamily="34" charset="0"/>
              <a:buChar char="•"/>
            </a:pPr>
            <a:r>
              <a:rPr lang="en-US" sz="1800" dirty="0" smtClean="0">
                <a:cs typeface="Times New Roman" pitchFamily="18" charset="0"/>
              </a:rPr>
              <a:t>Risk </a:t>
            </a:r>
            <a:r>
              <a:rPr lang="en-US" sz="1800" dirty="0">
                <a:cs typeface="Times New Roman" pitchFamily="18" charset="0"/>
              </a:rPr>
              <a:t>P</a:t>
            </a:r>
            <a:r>
              <a:rPr lang="en-US" sz="1800" dirty="0" smtClean="0">
                <a:cs typeface="Times New Roman" pitchFamily="18" charset="0"/>
              </a:rPr>
              <a:t>riority Number (RPN)</a:t>
            </a:r>
          </a:p>
          <a:p>
            <a:pPr marL="92075" indent="0">
              <a:buNone/>
            </a:pPr>
            <a:r>
              <a:rPr lang="en-US" sz="1800" b="1" dirty="0" smtClean="0">
                <a:cs typeface="Times New Roman" pitchFamily="18" charset="0"/>
              </a:rPr>
              <a:t>RPN=Severity * Probability * Detectability</a:t>
            </a:r>
          </a:p>
          <a:p>
            <a:pPr marL="92075" indent="0">
              <a:buNone/>
            </a:pPr>
            <a:endParaRPr lang="en-US" sz="800" dirty="0">
              <a:cs typeface="Times New Roman" pitchFamily="18" charset="0"/>
            </a:endParaRPr>
          </a:p>
          <a:p>
            <a:pPr marL="92075" indent="0">
              <a:buNone/>
            </a:pPr>
            <a:r>
              <a:rPr lang="en-US" sz="1800" b="1" dirty="0" smtClean="0">
                <a:cs typeface="Times New Roman" pitchFamily="18" charset="0"/>
              </a:rPr>
              <a:t>Severity</a:t>
            </a:r>
            <a:r>
              <a:rPr lang="en-US" sz="1800" dirty="0" smtClean="0">
                <a:cs typeface="Times New Roman" pitchFamily="18" charset="0"/>
              </a:rPr>
              <a:t>: </a:t>
            </a:r>
            <a:r>
              <a:rPr lang="en-US" sz="1700" dirty="0" smtClean="0">
                <a:cs typeface="Times New Roman" pitchFamily="18" charset="0"/>
              </a:rPr>
              <a:t>Scaled from 1 to 10 </a:t>
            </a:r>
            <a:r>
              <a:rPr lang="en-US" sz="1700" dirty="0" smtClean="0">
                <a:cs typeface="Times New Roman" pitchFamily="18" charset="0"/>
              </a:rPr>
              <a:t>according </a:t>
            </a:r>
            <a:r>
              <a:rPr lang="en-US" sz="1700" dirty="0" smtClean="0">
                <a:cs typeface="Times New Roman" pitchFamily="18" charset="0"/>
              </a:rPr>
              <a:t>to the hotspot temperature and maximum voltage to ground of the failure cases.</a:t>
            </a:r>
          </a:p>
          <a:p>
            <a:pPr marL="92075" indent="0">
              <a:buNone/>
            </a:pPr>
            <a:r>
              <a:rPr lang="en-US" sz="1800" b="1" dirty="0" smtClean="0">
                <a:cs typeface="Times New Roman" pitchFamily="18" charset="0"/>
              </a:rPr>
              <a:t>Probability</a:t>
            </a:r>
            <a:r>
              <a:rPr lang="en-US" sz="1800" dirty="0" smtClean="0">
                <a:cs typeface="Times New Roman" pitchFamily="18" charset="0"/>
              </a:rPr>
              <a:t>: </a:t>
            </a:r>
            <a:r>
              <a:rPr lang="en-US" sz="1700" dirty="0" smtClean="0">
                <a:cs typeface="Times New Roman" pitchFamily="18" charset="0"/>
              </a:rPr>
              <a:t>Scaled for 1 to 10 a</a:t>
            </a:r>
            <a:r>
              <a:rPr lang="en-US" sz="1700" dirty="0" smtClean="0">
                <a:cs typeface="Times New Roman" pitchFamily="18" charset="0"/>
              </a:rPr>
              <a:t>ccording </a:t>
            </a:r>
            <a:r>
              <a:rPr lang="en-US" sz="1700" dirty="0" smtClean="0">
                <a:cs typeface="Times New Roman" pitchFamily="18" charset="0"/>
              </a:rPr>
              <a:t>to the failure rate of the failure modes.</a:t>
            </a:r>
          </a:p>
          <a:p>
            <a:pPr marL="92075" indent="0">
              <a:buNone/>
            </a:pPr>
            <a:r>
              <a:rPr lang="en-US" sz="1800" b="1" dirty="0" smtClean="0">
                <a:cs typeface="Times New Roman" pitchFamily="18" charset="0"/>
              </a:rPr>
              <a:t>Detectability</a:t>
            </a:r>
            <a:r>
              <a:rPr lang="en-US" sz="1800" dirty="0" smtClean="0">
                <a:cs typeface="Times New Roman" pitchFamily="18" charset="0"/>
              </a:rPr>
              <a:t>: </a:t>
            </a:r>
            <a:r>
              <a:rPr lang="en-US" sz="1700" dirty="0" smtClean="0">
                <a:cs typeface="Times New Roman" pitchFamily="18" charset="0"/>
              </a:rPr>
              <a:t>Inversely scaled fro 10 to 1 a</a:t>
            </a:r>
            <a:r>
              <a:rPr lang="en-US" sz="1700" dirty="0" smtClean="0">
                <a:cs typeface="Times New Roman" pitchFamily="18" charset="0"/>
              </a:rPr>
              <a:t>ccording </a:t>
            </a:r>
            <a:r>
              <a:rPr lang="en-US" sz="1700" dirty="0" smtClean="0">
                <a:cs typeface="Times New Roman" pitchFamily="18" charset="0"/>
              </a:rPr>
              <a:t>to the implemented mechanisms of detection of the failure cases.</a:t>
            </a:r>
          </a:p>
          <a:p>
            <a:pPr marL="92075" indent="0">
              <a:buNone/>
            </a:pPr>
            <a:endParaRPr lang="en-US" sz="2400" dirty="0" smtClean="0">
              <a:cs typeface="Times New Roman" pitchFamily="18" charset="0"/>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8" name="Picture 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40597219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nodeType="withEffect">
                                  <p:stCondLst>
                                    <p:cond delay="150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500"/>
                                        <p:tgtEl>
                                          <p:spTgt spid="3">
                                            <p:txEl>
                                              <p:pRg st="9" end="9"/>
                                            </p:txEl>
                                          </p:spTgt>
                                        </p:tgtEl>
                                      </p:cBhvr>
                                    </p:animEffect>
                                  </p:childTnLst>
                                </p:cTn>
                              </p:par>
                              <p:par>
                                <p:cTn id="30" presetID="10" presetClass="entr" presetSubtype="0" fill="hold" nodeType="withEffect">
                                  <p:stCondLst>
                                    <p:cond delay="300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500"/>
                                        <p:tgtEl>
                                          <p:spTgt spid="3">
                                            <p:txEl>
                                              <p:pRg st="10" end="10"/>
                                            </p:txEl>
                                          </p:spTgt>
                                        </p:tgtEl>
                                      </p:cBhvr>
                                    </p:animEffect>
                                  </p:childTnLst>
                                </p:cTn>
                              </p:par>
                              <p:par>
                                <p:cTn id="33" presetID="10" presetClass="entr" presetSubtype="0" fill="hold" nodeType="withEffect">
                                  <p:stCondLst>
                                    <p:cond delay="450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fade">
                                      <p:cBhvr>
                                        <p:cTn id="3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164" y="252445"/>
            <a:ext cx="9506465" cy="617181"/>
          </a:xfrm>
        </p:spPr>
        <p:txBody>
          <a:bodyPr>
            <a:noAutofit/>
          </a:bodyPr>
          <a:lstStyle/>
          <a:p>
            <a:pPr algn="ctr"/>
            <a:r>
              <a:rPr lang="en-US" sz="3200" dirty="0" smtClean="0"/>
              <a:t>General failure scenarios</a:t>
            </a:r>
            <a:r>
              <a:rPr lang="en-US" sz="2600" dirty="0" smtClean="0"/>
              <a:t/>
            </a:r>
            <a:br>
              <a:rPr lang="en-US" sz="2600" dirty="0" smtClean="0"/>
            </a:br>
            <a:endParaRPr lang="en-GB" sz="2600"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6</a:t>
            </a:fld>
            <a:endParaRPr lang="en-US" dirty="0">
              <a:solidFill>
                <a:srgbClr val="0055A0">
                  <a:tint val="75000"/>
                </a:srgbClr>
              </a:solidFill>
            </a:endParaRPr>
          </a:p>
        </p:txBody>
      </p:sp>
      <p:sp>
        <p:nvSpPr>
          <p:cNvPr id="18"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sp>
        <p:nvSpPr>
          <p:cNvPr id="7" name="TextBox 6"/>
          <p:cNvSpPr txBox="1"/>
          <p:nvPr/>
        </p:nvSpPr>
        <p:spPr>
          <a:xfrm>
            <a:off x="524843" y="745545"/>
            <a:ext cx="7759463" cy="2015936"/>
          </a:xfrm>
          <a:prstGeom prst="rect">
            <a:avLst/>
          </a:prstGeom>
          <a:noFill/>
        </p:spPr>
        <p:txBody>
          <a:bodyPr wrap="square" rtlCol="0">
            <a:spAutoFit/>
          </a:bodyPr>
          <a:lstStyle/>
          <a:p>
            <a:pPr marL="285750" indent="-285750">
              <a:buFont typeface="Arial" panose="020B0604020202020204" pitchFamily="34" charset="0"/>
              <a:buChar char="•"/>
            </a:pPr>
            <a:r>
              <a:rPr lang="en-GB" sz="1900" dirty="0" smtClean="0"/>
              <a:t>Triggering delay of 1 </a:t>
            </a:r>
            <a:r>
              <a:rPr lang="en-GB" sz="1900" dirty="0" err="1" smtClean="0"/>
              <a:t>ms</a:t>
            </a:r>
            <a:r>
              <a:rPr lang="en-GB" sz="1900" dirty="0" smtClean="0"/>
              <a:t> of one CLIQ </a:t>
            </a:r>
            <a:r>
              <a:rPr lang="en-GB" sz="1900" dirty="0" smtClean="0"/>
              <a:t>unit with respect to the other</a:t>
            </a:r>
            <a:endParaRPr lang="en-GB" sz="1900" dirty="0" smtClean="0"/>
          </a:p>
          <a:p>
            <a:endParaRPr lang="en-GB" sz="800" dirty="0" smtClean="0"/>
          </a:p>
          <a:p>
            <a:pPr marL="285750" indent="-285750">
              <a:buFont typeface="Arial" panose="020B0604020202020204" pitchFamily="34" charset="0"/>
              <a:buChar char="•"/>
            </a:pPr>
            <a:r>
              <a:rPr lang="en-GB" sz="1900" dirty="0" smtClean="0"/>
              <a:t>Spurious triggering of one CLIQ unit</a:t>
            </a:r>
          </a:p>
          <a:p>
            <a:endParaRPr lang="en-GB" sz="800" dirty="0" smtClean="0"/>
          </a:p>
          <a:p>
            <a:pPr marL="285750" indent="-285750">
              <a:buFont typeface="Arial" panose="020B0604020202020204" pitchFamily="34" charset="0"/>
              <a:buChar char="•"/>
            </a:pPr>
            <a:r>
              <a:rPr lang="en-GB" sz="1900" dirty="0" smtClean="0"/>
              <a:t>One CLIQ unit not firing</a:t>
            </a:r>
          </a:p>
          <a:p>
            <a:endParaRPr lang="en-GB" sz="2000" dirty="0"/>
          </a:p>
          <a:p>
            <a:endParaRPr lang="en-GB" sz="2000" dirty="0" smtClean="0"/>
          </a:p>
          <a:p>
            <a:pPr marL="285750" indent="-285750">
              <a:buFont typeface="Arial" panose="020B0604020202020204" pitchFamily="34" charset="0"/>
              <a:buChar char="•"/>
            </a:pPr>
            <a:endParaRPr lang="en-GB" sz="1200" dirty="0"/>
          </a:p>
        </p:txBody>
      </p:sp>
      <p:pic>
        <p:nvPicPr>
          <p:cNvPr id="11" name="Picture 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61662" y="3776709"/>
            <a:ext cx="1860750" cy="1092612"/>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883507" y="5155307"/>
            <a:ext cx="2213219" cy="100601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337908" y="3824729"/>
            <a:ext cx="2422770" cy="1069402"/>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173784" y="5057676"/>
            <a:ext cx="3110523" cy="1081655"/>
          </a:xfrm>
          <a:prstGeom prst="rect">
            <a:avLst/>
          </a:prstGeom>
        </p:spPr>
      </p:pic>
      <p:sp>
        <p:nvSpPr>
          <p:cNvPr id="16" name="Title 1"/>
          <p:cNvSpPr txBox="1">
            <a:spLocks/>
          </p:cNvSpPr>
          <p:nvPr/>
        </p:nvSpPr>
        <p:spPr>
          <a:xfrm>
            <a:off x="-166165" y="2167652"/>
            <a:ext cx="9506465" cy="617181"/>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200" dirty="0" smtClean="0"/>
              <a:t>Specific failure scenarios</a:t>
            </a:r>
            <a:r>
              <a:rPr lang="en-US" sz="2600" dirty="0" smtClean="0"/>
              <a:t/>
            </a:r>
            <a:br>
              <a:rPr lang="en-US" sz="2600" dirty="0" smtClean="0"/>
            </a:br>
            <a:endParaRPr lang="en-GB" sz="2600" dirty="0"/>
          </a:p>
        </p:txBody>
      </p:sp>
      <p:sp>
        <p:nvSpPr>
          <p:cNvPr id="17" name="TextBox 16"/>
          <p:cNvSpPr txBox="1"/>
          <p:nvPr/>
        </p:nvSpPr>
        <p:spPr>
          <a:xfrm>
            <a:off x="524843" y="2655385"/>
            <a:ext cx="7867095" cy="1277273"/>
          </a:xfrm>
          <a:prstGeom prst="rect">
            <a:avLst/>
          </a:prstGeom>
          <a:noFill/>
        </p:spPr>
        <p:txBody>
          <a:bodyPr wrap="square" rtlCol="0">
            <a:spAutoFit/>
          </a:bodyPr>
          <a:lstStyle/>
          <a:p>
            <a:pPr marL="285750" indent="-285750">
              <a:buFont typeface="Arial" panose="020B0604020202020204" pitchFamily="34" charset="0"/>
              <a:buChar char="•"/>
            </a:pPr>
            <a:r>
              <a:rPr lang="en-GB" sz="1900" dirty="0" smtClean="0"/>
              <a:t>Non-nominal discharge due to one/several capacitors in open/short circuit</a:t>
            </a:r>
            <a:r>
              <a:rPr lang="en-GB" sz="1900" dirty="0"/>
              <a:t> </a:t>
            </a:r>
            <a:r>
              <a:rPr lang="en-GB" sz="1900" dirty="0" smtClean="0"/>
              <a:t>(depending on the capacitor bank configuration)</a:t>
            </a:r>
          </a:p>
          <a:p>
            <a:endParaRPr lang="en-GB" sz="800" dirty="0" smtClean="0"/>
          </a:p>
          <a:p>
            <a:pPr marL="285750" indent="-285750">
              <a:buFont typeface="Arial" panose="020B0604020202020204" pitchFamily="34" charset="0"/>
              <a:buChar char="•"/>
            </a:pPr>
            <a:r>
              <a:rPr lang="en-GB" sz="1900" dirty="0" smtClean="0"/>
              <a:t>Short-circuit of the capacitor bank of one CLIQ unit</a:t>
            </a:r>
          </a:p>
          <a:p>
            <a:pPr marL="285750" indent="-285750">
              <a:buFont typeface="Arial" panose="020B0604020202020204" pitchFamily="34" charset="0"/>
              <a:buChar char="•"/>
            </a:pPr>
            <a:endParaRPr lang="en-GB" sz="1200" dirty="0"/>
          </a:p>
        </p:txBody>
      </p:sp>
      <p:sp>
        <p:nvSpPr>
          <p:cNvPr id="14"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1817540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200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fade">
                                      <p:cBhvr>
                                        <p:cTn id="10" dur="500"/>
                                        <p:tgtEl>
                                          <p:spTgt spid="7">
                                            <p:txEl>
                                              <p:pRg st="2" end="2"/>
                                            </p:txEl>
                                          </p:spTgt>
                                        </p:tgtEl>
                                      </p:cBhvr>
                                    </p:animEffect>
                                  </p:childTnLst>
                                </p:cTn>
                              </p:par>
                              <p:par>
                                <p:cTn id="11" presetID="10" presetClass="entr" presetSubtype="0" fill="hold" nodeType="withEffect">
                                  <p:stCondLst>
                                    <p:cond delay="3500"/>
                                  </p:stCondLst>
                                  <p:childTnLst>
                                    <p:set>
                                      <p:cBhvr>
                                        <p:cTn id="12" dur="1" fill="hold">
                                          <p:stCondLst>
                                            <p:cond delay="0"/>
                                          </p:stCondLst>
                                        </p:cTn>
                                        <p:tgtEl>
                                          <p:spTgt spid="7">
                                            <p:txEl>
                                              <p:pRg st="4" end="4"/>
                                            </p:txEl>
                                          </p:spTgt>
                                        </p:tgtEl>
                                        <p:attrNameLst>
                                          <p:attrName>style.visibility</p:attrName>
                                        </p:attrNameLst>
                                      </p:cBhvr>
                                      <p:to>
                                        <p:strVal val="visible"/>
                                      </p:to>
                                    </p:set>
                                    <p:animEffect transition="in" filter="fade">
                                      <p:cBhvr>
                                        <p:cTn id="13" dur="500"/>
                                        <p:tgtEl>
                                          <p:spTgt spid="7">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
                                            <p:txEl>
                                              <p:pRg st="0" end="0"/>
                                            </p:txEl>
                                          </p:spTgt>
                                        </p:tgtEl>
                                        <p:attrNameLst>
                                          <p:attrName>style.visibility</p:attrName>
                                        </p:attrNameLst>
                                      </p:cBhvr>
                                      <p:to>
                                        <p:strVal val="visible"/>
                                      </p:to>
                                    </p:set>
                                    <p:animEffect transition="in" filter="fade">
                                      <p:cBhvr>
                                        <p:cTn id="18" dur="500"/>
                                        <p:tgtEl>
                                          <p:spTgt spid="16">
                                            <p:txEl>
                                              <p:pRg st="0" end="0"/>
                                            </p:txEl>
                                          </p:spTgt>
                                        </p:tgtEl>
                                      </p:cBhvr>
                                    </p:animEffect>
                                  </p:childTnLst>
                                </p:cTn>
                              </p:par>
                              <p:par>
                                <p:cTn id="19" presetID="10" presetClass="entr" presetSubtype="0" fill="hold" nodeType="withEffect">
                                  <p:stCondLst>
                                    <p:cond delay="500"/>
                                  </p:stCondLst>
                                  <p:childTnLst>
                                    <p:set>
                                      <p:cBhvr>
                                        <p:cTn id="20" dur="1" fill="hold">
                                          <p:stCondLst>
                                            <p:cond delay="0"/>
                                          </p:stCondLst>
                                        </p:cTn>
                                        <p:tgtEl>
                                          <p:spTgt spid="17">
                                            <p:txEl>
                                              <p:pRg st="0" end="0"/>
                                            </p:txEl>
                                          </p:spTgt>
                                        </p:tgtEl>
                                        <p:attrNameLst>
                                          <p:attrName>style.visibility</p:attrName>
                                        </p:attrNameLst>
                                      </p:cBhvr>
                                      <p:to>
                                        <p:strVal val="visible"/>
                                      </p:to>
                                    </p:set>
                                    <p:animEffect transition="in" filter="fade">
                                      <p:cBhvr>
                                        <p:cTn id="21" dur="500"/>
                                        <p:tgtEl>
                                          <p:spTgt spid="17">
                                            <p:txEl>
                                              <p:pRg st="0" end="0"/>
                                            </p:txEl>
                                          </p:spTgt>
                                        </p:tgtEl>
                                      </p:cBhvr>
                                    </p:animEffect>
                                  </p:childTnLst>
                                </p:cTn>
                              </p:par>
                              <p:par>
                                <p:cTn id="22" presetID="10" presetClass="entr" presetSubtype="0" fill="hold" nodeType="withEffect">
                                  <p:stCondLst>
                                    <p:cond delay="2000"/>
                                  </p:stCondLst>
                                  <p:childTnLst>
                                    <p:set>
                                      <p:cBhvr>
                                        <p:cTn id="23" dur="1" fill="hold">
                                          <p:stCondLst>
                                            <p:cond delay="0"/>
                                          </p:stCondLst>
                                        </p:cTn>
                                        <p:tgtEl>
                                          <p:spTgt spid="17">
                                            <p:txEl>
                                              <p:pRg st="2" end="2"/>
                                            </p:txEl>
                                          </p:spTgt>
                                        </p:tgtEl>
                                        <p:attrNameLst>
                                          <p:attrName>style.visibility</p:attrName>
                                        </p:attrNameLst>
                                      </p:cBhvr>
                                      <p:to>
                                        <p:strVal val="visible"/>
                                      </p:to>
                                    </p:set>
                                    <p:animEffect transition="in" filter="fade">
                                      <p:cBhvr>
                                        <p:cTn id="24" dur="500"/>
                                        <p:tgtEl>
                                          <p:spTgt spid="17">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p:cNvGraphicFramePr>
            <a:graphicFrameLocks noChangeAspect="1"/>
          </p:cNvGraphicFramePr>
          <p:nvPr>
            <p:extLst>
              <p:ext uri="{D42A27DB-BD31-4B8C-83A1-F6EECF244321}">
                <p14:modId xmlns:p14="http://schemas.microsoft.com/office/powerpoint/2010/main" val="1180778830"/>
              </p:ext>
            </p:extLst>
          </p:nvPr>
        </p:nvGraphicFramePr>
        <p:xfrm>
          <a:off x="-296863" y="1166813"/>
          <a:ext cx="9293226" cy="6905625"/>
        </p:xfrm>
        <a:graphic>
          <a:graphicData uri="http://schemas.openxmlformats.org/presentationml/2006/ole">
            <mc:AlternateContent xmlns:mc="http://schemas.openxmlformats.org/markup-compatibility/2006">
              <mc:Choice xmlns:v="urn:schemas-microsoft-com:vml" Requires="v">
                <p:oleObj spid="_x0000_s3162" name="Document" r:id="rId3" imgW="11074775" imgH="8213179" progId="Word.Document.12">
                  <p:embed/>
                </p:oleObj>
              </mc:Choice>
              <mc:Fallback>
                <p:oleObj name="Document" r:id="rId3" imgW="11074775" imgH="8213179" progId="Word.Document.12">
                  <p:embed/>
                  <p:pic>
                    <p:nvPicPr>
                      <p:cNvPr id="0" name=""/>
                      <p:cNvPicPr/>
                      <p:nvPr/>
                    </p:nvPicPr>
                    <p:blipFill>
                      <a:blip r:embed="rId4"/>
                      <a:stretch>
                        <a:fillRect/>
                      </a:stretch>
                    </p:blipFill>
                    <p:spPr>
                      <a:xfrm>
                        <a:off x="-296863" y="1166813"/>
                        <a:ext cx="9293226" cy="6905625"/>
                      </a:xfrm>
                      <a:prstGeom prst="rect">
                        <a:avLst/>
                      </a:prstGeom>
                    </p:spPr>
                  </p:pic>
                </p:oleObj>
              </mc:Fallback>
            </mc:AlternateContent>
          </a:graphicData>
        </a:graphic>
      </p:graphicFrame>
      <p:sp>
        <p:nvSpPr>
          <p:cNvPr id="2" name="Title 1"/>
          <p:cNvSpPr>
            <a:spLocks noGrp="1"/>
          </p:cNvSpPr>
          <p:nvPr>
            <p:ph type="title"/>
          </p:nvPr>
        </p:nvSpPr>
        <p:spPr>
          <a:xfrm>
            <a:off x="-166163" y="11197"/>
            <a:ext cx="9506465" cy="1012597"/>
          </a:xfrm>
        </p:spPr>
        <p:txBody>
          <a:bodyPr>
            <a:noAutofit/>
          </a:bodyPr>
          <a:lstStyle/>
          <a:p>
            <a:pPr algn="ctr"/>
            <a:r>
              <a:rPr lang="en-US" sz="2600" dirty="0" smtClean="0"/>
              <a:t/>
            </a:r>
            <a:br>
              <a:rPr lang="en-US" sz="2600" dirty="0" smtClean="0"/>
            </a:br>
            <a:r>
              <a:rPr lang="en-US" sz="2400" dirty="0" smtClean="0"/>
              <a:t>D1. Two CLIQ units at  600V, 40 mF</a:t>
            </a:r>
            <a:br>
              <a:rPr lang="en-US" sz="2400" dirty="0" smtClean="0"/>
            </a:br>
            <a:r>
              <a:rPr lang="en-US" sz="2300" dirty="0" smtClean="0"/>
              <a:t>Main failure scenarios for different capacitor bank configurations</a:t>
            </a:r>
            <a:r>
              <a:rPr lang="en-US" sz="2600" dirty="0" smtClean="0"/>
              <a:t/>
            </a:r>
            <a:br>
              <a:rPr lang="en-US" sz="2600" dirty="0" smtClean="0"/>
            </a:br>
            <a:endParaRPr lang="en-GB" sz="2600"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7</a:t>
            </a:fld>
            <a:endParaRPr lang="en-US" dirty="0">
              <a:solidFill>
                <a:srgbClr val="0055A0">
                  <a:tint val="75000"/>
                </a:srgbClr>
              </a:solidFill>
            </a:endParaRPr>
          </a:p>
        </p:txBody>
      </p:sp>
      <p:sp>
        <p:nvSpPr>
          <p:cNvPr id="18"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9" name="Picture 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127903" y="1621034"/>
            <a:ext cx="1083535" cy="636240"/>
          </a:xfrm>
          <a:prstGeom prst="rect">
            <a:avLst/>
          </a:prstGeom>
        </p:spPr>
      </p:pic>
      <p:pic>
        <p:nvPicPr>
          <p:cNvPr id="5" name="Picture 4"/>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578555" y="1669888"/>
            <a:ext cx="1220064" cy="538531"/>
          </a:xfrm>
          <a:prstGeom prst="rect">
            <a:avLst/>
          </a:prstGeom>
        </p:spPr>
      </p:pic>
      <p:pic>
        <p:nvPicPr>
          <p:cNvPr id="7" name="Picture 6"/>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165736" y="1621034"/>
            <a:ext cx="1334447" cy="606566"/>
          </a:xfrm>
          <a:prstGeom prst="rect">
            <a:avLst/>
          </a:prstGeom>
        </p:spPr>
      </p:pic>
      <p:pic>
        <p:nvPicPr>
          <p:cNvPr id="10" name="Picture 9"/>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955361" y="1637602"/>
            <a:ext cx="1731439" cy="602091"/>
          </a:xfrm>
          <a:prstGeom prst="rect">
            <a:avLst/>
          </a:prstGeom>
        </p:spPr>
      </p:pic>
      <p:sp>
        <p:nvSpPr>
          <p:cNvPr id="12" name="Title 4"/>
          <p:cNvSpPr txBox="1">
            <a:spLocks/>
          </p:cNvSpPr>
          <p:nvPr/>
        </p:nvSpPr>
        <p:spPr>
          <a:xfrm>
            <a:off x="355039" y="5582055"/>
            <a:ext cx="8464060" cy="430434"/>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1600" dirty="0" smtClean="0"/>
              <a:t>(Negligible </a:t>
            </a:r>
            <a:r>
              <a:rPr lang="en-US" sz="1600" dirty="0" smtClean="0"/>
              <a:t>differences between failures in the first or second CLIQ </a:t>
            </a:r>
            <a:r>
              <a:rPr lang="en-US" sz="1600" dirty="0" smtClean="0"/>
              <a:t>unit)</a:t>
            </a:r>
            <a:endParaRPr lang="en-GB" sz="1600" dirty="0"/>
          </a:p>
        </p:txBody>
      </p:sp>
      <p:sp>
        <p:nvSpPr>
          <p:cNvPr id="13"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Tree>
    <p:extLst>
      <p:ext uri="{BB962C8B-B14F-4D97-AF65-F5344CB8AC3E}">
        <p14:creationId xmlns:p14="http://schemas.microsoft.com/office/powerpoint/2010/main" val="3538693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626C776-1255-40B4-80EB-8A48E77F1A06}" type="slidenum">
              <a:rPr lang="pl-PL" smtClean="0">
                <a:solidFill>
                  <a:srgbClr val="0055A0">
                    <a:tint val="75000"/>
                  </a:srgbClr>
                </a:solidFill>
              </a:rPr>
              <a:pPr/>
              <a:t>8</a:t>
            </a:fld>
            <a:endParaRPr lang="pl-PL">
              <a:solidFill>
                <a:srgbClr val="0055A0">
                  <a:tint val="75000"/>
                </a:srgbClr>
              </a:solidFill>
            </a:endParaRPr>
          </a:p>
        </p:txBody>
      </p:sp>
      <p:pic>
        <p:nvPicPr>
          <p:cNvPr id="18" name="Picture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8171" y="694688"/>
            <a:ext cx="8243363" cy="5455953"/>
          </a:xfrm>
          <a:prstGeom prst="rect">
            <a:avLst/>
          </a:prstGeom>
        </p:spPr>
      </p:pic>
      <p:sp>
        <p:nvSpPr>
          <p:cNvPr id="19" name="Rounded Rectangle 18"/>
          <p:cNvSpPr/>
          <p:nvPr/>
        </p:nvSpPr>
        <p:spPr>
          <a:xfrm>
            <a:off x="5919352" y="1340865"/>
            <a:ext cx="2026235" cy="504646"/>
          </a:xfrm>
          <a:prstGeom prst="roundRect">
            <a:avLst/>
          </a:prstGeom>
          <a:solidFill>
            <a:srgbClr val="FF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itle 4"/>
          <p:cNvSpPr txBox="1">
            <a:spLocks/>
          </p:cNvSpPr>
          <p:nvPr/>
        </p:nvSpPr>
        <p:spPr>
          <a:xfrm>
            <a:off x="5685747" y="1390295"/>
            <a:ext cx="2441233" cy="455216"/>
          </a:xfrm>
          <a:prstGeom prst="rect">
            <a:avLst/>
          </a:prstGeom>
        </p:spPr>
        <p:txBody>
          <a:bodyPr vert="horz" lIns="45720" rIns="45720" anchor="ctr">
            <a:normAutofit fontScale="40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600" dirty="0" smtClean="0"/>
              <a:t>Trigger card </a:t>
            </a:r>
          </a:p>
          <a:p>
            <a:pPr algn="ctr"/>
            <a:r>
              <a:rPr lang="en-US" sz="3000" dirty="0" smtClean="0"/>
              <a:t>Redundant circuit (?)</a:t>
            </a:r>
            <a:endParaRPr lang="en-GB" sz="3000" dirty="0"/>
          </a:p>
        </p:txBody>
      </p:sp>
      <p:sp>
        <p:nvSpPr>
          <p:cNvPr id="24" name="Rounded Rectangle 23"/>
          <p:cNvSpPr/>
          <p:nvPr/>
        </p:nvSpPr>
        <p:spPr>
          <a:xfrm>
            <a:off x="2138063" y="2441745"/>
            <a:ext cx="2055447" cy="504646"/>
          </a:xfrm>
          <a:prstGeom prst="roundRect">
            <a:avLst/>
          </a:prstGeom>
          <a:solidFill>
            <a:srgbClr val="FF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itle 4"/>
          <p:cNvSpPr txBox="1">
            <a:spLocks/>
          </p:cNvSpPr>
          <p:nvPr/>
        </p:nvSpPr>
        <p:spPr>
          <a:xfrm>
            <a:off x="2095155" y="2547973"/>
            <a:ext cx="2242741" cy="334182"/>
          </a:xfrm>
          <a:prstGeom prst="rect">
            <a:avLst/>
          </a:prstGeom>
        </p:spPr>
        <p:txBody>
          <a:bodyPr vert="horz" lIns="45720" rIns="45720" anchor="ctr">
            <a:normAutofit fontScale="475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600" dirty="0" smtClean="0"/>
              <a:t>Capacitor charger </a:t>
            </a:r>
          </a:p>
        </p:txBody>
      </p:sp>
      <p:sp>
        <p:nvSpPr>
          <p:cNvPr id="26" name="Rounded Rectangle 25"/>
          <p:cNvSpPr/>
          <p:nvPr/>
        </p:nvSpPr>
        <p:spPr>
          <a:xfrm>
            <a:off x="2393813" y="4726017"/>
            <a:ext cx="1998188" cy="504646"/>
          </a:xfrm>
          <a:prstGeom prst="roundRect">
            <a:avLst/>
          </a:prstGeom>
          <a:solidFill>
            <a:srgbClr val="FF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itle 4"/>
          <p:cNvSpPr txBox="1">
            <a:spLocks/>
          </p:cNvSpPr>
          <p:nvPr/>
        </p:nvSpPr>
        <p:spPr>
          <a:xfrm>
            <a:off x="2160207" y="4775447"/>
            <a:ext cx="2441233" cy="455216"/>
          </a:xfrm>
          <a:prstGeom prst="rect">
            <a:avLst/>
          </a:prstGeom>
        </p:spPr>
        <p:txBody>
          <a:bodyPr vert="horz" lIns="45720" rIns="45720" anchor="ctr">
            <a:normAutofit fontScale="40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600" dirty="0" smtClean="0"/>
              <a:t>Capacitor bank </a:t>
            </a:r>
          </a:p>
          <a:p>
            <a:pPr algn="ctr"/>
            <a:r>
              <a:rPr lang="en-US" sz="3000" dirty="0" smtClean="0"/>
              <a:t>(1,2 parallel/series,4?)</a:t>
            </a:r>
            <a:endParaRPr lang="en-GB" sz="3000" dirty="0"/>
          </a:p>
        </p:txBody>
      </p:sp>
      <p:sp>
        <p:nvSpPr>
          <p:cNvPr id="28" name="Rounded Rectangle 27"/>
          <p:cNvSpPr/>
          <p:nvPr/>
        </p:nvSpPr>
        <p:spPr>
          <a:xfrm>
            <a:off x="6129930" y="4857522"/>
            <a:ext cx="1985328" cy="504646"/>
          </a:xfrm>
          <a:prstGeom prst="roundRect">
            <a:avLst/>
          </a:prstGeom>
          <a:solidFill>
            <a:srgbClr val="FF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Title 4"/>
          <p:cNvSpPr txBox="1">
            <a:spLocks/>
          </p:cNvSpPr>
          <p:nvPr/>
        </p:nvSpPr>
        <p:spPr>
          <a:xfrm>
            <a:off x="5896324" y="4906952"/>
            <a:ext cx="2441233" cy="455216"/>
          </a:xfrm>
          <a:prstGeom prst="rect">
            <a:avLst/>
          </a:prstGeom>
        </p:spPr>
        <p:txBody>
          <a:bodyPr vert="horz" lIns="45720" rIns="45720" anchor="ctr">
            <a:normAutofit fontScale="40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600" dirty="0" smtClean="0"/>
              <a:t>Bi-directional </a:t>
            </a:r>
            <a:r>
              <a:rPr lang="en-US" sz="3600" dirty="0" err="1" smtClean="0"/>
              <a:t>thyristor</a:t>
            </a:r>
            <a:r>
              <a:rPr lang="en-US" sz="3600" dirty="0" smtClean="0"/>
              <a:t> </a:t>
            </a:r>
          </a:p>
          <a:p>
            <a:pPr algn="ctr"/>
            <a:r>
              <a:rPr lang="en-US" sz="3000" dirty="0" smtClean="0"/>
              <a:t>Redundant </a:t>
            </a:r>
            <a:r>
              <a:rPr lang="en-US" sz="3000" dirty="0" err="1" smtClean="0"/>
              <a:t>thyristor</a:t>
            </a:r>
            <a:r>
              <a:rPr lang="en-US" sz="3000" dirty="0" smtClean="0"/>
              <a:t> (?)</a:t>
            </a:r>
            <a:endParaRPr lang="en-GB" sz="3000" dirty="0"/>
          </a:p>
        </p:txBody>
      </p:sp>
      <p:sp>
        <p:nvSpPr>
          <p:cNvPr id="30" name="Rounded Rectangle 29"/>
          <p:cNvSpPr/>
          <p:nvPr/>
        </p:nvSpPr>
        <p:spPr>
          <a:xfrm>
            <a:off x="5907629" y="2621757"/>
            <a:ext cx="1983571" cy="504646"/>
          </a:xfrm>
          <a:prstGeom prst="roundRect">
            <a:avLst/>
          </a:prstGeom>
          <a:solidFill>
            <a:srgbClr val="FF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Title 4"/>
          <p:cNvSpPr txBox="1">
            <a:spLocks/>
          </p:cNvSpPr>
          <p:nvPr/>
        </p:nvSpPr>
        <p:spPr>
          <a:xfrm>
            <a:off x="5674024" y="2671187"/>
            <a:ext cx="2441233" cy="455216"/>
          </a:xfrm>
          <a:prstGeom prst="rect">
            <a:avLst/>
          </a:prstGeom>
        </p:spPr>
        <p:txBody>
          <a:bodyPr vert="horz" lIns="45720" rIns="45720" anchor="ctr">
            <a:normAutofit fontScale="40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600" dirty="0" smtClean="0"/>
              <a:t>Pulse transformer </a:t>
            </a:r>
          </a:p>
          <a:p>
            <a:pPr algn="ctr"/>
            <a:r>
              <a:rPr lang="en-US" sz="3000" dirty="0" smtClean="0"/>
              <a:t>Redundant transformer (?)</a:t>
            </a:r>
            <a:endParaRPr lang="en-GB" sz="3000" dirty="0"/>
          </a:p>
        </p:txBody>
      </p:sp>
      <p:sp>
        <p:nvSpPr>
          <p:cNvPr id="32" name="Rounded Rectangle 31"/>
          <p:cNvSpPr/>
          <p:nvPr/>
        </p:nvSpPr>
        <p:spPr>
          <a:xfrm>
            <a:off x="3593018" y="679940"/>
            <a:ext cx="1956244" cy="504646"/>
          </a:xfrm>
          <a:prstGeom prst="roundRect">
            <a:avLst/>
          </a:prstGeom>
          <a:solidFill>
            <a:srgbClr val="FF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Title 4"/>
          <p:cNvSpPr txBox="1">
            <a:spLocks/>
          </p:cNvSpPr>
          <p:nvPr/>
        </p:nvSpPr>
        <p:spPr>
          <a:xfrm>
            <a:off x="3359412" y="729370"/>
            <a:ext cx="2441233" cy="455216"/>
          </a:xfrm>
          <a:prstGeom prst="rect">
            <a:avLst/>
          </a:prstGeom>
        </p:spPr>
        <p:txBody>
          <a:bodyPr vert="horz" lIns="45720" rIns="45720" anchor="ctr">
            <a:normAutofit fontScale="9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1400" dirty="0" smtClean="0"/>
              <a:t>TC power supply</a:t>
            </a:r>
          </a:p>
          <a:p>
            <a:pPr algn="ctr"/>
            <a:r>
              <a:rPr lang="en-US" sz="1300" dirty="0" smtClean="0"/>
              <a:t>Redundant power supply (?) </a:t>
            </a:r>
          </a:p>
        </p:txBody>
      </p:sp>
      <p:sp>
        <p:nvSpPr>
          <p:cNvPr id="34" name="Title 1"/>
          <p:cNvSpPr txBox="1">
            <a:spLocks/>
          </p:cNvSpPr>
          <p:nvPr/>
        </p:nvSpPr>
        <p:spPr>
          <a:xfrm>
            <a:off x="-151793" y="-88501"/>
            <a:ext cx="9506465" cy="691322"/>
          </a:xfrm>
          <a:prstGeom prst="rect">
            <a:avLst/>
          </a:prstGeom>
        </p:spPr>
        <p:txBody>
          <a:bodyPr vert="horz" lIns="45720" rIns="45720" anchor="b">
            <a:noAutofit/>
          </a:bodyPr>
          <a:lstStyle>
            <a:lvl1pPr algn="ctr" rtl="0" eaLnBrk="1" latinLnBrk="0" hangingPunct="1">
              <a:spcBef>
                <a:spcPct val="0"/>
              </a:spcBef>
              <a:buNone/>
              <a:defRPr kumimoji="0" sz="4500" kern="1200">
                <a:solidFill>
                  <a:schemeClr val="tx1"/>
                </a:solidFill>
                <a:latin typeface="+mj-lt"/>
                <a:ea typeface="+mj-ea"/>
                <a:cs typeface="+mj-cs"/>
              </a:defRPr>
            </a:lvl1pPr>
          </a:lstStyle>
          <a:p>
            <a:r>
              <a:rPr lang="en-US" sz="2600" dirty="0" smtClean="0"/>
              <a:t/>
            </a:r>
            <a:br>
              <a:rPr lang="en-US" sz="2600" dirty="0" smtClean="0"/>
            </a:br>
            <a:r>
              <a:rPr lang="en-US" sz="3200" dirty="0" smtClean="0"/>
              <a:t>Circuit schematic of a CLIQ unit</a:t>
            </a:r>
            <a:endParaRPr lang="en-GB" sz="2600" dirty="0"/>
          </a:p>
        </p:txBody>
      </p:sp>
      <p:pic>
        <p:nvPicPr>
          <p:cNvPr id="20" name="Picture 1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Date Placeholder 1"/>
          <p:cNvSpPr>
            <a:spLocks noGrp="1"/>
          </p:cNvSpPr>
          <p:nvPr>
            <p:ph type="dt" sz="half" idx="2"/>
          </p:nvPr>
        </p:nvSpPr>
        <p:spPr>
          <a:xfrm>
            <a:off x="2969335" y="6388265"/>
            <a:ext cx="2133600" cy="365125"/>
          </a:xfrm>
          <a:prstGeom prst="rect">
            <a:avLst/>
          </a:prstGeom>
        </p:spPr>
        <p:txBody>
          <a:bodyPr/>
          <a:lstStyle/>
          <a:p>
            <a:r>
              <a:rPr lang="en-GB" sz="1200" dirty="0" smtClean="0">
                <a:solidFill>
                  <a:srgbClr val="0055A0">
                    <a:tint val="75000"/>
                  </a:srgbClr>
                </a:solidFill>
              </a:rPr>
              <a:t>09/06/2016</a:t>
            </a:r>
            <a:endParaRPr lang="pl-PL" sz="1200" dirty="0">
              <a:solidFill>
                <a:srgbClr val="0055A0">
                  <a:tint val="75000"/>
                </a:srgbClr>
              </a:solidFill>
            </a:endParaRPr>
          </a:p>
        </p:txBody>
      </p:sp>
      <p:sp>
        <p:nvSpPr>
          <p:cNvPr id="35"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
        <p:nvSpPr>
          <p:cNvPr id="4" name="TextBox 3"/>
          <p:cNvSpPr txBox="1"/>
          <p:nvPr/>
        </p:nvSpPr>
        <p:spPr>
          <a:xfrm>
            <a:off x="982788" y="5892294"/>
            <a:ext cx="3588352" cy="307777"/>
          </a:xfrm>
          <a:prstGeom prst="rect">
            <a:avLst/>
          </a:prstGeom>
          <a:noFill/>
        </p:spPr>
        <p:txBody>
          <a:bodyPr wrap="square" rtlCol="0">
            <a:spAutoFit/>
          </a:bodyPr>
          <a:lstStyle/>
          <a:p>
            <a:r>
              <a:rPr lang="en-GB" sz="1400" dirty="0" smtClean="0"/>
              <a:t>Courtesy of Joaquim Mourao</a:t>
            </a:r>
            <a:endParaRPr lang="en-GB" sz="1400" dirty="0"/>
          </a:p>
        </p:txBody>
      </p:sp>
    </p:spTree>
    <p:extLst>
      <p:ext uri="{BB962C8B-B14F-4D97-AF65-F5344CB8AC3E}">
        <p14:creationId xmlns:p14="http://schemas.microsoft.com/office/powerpoint/2010/main" val="3655226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p:bldP spid="24" grpId="0" animBg="1"/>
      <p:bldP spid="25" grpId="0"/>
      <p:bldP spid="26" grpId="0" animBg="1"/>
      <p:bldP spid="27" grpId="0"/>
      <p:bldP spid="28" grpId="0" animBg="1"/>
      <p:bldP spid="29" grpId="0"/>
      <p:bldP spid="30" grpId="0" animBg="1"/>
      <p:bldP spid="31" grpId="0"/>
      <p:bldP spid="32" grpId="0" animBg="1"/>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061" y="-107595"/>
            <a:ext cx="8561754" cy="1003808"/>
          </a:xfrm>
        </p:spPr>
        <p:txBody>
          <a:bodyPr>
            <a:noAutofit/>
          </a:bodyPr>
          <a:lstStyle/>
          <a:p>
            <a:pPr algn="ctr"/>
            <a:r>
              <a:rPr lang="en-US" sz="3600" dirty="0" smtClean="0"/>
              <a:t>Trigger card circuit schematic</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
        <p:nvSpPr>
          <p:cNvPr id="9" name="Date Placeholder 1"/>
          <p:cNvSpPr>
            <a:spLocks noGrp="1"/>
          </p:cNvSpPr>
          <p:nvPr>
            <p:ph type="dt" sz="half" idx="2"/>
          </p:nvPr>
        </p:nvSpPr>
        <p:spPr>
          <a:xfrm>
            <a:off x="2969335" y="6362377"/>
            <a:ext cx="2133600" cy="365125"/>
          </a:xfrm>
        </p:spPr>
        <p:txBody>
          <a:bodyPr/>
          <a:lstStyle/>
          <a:p>
            <a:r>
              <a:rPr lang="en-GB" dirty="0" smtClean="0">
                <a:solidFill>
                  <a:srgbClr val="0055A0">
                    <a:tint val="75000"/>
                  </a:srgbClr>
                </a:solidFill>
              </a:rPr>
              <a:t>09/06/2016</a:t>
            </a:r>
            <a:endParaRPr lang="pl-PL" dirty="0">
              <a:solidFill>
                <a:srgbClr val="0055A0">
                  <a:tint val="75000"/>
                </a:srgbClr>
              </a:solidFill>
            </a:endParaRPr>
          </a:p>
        </p:txBody>
      </p:sp>
      <p:pic>
        <p:nvPicPr>
          <p:cNvPr id="8" name="Picture 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120" y="6157584"/>
            <a:ext cx="1452783" cy="70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061" y="904706"/>
            <a:ext cx="7291754" cy="5155680"/>
          </a:xfrm>
          <a:prstGeom prst="rect">
            <a:avLst/>
          </a:prstGeom>
        </p:spPr>
      </p:pic>
      <p:sp>
        <p:nvSpPr>
          <p:cNvPr id="11" name="Footer Placeholder 2"/>
          <p:cNvSpPr txBox="1">
            <a:spLocks/>
          </p:cNvSpPr>
          <p:nvPr/>
        </p:nvSpPr>
        <p:spPr>
          <a:xfrm>
            <a:off x="4478216" y="6370870"/>
            <a:ext cx="3879464"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FMEA of a CLIQ-based protection of </a:t>
            </a:r>
            <a:r>
              <a:rPr lang="en-GB" dirty="0" smtClean="0">
                <a:solidFill>
                  <a:srgbClr val="0055A0">
                    <a:tint val="75000"/>
                  </a:srgbClr>
                </a:solidFill>
              </a:rPr>
              <a:t>D1</a:t>
            </a:r>
            <a:endParaRPr lang="en-GB" dirty="0" smtClean="0">
              <a:solidFill>
                <a:srgbClr val="0055A0">
                  <a:tint val="75000"/>
                </a:srgbClr>
              </a:solidFill>
            </a:endParaRPr>
          </a:p>
          <a:p>
            <a:r>
              <a:rPr lang="en-GB" dirty="0" smtClean="0">
                <a:solidFill>
                  <a:srgbClr val="0055A0">
                    <a:tint val="75000"/>
                  </a:srgbClr>
                </a:solidFill>
              </a:rPr>
              <a:t>A. Fernandez</a:t>
            </a:r>
            <a:endParaRPr lang="pl-PL" dirty="0">
              <a:solidFill>
                <a:srgbClr val="0055A0">
                  <a:tint val="75000"/>
                </a:srgbClr>
              </a:solidFill>
            </a:endParaRPr>
          </a:p>
        </p:txBody>
      </p:sp>
      <p:sp>
        <p:nvSpPr>
          <p:cNvPr id="12" name="TextBox 11"/>
          <p:cNvSpPr txBox="1"/>
          <p:nvPr/>
        </p:nvSpPr>
        <p:spPr>
          <a:xfrm>
            <a:off x="982788" y="5819030"/>
            <a:ext cx="3588352" cy="307777"/>
          </a:xfrm>
          <a:prstGeom prst="rect">
            <a:avLst/>
          </a:prstGeom>
          <a:noFill/>
        </p:spPr>
        <p:txBody>
          <a:bodyPr wrap="square" rtlCol="0">
            <a:spAutoFit/>
          </a:bodyPr>
          <a:lstStyle/>
          <a:p>
            <a:r>
              <a:rPr lang="en-GB" sz="1400" dirty="0" smtClean="0"/>
              <a:t>Courtesy of Joaquim Mourao</a:t>
            </a:r>
            <a:endParaRPr lang="en-GB" sz="1400" dirty="0"/>
          </a:p>
        </p:txBody>
      </p:sp>
    </p:spTree>
    <p:extLst>
      <p:ext uri="{BB962C8B-B14F-4D97-AF65-F5344CB8AC3E}">
        <p14:creationId xmlns:p14="http://schemas.microsoft.com/office/powerpoint/2010/main" val="34089939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Template>
  <TotalTime>34905</TotalTime>
  <Words>935</Words>
  <Application>Microsoft Office PowerPoint</Application>
  <PresentationFormat>On-screen Show (4:3)</PresentationFormat>
  <Paragraphs>211</Paragraphs>
  <Slides>23</Slides>
  <Notes>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9" baseType="lpstr">
      <vt:lpstr>Arial</vt:lpstr>
      <vt:lpstr>Calibri</vt:lpstr>
      <vt:lpstr>Cambria Math</vt:lpstr>
      <vt:lpstr>Times New Roman</vt:lpstr>
      <vt:lpstr>CERNCorporate4-3</vt:lpstr>
      <vt:lpstr>Document</vt:lpstr>
      <vt:lpstr>PowerPoint Presentation</vt:lpstr>
      <vt:lpstr>Failure Modes and Effects Analysis of a CLIQ-based protection of D1 of HL-LHC </vt:lpstr>
      <vt:lpstr>CLIQ connection scheme: D1 independently powered, two CLIQ units attached (redundant system)</vt:lpstr>
      <vt:lpstr>D1 independent circuit.  Currents and temperature profile (GIF)</vt:lpstr>
      <vt:lpstr>FMEA procedure</vt:lpstr>
      <vt:lpstr>General failure scenarios </vt:lpstr>
      <vt:lpstr> D1. Two CLIQ units at  600V, 40 mF Main failure scenarios for different capacitor bank configurations </vt:lpstr>
      <vt:lpstr>PowerPoint Presentation</vt:lpstr>
      <vt:lpstr>Trigger card circuit schematic</vt:lpstr>
      <vt:lpstr>Failure rates for the CLIQ components Isograph Reliability Workbench</vt:lpstr>
      <vt:lpstr>Failure rates and failure modes for the CLIQ components</vt:lpstr>
      <vt:lpstr>FMEA study</vt:lpstr>
      <vt:lpstr>Total CLIQ failure rate a price depending on redundancy level</vt:lpstr>
      <vt:lpstr>Thyristors, straight Vs. cross connection</vt:lpstr>
      <vt:lpstr>Conclusions</vt:lpstr>
      <vt:lpstr>PowerPoint Presentation</vt:lpstr>
      <vt:lpstr>CLIQ behaviour</vt:lpstr>
      <vt:lpstr>Layout of the Insertion Region of  HL-LHC</vt:lpstr>
      <vt:lpstr>D1 and D2 characteristics</vt:lpstr>
      <vt:lpstr>CLIQ (Coupling-Loss Induced Quench)</vt:lpstr>
      <vt:lpstr>Typical magnet discharge induced by CLIQ</vt:lpstr>
      <vt:lpstr>PowerPoint Presentation</vt:lpstr>
      <vt:lpstr>CLIQ-based protection system design criteria</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Emmanuele Ravaioli</dc:creator>
  <cp:lastModifiedBy>Alejandro Manuel Fernandez Navarro</cp:lastModifiedBy>
  <cp:revision>541</cp:revision>
  <cp:lastPrinted>2016-05-24T13:33:47Z</cp:lastPrinted>
  <dcterms:created xsi:type="dcterms:W3CDTF">2015-09-15T10:10:55Z</dcterms:created>
  <dcterms:modified xsi:type="dcterms:W3CDTF">2016-06-09T08:05:15Z</dcterms:modified>
</cp:coreProperties>
</file>