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91" r:id="rId2"/>
    <p:sldMasterId id="2147483798" r:id="rId3"/>
    <p:sldMasterId id="2147483817" r:id="rId4"/>
  </p:sldMasterIdLst>
  <p:notesMasterIdLst>
    <p:notesMasterId r:id="rId30"/>
  </p:notesMasterIdLst>
  <p:sldIdLst>
    <p:sldId id="256" r:id="rId5"/>
    <p:sldId id="257" r:id="rId6"/>
    <p:sldId id="458" r:id="rId7"/>
    <p:sldId id="488" r:id="rId8"/>
    <p:sldId id="489" r:id="rId9"/>
    <p:sldId id="491" r:id="rId10"/>
    <p:sldId id="490" r:id="rId11"/>
    <p:sldId id="472" r:id="rId12"/>
    <p:sldId id="473" r:id="rId13"/>
    <p:sldId id="474" r:id="rId14"/>
    <p:sldId id="486" r:id="rId15"/>
    <p:sldId id="485" r:id="rId16"/>
    <p:sldId id="479" r:id="rId17"/>
    <p:sldId id="480" r:id="rId18"/>
    <p:sldId id="482" r:id="rId19"/>
    <p:sldId id="484" r:id="rId20"/>
    <p:sldId id="492" r:id="rId21"/>
    <p:sldId id="483" r:id="rId22"/>
    <p:sldId id="481" r:id="rId23"/>
    <p:sldId id="475" r:id="rId24"/>
    <p:sldId id="476" r:id="rId25"/>
    <p:sldId id="487" r:id="rId26"/>
    <p:sldId id="259" r:id="rId27"/>
    <p:sldId id="493" r:id="rId28"/>
    <p:sldId id="49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2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Johannes Gutleber" initials="JG [7]" lastIdx="1" clrIdx="6">
    <p:extLst/>
  </p:cmAuthor>
  <p:cmAuthor id="1" name="Johannes Gutleber" initials="JG" lastIdx="1" clrIdx="0">
    <p:extLst/>
  </p:cmAuthor>
  <p:cmAuthor id="2" name="Johannes Gutleber" initials="JG [2]" lastIdx="1" clrIdx="1">
    <p:extLst/>
  </p:cmAuthor>
  <p:cmAuthor id="3" name="Johannes Gutleber" initials="JG [3]" lastIdx="1" clrIdx="2">
    <p:extLst/>
  </p:cmAuthor>
  <p:cmAuthor id="4" name="Johannes Gutleber" initials="JG [4]" lastIdx="1" clrIdx="3">
    <p:extLst/>
  </p:cmAuthor>
  <p:cmAuthor id="5" name="Johannes Gutleber" initials="JG [5]" lastIdx="1" clrIdx="4">
    <p:extLst/>
  </p:cmAuthor>
  <p:cmAuthor id="6" name="Johannes Gutleber" initials="JG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0D7FA"/>
    <a:srgbClr val="9FEBE4"/>
    <a:srgbClr val="604A7B"/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4" autoAdjust="0"/>
    <p:restoredTop sz="94660"/>
  </p:normalViewPr>
  <p:slideViewPr>
    <p:cSldViewPr snapToGrid="0" snapToObjects="1">
      <p:cViewPr varScale="1">
        <p:scale>
          <a:sx n="165" d="100"/>
          <a:sy n="165" d="100"/>
        </p:scale>
        <p:origin x="744" y="126"/>
      </p:cViewPr>
      <p:guideLst>
        <p:guide orient="horz" pos="935"/>
        <p:guide pos="20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612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682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387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Design per SPS, lo </a:t>
            </a:r>
            <a:r>
              <a:rPr lang="en-GB" dirty="0" err="1" smtClean="0"/>
              <a:t>stesso</a:t>
            </a:r>
            <a:r>
              <a:rPr lang="en-GB" dirty="0" smtClean="0"/>
              <a:t> </a:t>
            </a:r>
            <a:r>
              <a:rPr lang="en-GB" dirty="0" err="1" smtClean="0"/>
              <a:t>concetto</a:t>
            </a:r>
            <a:r>
              <a:rPr lang="en-GB" dirty="0" smtClean="0"/>
              <a:t> da </a:t>
            </a:r>
            <a:r>
              <a:rPr lang="en-GB" dirty="0" err="1" smtClean="0"/>
              <a:t>tenere</a:t>
            </a:r>
            <a:r>
              <a:rPr lang="en-GB" dirty="0" smtClean="0"/>
              <a:t> per LHC. DQW:</a:t>
            </a:r>
            <a:r>
              <a:rPr lang="en-GB" baseline="0" dirty="0" smtClean="0"/>
              <a:t> vertical kick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08.09.2011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A5ED40-D732-8547-95CE-FE60EF82A9A6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954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Design per SPS, lo </a:t>
            </a:r>
            <a:r>
              <a:rPr lang="en-GB" dirty="0" err="1" smtClean="0"/>
              <a:t>stesso</a:t>
            </a:r>
            <a:r>
              <a:rPr lang="en-GB" dirty="0" smtClean="0"/>
              <a:t> </a:t>
            </a:r>
            <a:r>
              <a:rPr lang="en-GB" dirty="0" err="1" smtClean="0"/>
              <a:t>concetto</a:t>
            </a:r>
            <a:r>
              <a:rPr lang="en-GB" dirty="0" smtClean="0"/>
              <a:t> da </a:t>
            </a:r>
            <a:r>
              <a:rPr lang="en-GB" dirty="0" err="1" smtClean="0"/>
              <a:t>tenere</a:t>
            </a:r>
            <a:r>
              <a:rPr lang="en-GB" dirty="0" smtClean="0"/>
              <a:t> per LHC. DQW:</a:t>
            </a:r>
            <a:r>
              <a:rPr lang="en-GB" baseline="0" dirty="0" smtClean="0"/>
              <a:t> vertical kick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08.09.2011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A5ED40-D732-8547-95CE-FE60EF82A9A6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327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942E28-F697-419E-965F-4C5ED7782E15}" type="slidenum">
              <a:rPr lang="en-US" altLang="en-US" smtClean="0">
                <a:latin typeface="Calibri" panose="020F0502020204030204" pitchFamily="34" charset="0"/>
              </a:rPr>
              <a:pPr/>
              <a:t>20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95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124744"/>
            <a:ext cx="4040188" cy="48839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1124744"/>
            <a:ext cx="4041775" cy="48839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G. Arduini - WP2 Parallel Session Report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10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95551" y="6187073"/>
            <a:ext cx="499889" cy="59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598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pPr defTabSz="914400"/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HL-LHC WP4 (Crab Cavities): SPS Cryo-module Engineering Review, 10/11/2015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94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LRossi@CM26LARP-SLAC 18May2016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787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LRossi@CM26LARP-SLAC 18May2016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23920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454" y="6539304"/>
            <a:ext cx="3411022" cy="365125"/>
          </a:xfrm>
          <a:prstGeom prst="rect">
            <a:avLst/>
          </a:prstGeom>
        </p:spPr>
        <p:txBody>
          <a:bodyPr/>
          <a:lstStyle/>
          <a:p>
            <a:r>
              <a:rPr lang="en-GB" sz="1600" dirty="0" smtClean="0">
                <a:solidFill>
                  <a:prstClr val="black"/>
                </a:solidFill>
              </a:rPr>
              <a:t>FCC Week in Rome 14 April 2016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846" y="6528542"/>
            <a:ext cx="508128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39ACF0F-017D-460A-8C3F-C66230EDCCC1}" type="slidenum">
              <a:rPr lang="en-GB" sz="1600" smtClean="0">
                <a:solidFill>
                  <a:prstClr val="black"/>
                </a:solidFill>
              </a:rPr>
              <a:pPr/>
              <a:t>‹#›</a:t>
            </a:fld>
            <a:endParaRPr lang="en-GB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577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454" y="6539304"/>
            <a:ext cx="3411022" cy="365125"/>
          </a:xfrm>
          <a:prstGeom prst="rect">
            <a:avLst/>
          </a:prstGeom>
        </p:spPr>
        <p:txBody>
          <a:bodyPr/>
          <a:lstStyle/>
          <a:p>
            <a:r>
              <a:rPr lang="en-GB" sz="1600" dirty="0" smtClean="0">
                <a:solidFill>
                  <a:prstClr val="black"/>
                </a:solidFill>
              </a:rPr>
              <a:t>FCC Week in Rome 14 April 2016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846" y="6528542"/>
            <a:ext cx="508128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39ACF0F-017D-460A-8C3F-C66230EDCCC1}" type="slidenum">
              <a:rPr lang="en-GB" sz="1600" smtClean="0">
                <a:solidFill>
                  <a:prstClr val="black"/>
                </a:solidFill>
              </a:rPr>
              <a:pPr/>
              <a:t>‹#›</a:t>
            </a:fld>
            <a:endParaRPr lang="en-GB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6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75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7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9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0" y="1802167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63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763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337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006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07/06/2016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957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681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442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9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3" y="2108490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079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HL-LHC WP4 (Crab Cavities): SPS Cryo-module Engineering Review, 10/11/2015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6414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6354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>
                <a:solidFill>
                  <a:srgbClr val="64BCD9"/>
                </a:solidFill>
              </a:rPr>
              <a:t>G.Vandoni @ Crab Cavity for SPS Planning Management Review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434640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G.Vandoni @ Crab Cavity for SPS Planning Management Review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7666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G.Vandoni @ Crab Cavity for SPS Planning Management Review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524097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51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07/06/2016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HL-LHC WP4 (Crab Cavities): SPS Cryo-module Engineering Review, 10/11/2015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5785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7369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3201" y="236538"/>
            <a:ext cx="7899400" cy="747654"/>
          </a:xfrm>
        </p:spPr>
        <p:txBody>
          <a:bodyPr anchor="t">
            <a:normAutofit/>
          </a:bodyPr>
          <a:lstStyle>
            <a:lvl1pPr algn="l">
              <a:defRPr sz="2500" b="1" baseline="0">
                <a:solidFill>
                  <a:srgbClr val="0D4B8E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2200"/>
              </a:spcBef>
              <a:spcAft>
                <a:spcPts val="400"/>
              </a:spcAft>
              <a:buFont typeface="Arial"/>
              <a:buChar char="•"/>
              <a:defRPr sz="1900" b="1">
                <a:solidFill>
                  <a:srgbClr val="0D4B8E"/>
                </a:solidFill>
              </a:defRPr>
            </a:lvl1pPr>
            <a:lvl2pPr marL="381600" indent="-194400">
              <a:spcBef>
                <a:spcPts val="60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600"/>
            </a:lvl2pPr>
            <a:lvl3pPr>
              <a:spcBef>
                <a:spcPts val="0"/>
              </a:spcBef>
              <a:spcAft>
                <a:spcPts val="800"/>
              </a:spcAft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944" y="173038"/>
            <a:ext cx="736990" cy="72866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304801" y="800863"/>
            <a:ext cx="7772400" cy="11936"/>
          </a:xfrm>
          <a:prstGeom prst="line">
            <a:avLst/>
          </a:prstGeom>
          <a:ln>
            <a:solidFill>
              <a:srgbClr val="0D4B8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920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F2B10-A523-48EC-B8E9-6B1A4F41BD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  <a:gradFill>
            <a:gsLst>
              <a:gs pos="0">
                <a:schemeClr val="accent1">
                  <a:tint val="66000"/>
                  <a:satMod val="160000"/>
                  <a:lumMod val="75000"/>
                  <a:lumOff val="25000"/>
                </a:schemeClr>
              </a:gs>
              <a:gs pos="25000">
                <a:schemeClr val="accent1">
                  <a:tint val="44500"/>
                  <a:satMod val="160000"/>
                </a:schemeClr>
              </a:gs>
              <a:gs pos="93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0808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75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7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9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0" y="1802167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78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386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08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721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97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881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88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9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9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9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3" y="2108490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70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HL-LHC WP4 (Crab Cavities): SPS Cryo-module Engineering Review, 10/11/2015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6849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2882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>
                <a:solidFill>
                  <a:srgbClr val="64BCD9"/>
                </a:solidFill>
              </a:rPr>
              <a:t>G.Vandoni @ Crab Cavity for SPS Planning Management Review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757603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G.Vandoni @ Crab Cavity for SPS Planning Management Review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74640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G.Vandoni @ Crab Cavity for SPS Planning Management Review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364214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7902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HL-LHC WP4 (Crab Cavities): SPS Cryo-module Engineering Review, 10/11/2015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781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29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3201" y="236538"/>
            <a:ext cx="7899400" cy="747654"/>
          </a:xfrm>
        </p:spPr>
        <p:txBody>
          <a:bodyPr anchor="t">
            <a:normAutofit/>
          </a:bodyPr>
          <a:lstStyle>
            <a:lvl1pPr algn="l">
              <a:defRPr sz="2500" b="1" baseline="0">
                <a:solidFill>
                  <a:srgbClr val="0D4B8E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2200"/>
              </a:spcBef>
              <a:spcAft>
                <a:spcPts val="400"/>
              </a:spcAft>
              <a:buFont typeface="Arial"/>
              <a:buChar char="•"/>
              <a:defRPr sz="1900" b="1">
                <a:solidFill>
                  <a:srgbClr val="0D4B8E"/>
                </a:solidFill>
              </a:defRPr>
            </a:lvl1pPr>
            <a:lvl2pPr marL="381600" indent="-194400">
              <a:spcBef>
                <a:spcPts val="60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600"/>
            </a:lvl2pPr>
            <a:lvl3pPr>
              <a:spcBef>
                <a:spcPts val="0"/>
              </a:spcBef>
              <a:spcAft>
                <a:spcPts val="800"/>
              </a:spcAft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944" y="173038"/>
            <a:ext cx="736990" cy="72866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304801" y="800863"/>
            <a:ext cx="7772400" cy="11936"/>
          </a:xfrm>
          <a:prstGeom prst="line">
            <a:avLst/>
          </a:prstGeom>
          <a:ln>
            <a:solidFill>
              <a:srgbClr val="0D4B8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859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F2B10-A523-48EC-B8E9-6B1A4F41BD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  <a:gradFill>
            <a:gsLst>
              <a:gs pos="0">
                <a:schemeClr val="accent1">
                  <a:tint val="66000"/>
                  <a:satMod val="160000"/>
                  <a:lumMod val="75000"/>
                  <a:lumOff val="25000"/>
                </a:schemeClr>
              </a:gs>
              <a:gs pos="25000">
                <a:schemeClr val="accent1">
                  <a:tint val="44500"/>
                  <a:satMod val="160000"/>
                </a:schemeClr>
              </a:gs>
              <a:gs pos="93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60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6/7/2016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6/7/2016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8.xml"/><Relationship Id="rId21" Type="http://schemas.openxmlformats.org/officeDocument/2006/relationships/image" Target="../media/image12.jpeg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image" Target="../media/image11.jp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21" Type="http://schemas.openxmlformats.org/officeDocument/2006/relationships/image" Target="../media/image12.jpeg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image" Target="../media/image11.jp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07/06/2016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  <p:sldLayoutId id="2147483794" r:id="rId10"/>
    <p:sldLayoutId id="2147483795" r:id="rId11"/>
    <p:sldLayoutId id="2147483796" r:id="rId12"/>
    <p:sldLayoutId id="2147483797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kern="0">
              <a:solidFill>
                <a:srgbClr val="FFFFFF"/>
              </a:solidFill>
            </a:endParaRPr>
          </a:p>
        </p:txBody>
      </p:sp>
      <p:pic>
        <p:nvPicPr>
          <p:cNvPr id="8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055" y="16152"/>
            <a:ext cx="1822041" cy="762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454" y="6539304"/>
            <a:ext cx="3411022" cy="365125"/>
          </a:xfrm>
          <a:prstGeom prst="rect">
            <a:avLst/>
          </a:prstGeom>
        </p:spPr>
        <p:txBody>
          <a:bodyPr/>
          <a:lstStyle/>
          <a:p>
            <a:r>
              <a:rPr lang="en-GB" sz="1600" dirty="0" smtClean="0">
                <a:solidFill>
                  <a:prstClr val="black"/>
                </a:solidFill>
              </a:rPr>
              <a:t>FCC Week in Rome 14. April 2016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846" y="6528542"/>
            <a:ext cx="508128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39ACF0F-017D-460A-8C3F-C66230EDCCC1}" type="slidenum">
              <a:rPr lang="en-GB" sz="1600" smtClean="0">
                <a:solidFill>
                  <a:prstClr val="black"/>
                </a:solidFill>
              </a:rPr>
              <a:pPr/>
              <a:t>‹#›</a:t>
            </a:fld>
            <a:endParaRPr lang="en-GB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1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9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74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  <p:sldLayoutId id="2147483816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3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342900" rtl="0" eaLnBrk="1" latinLnBrk="0" hangingPunct="1">
        <a:lnSpc>
          <a:spcPct val="120000"/>
        </a:lnSpc>
        <a:spcBef>
          <a:spcPts val="450"/>
        </a:spcBef>
        <a:buClr>
          <a:srgbClr val="0089B5"/>
        </a:buClr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342900" indent="-171450" algn="l" defTabSz="342900" rtl="0" eaLnBrk="1" latinLnBrk="0" hangingPunct="1">
        <a:lnSpc>
          <a:spcPct val="120000"/>
        </a:lnSpc>
        <a:spcBef>
          <a:spcPts val="300"/>
        </a:spcBef>
        <a:buClr>
          <a:srgbClr val="0089B5"/>
        </a:buClr>
        <a:buSzPct val="95000"/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51435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68580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857250" indent="-171450" algn="l" defTabSz="3429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1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9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HL-LHC C&amp;S Review #1 – March 2015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26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  <p:sldLayoutId id="2147483835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3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342900" rtl="0" eaLnBrk="1" latinLnBrk="0" hangingPunct="1">
        <a:lnSpc>
          <a:spcPct val="120000"/>
        </a:lnSpc>
        <a:spcBef>
          <a:spcPts val="450"/>
        </a:spcBef>
        <a:buClr>
          <a:srgbClr val="0089B5"/>
        </a:buClr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342900" indent="-171450" algn="l" defTabSz="342900" rtl="0" eaLnBrk="1" latinLnBrk="0" hangingPunct="1">
        <a:lnSpc>
          <a:spcPct val="120000"/>
        </a:lnSpc>
        <a:spcBef>
          <a:spcPts val="300"/>
        </a:spcBef>
        <a:buClr>
          <a:srgbClr val="0089B5"/>
        </a:buClr>
        <a:buSzPct val="95000"/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51435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68580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857250" indent="-171450" algn="l" defTabSz="3429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1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png"/><Relationship Id="rId7" Type="http://schemas.openxmlformats.org/officeDocument/2006/relationships/image" Target="../media/image43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10" Type="http://schemas.openxmlformats.org/officeDocument/2006/relationships/image" Target="../media/image46.jpeg"/><Relationship Id="rId4" Type="http://schemas.openxmlformats.org/officeDocument/2006/relationships/image" Target="../media/image40.emf"/><Relationship Id="rId9" Type="http://schemas.openxmlformats.org/officeDocument/2006/relationships/image" Target="../media/image4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fnal.gov/conferenceTimeTable.py?confId=11049#20160518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478"/>
            <a:ext cx="9144000" cy="622560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596336" y="10723"/>
            <a:ext cx="1547664" cy="338554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J. Fox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77095" y="6227179"/>
            <a:ext cx="892215" cy="572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622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S. Redaelli</a:t>
            </a:r>
            <a:endParaRPr lang="en-GB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88" y="74654"/>
            <a:ext cx="8654863" cy="61017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77095" y="6176374"/>
            <a:ext cx="892215" cy="6237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67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251"/>
            <a:ext cx="9144000" cy="5444165"/>
          </a:xfrm>
          <a:prstGeom prst="rect">
            <a:avLst/>
          </a:prstGeom>
        </p:spPr>
      </p:pic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S. Redaelli</a:t>
            </a:r>
            <a:endParaRPr lang="en-GB" noProof="0" dirty="0"/>
          </a:p>
        </p:txBody>
      </p:sp>
      <p:sp>
        <p:nvSpPr>
          <p:cNvPr id="9" name="Rectangle 8"/>
          <p:cNvSpPr/>
          <p:nvPr/>
        </p:nvSpPr>
        <p:spPr>
          <a:xfrm>
            <a:off x="977095" y="6117220"/>
            <a:ext cx="892215" cy="6829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115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3702280" cy="221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2521341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87769" y="3865516"/>
            <a:ext cx="312856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350" dirty="0"/>
              <a:t>With axisymmetric electron distribution the beam core is unperturbed whereas the halo gets a smooth tuneable transverse kick. This device is a complement of the collimation system and will increase its efficiency.</a:t>
            </a:r>
          </a:p>
        </p:txBody>
      </p:sp>
      <p:sp>
        <p:nvSpPr>
          <p:cNvPr id="7" name="Rectangle 6"/>
          <p:cNvSpPr/>
          <p:nvPr/>
        </p:nvSpPr>
        <p:spPr>
          <a:xfrm>
            <a:off x="430918" y="5671044"/>
            <a:ext cx="85678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G. Stancari</a:t>
            </a:r>
            <a:r>
              <a:rPr lang="it-IT" sz="1000" dirty="0" smtClean="0">
                <a:solidFill>
                  <a:srgbClr val="FF0000"/>
                </a:solidFill>
              </a:rPr>
              <a:t>, </a:t>
            </a:r>
            <a:r>
              <a:rPr lang="it-IT" sz="1000" dirty="0">
                <a:solidFill>
                  <a:srgbClr val="FF0000"/>
                </a:solidFill>
              </a:rPr>
              <a:t>V. Previtali</a:t>
            </a:r>
            <a:r>
              <a:rPr lang="it-IT" sz="1000" dirty="0" smtClean="0">
                <a:solidFill>
                  <a:srgbClr val="FF0000"/>
                </a:solidFill>
              </a:rPr>
              <a:t>, </a:t>
            </a:r>
            <a:r>
              <a:rPr lang="it-IT" sz="1000" dirty="0">
                <a:solidFill>
                  <a:srgbClr val="FF0000"/>
                </a:solidFill>
              </a:rPr>
              <a:t>A. </a:t>
            </a:r>
            <a:r>
              <a:rPr lang="it-IT" sz="1000" dirty="0" smtClean="0">
                <a:solidFill>
                  <a:srgbClr val="FF0000"/>
                </a:solidFill>
              </a:rPr>
              <a:t>Valishev, </a:t>
            </a:r>
            <a:r>
              <a:rPr lang="it-IT" sz="1000" dirty="0">
                <a:solidFill>
                  <a:srgbClr val="FF0000"/>
                </a:solidFill>
              </a:rPr>
              <a:t>R. Bruce, S. Redaelli, A. Rossi, and B. Salvachua </a:t>
            </a:r>
            <a:r>
              <a:rPr lang="it-IT" sz="1000" dirty="0" smtClean="0">
                <a:solidFill>
                  <a:srgbClr val="FF0000"/>
                </a:solidFill>
              </a:rPr>
              <a:t>Ferrando</a:t>
            </a:r>
            <a:r>
              <a:rPr lang="en-GB" sz="1000" dirty="0">
                <a:solidFill>
                  <a:srgbClr val="000000"/>
                </a:solidFill>
                <a:latin typeface="NimbusRomNo9L-Medi"/>
              </a:rPr>
              <a:t> </a:t>
            </a:r>
            <a:r>
              <a:rPr lang="en-GB" sz="1000" dirty="0" smtClean="0">
                <a:solidFill>
                  <a:srgbClr val="000000"/>
                </a:solidFill>
                <a:latin typeface="NimbusRomNo9L-Medi"/>
              </a:rPr>
              <a:t> “Conceptual </a:t>
            </a:r>
            <a:r>
              <a:rPr lang="en-GB" sz="1000" dirty="0">
                <a:solidFill>
                  <a:srgbClr val="000000"/>
                </a:solidFill>
                <a:latin typeface="NimbusRomNo9L-Medi"/>
              </a:rPr>
              <a:t>design of hollow electron lenses for beam halo </a:t>
            </a:r>
            <a:r>
              <a:rPr lang="en-GB" sz="1000" dirty="0" smtClean="0">
                <a:solidFill>
                  <a:srgbClr val="000000"/>
                </a:solidFill>
                <a:latin typeface="NimbusRomNo9L-Medi"/>
              </a:rPr>
              <a:t>control in </a:t>
            </a:r>
            <a:r>
              <a:rPr lang="en-GB" sz="1000" dirty="0">
                <a:solidFill>
                  <a:srgbClr val="000000"/>
                </a:solidFill>
                <a:latin typeface="NimbusRomNo9L-Medi"/>
              </a:rPr>
              <a:t>the Large Hadron </a:t>
            </a:r>
            <a:r>
              <a:rPr lang="en-GB" sz="1000" dirty="0" smtClean="0">
                <a:solidFill>
                  <a:srgbClr val="000000"/>
                </a:solidFill>
                <a:latin typeface="NimbusRomNo9L-Medi"/>
              </a:rPr>
              <a:t>Collider”.</a:t>
            </a:r>
            <a:endParaRPr lang="en-GB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2772137" y="268387"/>
            <a:ext cx="4034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Hollow e- lens</a:t>
            </a:r>
            <a:endParaRPr lang="en-GB" sz="3600" dirty="0"/>
          </a:p>
        </p:txBody>
      </p:sp>
      <p:sp>
        <p:nvSpPr>
          <p:cNvPr id="8" name="Rectangle 7"/>
          <p:cNvSpPr/>
          <p:nvPr/>
        </p:nvSpPr>
        <p:spPr>
          <a:xfrm>
            <a:off x="977095" y="6227179"/>
            <a:ext cx="892215" cy="572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35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956" y="349928"/>
            <a:ext cx="3730529" cy="2430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5118" y="3019870"/>
            <a:ext cx="4266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Functional main requirements</a:t>
            </a:r>
            <a:endParaRPr lang="en-GB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827584" y="3673694"/>
            <a:ext cx="7848044" cy="2308324"/>
            <a:chOff x="827584" y="3673694"/>
            <a:chExt cx="7848044" cy="2308324"/>
          </a:xfrm>
        </p:grpSpPr>
        <p:grpSp>
          <p:nvGrpSpPr>
            <p:cNvPr id="6" name="Group 5"/>
            <p:cNvGrpSpPr/>
            <p:nvPr/>
          </p:nvGrpSpPr>
          <p:grpSpPr>
            <a:xfrm>
              <a:off x="827584" y="3673694"/>
              <a:ext cx="7848044" cy="2308324"/>
              <a:chOff x="827584" y="3673694"/>
              <a:chExt cx="7848044" cy="2308324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827584" y="3673694"/>
                <a:ext cx="7848044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Beam-to-beam distance 420 mm		                   </a:t>
                </a:r>
              </a:p>
              <a:p>
                <a:r>
                  <a:rPr lang="en-GB" sz="1600" dirty="0" smtClean="0"/>
                  <a:t>Other devices around</a:t>
                </a:r>
                <a:endParaRPr lang="en-GB" sz="1600" dirty="0"/>
              </a:p>
              <a:p>
                <a:endParaRPr lang="en-GB" sz="1600" dirty="0"/>
              </a:p>
              <a:p>
                <a:pPr algn="just"/>
                <a:r>
                  <a:rPr lang="en-GB" sz="1600" dirty="0" smtClean="0"/>
                  <a:t>We need a set of magnets to drive the electrons, an e-gun, a collector, instrumentation and all services and power supplies.</a:t>
                </a:r>
              </a:p>
              <a:p>
                <a:pPr algn="just"/>
                <a:endParaRPr lang="en-GB" sz="1600" dirty="0" smtClean="0"/>
              </a:p>
              <a:p>
                <a:pPr algn="just"/>
                <a:r>
                  <a:rPr lang="en-GB" sz="1600" dirty="0" smtClean="0"/>
                  <a:t>Robust and reasonably simple ( an often quenching 5 T solenoid is not a good idea).</a:t>
                </a:r>
              </a:p>
              <a:p>
                <a:pPr algn="just"/>
                <a:endParaRPr lang="en-GB" sz="1600" dirty="0"/>
              </a:p>
              <a:p>
                <a:pPr algn="just"/>
                <a:r>
                  <a:rPr lang="en-GB" sz="1600" dirty="0" smtClean="0"/>
                  <a:t>Easy installation, maintenance, modifications.		</a:t>
                </a:r>
                <a:endParaRPr lang="en-GB" sz="16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652120" y="3802976"/>
                <a:ext cx="248016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Compact construction.</a:t>
                </a:r>
              </a:p>
              <a:p>
                <a:endParaRPr lang="en-GB" dirty="0"/>
              </a:p>
            </p:txBody>
          </p:sp>
        </p:grpSp>
        <p:sp>
          <p:nvSpPr>
            <p:cNvPr id="9" name="Left Arrow 8"/>
            <p:cNvSpPr/>
            <p:nvPr/>
          </p:nvSpPr>
          <p:spPr>
            <a:xfrm flipH="1">
              <a:off x="4650863" y="3855867"/>
              <a:ext cx="432048" cy="277581"/>
            </a:xfrm>
            <a:prstGeom prst="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977095" y="6227179"/>
            <a:ext cx="892215" cy="572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84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 – Ongoing Activities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73935"/>
            <a:ext cx="8019535" cy="49687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77095" y="6227179"/>
            <a:ext cx="892215" cy="572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 txBox="1">
            <a:spLocks/>
          </p:cNvSpPr>
          <p:nvPr/>
        </p:nvSpPr>
        <p:spPr>
          <a:xfrm>
            <a:off x="308916" y="1161411"/>
            <a:ext cx="8229600" cy="4915221"/>
          </a:xfrm>
          <a:prstGeom prst="rect">
            <a:avLst/>
          </a:prstGeom>
        </p:spPr>
        <p:txBody>
          <a:bodyPr/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 smtClean="0">
                <a:solidFill>
                  <a:schemeClr val="tx1"/>
                </a:solidFill>
              </a:rPr>
              <a:t>Update on the Cavity + CM production </a:t>
            </a:r>
          </a:p>
          <a:p>
            <a:r>
              <a:rPr lang="en-GB" i="1" dirty="0" smtClean="0">
                <a:solidFill>
                  <a:schemeClr val="tx1"/>
                </a:solidFill>
              </a:rPr>
              <a:t>SPS Test preparation</a:t>
            </a:r>
            <a:endParaRPr lang="en-US" i="1" dirty="0" smtClean="0">
              <a:solidFill>
                <a:schemeClr val="tx1"/>
              </a:solidFill>
            </a:endParaRPr>
          </a:p>
          <a:p>
            <a:endParaRPr lang="en-US" i="1" dirty="0" smtClean="0"/>
          </a:p>
          <a:p>
            <a:pPr marL="171450" lvl="1" indent="0">
              <a:buFont typeface="Arial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 – Ongoing Activities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0" r="1878"/>
          <a:stretch/>
        </p:blipFill>
        <p:spPr bwMode="auto">
          <a:xfrm>
            <a:off x="104887" y="2758823"/>
            <a:ext cx="5029201" cy="28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43014" y="5645405"/>
            <a:ext cx="5243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Cost &amp; Schedule Review (New Baseline)</a:t>
            </a:r>
          </a:p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CM Review, Nov 2015 (Basic design choices approved)</a:t>
            </a:r>
          </a:p>
          <a:p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SPS Test Day I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0059" y="1486487"/>
            <a:ext cx="4213941" cy="30242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99126" y="5273160"/>
            <a:ext cx="686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DQW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37029" y="4112360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77095" y="6227179"/>
            <a:ext cx="892215" cy="572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Revised Planning</a:t>
            </a:r>
            <a:endParaRPr lang="en-US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8916" y="1161411"/>
            <a:ext cx="8229600" cy="4915221"/>
          </a:xfrm>
        </p:spPr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First Re-Baselining after C&amp;S Review I</a:t>
            </a:r>
          </a:p>
          <a:p>
            <a:pPr lvl="2"/>
            <a:r>
              <a:rPr lang="en-GB" i="1" dirty="0" smtClean="0">
                <a:solidFill>
                  <a:schemeClr val="tx1"/>
                </a:solidFill>
              </a:rPr>
              <a:t>US cavities delayed (+ unresolved “conformity standards”)</a:t>
            </a:r>
          </a:p>
          <a:p>
            <a:pPr lvl="2"/>
            <a:r>
              <a:rPr lang="en-GB" i="1" dirty="0" smtClean="0">
                <a:solidFill>
                  <a:schemeClr val="tx1"/>
                </a:solidFill>
              </a:rPr>
              <a:t>CERN cavity production (DQW) for SPS is adopted as baseline</a:t>
            </a:r>
            <a:endParaRPr lang="en-US" i="1" dirty="0" smtClean="0">
              <a:solidFill>
                <a:schemeClr val="tx1"/>
              </a:solidFill>
            </a:endParaRPr>
          </a:p>
          <a:p>
            <a:r>
              <a:rPr lang="en-GB" i="1" noProof="0" dirty="0" smtClean="0">
                <a:solidFill>
                  <a:schemeClr val="tx1"/>
                </a:solidFill>
              </a:rPr>
              <a:t>Impact on SPS is significant</a:t>
            </a:r>
            <a:endParaRPr lang="en-US" i="1" noProof="0" dirty="0" smtClean="0">
              <a:solidFill>
                <a:schemeClr val="tx1"/>
              </a:solidFill>
            </a:endParaRPr>
          </a:p>
          <a:p>
            <a:endParaRPr lang="en-US" i="1" noProof="0" dirty="0" smtClean="0"/>
          </a:p>
          <a:p>
            <a:pPr marL="171450" lvl="1" indent="0">
              <a:buNone/>
            </a:pPr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/>
          </a:p>
        </p:txBody>
      </p:sp>
      <p:sp>
        <p:nvSpPr>
          <p:cNvPr id="7" name="TextBox 6"/>
          <p:cNvSpPr txBox="1"/>
          <p:nvPr/>
        </p:nvSpPr>
        <p:spPr>
          <a:xfrm>
            <a:off x="344641" y="4553029"/>
            <a:ext cx="2703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solidFill>
                  <a:prstClr val="black"/>
                </a:solidFill>
              </a:rPr>
              <a:t>SPS test prototype (2 CM)</a:t>
            </a:r>
            <a:endParaRPr lang="en-GB" b="1" i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8863" y="4905885"/>
            <a:ext cx="1530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preparation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93204" y="4907160"/>
            <a:ext cx="990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Tests (DQW)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80718" y="5463459"/>
            <a:ext cx="2430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solidFill>
                  <a:prstClr val="black"/>
                </a:solidFill>
              </a:rPr>
              <a:t>LHC pre-series (2 CM)</a:t>
            </a:r>
            <a:endParaRPr lang="en-GB" b="1" i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4955" y="6060450"/>
            <a:ext cx="2220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Fabrication &amp; tests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50840" y="6076926"/>
            <a:ext cx="1804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Installation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75955" y="5698081"/>
            <a:ext cx="423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prstClr val="black"/>
                </a:solidFill>
              </a:rPr>
              <a:t>LHC series </a:t>
            </a:r>
            <a:r>
              <a:rPr lang="en-GB" b="1" i="1" dirty="0" smtClean="0">
                <a:solidFill>
                  <a:prstClr val="black"/>
                </a:solidFill>
              </a:rPr>
              <a:t>production (8 Mod)</a:t>
            </a:r>
            <a:endParaRPr lang="en-GB" b="1" i="1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4067" y="4178195"/>
            <a:ext cx="2874664" cy="360000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B050"/>
                </a:solidFill>
              </a:rPr>
              <a:t>Run 2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4115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2015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64211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2016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84307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2017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04403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2018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24499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2019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844595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2020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64691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2021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284787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2022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04979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2023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725075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2024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445171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2025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165171" y="3759517"/>
            <a:ext cx="72000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2026</a:t>
            </a:r>
            <a:endParaRPr lang="en-GB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118731" y="4178195"/>
            <a:ext cx="1440192" cy="3600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prstClr val="white"/>
                </a:solidFill>
              </a:rPr>
              <a:t>LS2</a:t>
            </a: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724979" y="4178195"/>
            <a:ext cx="1578762" cy="3600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prstClr val="white"/>
                </a:solidFill>
              </a:rPr>
              <a:t>LS3</a:t>
            </a: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16200000">
            <a:off x="1485910" y="3871843"/>
            <a:ext cx="395472" cy="18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>
                <a:solidFill>
                  <a:prstClr val="white"/>
                </a:solidFill>
              </a:rPr>
              <a:t>EYETS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58923" y="4178195"/>
            <a:ext cx="2166056" cy="360000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B050"/>
                </a:solidFill>
              </a:rPr>
              <a:t>Run 3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303741" y="4178195"/>
            <a:ext cx="581430" cy="360000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B050"/>
                </a:solidFill>
              </a:rPr>
              <a:t>Run 4</a:t>
            </a:r>
            <a:endParaRPr lang="en-GB" sz="1200" b="1" dirty="0">
              <a:solidFill>
                <a:srgbClr val="00B05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35781" y="4915398"/>
            <a:ext cx="2160288" cy="6963"/>
          </a:xfrm>
          <a:prstGeom prst="straightConnector1">
            <a:avLst/>
          </a:prstGeom>
          <a:ln>
            <a:headEnd type="diamond"/>
            <a:tailEnd type="diamon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404307" y="5471233"/>
            <a:ext cx="2177355" cy="505"/>
          </a:xfrm>
          <a:prstGeom prst="straightConnector1">
            <a:avLst/>
          </a:prstGeom>
          <a:ln>
            <a:headEnd type="diamond"/>
            <a:tailEnd type="diamon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4613190" y="6067413"/>
            <a:ext cx="2664000" cy="9513"/>
          </a:xfrm>
          <a:prstGeom prst="straightConnector1">
            <a:avLst/>
          </a:prstGeom>
          <a:ln>
            <a:headEnd type="diamond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396069" y="4922361"/>
            <a:ext cx="714424" cy="0"/>
          </a:xfrm>
          <a:prstGeom prst="straightConnector1">
            <a:avLst/>
          </a:prstGeom>
          <a:ln>
            <a:headEnd type="diamond"/>
            <a:tailEnd type="diamon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7265645" y="6052212"/>
            <a:ext cx="1080000" cy="12485"/>
          </a:xfrm>
          <a:prstGeom prst="straightConnector1">
            <a:avLst/>
          </a:prstGeom>
          <a:ln>
            <a:prstDash val="dash"/>
            <a:headEnd type="diamond"/>
            <a:tailEnd type="diamon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 rot="16200000">
            <a:off x="766049" y="3916200"/>
            <a:ext cx="395472" cy="9951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>
                <a:solidFill>
                  <a:prstClr val="white"/>
                </a:solidFill>
              </a:rPr>
              <a:t>YETS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 rot="16200000">
            <a:off x="2220029" y="3912078"/>
            <a:ext cx="395472" cy="9951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>
                <a:solidFill>
                  <a:prstClr val="white"/>
                </a:solidFill>
              </a:rPr>
              <a:t>YETS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514578" y="3299944"/>
            <a:ext cx="146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</a:rPr>
              <a:t>YETS – 8 weeks</a:t>
            </a:r>
          </a:p>
          <a:p>
            <a:r>
              <a:rPr lang="en-GB" sz="1400" dirty="0" smtClean="0">
                <a:solidFill>
                  <a:prstClr val="black"/>
                </a:solidFill>
              </a:rPr>
              <a:t>EYETS – 14 weeks</a:t>
            </a:r>
            <a:endParaRPr lang="en-GB" sz="1400" dirty="0">
              <a:solidFill>
                <a:prstClr val="black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582349" y="4930851"/>
            <a:ext cx="714424" cy="0"/>
          </a:xfrm>
          <a:prstGeom prst="straightConnector1">
            <a:avLst/>
          </a:prstGeom>
          <a:ln>
            <a:headEnd type="diamond"/>
            <a:tailEnd type="diamon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442204" y="4910313"/>
            <a:ext cx="990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Tests (RFD)</a:t>
            </a:r>
            <a:endParaRPr lang="en-GB" sz="1200" dirty="0">
              <a:solidFill>
                <a:prstClr val="black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4599400" y="5471738"/>
            <a:ext cx="714424" cy="0"/>
          </a:xfrm>
          <a:prstGeom prst="straightConnector1">
            <a:avLst/>
          </a:prstGeom>
          <a:ln>
            <a:prstDash val="dash"/>
            <a:headEnd type="diamond"/>
            <a:tailEnd type="diamon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(crab cavities)</a:t>
            </a:r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612000" y="1219200"/>
            <a:ext cx="6264256" cy="537815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Impressive progress in the impedance reduction of crab cavities!</a:t>
            </a:r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smtClean="0"/>
              <a:t>G. Arduini - WP2 Parallel Session Report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207" b="92073" l="3084" r="911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3186">
            <a:off x="7220648" y="81075"/>
            <a:ext cx="1849150" cy="1273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876256" y="1202781"/>
            <a:ext cx="21771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Pick up antenna (5/2015)</a:t>
            </a:r>
          </a:p>
          <a:p>
            <a:endParaRPr lang="en-US" sz="1400" dirty="0"/>
          </a:p>
          <a:p>
            <a:r>
              <a:rPr lang="en-US" sz="1400" dirty="0"/>
              <a:t>modified to lower </a:t>
            </a:r>
            <a:r>
              <a:rPr lang="en-US" sz="1400" dirty="0" err="1"/>
              <a:t>Q</a:t>
            </a:r>
            <a:r>
              <a:rPr lang="en-US" sz="1400" baseline="-25000" dirty="0" err="1"/>
              <a:t>ext</a:t>
            </a:r>
            <a:r>
              <a:rPr lang="en-US" sz="1400" dirty="0"/>
              <a:t> of 1.75 GHz </a:t>
            </a:r>
            <a:r>
              <a:rPr lang="en-US" sz="1400" dirty="0" smtClean="0"/>
              <a:t>mode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2204864"/>
            <a:ext cx="4020051" cy="2773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2596" y="2374280"/>
            <a:ext cx="4288908" cy="249226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31720" y="4948601"/>
            <a:ext cx="843936" cy="357300"/>
          </a:xfrm>
          <a:prstGeom prst="rect">
            <a:avLst/>
          </a:prstGeom>
          <a:solidFill>
            <a:srgbClr val="FF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kern="0" dirty="0" smtClean="0">
                <a:solidFill>
                  <a:srgbClr val="FFFF00"/>
                </a:solidFill>
                <a:latin typeface="Calibri"/>
                <a:ea typeface="+mn-ea"/>
              </a:rPr>
              <a:t>Z. Li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30176" y="4872445"/>
            <a:ext cx="843936" cy="357300"/>
          </a:xfrm>
          <a:prstGeom prst="rect">
            <a:avLst/>
          </a:prstGeom>
          <a:solidFill>
            <a:srgbClr val="FF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kern="0" dirty="0" smtClean="0">
                <a:solidFill>
                  <a:srgbClr val="FFFF00"/>
                </a:solidFill>
                <a:latin typeface="Calibri"/>
                <a:ea typeface="+mn-ea"/>
              </a:rPr>
              <a:t>Before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82697" y="4869160"/>
            <a:ext cx="843936" cy="357300"/>
          </a:xfrm>
          <a:prstGeom prst="rect">
            <a:avLst/>
          </a:prstGeom>
          <a:solidFill>
            <a:srgbClr val="FF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kern="0" dirty="0" smtClean="0">
                <a:solidFill>
                  <a:srgbClr val="FFFF00"/>
                </a:solidFill>
                <a:latin typeface="Calibri"/>
                <a:ea typeface="+mn-ea"/>
              </a:rPr>
              <a:t>After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5" name="Content Placeholder 20"/>
          <p:cNvSpPr txBox="1">
            <a:spLocks/>
          </p:cNvSpPr>
          <p:nvPr/>
        </p:nvSpPr>
        <p:spPr>
          <a:xfrm>
            <a:off x="588249" y="5500408"/>
            <a:ext cx="7939705" cy="6253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Remaining HOM mode </a:t>
            </a:r>
            <a:r>
              <a:rPr lang="en-GB" sz="2000" dirty="0">
                <a:solidFill>
                  <a:srgbClr val="FF0000"/>
                </a:solidFill>
              </a:rPr>
              <a:t>at 920 MHz for DQW cavities to be </a:t>
            </a:r>
            <a:r>
              <a:rPr lang="en-GB" sz="2000" dirty="0" smtClean="0">
                <a:solidFill>
                  <a:srgbClr val="FF0000"/>
                </a:solidFill>
              </a:rPr>
              <a:t>damped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4136132" y="1844824"/>
            <a:ext cx="1515987" cy="357300"/>
          </a:xfrm>
          <a:prstGeom prst="rect">
            <a:avLst/>
          </a:prstGeom>
          <a:solidFill>
            <a:srgbClr val="FF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kern="0" dirty="0" smtClean="0">
                <a:solidFill>
                  <a:srgbClr val="FFFF00"/>
                </a:solidFill>
                <a:latin typeface="Calibri"/>
                <a:ea typeface="+mn-ea"/>
              </a:rPr>
              <a:t>DQW cavity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6909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6556" y="76457"/>
            <a:ext cx="8229600" cy="656091"/>
          </a:xfrm>
        </p:spPr>
        <p:txBody>
          <a:bodyPr/>
          <a:lstStyle/>
          <a:p>
            <a:r>
              <a:rPr lang="en-US" noProof="0" dirty="0" smtClean="0"/>
              <a:t>SPS-LSS6 Implantation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77" t="14573" b="18608"/>
          <a:stretch/>
        </p:blipFill>
        <p:spPr>
          <a:xfrm>
            <a:off x="438553" y="1352477"/>
            <a:ext cx="8256485" cy="1894703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160556" y="2651126"/>
            <a:ext cx="1687667" cy="326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 smtClean="0">
                <a:solidFill>
                  <a:schemeClr val="tx1"/>
                </a:solidFill>
              </a:rPr>
              <a:t>Cryo-module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429598" y="1838621"/>
            <a:ext cx="1687667" cy="326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 err="1" smtClean="0">
                <a:solidFill>
                  <a:schemeClr val="tx1"/>
                </a:solidFill>
              </a:rPr>
              <a:t>Movable</a:t>
            </a:r>
            <a:r>
              <a:rPr lang="fr-CH" sz="1400" dirty="0" smtClean="0">
                <a:solidFill>
                  <a:schemeClr val="tx1"/>
                </a:solidFill>
              </a:rPr>
              <a:t> Table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1355" y="1954775"/>
            <a:ext cx="125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QDA 61710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9484" y="3640084"/>
            <a:ext cx="4173951" cy="2272334"/>
            <a:chOff x="512428" y="738047"/>
            <a:chExt cx="7870772" cy="447983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0685" y="3393714"/>
              <a:ext cx="692523" cy="622560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>
            <a:xfrm flipV="1">
              <a:off x="512428" y="2761687"/>
              <a:ext cx="7870772" cy="578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3775388" y="2703366"/>
              <a:ext cx="1253618" cy="19665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CC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709027" y="2414922"/>
              <a:ext cx="1418211" cy="533713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10176" y="2431966"/>
              <a:ext cx="553012" cy="49054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86272" y="2414923"/>
              <a:ext cx="553012" cy="490541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0440" y="2445985"/>
              <a:ext cx="553012" cy="490541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2708" y="2458095"/>
              <a:ext cx="553012" cy="490541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4840753" y="4386210"/>
              <a:ext cx="454498" cy="3401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40420" y="3401723"/>
              <a:ext cx="692523" cy="62256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43810" y="3194646"/>
              <a:ext cx="750425" cy="976293"/>
            </a:xfrm>
            <a:prstGeom prst="rect">
              <a:avLst/>
            </a:prstGeom>
          </p:spPr>
        </p:pic>
        <p:cxnSp>
          <p:nvCxnSpPr>
            <p:cNvPr id="30" name="Straight Connector 29"/>
            <p:cNvCxnSpPr/>
            <p:nvPr/>
          </p:nvCxnSpPr>
          <p:spPr>
            <a:xfrm flipV="1">
              <a:off x="5818427" y="2789301"/>
              <a:ext cx="1769614" cy="8171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276726" y="2807571"/>
              <a:ext cx="1723714" cy="7988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3475491" y="3606442"/>
              <a:ext cx="1819760" cy="17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86981" y="3598790"/>
              <a:ext cx="619160" cy="1619095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19703" y="986115"/>
              <a:ext cx="681735" cy="178938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46557" y="738047"/>
              <a:ext cx="681735" cy="178938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09564" y="1025642"/>
              <a:ext cx="681735" cy="178938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18034" y="2105913"/>
              <a:ext cx="48936" cy="697131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50611" y="2809736"/>
              <a:ext cx="719433" cy="534278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69278" y="2352819"/>
              <a:ext cx="750425" cy="976293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34954" y="2389730"/>
              <a:ext cx="750425" cy="976293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50814" y="2798846"/>
              <a:ext cx="719433" cy="534278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35473" y="770703"/>
              <a:ext cx="681735" cy="1789380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06950" y="2138569"/>
              <a:ext cx="48936" cy="697131"/>
            </a:xfrm>
            <a:prstGeom prst="rect">
              <a:avLst/>
            </a:prstGeom>
          </p:spPr>
        </p:pic>
      </p:grpSp>
      <p:sp>
        <p:nvSpPr>
          <p:cNvPr id="45" name="TextBox 44"/>
          <p:cNvSpPr txBox="1"/>
          <p:nvPr/>
        </p:nvSpPr>
        <p:spPr>
          <a:xfrm>
            <a:off x="7444567" y="1730753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TPSG 61773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09646" y="5640018"/>
            <a:ext cx="346411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Multiple Vacuum </a:t>
            </a:r>
            <a:r>
              <a:rPr lang="en-GB" sz="1400" dirty="0" err="1" smtClean="0"/>
              <a:t>sectorization</a:t>
            </a:r>
            <a:r>
              <a:rPr lang="en-GB" sz="1400" dirty="0" smtClean="0"/>
              <a:t> to accommodate bypass &amp; module replacement</a:t>
            </a:r>
            <a:endParaRPr lang="en-GB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2174673" y="872012"/>
            <a:ext cx="6807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11.5m </a:t>
            </a:r>
            <a:r>
              <a:rPr lang="en-GB" sz="1600" dirty="0"/>
              <a:t>overall space, </a:t>
            </a:r>
            <a:r>
              <a:rPr lang="en-GB" sz="1600" dirty="0" smtClean="0"/>
              <a:t>CM installed </a:t>
            </a:r>
            <a:r>
              <a:rPr lang="en-GB" sz="1600" dirty="0"/>
              <a:t>in </a:t>
            </a:r>
            <a:r>
              <a:rPr lang="en-GB" sz="1600" dirty="0" smtClean="0"/>
              <a:t>a by-pass &amp; </a:t>
            </a:r>
            <a:r>
              <a:rPr lang="en-GB" sz="1600" dirty="0"/>
              <a:t>motorized transfer </a:t>
            </a:r>
            <a:r>
              <a:rPr lang="en-GB" sz="1600" dirty="0" smtClean="0"/>
              <a:t>table</a:t>
            </a:r>
            <a:endParaRPr lang="en-GB" sz="1600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9958" y="3971535"/>
            <a:ext cx="4082040" cy="1249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91909" y="5490563"/>
            <a:ext cx="26900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RF &amp; </a:t>
            </a:r>
            <a:r>
              <a:rPr lang="en-GB" sz="1500" dirty="0" err="1" smtClean="0"/>
              <a:t>Cryo</a:t>
            </a:r>
            <a:r>
              <a:rPr lang="en-GB" sz="1500" dirty="0" smtClean="0"/>
              <a:t> on movable table with liquid Helium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29310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5601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Summary of Joint </a:t>
            </a:r>
            <a:r>
              <a:rPr lang="en-GB" sz="4000" dirty="0" err="1" smtClean="0"/>
              <a:t>HiLumi</a:t>
            </a:r>
            <a:r>
              <a:rPr lang="en-GB" sz="4000" dirty="0" smtClean="0"/>
              <a:t>/LARP Meeting at SLAC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6/7/2016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09286" y="3655043"/>
            <a:ext cx="7813819" cy="1168981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AutoNum type="alphaUcPeriod"/>
            </a:pPr>
            <a:r>
              <a:rPr lang="en-GB" sz="1800" b="1" dirty="0" smtClean="0"/>
              <a:t>Apollonio</a:t>
            </a:r>
            <a:r>
              <a:rPr lang="en-GB" sz="1800" dirty="0" smtClean="0"/>
              <a:t> </a:t>
            </a:r>
            <a:r>
              <a:rPr lang="en-GB" sz="1800" dirty="0" smtClean="0"/>
              <a:t>9/06/2016</a:t>
            </a:r>
            <a:endParaRPr lang="en-GB" sz="1800" dirty="0" smtClean="0"/>
          </a:p>
          <a:p>
            <a:pPr marL="342900" indent="-342900">
              <a:buAutoNum type="alphaUcPeriod"/>
            </a:pPr>
            <a:endParaRPr lang="en-GB" sz="1800" dirty="0"/>
          </a:p>
          <a:p>
            <a:r>
              <a:rPr lang="en-GB" sz="1800" dirty="0" smtClean="0"/>
              <a:t>Selection of slides from </a:t>
            </a:r>
            <a:r>
              <a:rPr lang="en-GB" sz="1800" dirty="0" smtClean="0"/>
              <a:t>L. Rossi, G</a:t>
            </a:r>
            <a:r>
              <a:rPr lang="en-GB" sz="1800" dirty="0" smtClean="0"/>
              <a:t>. Arduini, P. Ferracin, R. </a:t>
            </a:r>
            <a:r>
              <a:rPr lang="en-GB" sz="1800" dirty="0" err="1" smtClean="0"/>
              <a:t>Calaga</a:t>
            </a:r>
            <a:r>
              <a:rPr lang="en-GB" sz="1800" dirty="0" smtClean="0"/>
              <a:t>, D. </a:t>
            </a:r>
            <a:r>
              <a:rPr lang="en-GB" sz="1800" dirty="0" smtClean="0"/>
              <a:t>Perini and others</a:t>
            </a:r>
          </a:p>
          <a:p>
            <a:endParaRPr lang="en-GB" sz="1800" dirty="0"/>
          </a:p>
          <a:p>
            <a:r>
              <a:rPr lang="en-GB" sz="1800" dirty="0" smtClean="0">
                <a:hlinkClick r:id="rId2"/>
              </a:rPr>
              <a:t>Link to </a:t>
            </a:r>
            <a:r>
              <a:rPr lang="en-GB" sz="1800" dirty="0" err="1" smtClean="0">
                <a:hlinkClick r:id="rId2"/>
              </a:rPr>
              <a:t>indico</a:t>
            </a:r>
            <a:r>
              <a:rPr lang="en-GB" sz="1800" dirty="0" smtClean="0">
                <a:hlinkClick r:id="rId2"/>
              </a:rPr>
              <a:t> event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3396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err="1" smtClean="0"/>
              <a:t>HiLumi</a:t>
            </a:r>
            <a:r>
              <a:rPr lang="en-GB" dirty="0" smtClean="0"/>
              <a:t> low-</a:t>
            </a:r>
            <a:r>
              <a:rPr lang="el-GR" dirty="0" smtClean="0"/>
              <a:t>β</a:t>
            </a:r>
            <a:r>
              <a:rPr lang="en-GB" dirty="0" smtClean="0"/>
              <a:t> quadrupole MQXF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987280" cy="4906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Target: </a:t>
            </a:r>
            <a:r>
              <a:rPr lang="en-GB" dirty="0">
                <a:solidFill>
                  <a:srgbClr val="FF0000"/>
                </a:solidFill>
              </a:rPr>
              <a:t>132.6 T/m </a:t>
            </a:r>
            <a:endParaRPr lang="en-GB" dirty="0"/>
          </a:p>
          <a:p>
            <a:pPr lvl="1">
              <a:defRPr/>
            </a:pPr>
            <a:r>
              <a:rPr lang="en-GB" dirty="0" smtClean="0"/>
              <a:t>150 </a:t>
            </a:r>
            <a:r>
              <a:rPr lang="en-GB" dirty="0"/>
              <a:t>mm </a:t>
            </a:r>
            <a:r>
              <a:rPr lang="en-GB" dirty="0" smtClean="0"/>
              <a:t>aperture, </a:t>
            </a:r>
            <a:r>
              <a:rPr lang="en-GB" dirty="0" smtClean="0">
                <a:solidFill>
                  <a:srgbClr val="FF0000"/>
                </a:solidFill>
              </a:rPr>
              <a:t>11.4 T </a:t>
            </a:r>
            <a:r>
              <a:rPr lang="en-GB" i="1" dirty="0" err="1" smtClean="0"/>
              <a:t>B</a:t>
            </a:r>
            <a:r>
              <a:rPr lang="en-GB" i="1" baseline="-25000" dirty="0" err="1" smtClean="0"/>
              <a:t>peak</a:t>
            </a:r>
            <a:endParaRPr lang="en-GB" i="1" baseline="-25000" dirty="0"/>
          </a:p>
          <a:p>
            <a:pPr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Q1/Q3</a:t>
            </a:r>
            <a:r>
              <a:rPr lang="en-GB" dirty="0" smtClean="0"/>
              <a:t> </a:t>
            </a:r>
            <a:r>
              <a:rPr lang="en-GB" dirty="0"/>
              <a:t>(by US-</a:t>
            </a:r>
            <a:r>
              <a:rPr lang="en-GB" dirty="0" err="1"/>
              <a:t>HiLumi</a:t>
            </a:r>
            <a:r>
              <a:rPr lang="en-GB" dirty="0"/>
              <a:t> Project)</a:t>
            </a:r>
          </a:p>
          <a:p>
            <a:pPr lvl="1">
              <a:defRPr/>
            </a:pPr>
            <a:r>
              <a:rPr lang="en-GB" dirty="0"/>
              <a:t>2 magnets MQXFA with </a:t>
            </a:r>
            <a:r>
              <a:rPr lang="en-GB" dirty="0">
                <a:solidFill>
                  <a:srgbClr val="FF0000"/>
                </a:solidFill>
              </a:rPr>
              <a:t>4.2 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endParaRPr lang="en-GB" dirty="0"/>
          </a:p>
          <a:p>
            <a:pPr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Q2a/Q2b</a:t>
            </a:r>
            <a:r>
              <a:rPr lang="en-GB" dirty="0" smtClean="0"/>
              <a:t> </a:t>
            </a:r>
            <a:r>
              <a:rPr lang="en-GB" dirty="0"/>
              <a:t>(by CERN)</a:t>
            </a:r>
          </a:p>
          <a:p>
            <a:pPr lvl="1">
              <a:defRPr/>
            </a:pPr>
            <a:r>
              <a:rPr lang="en-GB" dirty="0"/>
              <a:t>1 magnet MQXFB </a:t>
            </a:r>
            <a:r>
              <a:rPr lang="en-GB" dirty="0" smtClean="0"/>
              <a:t>with </a:t>
            </a:r>
            <a:r>
              <a:rPr lang="en-GB" dirty="0" smtClean="0">
                <a:solidFill>
                  <a:srgbClr val="FF0000"/>
                </a:solidFill>
              </a:rPr>
              <a:t>7.15 m</a:t>
            </a: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Different </a:t>
            </a:r>
            <a:r>
              <a:rPr lang="en-GB" dirty="0"/>
              <a:t>lengths, same </a:t>
            </a:r>
            <a:r>
              <a:rPr lang="en-GB" dirty="0" smtClean="0"/>
              <a:t>design</a:t>
            </a:r>
          </a:p>
          <a:p>
            <a:pPr>
              <a:defRPr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mtClean="0"/>
              <a:t>Giorgio Ambrosio and Paolo Ferracin</a:t>
            </a:r>
            <a:endParaRPr lang="en-US"/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86800" y="6356350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FAC6EC-7C1B-4F6E-B973-00C1358C461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/>
          </a:p>
        </p:txBody>
      </p:sp>
      <p:pic>
        <p:nvPicPr>
          <p:cNvPr id="12295" name="Content Placeholder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2905" r="20181" b="3059"/>
          <a:stretch>
            <a:fillRect/>
          </a:stretch>
        </p:blipFill>
        <p:spPr bwMode="auto">
          <a:xfrm>
            <a:off x="5162550" y="2432050"/>
            <a:ext cx="3600450" cy="35877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1204913"/>
            <a:ext cx="3600450" cy="1077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10" descr="D:\Work\MQXF\Structure\Photos\QXF-Front view.jpg"/>
          <p:cNvPicPr>
            <a:picLocks noGrp="1"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t="5957" r="6081" b="4659"/>
          <a:stretch>
            <a:fillRect/>
          </a:stretch>
        </p:blipFill>
        <p:spPr bwMode="auto">
          <a:xfrm>
            <a:off x="5162550" y="2419350"/>
            <a:ext cx="3600450" cy="36004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9" t="1553" r="13313" b="2168"/>
          <a:stretch>
            <a:fillRect/>
          </a:stretch>
        </p:blipFill>
        <p:spPr bwMode="auto">
          <a:xfrm>
            <a:off x="5162550" y="2422525"/>
            <a:ext cx="3600450" cy="36115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99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752475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MQXFS1 test</a:t>
            </a:r>
            <a:br>
              <a:rPr lang="en-GB" dirty="0"/>
            </a:br>
            <a:r>
              <a:rPr lang="en-GB" dirty="0" smtClean="0"/>
              <a:t>Quench performance</a:t>
            </a:r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0" y="1219200"/>
            <a:ext cx="2415480" cy="4906963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Ultimate</a:t>
            </a:r>
            <a:r>
              <a:rPr lang="en-GB" dirty="0" smtClean="0"/>
              <a:t> reached both at 1.9 K and 4.5 K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/>
              <a:t>Reached </a:t>
            </a:r>
            <a:r>
              <a:rPr lang="en-GB" dirty="0">
                <a:solidFill>
                  <a:srgbClr val="FF0000"/>
                </a:solidFill>
              </a:rPr>
              <a:t>85%</a:t>
            </a:r>
            <a:r>
              <a:rPr lang="en-GB" dirty="0"/>
              <a:t> of current limits</a:t>
            </a:r>
            <a:r>
              <a:rPr lang="en-GB" i="1" baseline="-25000" dirty="0"/>
              <a:t> </a:t>
            </a:r>
            <a:r>
              <a:rPr lang="en-GB" dirty="0"/>
              <a:t>at 1.9 K and </a:t>
            </a:r>
            <a:r>
              <a:rPr lang="en-GB" dirty="0">
                <a:solidFill>
                  <a:srgbClr val="FF0000"/>
                </a:solidFill>
              </a:rPr>
              <a:t>93%</a:t>
            </a:r>
            <a:r>
              <a:rPr lang="en-GB" dirty="0"/>
              <a:t> at 4.5 K</a:t>
            </a:r>
          </a:p>
          <a:p>
            <a:pPr lvl="1">
              <a:defRPr/>
            </a:pPr>
            <a:r>
              <a:rPr lang="en-GB" dirty="0"/>
              <a:t>Significant margin confirmed by ramp-rate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Full </a:t>
            </a:r>
            <a:r>
              <a:rPr lang="en-GB" dirty="0" smtClean="0">
                <a:solidFill>
                  <a:srgbClr val="FF0000"/>
                </a:solidFill>
              </a:rPr>
              <a:t>memory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8 </a:t>
            </a:r>
            <a:r>
              <a:rPr lang="en-GB" dirty="0">
                <a:solidFill>
                  <a:srgbClr val="FF0000"/>
                </a:solidFill>
              </a:rPr>
              <a:t>hours </a:t>
            </a:r>
            <a:r>
              <a:rPr lang="en-GB" dirty="0"/>
              <a:t>at </a:t>
            </a:r>
            <a:r>
              <a:rPr lang="en-GB" dirty="0" smtClean="0"/>
              <a:t>ultimate </a:t>
            </a:r>
            <a:r>
              <a:rPr lang="en-GB" dirty="0"/>
              <a:t>without </a:t>
            </a:r>
            <a:r>
              <a:rPr lang="en-GB" dirty="0" smtClean="0"/>
              <a:t>quenches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mtClean="0"/>
              <a:t>Giorgio Ambrosio and Paolo Ferracin</a:t>
            </a:r>
            <a:endParaRPr lang="en-US"/>
          </a:p>
        </p:txBody>
      </p:sp>
      <p:sp>
        <p:nvSpPr>
          <p:cNvPr id="54279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86800" y="6356350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034C783-9627-4583-8E8A-371514C038A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447702" y="-12841"/>
            <a:ext cx="1696298" cy="307777"/>
          </a:xfrm>
          <a:prstGeom prst="rect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By G</a:t>
            </a:r>
            <a:r>
              <a:rPr lang="en-GB" sz="1400" b="1" dirty="0">
                <a:solidFill>
                  <a:schemeClr val="bg1"/>
                </a:solidFill>
              </a:rPr>
              <a:t>. </a:t>
            </a:r>
            <a:r>
              <a:rPr lang="en-GB" sz="1400" b="1" dirty="0" err="1">
                <a:solidFill>
                  <a:schemeClr val="bg1"/>
                </a:solidFill>
              </a:rPr>
              <a:t>Chlachidzei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7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Powering requirements - ripple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9375"/>
            <a:ext cx="7920000" cy="537815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Tight requirements on triplet powering from: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Accuracy in the measurement of </a:t>
            </a:r>
            <a:r>
              <a:rPr lang="en-GB" dirty="0" smtClean="0">
                <a:latin typeface="Symbol" panose="05050102010706020507" pitchFamily="18" charset="2"/>
                <a:cs typeface="Symap" panose="00000400000000000000" pitchFamily="2" charset="0"/>
              </a:rPr>
              <a:t>b</a:t>
            </a:r>
            <a:r>
              <a:rPr lang="en-GB" dirty="0" smtClean="0"/>
              <a:t>* (low frequency regime – O(Hz))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Dynamic aperture considerations (10 Hz – 1 kHz)</a:t>
            </a:r>
          </a:p>
          <a:p>
            <a:pPr lvl="1"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 smtClean="0"/>
              <a:t>Class 1 power converter mandatory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Triplet powering scheme with 1 main power converter (recommended by Powering review) minimizes tune ripple but still marginal</a:t>
            </a:r>
          </a:p>
          <a:p>
            <a:pPr lvl="1">
              <a:lnSpc>
                <a:spcPct val="120000"/>
              </a:lnSpc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pending update on power converter performance WP6b (ongoing)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Higher frequency performance marginal for 300-600 Hz frequencies but pending: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Evaluation of the </a:t>
            </a:r>
            <a:r>
              <a:rPr lang="en-GB" dirty="0" smtClean="0">
                <a:solidFill>
                  <a:srgbClr val="FF0000"/>
                </a:solidFill>
              </a:rPr>
              <a:t>transfer function B(I) (f) taking into account beam screen and cold bore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WP3</a:t>
            </a:r>
          </a:p>
          <a:p>
            <a:pPr lvl="1">
              <a:lnSpc>
                <a:spcPct val="120000"/>
              </a:lnSpc>
            </a:pPr>
            <a:r>
              <a:rPr lang="en-GB" dirty="0" smtClean="0">
                <a:sym typeface="Wingdings" panose="05000000000000000000" pitchFamily="2" charset="2"/>
              </a:rPr>
              <a:t>Reduction of the noise at thee frequencies should be possible. Updated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performance expectations  WP6b</a:t>
            </a:r>
          </a:p>
          <a:p>
            <a:pPr lvl="1">
              <a:lnSpc>
                <a:spcPct val="120000"/>
              </a:lnSpc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20000"/>
              </a:lnSpc>
            </a:pPr>
            <a:r>
              <a:rPr lang="en-GB" sz="2900" dirty="0" smtClean="0"/>
              <a:t>D1s</a:t>
            </a:r>
            <a:r>
              <a:rPr lang="en-GB" sz="2900" dirty="0"/>
              <a:t>, D2s, and Q4s ±1 ppm accuracy is </a:t>
            </a:r>
            <a:r>
              <a:rPr lang="en-GB" sz="2900" dirty="0" smtClean="0"/>
              <a:t>adequate</a:t>
            </a:r>
            <a:endParaRPr lang="en-GB" sz="2900" dirty="0"/>
          </a:p>
          <a:p>
            <a:pPr marL="342900" lvl="1" indent="-342900">
              <a:lnSpc>
                <a:spcPct val="120000"/>
              </a:lnSpc>
            </a:pPr>
            <a:r>
              <a:rPr lang="en-GB" sz="2900" dirty="0" smtClean="0"/>
              <a:t>MDs to evaluate the possible impact of low frequency ripple/vibrations to be pursued</a:t>
            </a:r>
            <a:endParaRPr lang="en-GB" sz="2600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smtClean="0"/>
              <a:t>G. Arduini - WP2 Parallel Session Report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516217" y="10723"/>
            <a:ext cx="2627784" cy="338554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R. De Maria, M. </a:t>
            </a:r>
            <a:r>
              <a:rPr lang="en-US" sz="1600" b="1" dirty="0" err="1" smtClean="0">
                <a:solidFill>
                  <a:srgbClr val="FFFF00"/>
                </a:solidFill>
              </a:rPr>
              <a:t>Fitterer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20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6/7/2016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845965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1188" y="1059862"/>
          <a:ext cx="9061623" cy="43492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4488"/>
                <a:gridCol w="563310"/>
                <a:gridCol w="878899"/>
                <a:gridCol w="878899"/>
                <a:gridCol w="900438"/>
                <a:gridCol w="1098339"/>
                <a:gridCol w="215310"/>
                <a:gridCol w="695242"/>
                <a:gridCol w="833282"/>
                <a:gridCol w="370951"/>
                <a:gridCol w="889207"/>
                <a:gridCol w="543258"/>
              </a:tblGrid>
              <a:tr h="395472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2016</a:t>
                      </a:r>
                      <a:endParaRPr lang="en-US" sz="12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2017</a:t>
                      </a:r>
                      <a:endParaRPr lang="en-US" sz="12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2018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95472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Qtr1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Qtr2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Qtr3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Qtr4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Qtr1</a:t>
                      </a:r>
                      <a:endParaRPr lang="en-US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Qtr2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Qtr3</a:t>
                      </a:r>
                      <a:endParaRPr lang="en-US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Qtr4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Jan</a:t>
                      </a:r>
                      <a:endParaRPr lang="en-US" sz="1200" dirty="0"/>
                    </a:p>
                  </a:txBody>
                  <a:tcPr anchor="ctr"/>
                </a:tc>
              </a:tr>
              <a:tr h="42972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RF Power</a:t>
                      </a:r>
                      <a:endParaRPr lang="en-US" sz="1200" dirty="0"/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IOTs SM18</a:t>
                      </a:r>
                    </a:p>
                    <a:p>
                      <a:pPr algn="ctr"/>
                      <a:r>
                        <a:rPr lang="en-GB" sz="1200" dirty="0" smtClean="0"/>
                        <a:t>2 IOTs in</a:t>
                      </a:r>
                      <a:r>
                        <a:rPr lang="en-GB" sz="1200" baseline="0" dirty="0" smtClean="0"/>
                        <a:t> BA6 (FPC Conditioning)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</a:tr>
              <a:tr h="75573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LLRF/Controls</a:t>
                      </a:r>
                      <a:endParaRPr lang="en-US" sz="12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SM18</a:t>
                      </a:r>
                      <a:r>
                        <a:rPr lang="en-GB" sz="1200" baseline="0" dirty="0" smtClean="0"/>
                        <a:t>-Vertical Tests Setup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Deploy for VTA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BA6-SM18</a:t>
                      </a:r>
                      <a:r>
                        <a:rPr lang="en-GB" sz="1200" baseline="0" dirty="0" smtClean="0"/>
                        <a:t> Setup High Power &amp; deployment</a:t>
                      </a:r>
                      <a:endParaRPr lang="en-US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  <a:tr h="42972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Dressed Cavities</a:t>
                      </a:r>
                      <a:endParaRPr lang="en-US" sz="12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Cavity 1 Fabrication</a:t>
                      </a:r>
                    </a:p>
                    <a:p>
                      <a:pPr algn="ctr"/>
                      <a:r>
                        <a:rPr lang="en-GB" sz="1200" dirty="0" smtClean="0"/>
                        <a:t>(Treatment</a:t>
                      </a:r>
                      <a:r>
                        <a:rPr lang="en-GB" sz="1200" baseline="0" dirty="0" smtClean="0"/>
                        <a:t> + Cleanroom tooling)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Cav 2 Fabrication +</a:t>
                      </a:r>
                    </a:p>
                    <a:p>
                      <a:pPr algn="ctr"/>
                      <a:r>
                        <a:rPr lang="en-GB" sz="1200" dirty="0" smtClean="0"/>
                        <a:t>Cav</a:t>
                      </a:r>
                      <a:r>
                        <a:rPr lang="en-GB" sz="1200" baseline="0" dirty="0" smtClean="0"/>
                        <a:t> 1 &amp; 2 Treatment/Testing + Clean room assembly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  <a:tr h="42972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FPCs</a:t>
                      </a:r>
                      <a:endParaRPr lang="en-US" sz="12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2xFPCs</a:t>
                      </a:r>
                      <a:r>
                        <a:rPr lang="en-GB" sz="1200" baseline="0" dirty="0" smtClean="0"/>
                        <a:t> in SM18 Cleanroom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FPC Conditioning (TB)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  <a:tr h="42972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Cryomodule</a:t>
                      </a:r>
                      <a:endParaRPr lang="en-US" sz="12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Cryostat</a:t>
                      </a:r>
                      <a:r>
                        <a:rPr lang="en-GB" sz="1200" baseline="0" dirty="0" smtClean="0"/>
                        <a:t> &amp; Tooling</a:t>
                      </a:r>
                      <a:r>
                        <a:rPr lang="en-GB" sz="1200" dirty="0" smtClean="0"/>
                        <a:t> Design/Procurement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Cryomodule</a:t>
                      </a:r>
                      <a:r>
                        <a:rPr lang="en-GB" sz="1200" baseline="0" dirty="0" smtClean="0"/>
                        <a:t>/Tooling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Preparation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CM Assembly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Cold Tests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SPS</a:t>
                      </a:r>
                      <a:endParaRPr lang="en-US" sz="1200" dirty="0"/>
                    </a:p>
                  </a:txBody>
                  <a:tcPr anchor="ctr"/>
                </a:tc>
              </a:tr>
              <a:tr h="3954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Cryogenics</a:t>
                      </a:r>
                      <a:endParaRPr lang="en-US" sz="1200" dirty="0"/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Cryogenic Distribution</a:t>
                      </a:r>
                      <a:r>
                        <a:rPr lang="en-GB" sz="1200" baseline="0" dirty="0" smtClean="0"/>
                        <a:t> &amp; Valve Box SM18/SPS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CM</a:t>
                      </a:r>
                      <a:r>
                        <a:rPr lang="en-GB" sz="1200" baseline="0" dirty="0" smtClean="0"/>
                        <a:t> + VB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  <a:tr h="3954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Movable</a:t>
                      </a:r>
                      <a:r>
                        <a:rPr lang="en-GB" sz="1200" baseline="0" dirty="0" smtClean="0"/>
                        <a:t> Table</a:t>
                      </a:r>
                      <a:endParaRPr lang="en-US" sz="1200" dirty="0"/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Design &amp; Manufacturing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Tests at CERN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itle 2"/>
          <p:cNvSpPr txBox="1">
            <a:spLocks/>
          </p:cNvSpPr>
          <p:nvPr/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SPS Revised Planning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7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Voltage Withstand Levels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Update of table peak temperature and </a:t>
            </a:r>
            <a:r>
              <a:rPr lang="en-GB" dirty="0" smtClean="0">
                <a:solidFill>
                  <a:srgbClr val="FF0000"/>
                </a:solidFill>
              </a:rPr>
              <a:t>voltages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Data used to define voltage level of </a:t>
            </a:r>
            <a:r>
              <a:rPr lang="en-GB" dirty="0" smtClean="0">
                <a:solidFill>
                  <a:srgbClr val="FF0000"/>
                </a:solidFill>
              </a:rPr>
              <a:t>electrical acceptance test</a:t>
            </a:r>
            <a:r>
              <a:rPr lang="en-GB" dirty="0" smtClean="0"/>
              <a:t> (work in progress)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Giorgio Ambrosio and 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941794" y="0"/>
            <a:ext cx="2202206" cy="307777"/>
          </a:xfrm>
          <a:prstGeom prst="rect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By F. Rodriguez-</a:t>
            </a:r>
            <a:r>
              <a:rPr lang="en-GB" sz="1400" b="1" dirty="0" err="1" smtClean="0">
                <a:solidFill>
                  <a:schemeClr val="bg1"/>
                </a:solidFill>
              </a:rPr>
              <a:t>Mateos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560" y="1738962"/>
            <a:ext cx="7144880" cy="25383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5260720"/>
            <a:ext cx="5355492" cy="78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56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err="1" smtClean="0"/>
              <a:t>HiLumi</a:t>
            </a:r>
            <a:r>
              <a:rPr lang="en-GB" dirty="0" smtClean="0"/>
              <a:t>/LARP - Agenda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0565" y="1270130"/>
            <a:ext cx="5794289" cy="529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2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420" y="404664"/>
            <a:ext cx="7163380" cy="61316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61829" y="226956"/>
            <a:ext cx="7304971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400" b="1" dirty="0"/>
              <a:t>FP7-HiLumi </a:t>
            </a:r>
            <a:r>
              <a:rPr lang="en-GB" sz="2400" b="1" dirty="0" smtClean="0"/>
              <a:t>classified </a:t>
            </a:r>
            <a:r>
              <a:rPr lang="en-GB" sz="2400" b="1" dirty="0"/>
              <a:t>as «success story» by </a:t>
            </a:r>
            <a:r>
              <a:rPr lang="en-GB" sz="2400" b="1" dirty="0" smtClean="0"/>
              <a:t>EC</a:t>
            </a:r>
            <a:endParaRPr lang="en-GB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41" y="2204864"/>
            <a:ext cx="2398898" cy="156072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1981200" y="6356350"/>
            <a:ext cx="65532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dirty="0" smtClean="0"/>
              <a:t>LRossi@CM26LARP-SLAC 18May2016</a:t>
            </a:r>
            <a:endParaRPr lang="en-GB" noProof="0" dirty="0"/>
          </a:p>
        </p:txBody>
      </p:sp>
      <p:sp>
        <p:nvSpPr>
          <p:cNvPr id="7" name="Rectangle 6"/>
          <p:cNvSpPr/>
          <p:nvPr/>
        </p:nvSpPr>
        <p:spPr>
          <a:xfrm>
            <a:off x="977095" y="6227179"/>
            <a:ext cx="892215" cy="572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83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>
            <a:noAutofit/>
          </a:bodyPr>
          <a:lstStyle/>
          <a:p>
            <a:r>
              <a:rPr lang="fr-CH" sz="2800" dirty="0" err="1" smtClean="0"/>
              <a:t>Timeline</a:t>
            </a:r>
            <a:r>
              <a:rPr lang="fr-CH" sz="2800" dirty="0" smtClean="0"/>
              <a:t> &amp; Goal:</a:t>
            </a:r>
            <a:br>
              <a:rPr lang="fr-CH" sz="2800" dirty="0" smtClean="0"/>
            </a:br>
            <a:r>
              <a:rPr lang="fr-CH" sz="2800" dirty="0" err="1" smtClean="0"/>
              <a:t>Commissioning</a:t>
            </a:r>
            <a:r>
              <a:rPr lang="fr-CH" sz="2800" dirty="0" smtClean="0"/>
              <a:t> 2026; 3 ab</a:t>
            </a:r>
            <a:r>
              <a:rPr lang="fr-CH" sz="2800" baseline="30000" dirty="0" smtClean="0"/>
              <a:t>-1</a:t>
            </a:r>
            <a:r>
              <a:rPr lang="fr-CH" sz="2800" dirty="0" smtClean="0"/>
              <a:t> by 2037 (250 fb</a:t>
            </a:r>
            <a:r>
              <a:rPr lang="fr-CH" sz="2800" baseline="30000" dirty="0" smtClean="0"/>
              <a:t>-1</a:t>
            </a:r>
            <a:r>
              <a:rPr lang="fr-CH" sz="2800" dirty="0" smtClean="0"/>
              <a:t>/y)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LRossi@CM26LARP-SLAC 18May2016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38786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77095" y="6227179"/>
            <a:ext cx="892215" cy="572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63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Reviews</a:t>
            </a:r>
            <a:r>
              <a:rPr lang="fr-CH" dirty="0" smtClean="0"/>
              <a:t> 2016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10 March: (</a:t>
            </a:r>
            <a:r>
              <a:rPr lang="fr-CH" dirty="0" err="1" smtClean="0"/>
              <a:t>internal</a:t>
            </a:r>
            <a:r>
              <a:rPr lang="fr-CH" dirty="0" smtClean="0"/>
              <a:t>) management </a:t>
            </a:r>
            <a:r>
              <a:rPr lang="fr-CH" dirty="0" err="1" smtClean="0"/>
              <a:t>review</a:t>
            </a:r>
            <a:r>
              <a:rPr lang="fr-CH" dirty="0" smtClean="0"/>
              <a:t> of CC plan for SPS</a:t>
            </a:r>
          </a:p>
          <a:p>
            <a:r>
              <a:rPr lang="fr-CH" dirty="0" smtClean="0"/>
              <a:t>21-23 March: </a:t>
            </a:r>
            <a:r>
              <a:rPr lang="en-GB" dirty="0"/>
              <a:t>Conceptual Design Review of the HL-LHC Magnet </a:t>
            </a:r>
            <a:r>
              <a:rPr lang="en-GB" dirty="0" smtClean="0"/>
              <a:t>Circuits</a:t>
            </a:r>
          </a:p>
          <a:p>
            <a:r>
              <a:rPr lang="fr-CH" dirty="0" smtClean="0"/>
              <a:t>6-8 April: 11T </a:t>
            </a:r>
            <a:r>
              <a:rPr lang="fr-CH" dirty="0" err="1" smtClean="0"/>
              <a:t>dipole</a:t>
            </a:r>
            <a:r>
              <a:rPr lang="fr-CH" dirty="0" smtClean="0"/>
              <a:t> for DS </a:t>
            </a:r>
            <a:r>
              <a:rPr lang="fr-CH" dirty="0" err="1" smtClean="0"/>
              <a:t>Collimator</a:t>
            </a:r>
            <a:r>
              <a:rPr lang="fr-CH" dirty="0" smtClean="0"/>
              <a:t> HL-LHC</a:t>
            </a:r>
          </a:p>
          <a:p>
            <a:r>
              <a:rPr lang="fr-CH" dirty="0" smtClean="0"/>
              <a:t>27 May : (</a:t>
            </a:r>
            <a:r>
              <a:rPr lang="fr-CH" dirty="0" err="1" smtClean="0"/>
              <a:t>Internal</a:t>
            </a:r>
            <a:r>
              <a:rPr lang="fr-CH" dirty="0" smtClean="0"/>
              <a:t>) Tech. </a:t>
            </a:r>
            <a:r>
              <a:rPr lang="fr-CH" dirty="0" err="1" smtClean="0"/>
              <a:t>Infr</a:t>
            </a:r>
            <a:r>
              <a:rPr lang="fr-CH" dirty="0" smtClean="0"/>
              <a:t>. C&amp;S </a:t>
            </a:r>
            <a:r>
              <a:rPr lang="fr-CH" dirty="0" err="1" smtClean="0"/>
              <a:t>review</a:t>
            </a:r>
            <a:endParaRPr lang="fr-CH" dirty="0" smtClean="0"/>
          </a:p>
          <a:p>
            <a:r>
              <a:rPr lang="fr-CH" dirty="0" smtClean="0"/>
              <a:t>7-10 </a:t>
            </a:r>
            <a:r>
              <a:rPr lang="fr-CH" dirty="0" err="1" smtClean="0"/>
              <a:t>June</a:t>
            </a:r>
            <a:r>
              <a:rPr lang="fr-CH" dirty="0" smtClean="0"/>
              <a:t>: MQXF </a:t>
            </a:r>
            <a:r>
              <a:rPr lang="fr-CH" dirty="0" err="1" smtClean="0"/>
              <a:t>review</a:t>
            </a:r>
            <a:endParaRPr lang="fr-CH" dirty="0" smtClean="0"/>
          </a:p>
          <a:p>
            <a:r>
              <a:rPr lang="fr-CH" dirty="0" smtClean="0"/>
              <a:t>30June-1Jul: D1 </a:t>
            </a:r>
            <a:r>
              <a:rPr lang="fr-CH" dirty="0" err="1" smtClean="0"/>
              <a:t>review</a:t>
            </a:r>
            <a:r>
              <a:rPr lang="fr-CH" dirty="0" smtClean="0"/>
              <a:t> (KEK)</a:t>
            </a:r>
          </a:p>
          <a:p>
            <a:r>
              <a:rPr lang="fr-CH" dirty="0" smtClean="0"/>
              <a:t>August/Sept. : </a:t>
            </a:r>
            <a:r>
              <a:rPr lang="fr-CH" dirty="0" err="1" smtClean="0"/>
              <a:t>Review</a:t>
            </a:r>
            <a:r>
              <a:rPr lang="fr-CH" dirty="0" smtClean="0"/>
              <a:t> of the </a:t>
            </a:r>
            <a:r>
              <a:rPr lang="fr-CH" dirty="0" err="1" smtClean="0"/>
              <a:t>need</a:t>
            </a:r>
            <a:r>
              <a:rPr lang="fr-CH" dirty="0" smtClean="0"/>
              <a:t> for Halo control via e-</a:t>
            </a:r>
            <a:r>
              <a:rPr lang="fr-CH" dirty="0" err="1" smtClean="0"/>
              <a:t>lens</a:t>
            </a:r>
            <a:r>
              <a:rPr lang="fr-CH" dirty="0" smtClean="0"/>
              <a:t>.</a:t>
            </a:r>
          </a:p>
          <a:p>
            <a:r>
              <a:rPr lang="fr-CH" dirty="0" smtClean="0"/>
              <a:t>17-19 </a:t>
            </a:r>
            <a:r>
              <a:rPr lang="fr-CH" dirty="0" err="1" smtClean="0"/>
              <a:t>Oct</a:t>
            </a:r>
            <a:r>
              <a:rPr lang="fr-CH" dirty="0" smtClean="0"/>
              <a:t>: C&amp;SR-II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smtClean="0"/>
              <a:t>LRossi@CM26LARP-SLAC 18May2016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90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709000"/>
            <a:ext cx="7992888" cy="2059850"/>
          </a:xfrm>
        </p:spPr>
        <p:txBody>
          <a:bodyPr>
            <a:normAutofit/>
          </a:bodyPr>
          <a:lstStyle/>
          <a:p>
            <a:pPr algn="ctr"/>
            <a:r>
              <a:rPr lang="fr-CH" sz="2600" dirty="0" smtClean="0"/>
              <a:t>The boat </a:t>
            </a:r>
            <a:r>
              <a:rPr lang="fr-CH" sz="2600" dirty="0" err="1" smtClean="0"/>
              <a:t>is</a:t>
            </a:r>
            <a:r>
              <a:rPr lang="fr-CH" sz="2600" dirty="0" smtClean="0"/>
              <a:t> (</a:t>
            </a:r>
            <a:r>
              <a:rPr lang="fr-CH" sz="2600" dirty="0" err="1" smtClean="0"/>
              <a:t>near</a:t>
            </a:r>
            <a:r>
              <a:rPr lang="fr-CH" sz="2600" dirty="0" smtClean="0"/>
              <a:t>) full </a:t>
            </a:r>
            <a:r>
              <a:rPr lang="fr-CH" sz="2600" dirty="0" err="1" smtClean="0"/>
              <a:t>steam</a:t>
            </a:r>
            <a:r>
              <a:rPr lang="fr-CH" sz="2600" dirty="0" smtClean="0"/>
              <a:t>…</a:t>
            </a:r>
            <a:br>
              <a:rPr lang="fr-CH" sz="2600" dirty="0" smtClean="0"/>
            </a:br>
            <a:r>
              <a:rPr lang="fr-CH" sz="2600" dirty="0" smtClean="0"/>
              <a:t>Time for changes </a:t>
            </a:r>
            <a:r>
              <a:rPr lang="fr-CH" sz="2600" dirty="0" err="1" smtClean="0"/>
              <a:t>is</a:t>
            </a:r>
            <a:r>
              <a:rPr lang="fr-CH" sz="2600" dirty="0" smtClean="0"/>
              <a:t> </a:t>
            </a:r>
            <a:r>
              <a:rPr lang="fr-CH" sz="2600" dirty="0" err="1" smtClean="0"/>
              <a:t>narrowing</a:t>
            </a:r>
            <a:r>
              <a:rPr lang="fr-CH" sz="2600" dirty="0" smtClean="0"/>
              <a:t/>
            </a:r>
            <a:br>
              <a:rPr lang="fr-CH" sz="2600" dirty="0" smtClean="0"/>
            </a:br>
            <a:r>
              <a:rPr lang="fr-CH" sz="2600" dirty="0" smtClean="0"/>
              <a:t>plan must </a:t>
            </a:r>
            <a:r>
              <a:rPr lang="fr-CH" sz="2600" dirty="0" err="1" smtClean="0"/>
              <a:t>be</a:t>
            </a:r>
            <a:r>
              <a:rPr lang="fr-CH" sz="2600" dirty="0" smtClean="0"/>
              <a:t> </a:t>
            </a:r>
            <a:r>
              <a:rPr lang="fr-CH" sz="2600" dirty="0" err="1" smtClean="0"/>
              <a:t>frozen</a:t>
            </a:r>
            <a:r>
              <a:rPr lang="fr-CH" sz="2600" dirty="0" smtClean="0"/>
              <a:t/>
            </a:r>
            <a:br>
              <a:rPr lang="fr-CH" sz="2600" dirty="0" smtClean="0"/>
            </a:br>
            <a:r>
              <a:rPr lang="fr-CH" sz="2600" dirty="0" smtClean="0"/>
              <a:t>(LS4 </a:t>
            </a:r>
            <a:r>
              <a:rPr lang="fr-CH" sz="2600" dirty="0" err="1" smtClean="0"/>
              <a:t>becoming</a:t>
            </a:r>
            <a:r>
              <a:rPr lang="fr-CH" sz="2600" dirty="0" smtClean="0"/>
              <a:t> part of HL-LHC: CC and…)</a:t>
            </a:r>
            <a:endParaRPr lang="en-GB" sz="26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LRossi@CM26LARP-SLAC 18May2016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977095" y="6227179"/>
            <a:ext cx="892215" cy="5729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5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4572000" y="1080000"/>
            <a:ext cx="4536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C00000"/>
                </a:solidFill>
              </a:rPr>
              <a:t>Drawbacks:</a:t>
            </a:r>
          </a:p>
          <a:p>
            <a:pPr lvl="1"/>
            <a:r>
              <a:rPr lang="en-US" dirty="0"/>
              <a:t>Co-existence with 400 MHz </a:t>
            </a:r>
            <a:r>
              <a:rPr lang="en-US" dirty="0" smtClean="0"/>
              <a:t>crab-cavities, in particular, potential </a:t>
            </a:r>
            <a:r>
              <a:rPr lang="en-US" dirty="0"/>
              <a:t>DA </a:t>
            </a:r>
            <a:r>
              <a:rPr lang="en-US" dirty="0" smtClean="0"/>
              <a:t>restrictions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no sign so far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Longitudinal stability limits are lower</a:t>
            </a:r>
            <a:endParaRPr lang="en-US" dirty="0"/>
          </a:p>
          <a:p>
            <a:pPr lvl="1"/>
            <a:r>
              <a:rPr lang="en-US" dirty="0" smtClean="0"/>
              <a:t>Lower TMCI threshold but always well beyond the operational bunch parameters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200 MHz </a:t>
            </a:r>
            <a:r>
              <a:rPr lang="de-DE" dirty="0" err="1" smtClean="0"/>
              <a:t>option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Advantages:</a:t>
            </a:r>
          </a:p>
          <a:p>
            <a:pPr lvl="1"/>
            <a:r>
              <a:rPr lang="en-US" sz="1800" dirty="0" smtClean="0"/>
              <a:t>Potentially allowing to inject higher bunch populations with longer bunches </a:t>
            </a:r>
            <a:r>
              <a:rPr lang="en-US" sz="1800" dirty="0" smtClean="0">
                <a:sym typeface="Wingdings" panose="05000000000000000000" pitchFamily="2" charset="2"/>
              </a:rPr>
              <a:t>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needs to be confirmed by LIU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/>
              <a:t>Minimization of  </a:t>
            </a:r>
            <a:r>
              <a:rPr lang="en-US" sz="1800" dirty="0">
                <a:solidFill>
                  <a:srgbClr val="FF0000"/>
                </a:solidFill>
              </a:rPr>
              <a:t>electron cloud </a:t>
            </a:r>
            <a:r>
              <a:rPr lang="en-US" sz="1800" dirty="0" smtClean="0">
                <a:solidFill>
                  <a:srgbClr val="FF0000"/>
                </a:solidFill>
              </a:rPr>
              <a:t>effects if scrubbing not sufficient to suppress electron cloud in the dipoles (SEY=1.4) </a:t>
            </a:r>
            <a:r>
              <a:rPr lang="en-US" sz="1800" dirty="0" smtClean="0"/>
              <a:t>, </a:t>
            </a:r>
            <a:r>
              <a:rPr lang="en-US" sz="1800" dirty="0"/>
              <a:t>intra-beam </a:t>
            </a:r>
            <a:r>
              <a:rPr lang="en-US" sz="1800" dirty="0" smtClean="0"/>
              <a:t>scattering</a:t>
            </a:r>
            <a:r>
              <a:rPr lang="en-US" sz="1800" dirty="0"/>
              <a:t> </a:t>
            </a:r>
            <a:r>
              <a:rPr lang="en-US" sz="1800" dirty="0" smtClean="0"/>
              <a:t>and heating</a:t>
            </a:r>
          </a:p>
          <a:p>
            <a:pPr lvl="1"/>
            <a:r>
              <a:rPr lang="en-US" sz="1800" dirty="0" smtClean="0"/>
              <a:t>Possibility </a:t>
            </a:r>
            <a:r>
              <a:rPr lang="en-US" sz="1800" dirty="0"/>
              <a:t>of luminosity </a:t>
            </a:r>
            <a:r>
              <a:rPr lang="en-US" sz="1800" dirty="0" smtClean="0"/>
              <a:t>leveling with bunch length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176" y="3513052"/>
            <a:ext cx="3600000" cy="26000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346431" y="10723"/>
            <a:ext cx="1797569" cy="338554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</a:t>
            </a:r>
            <a:r>
              <a:rPr lang="en-US" sz="1600" b="1" dirty="0" err="1" smtClean="0">
                <a:solidFill>
                  <a:srgbClr val="FFFF00"/>
                </a:solidFill>
              </a:rPr>
              <a:t>Iadarola</a:t>
            </a:r>
            <a:r>
              <a:rPr lang="en-US" sz="1600" b="1" dirty="0" smtClean="0">
                <a:solidFill>
                  <a:srgbClr val="FFFF00"/>
                </a:solidFill>
              </a:rPr>
              <a:t>, K. Li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 Arduini - WP2 Parallel Session Report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977095" y="6120000"/>
            <a:ext cx="892215" cy="6801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4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vel_v034_Apr16BaselineStage2Round_p0.980_oncc1.00&#10;sey_dip_1.40_sey_quad_1.40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9"/>
          <a:stretch/>
        </p:blipFill>
        <p:spPr>
          <a:xfrm>
            <a:off x="35496" y="1388112"/>
            <a:ext cx="3895344" cy="539376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908249" y="4604779"/>
            <a:ext cx="1116000" cy="1499534"/>
            <a:chOff x="3872753" y="4721410"/>
            <a:chExt cx="1116000" cy="1499534"/>
          </a:xfrm>
        </p:grpSpPr>
        <p:sp>
          <p:nvSpPr>
            <p:cNvPr id="13" name="TextBox 12"/>
            <p:cNvSpPr txBox="1"/>
            <p:nvPr/>
          </p:nvSpPr>
          <p:spPr>
            <a:xfrm>
              <a:off x="3872753" y="4721410"/>
              <a:ext cx="1116000" cy="288000"/>
            </a:xfrm>
            <a:prstGeom prst="rect">
              <a:avLst/>
            </a:prstGeom>
            <a:solidFill>
              <a:srgbClr val="FEBFC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/>
                  <a:cs typeface="Arial"/>
                </a:rPr>
                <a:t>e</a:t>
              </a:r>
              <a:r>
                <a:rPr lang="en-US" sz="1200" dirty="0" smtClean="0">
                  <a:latin typeface="Arial"/>
                  <a:cs typeface="Arial"/>
                </a:rPr>
                <a:t>-cloud quad.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72753" y="5125255"/>
              <a:ext cx="1116000" cy="288000"/>
            </a:xfrm>
            <a:prstGeom prst="rect">
              <a:avLst/>
            </a:prstGeom>
            <a:solidFill>
              <a:srgbClr val="C1BEFE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/>
                  <a:cs typeface="Arial"/>
                </a:rPr>
                <a:t>e</a:t>
              </a:r>
              <a:r>
                <a:rPr lang="en-US" sz="1200" dirty="0" smtClean="0">
                  <a:latin typeface="Arial"/>
                  <a:cs typeface="Arial"/>
                </a:rPr>
                <a:t>-cloud dip.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72753" y="5529100"/>
              <a:ext cx="1116000" cy="288000"/>
            </a:xfrm>
            <a:prstGeom prst="rect">
              <a:avLst/>
            </a:prstGeom>
            <a:solidFill>
              <a:srgbClr val="C2E0C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Impedance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72753" y="5932944"/>
              <a:ext cx="1116000" cy="288000"/>
            </a:xfrm>
            <a:prstGeom prst="rect">
              <a:avLst/>
            </a:prstGeom>
            <a:solidFill>
              <a:srgbClr val="DFDFD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Syn. radiation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827378" y="5247251"/>
            <a:ext cx="2913530" cy="0"/>
          </a:xfrm>
          <a:prstGeom prst="line">
            <a:avLst/>
          </a:prstGeom>
          <a:ln w="28575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20101" y="1888753"/>
            <a:ext cx="28913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Arial"/>
                <a:cs typeface="Arial"/>
              </a:rPr>
              <a:t>256 fb</a:t>
            </a:r>
            <a:r>
              <a:rPr lang="en-GB" sz="1400" b="1" baseline="30000" dirty="0" smtClean="0">
                <a:latin typeface="Arial"/>
                <a:cs typeface="Arial"/>
              </a:rPr>
              <a:t>-1</a:t>
            </a:r>
            <a:r>
              <a:rPr lang="en-GB" sz="1400" b="1" dirty="0" smtClean="0">
                <a:latin typeface="Arial"/>
                <a:cs typeface="Arial"/>
              </a:rPr>
              <a:t>/year</a:t>
            </a:r>
            <a:endParaRPr lang="en-GB" sz="1400" b="1" dirty="0">
              <a:latin typeface="Arial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600" dirty="0" smtClean="0"/>
              <a:t>200 MHz </a:t>
            </a:r>
            <a:endParaRPr lang="de-DE" sz="2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9</a:t>
            </a:fld>
            <a:r>
              <a:rPr lang="en-GB" smtClean="0"/>
              <a:t>/37</a:t>
            </a:r>
            <a:endParaRPr lang="en-GB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683496" y="891369"/>
            <a:ext cx="3312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HL-LHC baseline (400 MHz)</a:t>
            </a:r>
            <a:endParaRPr lang="en-GB" b="1" dirty="0"/>
          </a:p>
        </p:txBody>
      </p:sp>
      <p:pic>
        <p:nvPicPr>
          <p:cNvPr id="18" name="Picture 17" descr="level_v034_Apr16200MHzCooling_p0.980_oncc1.00sey_dip_1.40_sey_quad_1.40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0"/>
          <a:stretch/>
        </p:blipFill>
        <p:spPr>
          <a:xfrm>
            <a:off x="5148528" y="1350145"/>
            <a:ext cx="3895344" cy="543751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951920" y="1772122"/>
            <a:ext cx="29415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Arial"/>
                <a:cs typeface="Arial"/>
              </a:rPr>
              <a:t>243 fb</a:t>
            </a:r>
            <a:r>
              <a:rPr lang="en-GB" sz="1400" b="1" baseline="30000" dirty="0" smtClean="0">
                <a:latin typeface="Arial"/>
                <a:cs typeface="Arial"/>
              </a:rPr>
              <a:t>-1</a:t>
            </a:r>
            <a:r>
              <a:rPr lang="en-GB" sz="1400" b="1" dirty="0" smtClean="0">
                <a:latin typeface="Arial"/>
                <a:cs typeface="Arial"/>
              </a:rPr>
              <a:t>/year (-5% </a:t>
            </a:r>
            <a:r>
              <a:rPr lang="en-GB" sz="1400" b="1" dirty="0" err="1" smtClean="0">
                <a:latin typeface="Arial"/>
                <a:cs typeface="Arial"/>
              </a:rPr>
              <a:t>w.r.t</a:t>
            </a:r>
            <a:r>
              <a:rPr lang="en-GB" sz="1400" b="1" dirty="0" smtClean="0">
                <a:latin typeface="Arial"/>
                <a:cs typeface="Arial"/>
              </a:rPr>
              <a:t>. 400 MHz)</a:t>
            </a:r>
            <a:endParaRPr lang="en-GB" sz="1400" b="1" dirty="0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64528" y="891369"/>
            <a:ext cx="396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200 MHz option, “natural” shortening</a:t>
            </a:r>
            <a:endParaRPr lang="en-GB" b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906942" y="5229200"/>
            <a:ext cx="2913530" cy="0"/>
          </a:xfrm>
          <a:prstGeom prst="line">
            <a:avLst/>
          </a:prstGeom>
          <a:ln w="28575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668344" y="10723"/>
            <a:ext cx="1475656" cy="338554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</a:t>
            </a:r>
            <a:r>
              <a:rPr lang="en-US" sz="1600" b="1" dirty="0" err="1" smtClean="0">
                <a:solidFill>
                  <a:srgbClr val="FFFF00"/>
                </a:solidFill>
              </a:rPr>
              <a:t>Iadarola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01856" y="1369750"/>
            <a:ext cx="1475656" cy="338554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SEY=1.4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G. Arduini - WP2 </a:t>
            </a:r>
            <a:r>
              <a:rPr lang="fr-FR" noProof="0" dirty="0" err="1" smtClean="0"/>
              <a:t>Parallel</a:t>
            </a:r>
            <a:r>
              <a:rPr lang="fr-FR" noProof="0" dirty="0" smtClean="0"/>
              <a:t> Session Report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3705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23974</TotalTime>
  <Words>1108</Words>
  <Application>Microsoft Office PowerPoint</Application>
  <PresentationFormat>On-screen Show (4:3)</PresentationFormat>
  <Paragraphs>263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Calibri</vt:lpstr>
      <vt:lpstr>Calibri Light</vt:lpstr>
      <vt:lpstr>NimbusRomNo9L-Medi</vt:lpstr>
      <vt:lpstr>Symap</vt:lpstr>
      <vt:lpstr>Symbol</vt:lpstr>
      <vt:lpstr>Wingdings</vt:lpstr>
      <vt:lpstr>CERN_Cobranding_AMMW2015_4_3</vt:lpstr>
      <vt:lpstr>Custom Design</vt:lpstr>
      <vt:lpstr>HiLumiLHC_PresentationTemplate</vt:lpstr>
      <vt:lpstr>1_HiLumiLHC_PresentationTemplate</vt:lpstr>
      <vt:lpstr>PowerPoint Presentation</vt:lpstr>
      <vt:lpstr>Summary of Joint HiLumi/LARP Meeting at SLAC</vt:lpstr>
      <vt:lpstr>HiLumi/LARP - Agenda</vt:lpstr>
      <vt:lpstr>PowerPoint Presentation</vt:lpstr>
      <vt:lpstr>Timeline &amp; Goal: Commissioning 2026; 3 ab-1 by 2037 (250 fb-1/y)</vt:lpstr>
      <vt:lpstr>Reviews 2016</vt:lpstr>
      <vt:lpstr>The boat is (near) full steam… Time for changes is narrowing plan must be frozen (LS4 becoming part of HL-LHC: CC and…)</vt:lpstr>
      <vt:lpstr>200 MHz option</vt:lpstr>
      <vt:lpstr>200 MHz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Crab Cavities – Ongoing Activities</vt:lpstr>
      <vt:lpstr>Crab Cavities – Ongoing Activities</vt:lpstr>
      <vt:lpstr>Revised Planning</vt:lpstr>
      <vt:lpstr>Impedance (crab cavities)</vt:lpstr>
      <vt:lpstr>SPS-LSS6 Implantation</vt:lpstr>
      <vt:lpstr>HiLumi low-β quadrupole MQXF</vt:lpstr>
      <vt:lpstr>MQXFS1 test Quench performance</vt:lpstr>
      <vt:lpstr>Powering requirements - ripple</vt:lpstr>
      <vt:lpstr>PowerPoint Presentation</vt:lpstr>
      <vt:lpstr>PowerPoint Presentation</vt:lpstr>
      <vt:lpstr>Voltage Withstand Levels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Andrea Apollonio</cp:lastModifiedBy>
  <cp:revision>773</cp:revision>
  <dcterms:created xsi:type="dcterms:W3CDTF">2015-10-05T14:29:31Z</dcterms:created>
  <dcterms:modified xsi:type="dcterms:W3CDTF">2016-06-09T08:14:34Z</dcterms:modified>
</cp:coreProperties>
</file>