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0"/>
  </p:notesMasterIdLst>
  <p:sldIdLst>
    <p:sldId id="256" r:id="rId2"/>
    <p:sldId id="261" r:id="rId3"/>
    <p:sldId id="260" r:id="rId4"/>
    <p:sldId id="287" r:id="rId5"/>
    <p:sldId id="259" r:id="rId6"/>
    <p:sldId id="290" r:id="rId7"/>
    <p:sldId id="291" r:id="rId8"/>
    <p:sldId id="274" r:id="rId9"/>
    <p:sldId id="257" r:id="rId10"/>
    <p:sldId id="265" r:id="rId11"/>
    <p:sldId id="277" r:id="rId12"/>
    <p:sldId id="268" r:id="rId13"/>
    <p:sldId id="270" r:id="rId14"/>
    <p:sldId id="272" r:id="rId15"/>
    <p:sldId id="278" r:id="rId16"/>
    <p:sldId id="299" r:id="rId17"/>
    <p:sldId id="280" r:id="rId18"/>
    <p:sldId id="258" r:id="rId19"/>
    <p:sldId id="275" r:id="rId20"/>
    <p:sldId id="273" r:id="rId21"/>
    <p:sldId id="281" r:id="rId22"/>
    <p:sldId id="271" r:id="rId23"/>
    <p:sldId id="292" r:id="rId24"/>
    <p:sldId id="293" r:id="rId25"/>
    <p:sldId id="295" r:id="rId26"/>
    <p:sldId id="296" r:id="rId27"/>
    <p:sldId id="294" r:id="rId28"/>
    <p:sldId id="29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0000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852" autoAdjust="0"/>
    <p:restoredTop sz="96958" autoAdjust="0"/>
  </p:normalViewPr>
  <p:slideViewPr>
    <p:cSldViewPr snapToGrid="0" snapToObjects="1">
      <p:cViewPr>
        <p:scale>
          <a:sx n="75" d="100"/>
          <a:sy n="75" d="100"/>
        </p:scale>
        <p:origin x="1812" y="1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RD1.LR5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FMCM_data!$U$149:$U$162</c:f>
              <c:numCache>
                <c:formatCode>General</c:formatCode>
                <c:ptCount val="14"/>
                <c:pt idx="0">
                  <c:v>4.3</c:v>
                </c:pt>
                <c:pt idx="1">
                  <c:v>4.1499999999999986</c:v>
                </c:pt>
                <c:pt idx="2">
                  <c:v>17.8</c:v>
                </c:pt>
                <c:pt idx="3">
                  <c:v>14.87</c:v>
                </c:pt>
                <c:pt idx="4">
                  <c:v>6.7</c:v>
                </c:pt>
                <c:pt idx="5">
                  <c:v>36.56</c:v>
                </c:pt>
                <c:pt idx="6">
                  <c:v>3.14</c:v>
                </c:pt>
                <c:pt idx="7">
                  <c:v>3.65</c:v>
                </c:pt>
                <c:pt idx="8">
                  <c:v>15.12</c:v>
                </c:pt>
                <c:pt idx="10">
                  <c:v>4.0999999999999996</c:v>
                </c:pt>
                <c:pt idx="11">
                  <c:v>5.31</c:v>
                </c:pt>
                <c:pt idx="12">
                  <c:v>21.3</c:v>
                </c:pt>
                <c:pt idx="13">
                  <c:v>36.5</c:v>
                </c:pt>
              </c:numCache>
            </c:numRef>
          </c:xVal>
          <c:yVal>
            <c:numRef>
              <c:f>FMCM_data!$V$149:$V$162</c:f>
              <c:numCache>
                <c:formatCode>General</c:formatCode>
                <c:ptCount val="14"/>
                <c:pt idx="0">
                  <c:v>0.21</c:v>
                </c:pt>
                <c:pt idx="1">
                  <c:v>0.17599999999999999</c:v>
                </c:pt>
                <c:pt idx="2">
                  <c:v>0.69</c:v>
                </c:pt>
                <c:pt idx="3">
                  <c:v>0.62</c:v>
                </c:pt>
                <c:pt idx="4">
                  <c:v>0.3</c:v>
                </c:pt>
                <c:pt idx="5">
                  <c:v>0.45</c:v>
                </c:pt>
                <c:pt idx="6">
                  <c:v>0.126</c:v>
                </c:pt>
                <c:pt idx="7">
                  <c:v>0.13200000000000001</c:v>
                </c:pt>
                <c:pt idx="8">
                  <c:v>0.59699999999999998</c:v>
                </c:pt>
                <c:pt idx="10">
                  <c:v>0.14699999999999999</c:v>
                </c:pt>
                <c:pt idx="11">
                  <c:v>0.18</c:v>
                </c:pt>
                <c:pt idx="12">
                  <c:v>0.81</c:v>
                </c:pt>
                <c:pt idx="13">
                  <c:v>0.43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16E-4B90-9887-BEDFBE29F245}"/>
            </c:ext>
          </c:extLst>
        </c:ser>
        <c:ser>
          <c:idx val="1"/>
          <c:order val="1"/>
          <c:tx>
            <c:v>RD1.LR1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FMCM_data!$U$165:$U$166</c:f>
              <c:numCache>
                <c:formatCode>General</c:formatCode>
                <c:ptCount val="2"/>
                <c:pt idx="0">
                  <c:v>9.120000000000001</c:v>
                </c:pt>
                <c:pt idx="1">
                  <c:v>15.6</c:v>
                </c:pt>
              </c:numCache>
            </c:numRef>
          </c:xVal>
          <c:yVal>
            <c:numRef>
              <c:f>FMCM_data!$V$165:$V$166</c:f>
              <c:numCache>
                <c:formatCode>General</c:formatCode>
                <c:ptCount val="2"/>
                <c:pt idx="0">
                  <c:v>0.69</c:v>
                </c:pt>
                <c:pt idx="1">
                  <c:v>0.7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16E-4B90-9887-BEDFBE29F245}"/>
            </c:ext>
          </c:extLst>
        </c:ser>
        <c:ser>
          <c:idx val="2"/>
          <c:order val="2"/>
          <c:tx>
            <c:v>RD34.LR7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FMCM_data!$U$169:$U$179</c:f>
              <c:numCache>
                <c:formatCode>General</c:formatCode>
                <c:ptCount val="11"/>
                <c:pt idx="0">
                  <c:v>1.94</c:v>
                </c:pt>
                <c:pt idx="1">
                  <c:v>2.64</c:v>
                </c:pt>
                <c:pt idx="2">
                  <c:v>7.84</c:v>
                </c:pt>
                <c:pt idx="3">
                  <c:v>3.18</c:v>
                </c:pt>
                <c:pt idx="4">
                  <c:v>1.6</c:v>
                </c:pt>
                <c:pt idx="5">
                  <c:v>12.7</c:v>
                </c:pt>
                <c:pt idx="6">
                  <c:v>6</c:v>
                </c:pt>
                <c:pt idx="7">
                  <c:v>7</c:v>
                </c:pt>
                <c:pt idx="8">
                  <c:v>2.71</c:v>
                </c:pt>
                <c:pt idx="9">
                  <c:v>9.27</c:v>
                </c:pt>
                <c:pt idx="10">
                  <c:v>12.7</c:v>
                </c:pt>
              </c:numCache>
            </c:numRef>
          </c:xVal>
          <c:yVal>
            <c:numRef>
              <c:f>FMCM_data!$V$169:$V$179</c:f>
              <c:numCache>
                <c:formatCode>General</c:formatCode>
                <c:ptCount val="11"/>
                <c:pt idx="0">
                  <c:v>0.38</c:v>
                </c:pt>
                <c:pt idx="1">
                  <c:v>0.21</c:v>
                </c:pt>
                <c:pt idx="2">
                  <c:v>0.61</c:v>
                </c:pt>
                <c:pt idx="3">
                  <c:v>0.38</c:v>
                </c:pt>
                <c:pt idx="4">
                  <c:v>0.16</c:v>
                </c:pt>
                <c:pt idx="5">
                  <c:v>1.24</c:v>
                </c:pt>
                <c:pt idx="6">
                  <c:v>0.504</c:v>
                </c:pt>
                <c:pt idx="7">
                  <c:v>0.95</c:v>
                </c:pt>
                <c:pt idx="8">
                  <c:v>0.21</c:v>
                </c:pt>
                <c:pt idx="9">
                  <c:v>0.7</c:v>
                </c:pt>
                <c:pt idx="10">
                  <c:v>1.47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16E-4B90-9887-BEDFBE29F245}"/>
            </c:ext>
          </c:extLst>
        </c:ser>
        <c:ser>
          <c:idx val="3"/>
          <c:order val="3"/>
          <c:tx>
            <c:v>RD34.LR3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FMCM_data!$U$182:$U$190</c:f>
              <c:numCache>
                <c:formatCode>General</c:formatCode>
                <c:ptCount val="9"/>
                <c:pt idx="0">
                  <c:v>1.73</c:v>
                </c:pt>
                <c:pt idx="1">
                  <c:v>4.97</c:v>
                </c:pt>
                <c:pt idx="2">
                  <c:v>4.22</c:v>
                </c:pt>
                <c:pt idx="3">
                  <c:v>10.199999999999999</c:v>
                </c:pt>
                <c:pt idx="4">
                  <c:v>5.6</c:v>
                </c:pt>
                <c:pt idx="5">
                  <c:v>1.55</c:v>
                </c:pt>
                <c:pt idx="6">
                  <c:v>1.63</c:v>
                </c:pt>
                <c:pt idx="7">
                  <c:v>6.7</c:v>
                </c:pt>
                <c:pt idx="8">
                  <c:v>11.3</c:v>
                </c:pt>
              </c:numCache>
            </c:numRef>
          </c:xVal>
          <c:yVal>
            <c:numRef>
              <c:f>FMCM_data!$V$182:$V$190</c:f>
              <c:numCache>
                <c:formatCode>General</c:formatCode>
                <c:ptCount val="9"/>
                <c:pt idx="0">
                  <c:v>0.14899999999999999</c:v>
                </c:pt>
                <c:pt idx="1">
                  <c:v>0.42899999999999999</c:v>
                </c:pt>
                <c:pt idx="2">
                  <c:v>0.5</c:v>
                </c:pt>
                <c:pt idx="3">
                  <c:v>0.85</c:v>
                </c:pt>
                <c:pt idx="4">
                  <c:v>0.14000000000000001</c:v>
                </c:pt>
                <c:pt idx="5">
                  <c:v>0.16200000000000001</c:v>
                </c:pt>
                <c:pt idx="6">
                  <c:v>0.14000000000000001</c:v>
                </c:pt>
                <c:pt idx="7">
                  <c:v>0.56999999999999995</c:v>
                </c:pt>
                <c:pt idx="8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16E-4B90-9887-BEDFBE29F245}"/>
            </c:ext>
          </c:extLst>
        </c:ser>
        <c:ser>
          <c:idx val="4"/>
          <c:order val="4"/>
          <c:tx>
            <c:v>RMSD-b2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FMCM_data!$U$196</c:f>
              <c:numCache>
                <c:formatCode>General</c:formatCode>
                <c:ptCount val="1"/>
                <c:pt idx="0">
                  <c:v>1.4</c:v>
                </c:pt>
              </c:numCache>
            </c:numRef>
          </c:xVal>
          <c:yVal>
            <c:numRef>
              <c:f>FMCM_data!$V$196</c:f>
              <c:numCache>
                <c:formatCode>General</c:formatCode>
                <c:ptCount val="1"/>
                <c:pt idx="0">
                  <c:v>0.18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16E-4B90-9887-BEDFBE29F245}"/>
            </c:ext>
          </c:extLst>
        </c:ser>
        <c:ser>
          <c:idx val="5"/>
          <c:order val="5"/>
          <c:tx>
            <c:v>RMSD-b1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FMCM_data!$U$193</c:f>
              <c:numCache>
                <c:formatCode>General</c:formatCode>
                <c:ptCount val="1"/>
                <c:pt idx="0">
                  <c:v>1.4</c:v>
                </c:pt>
              </c:numCache>
            </c:numRef>
          </c:xVal>
          <c:yVal>
            <c:numRef>
              <c:f>FMCM_data!$V$193</c:f>
              <c:numCache>
                <c:formatCode>General</c:formatCode>
                <c:ptCount val="1"/>
                <c:pt idx="0">
                  <c:v>0.18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16E-4B90-9887-BEDFBE29F245}"/>
            </c:ext>
          </c:extLst>
        </c:ser>
        <c:ser>
          <c:idx val="6"/>
          <c:order val="6"/>
          <c:tx>
            <c:v>RQ4.LR3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60000"/>
                </a:schemeClr>
              </a:solidFill>
              <a:ln w="9525">
                <a:solidFill>
                  <a:schemeClr val="accent1">
                    <a:lumMod val="60000"/>
                  </a:schemeClr>
                </a:solidFill>
              </a:ln>
              <a:effectLst/>
            </c:spPr>
          </c:marker>
          <c:xVal>
            <c:numRef>
              <c:f>FMCM_data!$U$199:$U$201</c:f>
              <c:numCache>
                <c:formatCode>General</c:formatCode>
                <c:ptCount val="3"/>
                <c:pt idx="0">
                  <c:v>1.45</c:v>
                </c:pt>
                <c:pt idx="1">
                  <c:v>27.3</c:v>
                </c:pt>
                <c:pt idx="2">
                  <c:v>18.3</c:v>
                </c:pt>
              </c:numCache>
            </c:numRef>
          </c:xVal>
          <c:yVal>
            <c:numRef>
              <c:f>FMCM_data!$V$199:$V$201</c:f>
              <c:numCache>
                <c:formatCode>General</c:formatCode>
                <c:ptCount val="3"/>
                <c:pt idx="0">
                  <c:v>3.4</c:v>
                </c:pt>
                <c:pt idx="1">
                  <c:v>1.7</c:v>
                </c:pt>
                <c:pt idx="2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A16E-4B90-9887-BEDFBE29F245}"/>
            </c:ext>
          </c:extLst>
        </c:ser>
        <c:ser>
          <c:idx val="7"/>
          <c:order val="7"/>
          <c:tx>
            <c:v>RQ5.LR3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FMCM_data!$U$203:$U$205</c:f>
              <c:numCache>
                <c:formatCode>General</c:formatCode>
                <c:ptCount val="3"/>
                <c:pt idx="0">
                  <c:v>16.5</c:v>
                </c:pt>
                <c:pt idx="1">
                  <c:v>7.2</c:v>
                </c:pt>
                <c:pt idx="2">
                  <c:v>37.5</c:v>
                </c:pt>
              </c:numCache>
            </c:numRef>
          </c:xVal>
          <c:yVal>
            <c:numRef>
              <c:f>FMCM_data!$V$203:$V$205</c:f>
              <c:numCache>
                <c:formatCode>General</c:formatCode>
                <c:ptCount val="3"/>
                <c:pt idx="0">
                  <c:v>2.4</c:v>
                </c:pt>
                <c:pt idx="1">
                  <c:v>0.4</c:v>
                </c:pt>
                <c:pt idx="2">
                  <c:v>3.5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A16E-4B90-9887-BEDFBE29F245}"/>
            </c:ext>
          </c:extLst>
        </c:ser>
        <c:ser>
          <c:idx val="8"/>
          <c:order val="8"/>
          <c:tx>
            <c:v>RQ4.LR7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FMCM_data!$U$207:$U$209</c:f>
              <c:numCache>
                <c:formatCode>General</c:formatCode>
                <c:ptCount val="3"/>
                <c:pt idx="0">
                  <c:v>11.3</c:v>
                </c:pt>
                <c:pt idx="1">
                  <c:v>9.6</c:v>
                </c:pt>
                <c:pt idx="2">
                  <c:v>13.4</c:v>
                </c:pt>
              </c:numCache>
            </c:numRef>
          </c:xVal>
          <c:yVal>
            <c:numRef>
              <c:f>FMCM_data!$V$207:$V$209</c:f>
              <c:numCache>
                <c:formatCode>General</c:formatCode>
                <c:ptCount val="3"/>
                <c:pt idx="0">
                  <c:v>1.48</c:v>
                </c:pt>
                <c:pt idx="1">
                  <c:v>0.63</c:v>
                </c:pt>
                <c:pt idx="2">
                  <c:v>0.72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A16E-4B90-9887-BEDFBE29F245}"/>
            </c:ext>
          </c:extLst>
        </c:ser>
        <c:ser>
          <c:idx val="9"/>
          <c:order val="9"/>
          <c:tx>
            <c:v>RQ5.LR7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60000"/>
                </a:schemeClr>
              </a:solidFill>
              <a:ln w="9525">
                <a:solidFill>
                  <a:schemeClr val="accent4">
                    <a:lumMod val="60000"/>
                  </a:schemeClr>
                </a:solidFill>
              </a:ln>
              <a:effectLst/>
            </c:spPr>
          </c:marker>
          <c:xVal>
            <c:numRef>
              <c:f>FMCM_data!$U$211:$U$213</c:f>
              <c:numCache>
                <c:formatCode>General</c:formatCode>
                <c:ptCount val="3"/>
                <c:pt idx="0">
                  <c:v>7.9</c:v>
                </c:pt>
                <c:pt idx="1">
                  <c:v>8.2000000000000011</c:v>
                </c:pt>
                <c:pt idx="2">
                  <c:v>2.8</c:v>
                </c:pt>
              </c:numCache>
            </c:numRef>
          </c:xVal>
          <c:yVal>
            <c:numRef>
              <c:f>FMCM_data!$V$211:$V$213</c:f>
              <c:numCache>
                <c:formatCode>General</c:formatCode>
                <c:ptCount val="3"/>
                <c:pt idx="0">
                  <c:v>1.17</c:v>
                </c:pt>
                <c:pt idx="1">
                  <c:v>0.61</c:v>
                </c:pt>
                <c:pt idx="2">
                  <c:v>0.2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A16E-4B90-9887-BEDFBE29F2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7636720"/>
        <c:axId val="337637112"/>
      </c:scatterChart>
      <c:valAx>
        <c:axId val="3376367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>
                    <a:solidFill>
                      <a:srgbClr val="002060"/>
                    </a:solidFill>
                  </a:rPr>
                  <a:t>Signal vs Threshold ratio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637112"/>
        <c:crosses val="autoZero"/>
        <c:crossBetween val="midCat"/>
      </c:valAx>
      <c:valAx>
        <c:axId val="337637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baseline="0" dirty="0">
                    <a:solidFill>
                      <a:srgbClr val="002060"/>
                    </a:solidFill>
                  </a:rPr>
                  <a:t>Absolute current changes (A)</a:t>
                </a:r>
                <a:endParaRPr lang="en-GB" sz="1200" b="1" dirty="0">
                  <a:solidFill>
                    <a:srgbClr val="002060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63672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RD1.LR5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FMCM_data!$Q$150:$Q$156</c:f>
              <c:numCache>
                <c:formatCode>General</c:formatCode>
                <c:ptCount val="7"/>
                <c:pt idx="0">
                  <c:v>4.1499999999999986</c:v>
                </c:pt>
                <c:pt idx="1">
                  <c:v>14.87</c:v>
                </c:pt>
                <c:pt idx="2">
                  <c:v>3.14</c:v>
                </c:pt>
                <c:pt idx="3">
                  <c:v>3.65</c:v>
                </c:pt>
                <c:pt idx="5">
                  <c:v>4.0999999999999996</c:v>
                </c:pt>
                <c:pt idx="6">
                  <c:v>5.31</c:v>
                </c:pt>
              </c:numCache>
            </c:numRef>
          </c:xVal>
          <c:yVal>
            <c:numRef>
              <c:f>FMCM_data!$R$150:$R$156</c:f>
              <c:numCache>
                <c:formatCode>General</c:formatCode>
                <c:ptCount val="7"/>
                <c:pt idx="0">
                  <c:v>0.17599999999999999</c:v>
                </c:pt>
                <c:pt idx="1">
                  <c:v>0.62</c:v>
                </c:pt>
                <c:pt idx="2">
                  <c:v>0.126</c:v>
                </c:pt>
                <c:pt idx="3">
                  <c:v>0.13200000000000001</c:v>
                </c:pt>
                <c:pt idx="5">
                  <c:v>0.14699999999999999</c:v>
                </c:pt>
                <c:pt idx="6">
                  <c:v>0.18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756-4EEA-A23C-4825FE37FF81}"/>
            </c:ext>
          </c:extLst>
        </c:ser>
        <c:ser>
          <c:idx val="2"/>
          <c:order val="1"/>
          <c:tx>
            <c:v>RD34.LR7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FMCM_data!$Q$170:$Q$173</c:f>
              <c:numCache>
                <c:formatCode>General</c:formatCode>
                <c:ptCount val="4"/>
                <c:pt idx="0">
                  <c:v>2.64</c:v>
                </c:pt>
                <c:pt idx="1">
                  <c:v>3.18</c:v>
                </c:pt>
                <c:pt idx="2">
                  <c:v>7</c:v>
                </c:pt>
                <c:pt idx="3">
                  <c:v>2.71</c:v>
                </c:pt>
              </c:numCache>
            </c:numRef>
          </c:xVal>
          <c:yVal>
            <c:numRef>
              <c:f>FMCM_data!$R$170:$R$173</c:f>
              <c:numCache>
                <c:formatCode>General</c:formatCode>
                <c:ptCount val="4"/>
                <c:pt idx="0">
                  <c:v>0.21</c:v>
                </c:pt>
                <c:pt idx="1">
                  <c:v>0.38</c:v>
                </c:pt>
                <c:pt idx="2">
                  <c:v>0.95</c:v>
                </c:pt>
                <c:pt idx="3">
                  <c:v>0.21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756-4EEA-A23C-4825FE37FF81}"/>
            </c:ext>
          </c:extLst>
        </c:ser>
        <c:ser>
          <c:idx val="3"/>
          <c:order val="2"/>
          <c:tx>
            <c:v>RD34.LR3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FMCM_data!$Q$182:$Q$185</c:f>
              <c:numCache>
                <c:formatCode>General</c:formatCode>
                <c:ptCount val="4"/>
                <c:pt idx="0">
                  <c:v>1.73</c:v>
                </c:pt>
                <c:pt idx="1">
                  <c:v>4.22</c:v>
                </c:pt>
                <c:pt idx="2">
                  <c:v>1.55</c:v>
                </c:pt>
                <c:pt idx="3">
                  <c:v>1.63</c:v>
                </c:pt>
              </c:numCache>
            </c:numRef>
          </c:xVal>
          <c:yVal>
            <c:numRef>
              <c:f>FMCM_data!$R$182:$R$185</c:f>
              <c:numCache>
                <c:formatCode>General</c:formatCode>
                <c:ptCount val="4"/>
                <c:pt idx="0">
                  <c:v>0.14899999999999999</c:v>
                </c:pt>
                <c:pt idx="1">
                  <c:v>0.5</c:v>
                </c:pt>
                <c:pt idx="2">
                  <c:v>0.16200000000000001</c:v>
                </c:pt>
                <c:pt idx="3">
                  <c:v>0.14000000000000001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756-4EEA-A23C-4825FE37FF8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37637896"/>
        <c:axId val="337638288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3"/>
                <c:tx>
                  <c:v>RMSD-b2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FMCM_data!$U$196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1.4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FMCM_data!$V$196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0.18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1756-4EEA-A23C-4825FE37FF81}"/>
                  </c:ext>
                </c:extLst>
              </c15:ser>
            </c15:filteredScatterSeries>
            <c15:filteredScatterSeries>
              <c15:ser>
                <c:idx val="5"/>
                <c:order val="4"/>
                <c:tx>
                  <c:v>RMSD-b1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FMCM_data!$U$193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1.4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FMCM_data!$V$193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0.18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1756-4EEA-A23C-4825FE37FF81}"/>
                  </c:ext>
                </c:extLst>
              </c15:ser>
            </c15:filteredScatterSeries>
            <c15:filteredScatterSeries>
              <c15:ser>
                <c:idx val="6"/>
                <c:order val="5"/>
                <c:tx>
                  <c:v>RQ4.LR3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FMCM_data!$U$199:$U$201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1.45</c:v>
                      </c:pt>
                      <c:pt idx="1">
                        <c:v>27.3</c:v>
                      </c:pt>
                      <c:pt idx="2">
                        <c:v>18.3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FMCM_data!$V$199:$V$201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3.4</c:v>
                      </c:pt>
                      <c:pt idx="1">
                        <c:v>1.7</c:v>
                      </c:pt>
                      <c:pt idx="2">
                        <c:v>1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1756-4EEA-A23C-4825FE37FF81}"/>
                  </c:ext>
                </c:extLst>
              </c15:ser>
            </c15:filteredScatterSeries>
            <c15:filteredScatterSeries>
              <c15:ser>
                <c:idx val="7"/>
                <c:order val="6"/>
                <c:tx>
                  <c:v>RQ5.LR3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FMCM_data!$U$203:$U$205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16.5</c:v>
                      </c:pt>
                      <c:pt idx="1">
                        <c:v>7.2</c:v>
                      </c:pt>
                      <c:pt idx="2">
                        <c:v>37.5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FMCM_data!$V$203:$V$205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2.4</c:v>
                      </c:pt>
                      <c:pt idx="1">
                        <c:v>0.4</c:v>
                      </c:pt>
                      <c:pt idx="2">
                        <c:v>3.5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1756-4EEA-A23C-4825FE37FF81}"/>
                  </c:ext>
                </c:extLst>
              </c15:ser>
            </c15:filteredScatterSeries>
            <c15:filteredScatterSeries>
              <c15:ser>
                <c:idx val="8"/>
                <c:order val="7"/>
                <c:tx>
                  <c:v>RQ4.LR7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FMCM_data!$U$207:$U$209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11.3</c:v>
                      </c:pt>
                      <c:pt idx="1">
                        <c:v>9.6</c:v>
                      </c:pt>
                      <c:pt idx="2">
                        <c:v>13.4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FMCM_data!$V$207:$V$209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1.48</c:v>
                      </c:pt>
                      <c:pt idx="1">
                        <c:v>0.63</c:v>
                      </c:pt>
                      <c:pt idx="2">
                        <c:v>0.72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1756-4EEA-A23C-4825FE37FF81}"/>
                  </c:ext>
                </c:extLst>
              </c15:ser>
            </c15:filteredScatterSeries>
            <c15:filteredScatterSeries>
              <c15:ser>
                <c:idx val="9"/>
                <c:order val="8"/>
                <c:tx>
                  <c:v>RQ5.LR7</c:v>
                </c:tx>
                <c:spPr>
                  <a:ln w="25400" cap="rnd">
                    <a:noFill/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FMCM_data!$U$211:$U$213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7.9</c:v>
                      </c:pt>
                      <c:pt idx="1">
                        <c:v>8.2000000000000011</c:v>
                      </c:pt>
                      <c:pt idx="2">
                        <c:v>2.8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FMCM_data!$V$211:$V$213</c15:sqref>
                        </c15:formulaRef>
                      </c:ext>
                    </c:extLst>
                    <c:numCache>
                      <c:formatCode>General</c:formatCode>
                      <c:ptCount val="3"/>
                      <c:pt idx="0">
                        <c:v>1.17</c:v>
                      </c:pt>
                      <c:pt idx="1">
                        <c:v>0.61</c:v>
                      </c:pt>
                      <c:pt idx="2">
                        <c:v>0.2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1756-4EEA-A23C-4825FE37FF81}"/>
                  </c:ext>
                </c:extLst>
              </c15:ser>
            </c15:filteredScatterSeries>
          </c:ext>
        </c:extLst>
      </c:scatterChart>
      <c:valAx>
        <c:axId val="337637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dirty="0">
                    <a:solidFill>
                      <a:srgbClr val="002060"/>
                    </a:solidFill>
                  </a:rPr>
                  <a:t>Signal vs Threshold ratio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638288"/>
        <c:crosses val="autoZero"/>
        <c:crossBetween val="midCat"/>
      </c:valAx>
      <c:valAx>
        <c:axId val="3376382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b="1" baseline="0" dirty="0">
                    <a:solidFill>
                      <a:srgbClr val="002060"/>
                    </a:solidFill>
                  </a:rPr>
                  <a:t>Absolute current changes (A)</a:t>
                </a:r>
                <a:endParaRPr lang="en-GB" sz="1200" b="1" dirty="0">
                  <a:solidFill>
                    <a:srgbClr val="00206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76378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32C07-B562-4ABA-A4DC-4E016B80DCEB}" type="datetimeFigureOut">
              <a:rPr lang="en-GB" smtClean="0"/>
              <a:t>23/06/16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48200-7E26-4216-8B6B-668128539F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3596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844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965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21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9857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6459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51460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400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01577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971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653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48026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906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670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881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5936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48200-7E26-4216-8B6B-668128539F03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5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1308"/>
          </a:xfrm>
        </p:spPr>
        <p:txBody>
          <a:bodyPr>
            <a:noAutofit/>
          </a:bodyPr>
          <a:lstStyle>
            <a:lvl1pPr algn="l">
              <a:defRPr sz="3200" b="1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7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6/23/2016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gitlab.cern.ch/scripting-tools/pyjapc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825806/files/ab-note-2005-014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space.cern.ch/lhc-machine-committee/Minutes/1/lmc_264.pdf" TargetMode="External"/><Relationship Id="rId4" Type="http://schemas.openxmlformats.org/officeDocument/2006/relationships/hyperlink" Target="https://edms.cern.ch/document/1213337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199" y="2684656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5300" b="1" dirty="0" smtClean="0"/>
              <a:t>FMCM thresholds </a:t>
            </a:r>
            <a:br>
              <a:rPr lang="en-GB" sz="5300" b="1" dirty="0" smtClean="0"/>
            </a:br>
            <a:r>
              <a:rPr lang="en-GB" sz="5300" b="1" dirty="0" smtClean="0"/>
              <a:t>&amp;</a:t>
            </a:r>
            <a:r>
              <a:rPr lang="en-GB" sz="5300" b="1" dirty="0"/>
              <a:t/>
            </a:r>
            <a:br>
              <a:rPr lang="en-GB" sz="5300" b="1" dirty="0"/>
            </a:br>
            <a:r>
              <a:rPr lang="en-GB" sz="5300" b="1" dirty="0" err="1" smtClean="0"/>
              <a:t>dBLM</a:t>
            </a:r>
            <a:r>
              <a:rPr lang="en-GB" sz="5300" b="1" dirty="0" smtClean="0"/>
              <a:t> update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sz="2200" b="1" dirty="0" smtClean="0"/>
              <a:t>Matthieu Valette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sz="2000" b="1" dirty="0" smtClean="0"/>
              <a:t>Acknowledgements: I. </a:t>
            </a:r>
            <a:r>
              <a:rPr lang="en-GB" sz="2000" b="1" dirty="0" err="1" smtClean="0"/>
              <a:t>Romera</a:t>
            </a:r>
            <a:r>
              <a:rPr lang="en-GB" sz="2000" b="1" dirty="0" smtClean="0"/>
              <a:t> for the LMC slides</a:t>
            </a:r>
            <a:endParaRPr lang="en-GB" b="1" dirty="0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3371066" y="6212192"/>
            <a:ext cx="3234129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PE section meeting – 23</a:t>
            </a:r>
            <a:r>
              <a:rPr lang="en-GB" baseline="30000" dirty="0" smtClean="0"/>
              <a:t>rd</a:t>
            </a:r>
            <a:r>
              <a:rPr lang="en-GB" dirty="0" smtClean="0"/>
              <a:t> June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 smtClean="0"/>
              <a:t>Operational dumps in 2016 </a:t>
            </a:r>
            <a:endParaRPr lang="en-GB" sz="3200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3808445"/>
              </p:ext>
            </p:extLst>
          </p:nvPr>
        </p:nvGraphicFramePr>
        <p:xfrm>
          <a:off x="284811" y="914400"/>
          <a:ext cx="8514415" cy="4171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6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1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8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18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196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0505">
                <a:tc rowSpan="2"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Date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Energy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Signal</a:t>
                      </a:r>
                      <a:r>
                        <a:rPr lang="en-GB" sz="1050" b="1" baseline="0" dirty="0" smtClean="0"/>
                        <a:t> / Threshold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Remarks</a:t>
                      </a:r>
                      <a:endParaRPr lang="en-GB" sz="1050" b="1" baseline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RD1.LR1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RD1.LR5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RD34.LR3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RD34.LR7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5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4.3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1.9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glitch, FMCM dumped the beams at injection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4.1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18kV Electrical glitch </a:t>
                      </a:r>
                      <a:r>
                        <a:rPr kumimoji="0" lang="en-GB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triggering </a:t>
                      </a:r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FMCMs all around the machine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17.8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7.8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glitch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4747440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14.9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4.2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3.2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Beam lost around IP6 before reaching the dump due to electrical glitch affecting RD34.LR3, RD34.LR7, and RD1.LR5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6.7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Dump of first stable beams with 3x3b by electrical perturbation seen by FMCM in IR5 and IR7 (power </a:t>
                      </a:r>
                      <a:r>
                        <a:rPr kumimoji="0" lang="en-GB" sz="9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conveter</a:t>
                      </a:r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RD34.LR7 tripped completely during event)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9.1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36.5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10.2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12.7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Foreign object (weasel) found on the 66kV transformer in P8, causing severe electrical disturbance throughout </a:t>
                      </a:r>
                      <a:r>
                        <a:rPr kumimoji="0" lang="en-GB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complex</a:t>
                      </a:r>
                      <a:endParaRPr kumimoji="0" lang="en-GB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2016-05-13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distribution perturbation recorded by D1.LR5 FMCM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2016-05-28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 trigger probably caused by electrical perturbations due to thunderstorms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2016-05-29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5.6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perturbation (stormy night...), clean dump.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 trigger after electrical glitch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4.1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 on RD1.LR5, no electrical perturbation seen by TI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5.3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 RD1 </a:t>
                      </a:r>
                      <a:r>
                        <a:rPr kumimoji="0" lang="en-GB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electrical perturbation seen by several FMCMs no </a:t>
                      </a:r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circuit tripped, TI does not measure any electrical perturbation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6.7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9.2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perturbation from the network.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glitch, FMCM, RD1.LR5 and RD34.LR7, RF M2B2 tripped, possibly some minor orbit variation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7259" y="5321508"/>
            <a:ext cx="84319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14 FMCM triggers in 2016, 1 @ injection, 11 @ 6.5TeV and 2 during ramp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All triggers were provoked by electrical network perturbations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rgbClr val="FFC000"/>
                </a:solidFill>
              </a:rPr>
              <a:t>At least 7 dumps with other equipment affected (PC, RF, CRYO…)</a:t>
            </a: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35467" y="3285067"/>
            <a:ext cx="8771466" cy="35560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807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endParaRPr lang="en-US" b="1" dirty="0" smtClean="0"/>
          </a:p>
          <a:p>
            <a:pPr marL="36576" indent="0" algn="ctr">
              <a:buNone/>
            </a:pPr>
            <a:endParaRPr lang="en-US" b="1" dirty="0" smtClean="0"/>
          </a:p>
          <a:p>
            <a:pPr marL="36576" indent="0" algn="ctr">
              <a:buNone/>
            </a:pPr>
            <a:r>
              <a:rPr lang="en-US" sz="4000" b="1" dirty="0" smtClean="0"/>
              <a:t>28.05.2016 </a:t>
            </a:r>
            <a:r>
              <a:rPr lang="en-US" sz="4000" b="1" dirty="0"/>
              <a:t>21:46</a:t>
            </a:r>
            <a:r>
              <a:rPr lang="en-US" sz="4000" dirty="0"/>
              <a:t> </a:t>
            </a:r>
            <a:r>
              <a:rPr lang="en-US" sz="4000" dirty="0" smtClean="0"/>
              <a:t> </a:t>
            </a:r>
          </a:p>
          <a:p>
            <a:pPr marL="36576" indent="0" algn="ctr">
              <a:buNone/>
            </a:pPr>
            <a:r>
              <a:rPr lang="en-US" sz="4000" b="1" dirty="0" smtClean="0"/>
              <a:t>FMCM-RD1.LR5 </a:t>
            </a:r>
            <a:r>
              <a:rPr lang="en-US" sz="4000" b="1" dirty="0"/>
              <a:t>dump</a:t>
            </a:r>
            <a:endParaRPr lang="en-GB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8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FMCM analysis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2" y="914400"/>
            <a:ext cx="8125460" cy="5078413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129253" y="3782859"/>
            <a:ext cx="3156731" cy="1668153"/>
            <a:chOff x="2129253" y="3782859"/>
            <a:chExt cx="3156731" cy="1668153"/>
          </a:xfrm>
        </p:grpSpPr>
        <p:cxnSp>
          <p:nvCxnSpPr>
            <p:cNvPr id="9" name="Straight Arrow Connector 8"/>
            <p:cNvCxnSpPr/>
            <p:nvPr/>
          </p:nvCxnSpPr>
          <p:spPr>
            <a:xfrm>
              <a:off x="3407079" y="5173249"/>
              <a:ext cx="1878905" cy="0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907949" y="5143235"/>
              <a:ext cx="9060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</a:rPr>
                <a:t>t=500ms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3193228" y="3782859"/>
              <a:ext cx="172" cy="1185011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2129253" y="4155270"/>
              <a:ext cx="10919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</a:rPr>
                <a:t>𝚫I= 130mA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457630" y="2533184"/>
            <a:ext cx="2087431" cy="620876"/>
            <a:chOff x="4457630" y="2533184"/>
            <a:chExt cx="2087431" cy="620876"/>
          </a:xfrm>
        </p:grpSpPr>
        <p:cxnSp>
          <p:nvCxnSpPr>
            <p:cNvPr id="12" name="Straight Arrow Connector 11"/>
            <p:cNvCxnSpPr/>
            <p:nvPr/>
          </p:nvCxnSpPr>
          <p:spPr>
            <a:xfrm>
              <a:off x="6303687" y="2825646"/>
              <a:ext cx="0" cy="328414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457630" y="2533184"/>
              <a:ext cx="20874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B050"/>
                  </a:solidFill>
                </a:rPr>
                <a:t>Signal/Threshold &gt; 3.5</a:t>
              </a:r>
              <a:endParaRPr lang="en-US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9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trajectory in last hundred turns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2" y="914400"/>
            <a:ext cx="8125460" cy="5078413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2503055" y="5987018"/>
            <a:ext cx="62389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CH" altLang="en-US" sz="1800" b="1" dirty="0">
                <a:solidFill>
                  <a:srgbClr val="000000"/>
                </a:solidFill>
              </a:rPr>
              <a:t>Difference trajectory </a:t>
            </a:r>
            <a:r>
              <a:rPr lang="de-CH" altLang="en-US" sz="1800" b="1" dirty="0" smtClean="0">
                <a:solidFill>
                  <a:srgbClr val="000000"/>
                </a:solidFill>
              </a:rPr>
              <a:t>1005-910, 20um difference in arcs</a:t>
            </a:r>
            <a:endParaRPr lang="de-CH" altLang="en-US" sz="1800" b="1" dirty="0">
              <a:solidFill>
                <a:srgbClr val="000000"/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380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monitor, BPMYA.4L5.B1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2" y="914400"/>
            <a:ext cx="8125460" cy="5078413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69874" y="5989916"/>
            <a:ext cx="50921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105000"/>
              </a:lnSpc>
              <a:spcBef>
                <a:spcPct val="4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105000"/>
              </a:lnSpc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105000"/>
              </a:lnSpc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105000"/>
              </a:lnSpc>
              <a:spcBef>
                <a:spcPct val="4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105000"/>
              </a:lnSpc>
              <a:spcBef>
                <a:spcPct val="40000"/>
              </a:spcBef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05000"/>
              </a:lnSpc>
              <a:spcBef>
                <a:spcPct val="4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de-CH" altLang="en-US" sz="1800" dirty="0" err="1">
                <a:solidFill>
                  <a:srgbClr val="000000"/>
                </a:solidFill>
              </a:rPr>
              <a:t>One</a:t>
            </a:r>
            <a:r>
              <a:rPr lang="de-CH" altLang="en-US" sz="1800" dirty="0">
                <a:solidFill>
                  <a:srgbClr val="000000"/>
                </a:solidFill>
              </a:rPr>
              <a:t> </a:t>
            </a:r>
            <a:r>
              <a:rPr lang="de-CH" altLang="en-US" sz="1800" dirty="0" err="1">
                <a:solidFill>
                  <a:srgbClr val="000000"/>
                </a:solidFill>
              </a:rPr>
              <a:t>monitor</a:t>
            </a:r>
            <a:r>
              <a:rPr lang="de-CH" altLang="en-US" sz="1800" dirty="0">
                <a:solidFill>
                  <a:srgbClr val="000000"/>
                </a:solidFill>
              </a:rPr>
              <a:t>, </a:t>
            </a:r>
            <a:r>
              <a:rPr lang="de-CH" altLang="en-US" sz="1800" dirty="0" smtClean="0">
                <a:solidFill>
                  <a:srgbClr val="000000"/>
                </a:solidFill>
              </a:rPr>
              <a:t>BPMYA.4R5.B1, </a:t>
            </a:r>
            <a:r>
              <a:rPr lang="de-CH" altLang="en-US" sz="1800" b="1" dirty="0" smtClean="0">
                <a:solidFill>
                  <a:srgbClr val="000000"/>
                </a:solidFill>
              </a:rPr>
              <a:t>40um </a:t>
            </a:r>
            <a:r>
              <a:rPr lang="de-CH" altLang="en-US" sz="1800" b="1" dirty="0" err="1" smtClean="0">
                <a:solidFill>
                  <a:srgbClr val="000000"/>
                </a:solidFill>
              </a:rPr>
              <a:t>difference</a:t>
            </a:r>
            <a:endParaRPr lang="de-CH" altLang="en-US" sz="1800" b="1" dirty="0">
              <a:solidFill>
                <a:srgbClr val="000000"/>
              </a:solidFill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65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Failure simulations: D1@IP5, +150mA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038" y="5214052"/>
            <a:ext cx="8401987" cy="510186"/>
          </a:xfrm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GB" sz="2400" dirty="0" smtClean="0"/>
              <a:t>With threshold relaxed by factor 3.5 =&gt; Excursion ≃ 0.9</a:t>
            </a:r>
            <a:r>
              <a:rPr lang="el-GR" sz="2400" dirty="0" smtClean="0"/>
              <a:t>σ</a:t>
            </a:r>
            <a:endParaRPr lang="en-GB" sz="2400" dirty="0" smtClean="0"/>
          </a:p>
          <a:p>
            <a:pPr marL="36576" indent="0" algn="ctr">
              <a:buNone/>
            </a:pPr>
            <a:r>
              <a:rPr lang="en-GB" sz="2400" b="1" dirty="0"/>
              <a:t>Maximum excursion allowed at TCT (IR1 and IR5) = 1</a:t>
            </a:r>
            <a:r>
              <a:rPr lang="el-GR" sz="2400" b="1" dirty="0"/>
              <a:t>σ</a:t>
            </a:r>
            <a:r>
              <a:rPr lang="en-GB" sz="2400" b="1" dirty="0"/>
              <a:t> </a:t>
            </a:r>
          </a:p>
          <a:p>
            <a:pPr marL="36576" indent="0" algn="ctr">
              <a:buNone/>
            </a:pPr>
            <a:endParaRPr lang="en-GB" sz="2400" dirty="0" smtClean="0"/>
          </a:p>
          <a:p>
            <a:endParaRPr lang="en-GB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2852"/>
            <a:ext cx="9144000" cy="216009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79074"/>
            <a:ext cx="9144000" cy="215545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495761" y="914768"/>
            <a:ext cx="7495" cy="844363"/>
          </a:xfrm>
          <a:prstGeom prst="straightConnector1">
            <a:avLst/>
          </a:prstGeom>
          <a:ln w="25400">
            <a:solidFill>
              <a:srgbClr val="00B050"/>
            </a:solidFill>
            <a:headEnd type="triangl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11241" y="1126707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0.9</a:t>
            </a:r>
            <a:r>
              <a:rPr lang="el-GR" b="1" dirty="0" smtClean="0">
                <a:solidFill>
                  <a:srgbClr val="00B050"/>
                </a:solidFill>
              </a:rPr>
              <a:t>σ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658192" y="3080918"/>
            <a:ext cx="0" cy="855358"/>
          </a:xfrm>
          <a:prstGeom prst="straightConnector1">
            <a:avLst/>
          </a:prstGeom>
          <a:ln w="25400">
            <a:solidFill>
              <a:srgbClr val="00B050"/>
            </a:solidFill>
            <a:headEnd type="triangl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811241" y="3286802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0.8mm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7350060" y="5020305"/>
            <a:ext cx="1831935" cy="307975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Courtesy of </a:t>
            </a: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M.Valette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43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trajectory in last hundred turns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82" y="914400"/>
            <a:ext cx="8125460" cy="5078413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6226"/>
            <a:ext cx="9144000" cy="215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69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 algn="ctr">
              <a:buNone/>
            </a:pPr>
            <a:endParaRPr lang="en-US" b="1" dirty="0" smtClean="0"/>
          </a:p>
          <a:p>
            <a:pPr marL="36576" indent="0" algn="ctr">
              <a:buNone/>
            </a:pPr>
            <a:endParaRPr lang="en-US" b="1" dirty="0" smtClean="0"/>
          </a:p>
          <a:p>
            <a:pPr marL="36576" indent="0" algn="ctr">
              <a:buNone/>
            </a:pPr>
            <a:endParaRPr lang="en-US" sz="4000" b="1" dirty="0" smtClean="0"/>
          </a:p>
          <a:p>
            <a:pPr marL="36576" indent="0" algn="ctr">
              <a:buNone/>
            </a:pPr>
            <a:r>
              <a:rPr lang="en-US" sz="4000" b="1" dirty="0" smtClean="0"/>
              <a:t>Failure simulations</a:t>
            </a:r>
            <a:endParaRPr lang="en-GB" sz="40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74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Events above FMCM thresholds in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1804795"/>
              </p:ext>
            </p:extLst>
          </p:nvPr>
        </p:nvGraphicFramePr>
        <p:xfrm>
          <a:off x="457200" y="914400"/>
          <a:ext cx="8226425" cy="5078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16766" y="4285026"/>
            <a:ext cx="2600795" cy="1051472"/>
          </a:xfrm>
          <a:prstGeom prst="rect">
            <a:avLst/>
          </a:prstGeom>
          <a:noFill/>
          <a:ln w="34925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303756" y="3850895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</a:rPr>
              <a:t>Zoom for next slide</a:t>
            </a:r>
            <a:endParaRPr 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319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Events above FMCM thresholds without equipment failures in 2016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380700"/>
              </p:ext>
            </p:extLst>
          </p:nvPr>
        </p:nvGraphicFramePr>
        <p:xfrm>
          <a:off x="457200" y="914400"/>
          <a:ext cx="8226425" cy="5078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Rectangle 10"/>
          <p:cNvSpPr/>
          <p:nvPr/>
        </p:nvSpPr>
        <p:spPr>
          <a:xfrm>
            <a:off x="1311638" y="4389957"/>
            <a:ext cx="2076139" cy="959372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425358" y="3972977"/>
            <a:ext cx="10257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Minor perturbations of &lt; 250mA =&gt; Area of possible improvements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10160" y="5023604"/>
            <a:ext cx="6607996" cy="132597"/>
          </a:xfrm>
          <a:prstGeom prst="rect">
            <a:avLst/>
          </a:prstGeom>
          <a:solidFill>
            <a:srgbClr val="0055A0">
              <a:alpha val="79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 smtClean="0"/>
              <a:t>PRESENT THRESHOLD RANGE FOR D1</a:t>
            </a:r>
            <a:endParaRPr lang="en-GB" sz="1000" b="1" dirty="0"/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3387777" y="2321169"/>
            <a:ext cx="0" cy="3112477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925515" y="2848708"/>
            <a:ext cx="1248508" cy="1204546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289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7037E-7 L -0.00625 -0.1090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3" y="-546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/>
      <p:bldP spid="12" grpId="1"/>
      <p:bldP spid="13" grpId="0" animBg="1"/>
      <p:bldP spid="13" grpId="1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199" y="914400"/>
            <a:ext cx="8449733" cy="5078627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Introduction and purpose of Fast Magnet Current change Monitors (FMCM)</a:t>
            </a:r>
          </a:p>
          <a:p>
            <a:r>
              <a:rPr lang="en-GB" dirty="0" smtClean="0"/>
              <a:t>Operational dumps and observations in 2016 </a:t>
            </a:r>
          </a:p>
          <a:p>
            <a:r>
              <a:rPr lang="en-GB" dirty="0" smtClean="0"/>
              <a:t>Failure simulations</a:t>
            </a:r>
          </a:p>
          <a:p>
            <a:r>
              <a:rPr lang="en-GB" dirty="0" smtClean="0"/>
              <a:t>Conclusions</a:t>
            </a:r>
          </a:p>
          <a:p>
            <a:endParaRPr lang="en-GB" dirty="0" smtClean="0"/>
          </a:p>
          <a:p>
            <a:pPr marL="36576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65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94381"/>
            <a:ext cx="9144000" cy="23323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12797"/>
            <a:ext cx="9144000" cy="21554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simulations: RD1 failure</a:t>
            </a:r>
            <a:r>
              <a:rPr lang="en-GB" dirty="0" smtClean="0"/>
              <a:t> at 6.5TeV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399"/>
            <a:ext cx="8226854" cy="5807075"/>
          </a:xfrm>
        </p:spPr>
        <p:txBody>
          <a:bodyPr>
            <a:normAutofit fontScale="92500" lnSpcReduction="10000"/>
          </a:bodyPr>
          <a:lstStyle/>
          <a:p>
            <a:r>
              <a:rPr lang="en-US" sz="2400" b="1" dirty="0" smtClean="0"/>
              <a:t>6.5TeV, </a:t>
            </a:r>
            <a:r>
              <a:rPr lang="el-GR" sz="2400" b="1" dirty="0"/>
              <a:t>β</a:t>
            </a:r>
            <a:r>
              <a:rPr lang="en-US" sz="2400" b="1" dirty="0" smtClean="0"/>
              <a:t>*=0.4m</a:t>
            </a:r>
            <a:r>
              <a:rPr lang="en-US" sz="2400" dirty="0" smtClean="0"/>
              <a:t>, current change RD1.LR1 </a:t>
            </a:r>
            <a:r>
              <a:rPr lang="en-US" sz="2400" b="1" dirty="0" smtClean="0"/>
              <a:t>+250mA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marL="36576" indent="0" algn="ctr">
              <a:buNone/>
            </a:pPr>
            <a:endParaRPr lang="en-US" sz="2400" dirty="0"/>
          </a:p>
          <a:p>
            <a:pPr marL="36576" indent="0" algn="ctr">
              <a:buNone/>
            </a:pPr>
            <a:endParaRPr lang="en-US" sz="2400" dirty="0" smtClean="0"/>
          </a:p>
          <a:p>
            <a:pPr marL="36576" indent="0" algn="ctr">
              <a:buNone/>
            </a:pPr>
            <a:endParaRPr lang="en-US" sz="2400" dirty="0"/>
          </a:p>
          <a:p>
            <a:pPr marL="36576" indent="0" algn="ctr">
              <a:buNone/>
            </a:pPr>
            <a:endParaRPr lang="en-US" sz="2400" dirty="0" smtClean="0"/>
          </a:p>
          <a:p>
            <a:pPr marL="36576" indent="0" algn="ctr">
              <a:buNone/>
            </a:pPr>
            <a:endParaRPr lang="en-US" sz="2400" dirty="0"/>
          </a:p>
          <a:p>
            <a:pPr marL="36576" indent="0" algn="ctr">
              <a:buNone/>
            </a:pPr>
            <a:endParaRPr lang="en-US" sz="2000" dirty="0" smtClean="0"/>
          </a:p>
          <a:p>
            <a:pPr marL="36576" indent="0" algn="ctr">
              <a:buNone/>
            </a:pPr>
            <a:endParaRPr lang="en-US" sz="2000" dirty="0" smtClean="0"/>
          </a:p>
          <a:p>
            <a:pPr marL="36576" indent="0" algn="ctr">
              <a:buNone/>
            </a:pPr>
            <a:r>
              <a:rPr lang="en-US" sz="2000" dirty="0" smtClean="0"/>
              <a:t>Maximum </a:t>
            </a:r>
            <a:r>
              <a:rPr lang="en-US" sz="2000" dirty="0"/>
              <a:t>excursion </a:t>
            </a:r>
            <a:r>
              <a:rPr lang="en-GB" sz="2000" dirty="0"/>
              <a:t>≃</a:t>
            </a:r>
            <a:r>
              <a:rPr lang="en-US" sz="2000" dirty="0"/>
              <a:t> </a:t>
            </a:r>
            <a:r>
              <a:rPr lang="en-US" sz="2000" dirty="0" smtClean="0"/>
              <a:t>1.5</a:t>
            </a:r>
            <a:r>
              <a:rPr lang="el-GR" sz="2000" dirty="0" smtClean="0"/>
              <a:t>σ</a:t>
            </a:r>
            <a:endParaRPr lang="en-GB" sz="2000" dirty="0"/>
          </a:p>
          <a:p>
            <a:pPr marL="36576" indent="0" algn="ctr">
              <a:buNone/>
            </a:pPr>
            <a:r>
              <a:rPr lang="en-GB" sz="2000" dirty="0" smtClean="0">
                <a:solidFill>
                  <a:srgbClr val="FF0000"/>
                </a:solidFill>
              </a:rPr>
              <a:t>Maximum excursion allowed at TCT (IR1 and IR5) = 1</a:t>
            </a:r>
            <a:r>
              <a:rPr lang="el-GR" sz="2000" dirty="0" smtClean="0">
                <a:solidFill>
                  <a:srgbClr val="FF0000"/>
                </a:solidFill>
              </a:rPr>
              <a:t>σ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682281" y="1403823"/>
            <a:ext cx="7495" cy="837036"/>
          </a:xfrm>
          <a:prstGeom prst="straightConnector1">
            <a:avLst/>
          </a:prstGeom>
          <a:ln w="25400">
            <a:solidFill>
              <a:srgbClr val="00B050"/>
            </a:solidFill>
            <a:headEnd type="triangl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4018317" y="1637675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1.5</a:t>
            </a:r>
            <a:r>
              <a:rPr lang="el-GR" b="1" dirty="0" smtClean="0">
                <a:solidFill>
                  <a:srgbClr val="00B050"/>
                </a:solidFill>
              </a:rPr>
              <a:t>σ</a:t>
            </a:r>
            <a:endParaRPr lang="en-US" b="1" dirty="0">
              <a:solidFill>
                <a:srgbClr val="00B05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674786" y="3597853"/>
            <a:ext cx="7495" cy="941290"/>
          </a:xfrm>
          <a:prstGeom prst="straightConnector1">
            <a:avLst/>
          </a:prstGeom>
          <a:ln w="25400">
            <a:solidFill>
              <a:srgbClr val="00B050"/>
            </a:solidFill>
            <a:headEnd type="triangl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3823430" y="3897287"/>
            <a:ext cx="105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1.4mm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170345" y="5804572"/>
            <a:ext cx="1831935" cy="307975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Courtesy of </a:t>
            </a: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M.Valette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55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0283"/>
            <a:ext cx="9144000" cy="21704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559800" cy="551308"/>
          </a:xfrm>
        </p:spPr>
        <p:txBody>
          <a:bodyPr/>
          <a:lstStyle/>
          <a:p>
            <a:r>
              <a:rPr lang="en-US" dirty="0" smtClean="0"/>
              <a:t>Failure simulations: RD1 failure at injection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721531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450GeV, injection optics,</a:t>
            </a:r>
            <a:r>
              <a:rPr lang="en-US" sz="2000" dirty="0" smtClean="0"/>
              <a:t> current change RD1.LR1 </a:t>
            </a:r>
            <a:r>
              <a:rPr lang="en-US" sz="2000" b="1" dirty="0" smtClean="0"/>
              <a:t>+250mA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marL="36576" indent="0" algn="ctr">
              <a:buNone/>
            </a:pPr>
            <a:endParaRPr lang="en-US" sz="2400" dirty="0" smtClean="0"/>
          </a:p>
          <a:p>
            <a:pPr marL="36576" indent="0" algn="ctr">
              <a:buNone/>
            </a:pPr>
            <a:endParaRPr lang="en-US" sz="2400" dirty="0"/>
          </a:p>
          <a:p>
            <a:pPr marL="36576" indent="0" algn="ctr">
              <a:buNone/>
            </a:pPr>
            <a:endParaRPr lang="en-US" sz="2400" dirty="0" smtClean="0"/>
          </a:p>
          <a:p>
            <a:pPr marL="36576" indent="0" algn="ctr">
              <a:buNone/>
            </a:pPr>
            <a:r>
              <a:rPr lang="en-US" sz="2000" dirty="0" smtClean="0"/>
              <a:t>Maximum excursion </a:t>
            </a:r>
            <a:r>
              <a:rPr lang="en-GB" sz="2000" dirty="0"/>
              <a:t>≃ </a:t>
            </a:r>
            <a:r>
              <a:rPr lang="en-US" sz="2000" dirty="0" smtClean="0"/>
              <a:t>1.2</a:t>
            </a:r>
            <a:r>
              <a:rPr lang="el-GR" sz="2000" dirty="0" smtClean="0"/>
              <a:t>σ</a:t>
            </a:r>
            <a:endParaRPr lang="en-GB" sz="2000" dirty="0" smtClean="0"/>
          </a:p>
          <a:p>
            <a:pPr marL="36576" indent="0" algn="ctr">
              <a:buNone/>
            </a:pPr>
            <a:r>
              <a:rPr lang="en-GB" sz="2000" dirty="0">
                <a:solidFill>
                  <a:srgbClr val="00B050"/>
                </a:solidFill>
              </a:rPr>
              <a:t>Maximum excursion allowed at TCT (IR1 and IR5) = </a:t>
            </a:r>
            <a:r>
              <a:rPr lang="en-GB" sz="2000" dirty="0" smtClean="0">
                <a:solidFill>
                  <a:srgbClr val="00B050"/>
                </a:solidFill>
              </a:rPr>
              <a:t>4</a:t>
            </a:r>
            <a:r>
              <a:rPr lang="el-GR" sz="2000" dirty="0" smtClean="0">
                <a:solidFill>
                  <a:srgbClr val="00B050"/>
                </a:solidFill>
              </a:rPr>
              <a:t>σ</a:t>
            </a:r>
            <a:r>
              <a:rPr lang="en-GB" sz="2000" dirty="0" smtClean="0">
                <a:solidFill>
                  <a:srgbClr val="00B050"/>
                </a:solidFill>
              </a:rPr>
              <a:t> </a:t>
            </a:r>
            <a:endParaRPr lang="en-GB" sz="2000" dirty="0">
              <a:solidFill>
                <a:srgbClr val="00B050"/>
              </a:solidFill>
            </a:endParaRPr>
          </a:p>
          <a:p>
            <a:pPr marL="36576" indent="0" algn="ctr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729605" y="1440401"/>
            <a:ext cx="7495" cy="877286"/>
          </a:xfrm>
          <a:prstGeom prst="straightConnector1">
            <a:avLst/>
          </a:prstGeom>
          <a:ln w="25400">
            <a:solidFill>
              <a:srgbClr val="00B050"/>
            </a:solidFill>
            <a:headEnd type="triangl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4086415" y="1678864"/>
            <a:ext cx="663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1.2</a:t>
            </a:r>
            <a:r>
              <a:rPr lang="el-GR" b="1" dirty="0" smtClean="0">
                <a:solidFill>
                  <a:srgbClr val="00B050"/>
                </a:solidFill>
              </a:rPr>
              <a:t>σ</a:t>
            </a:r>
            <a:endParaRPr lang="en-US" b="1" dirty="0">
              <a:solidFill>
                <a:srgbClr val="00B05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24105"/>
            <a:ext cx="9144000" cy="2160095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4556560" y="3936650"/>
            <a:ext cx="7495" cy="645006"/>
          </a:xfrm>
          <a:prstGeom prst="straightConnector1">
            <a:avLst/>
          </a:prstGeom>
          <a:ln w="25400">
            <a:solidFill>
              <a:srgbClr val="00B050"/>
            </a:solidFill>
            <a:headEnd type="triangl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698212" y="4042011"/>
            <a:ext cx="10537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1.4mm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185065" y="5769659"/>
            <a:ext cx="1831935" cy="307975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Courtesy of </a:t>
            </a: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M.Valette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9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14400"/>
            <a:ext cx="8610601" cy="50786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Tight requirements for detection of current changes resulted in </a:t>
            </a:r>
            <a:r>
              <a:rPr lang="en-US" sz="2000" b="1" dirty="0" smtClean="0"/>
              <a:t>14 FMCM triggers in 2016</a:t>
            </a:r>
            <a:r>
              <a:rPr lang="en-US" sz="2000" dirty="0" smtClean="0"/>
              <a:t> following electrical network perturbations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b="1" dirty="0" smtClean="0"/>
              <a:t>7 perturbations affected other equipment trips </a:t>
            </a:r>
            <a:r>
              <a:rPr lang="en-US" sz="1800" dirty="0" smtClean="0"/>
              <a:t>(PC, RF, CRYO…)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Choice of thresholds is a </a:t>
            </a:r>
            <a:r>
              <a:rPr lang="en-US" sz="2000" b="1" dirty="0" smtClean="0"/>
              <a:t>trade-off between protection and availability and so far no unjustified trigger</a:t>
            </a:r>
            <a:r>
              <a:rPr lang="en-US" sz="2000" dirty="0" smtClean="0"/>
              <a:t> observed in 2016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/>
              <a:t>Simulations with the 2016 optics confirmed that </a:t>
            </a:r>
            <a:r>
              <a:rPr lang="en-US" sz="2000" b="1" dirty="0"/>
              <a:t>thresholds </a:t>
            </a:r>
            <a:r>
              <a:rPr lang="en-US" sz="2000" b="1" dirty="0" smtClean="0"/>
              <a:t>cannot </a:t>
            </a:r>
            <a:r>
              <a:rPr lang="en-US" sz="2000" b="1" dirty="0"/>
              <a:t>be relaxed without compromising </a:t>
            </a:r>
            <a:r>
              <a:rPr lang="en-US" sz="2000" b="1" dirty="0" smtClean="0"/>
              <a:t>machine protection </a:t>
            </a:r>
            <a:r>
              <a:rPr lang="en-US" sz="2000" dirty="0" smtClean="0"/>
              <a:t>(combined failures of RD1 in IP1/IP5 add up to orbit excursions) </a:t>
            </a: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The </a:t>
            </a:r>
            <a:r>
              <a:rPr lang="en-US" sz="2000" b="1" dirty="0" smtClean="0"/>
              <a:t>replacement of the 4x RPTG converters </a:t>
            </a:r>
            <a:r>
              <a:rPr lang="en-US" sz="2000" dirty="0" smtClean="0"/>
              <a:t>for D1&amp;D34 circuits after EYETS will </a:t>
            </a:r>
            <a:r>
              <a:rPr lang="en-US" sz="2000" b="1" dirty="0" smtClean="0"/>
              <a:t>reduce the sensitivity to electrical network perturbations</a:t>
            </a:r>
            <a:endParaRPr lang="en-US" sz="2000" b="1" dirty="0"/>
          </a:p>
          <a:p>
            <a:pPr marL="36576" indent="0">
              <a:buNone/>
            </a:pP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123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dBLM</a:t>
            </a:r>
            <a:r>
              <a:rPr lang="en-US" dirty="0" smtClean="0"/>
              <a:t> Update – IP 2, 8, SPS &amp; TL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93" y="914401"/>
            <a:ext cx="8944708" cy="175846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The data will be included into the IQC once the time window is reduced to 50</a:t>
            </a:r>
            <a:r>
              <a:rPr lang="fr-FR" sz="2000" dirty="0" smtClean="0"/>
              <a:t>µ</a:t>
            </a:r>
            <a:r>
              <a:rPr lang="en-GB" sz="2000" dirty="0" smtClean="0"/>
              <a:t>s (2 SPS turns) instead of 10ms.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Allowed explaining the high losses at injection during re-commissioning: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442787" y="6384925"/>
            <a:ext cx="1742589" cy="307975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Courtesy of </a:t>
            </a: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F. Burkart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876" y="2390775"/>
            <a:ext cx="6257926" cy="392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788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dBLM</a:t>
            </a:r>
            <a:r>
              <a:rPr lang="en-US" dirty="0" smtClean="0"/>
              <a:t> Update – IP7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93" y="914400"/>
            <a:ext cx="8944708" cy="537210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The B2 diamond is still non functioning.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dirty="0"/>
              <a:t>A</a:t>
            </a:r>
            <a:r>
              <a:rPr lang="en-GB" sz="2000" dirty="0" smtClean="0"/>
              <a:t>ccess yesterday afternoon, waveforms seem to be fine: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/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/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 marL="448056" lvl="1" indent="0">
              <a:buNone/>
            </a:pPr>
            <a:endParaRPr lang="en-GB" sz="2000" dirty="0" smtClean="0"/>
          </a:p>
          <a:p>
            <a:pPr marL="448056" lvl="1" indent="0">
              <a:buNone/>
            </a:pPr>
            <a:endParaRPr lang="en-GB" sz="2000" dirty="0" smtClean="0"/>
          </a:p>
          <a:p>
            <a:pPr lvl="2"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2000" strike="sngStrike" dirty="0" smtClean="0"/>
              <a:t>In case it still does not work, some lab-tests with a </a:t>
            </a:r>
            <a:r>
              <a:rPr lang="el-GR" sz="2000" strike="sngStrike" dirty="0" smtClean="0"/>
              <a:t>β</a:t>
            </a:r>
            <a:r>
              <a:rPr lang="en-GB" sz="2000" strike="sngStrike" dirty="0" smtClean="0"/>
              <a:t>- radioactive source are foreseen, to check if the detector is still working.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The Crystal collimation diamonds are working in histogram mode and allow checking for cleaning efficiency</a:t>
            </a:r>
            <a:r>
              <a:rPr lang="en-GB" sz="2400" dirty="0" smtClean="0"/>
              <a:t>.</a:t>
            </a:r>
            <a:endParaRPr lang="en-GB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The continuous recording during Injection and Stable beams was finalized thanks to the use of the </a:t>
            </a:r>
            <a:r>
              <a:rPr lang="en-GB" sz="2400" i="1" dirty="0" err="1" smtClean="0"/>
              <a:t>pyjapc</a:t>
            </a:r>
            <a:r>
              <a:rPr lang="en-GB" sz="2400" dirty="0" smtClean="0"/>
              <a:t> library: </a:t>
            </a:r>
            <a:r>
              <a:rPr lang="en-GB" sz="2400" dirty="0" smtClean="0"/>
              <a:t>	</a:t>
            </a:r>
            <a:r>
              <a:rPr lang="en-GB" sz="1900" dirty="0" smtClean="0"/>
              <a:t>(24h timeout problem)</a:t>
            </a:r>
            <a:r>
              <a:rPr lang="en-GB" sz="2400" dirty="0" smtClean="0"/>
              <a:t>			</a:t>
            </a:r>
            <a:r>
              <a:rPr lang="en-GB" sz="2400" dirty="0" smtClean="0">
                <a:hlinkClick r:id="rId2"/>
              </a:rPr>
              <a:t>https</a:t>
            </a:r>
            <a:r>
              <a:rPr lang="en-GB" sz="2400" dirty="0">
                <a:hlinkClick r:id="rId2"/>
              </a:rPr>
              <a:t>://</a:t>
            </a:r>
            <a:r>
              <a:rPr lang="en-GB" sz="2400" dirty="0" smtClean="0">
                <a:hlinkClick r:id="rId2"/>
              </a:rPr>
              <a:t>gitlab.cern.ch/scripting-tools/pyjapc</a:t>
            </a:r>
            <a:endParaRPr lang="en-GB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The data from the ROSY is </a:t>
            </a:r>
            <a:r>
              <a:rPr lang="en-GB" sz="2400" dirty="0"/>
              <a:t>automatically stored on </a:t>
            </a:r>
            <a:r>
              <a:rPr lang="en-GB" sz="2400" dirty="0" smtClean="0"/>
              <a:t>EOS: (/</a:t>
            </a:r>
            <a:r>
              <a:rPr lang="en-GB" sz="2400" dirty="0" err="1"/>
              <a:t>eos</a:t>
            </a:r>
            <a:r>
              <a:rPr lang="en-GB" sz="2400" dirty="0"/>
              <a:t>/project/</a:t>
            </a:r>
            <a:r>
              <a:rPr lang="en-GB" sz="2400" dirty="0" err="1"/>
              <a:t>dblm</a:t>
            </a:r>
            <a:r>
              <a:rPr lang="en-GB" sz="2400" dirty="0"/>
              <a:t>/TZ76/ROSY1</a:t>
            </a:r>
            <a:r>
              <a:rPr lang="en-GB" sz="2400" dirty="0" smtClean="0"/>
              <a:t>/)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To be implemented, offline post-processing to delete ‘useless’ waveforms.</a:t>
            </a:r>
            <a:endParaRPr lang="en-GB" sz="24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6576" indent="0">
              <a:buNone/>
            </a:pPr>
            <a:endParaRPr lang="en-US" sz="2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9292"/>
            <a:ext cx="4438207" cy="184925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0008" y="1628493"/>
            <a:ext cx="4654184" cy="149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dBLM</a:t>
            </a:r>
            <a:r>
              <a:rPr lang="en-US" dirty="0" smtClean="0"/>
              <a:t> Update – IP7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93" y="914400"/>
            <a:ext cx="8944708" cy="53721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200" dirty="0" smtClean="0"/>
              <a:t>The B1 diamond is working fine and allowed observation of injection oscillation losses, filling pattern: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/>
          </a:p>
          <a:p>
            <a:pPr marL="448056" lvl="1" indent="0">
              <a:buNone/>
            </a:pPr>
            <a:endParaRPr lang="en-GB" sz="1800" dirty="0" smtClean="0"/>
          </a:p>
          <a:p>
            <a:pPr marL="448056" lvl="1" indent="0">
              <a:buNone/>
            </a:pPr>
            <a:endParaRPr lang="en-GB" sz="1800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en-GB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36576" indent="0">
              <a:buNone/>
            </a:pP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442787" y="6384925"/>
            <a:ext cx="1443913" cy="307975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Courtesy of </a:t>
            </a: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C. Xu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73219"/>
            <a:ext cx="8135007" cy="4084451"/>
          </a:xfrm>
          <a:prstGeom prst="rect">
            <a:avLst/>
          </a:prstGeom>
        </p:spPr>
      </p:pic>
      <p:pic>
        <p:nvPicPr>
          <p:cNvPr id="10" name="Content Placeholder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29" y="1672615"/>
            <a:ext cx="8768195" cy="4402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39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dBLM</a:t>
            </a:r>
            <a:r>
              <a:rPr lang="en-US" dirty="0" smtClean="0"/>
              <a:t> Update – IP7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93" y="914400"/>
            <a:ext cx="8944708" cy="53721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We get some waveforms a few turns before some UFO events, probably from losses due to halo interaction with the UFO, the real event starting more than 10 turns later.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GB" sz="2400" dirty="0" smtClean="0"/>
              <a:t>We switched the B1 diamond to UFO lookout mode, sampling rate was reduced to 6.4ns and recording window is now </a:t>
            </a:r>
            <a:r>
              <a:rPr lang="en-GB" sz="2400" dirty="0" smtClean="0"/>
              <a:t>143 </a:t>
            </a:r>
            <a:r>
              <a:rPr lang="en-GB" sz="2400" dirty="0" smtClean="0"/>
              <a:t>turns. We’re waiting…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In search of a simple integrator system to trigger on large enough multi-turn losses. A capacitor was first considered but the DC channel of the splitter might do, to be checked once an event is recorded.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6576" indent="0">
              <a:buNone/>
            </a:pPr>
            <a:endParaRPr lang="en-US" sz="2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pic>
        <p:nvPicPr>
          <p:cNvPr id="1026" name="Picture 2" descr="http://iv1.lisimg.com/image/267653/700full-independence-day-pos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3275" y="2738824"/>
            <a:ext cx="1199082" cy="86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9771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path" presetSubtype="0" accel="24000" decel="76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6163 0.14629 L -0.92101 0.28125 C -0.85052 0.3118 -0.74427 0.32824 -0.63351 0.32824 C -0.50694 0.32824 -0.40486 0.3118 -0.33455 0.28125 L 0.00504 0.14629 " pathEditMode="relative" rAng="0" ptsTypes="AAAAA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333" y="90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dBLM</a:t>
            </a:r>
            <a:r>
              <a:rPr lang="en-US" dirty="0" smtClean="0"/>
              <a:t> Update – IP6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93" y="914400"/>
            <a:ext cx="8944708" cy="529296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 smtClean="0"/>
              <a:t>The detectors saturated during the large asynchronous Beam Dump test on 15</a:t>
            </a:r>
            <a:r>
              <a:rPr lang="en-US" sz="2400" baseline="30000" dirty="0" smtClean="0"/>
              <a:t>th</a:t>
            </a:r>
            <a:r>
              <a:rPr lang="en-US" sz="2400" dirty="0"/>
              <a:t> </a:t>
            </a:r>
            <a:r>
              <a:rPr lang="en-US" sz="2400" dirty="0" smtClean="0"/>
              <a:t>May: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B1: from BSRA data: ~3e10 p+ hit the TCDQ </a:t>
            </a:r>
          </a:p>
          <a:p>
            <a:pPr marL="749808" lvl="2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13Gy of integrated signal on the TCDQA IC BLM</a:t>
            </a:r>
          </a:p>
          <a:p>
            <a:pPr marL="749808" lvl="2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		an estimated 160V on the diamond</a:t>
            </a:r>
          </a:p>
          <a:p>
            <a:pPr lvl="2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B2: from BSRA data:~2e10 p+ hit the TCDQ </a:t>
            </a:r>
          </a:p>
          <a:p>
            <a:pPr marL="749808" lvl="2" indent="0">
              <a:buNone/>
            </a:pPr>
            <a:r>
              <a:rPr lang="en-US" sz="2000" dirty="0"/>
              <a:t>			</a:t>
            </a:r>
            <a:r>
              <a:rPr lang="en-US" sz="2000" dirty="0" smtClean="0"/>
              <a:t>10Gy </a:t>
            </a:r>
            <a:r>
              <a:rPr lang="en-US" sz="2000" dirty="0"/>
              <a:t>of integrated signal on the TCDQA IC BLM</a:t>
            </a:r>
          </a:p>
          <a:p>
            <a:pPr marL="749808" lvl="2" indent="0">
              <a:buNone/>
            </a:pPr>
            <a:r>
              <a:rPr lang="en-US" sz="2000" dirty="0"/>
              <a:t>			</a:t>
            </a:r>
            <a:r>
              <a:rPr lang="en-US" sz="2000" dirty="0" smtClean="0"/>
              <a:t>an </a:t>
            </a:r>
            <a:r>
              <a:rPr lang="en-US" sz="2000" dirty="0"/>
              <a:t>estimated </a:t>
            </a:r>
            <a:r>
              <a:rPr lang="en-US" sz="2000" dirty="0" smtClean="0"/>
              <a:t>110V </a:t>
            </a:r>
            <a:r>
              <a:rPr lang="en-US" sz="2000" dirty="0"/>
              <a:t>on the </a:t>
            </a:r>
            <a:r>
              <a:rPr lang="en-US" sz="2000" dirty="0" smtClean="0"/>
              <a:t>diamond</a:t>
            </a:r>
            <a:endParaRPr lang="en-US" sz="2000" dirty="0"/>
          </a:p>
          <a:p>
            <a:pPr lvl="2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/>
              <a:t>A full asynchronous BD would lead to 600V+ signals.</a:t>
            </a:r>
          </a:p>
          <a:p>
            <a:pPr marL="749808" lvl="2" indent="0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10V max signal on the scope and 500V voltage on the diamond</a:t>
            </a:r>
            <a:endParaRPr lang="en-US" sz="2000" dirty="0">
              <a:solidFill>
                <a:srgbClr val="FF0000"/>
              </a:solidFill>
            </a:endParaRPr>
          </a:p>
          <a:p>
            <a:pPr marL="36576" indent="0">
              <a:buNone/>
            </a:pPr>
            <a:endParaRPr lang="en-US" sz="28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70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dBLM</a:t>
            </a:r>
            <a:r>
              <a:rPr lang="en-US" dirty="0" smtClean="0"/>
              <a:t> Update – IP6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093" y="914400"/>
            <a:ext cx="8944708" cy="532129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The 100</a:t>
            </a:r>
            <a:r>
              <a:rPr lang="fr-FR" sz="2000" dirty="0" smtClean="0"/>
              <a:t>µ</a:t>
            </a:r>
            <a:r>
              <a:rPr lang="en-GB" sz="2000" dirty="0" smtClean="0"/>
              <a:t>m thick </a:t>
            </a:r>
            <a:r>
              <a:rPr lang="en-US" sz="2000" dirty="0" smtClean="0"/>
              <a:t>detectors were installed with </a:t>
            </a:r>
            <a:r>
              <a:rPr lang="en-US" sz="2000" dirty="0" smtClean="0"/>
              <a:t>100V voltage.</a:t>
            </a: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During the </a:t>
            </a:r>
            <a:r>
              <a:rPr lang="en-US" sz="2000" dirty="0" err="1" smtClean="0"/>
              <a:t>async</a:t>
            </a:r>
            <a:r>
              <a:rPr lang="en-US" sz="2000" dirty="0" smtClean="0"/>
              <a:t> BD tests on the 11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June:</a:t>
            </a:r>
            <a:endParaRPr lang="en-US" sz="1800" dirty="0"/>
          </a:p>
          <a:p>
            <a:pPr marL="36576" indent="0">
              <a:buNone/>
            </a:pPr>
            <a:r>
              <a:rPr lang="en-US" sz="1800" dirty="0" smtClean="0"/>
              <a:t>At injection: (nothing, Md1182?)		At top energy: (just saturated)</a:t>
            </a:r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6576" indent="0">
              <a:buNone/>
            </a:pPr>
            <a:endParaRPr lang="en-US" sz="20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A -20B attenuator was installed yesterday, should lead to 10V max signals</a:t>
            </a:r>
            <a:r>
              <a:rPr lang="en-US" sz="2000" dirty="0" smtClean="0"/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000" dirty="0" smtClean="0"/>
              <a:t>If saturation is still possible the diamond will be moved to a position with lower </a:t>
            </a:r>
            <a:r>
              <a:rPr lang="en-US" sz="2000" dirty="0" err="1" smtClean="0"/>
              <a:t>fluence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063" y="2011587"/>
            <a:ext cx="3670122" cy="25611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3" y="2011587"/>
            <a:ext cx="3689354" cy="256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539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to the FMCM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31334"/>
            <a:ext cx="8686801" cy="50786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GB" sz="1800" b="1" dirty="0" smtClean="0"/>
              <a:t>Failures in the magnet powering system are generally slow </a:t>
            </a:r>
            <a:r>
              <a:rPr lang="en-GB" sz="1800" dirty="0" smtClean="0"/>
              <a:t>and beams can be (easily) dumped by magnet interlocks before starting to extract energy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Exception are failures in some of the </a:t>
            </a:r>
            <a:r>
              <a:rPr lang="en-GB" sz="1800" dirty="0" err="1" smtClean="0"/>
              <a:t>nc</a:t>
            </a:r>
            <a:r>
              <a:rPr lang="en-GB" sz="1800" dirty="0" smtClean="0"/>
              <a:t> magnets, which can generate </a:t>
            </a:r>
            <a:r>
              <a:rPr lang="en-GB" sz="1800" b="1" dirty="0" smtClean="0"/>
              <a:t>high losses after some few turns </a:t>
            </a:r>
            <a:r>
              <a:rPr lang="en-GB" sz="1800" dirty="0" smtClean="0"/>
              <a:t>only (MSE, MSI, D1, MBW, MBWXWT)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Cannot be caught in time by converter controls or WIC (</a:t>
            </a:r>
            <a:r>
              <a:rPr lang="en-GB" sz="1800" dirty="0" smtClean="0">
                <a:hlinkClick r:id="rId3"/>
              </a:rPr>
              <a:t>TL incident in 2004</a:t>
            </a:r>
            <a:r>
              <a:rPr lang="en-GB" sz="1800" dirty="0" smtClean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Introduced Fast Magnet Current change Monitors (FMCM) as </a:t>
            </a:r>
            <a:r>
              <a:rPr lang="en-GB" sz="1800" b="1" dirty="0" smtClean="0"/>
              <a:t>redundancy to BLMs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FMCMs interlock on fast changes of current, no absolute current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Interlock the beam but do not stop magnet powering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800" dirty="0" smtClean="0"/>
              <a:t>Intended to </a:t>
            </a:r>
            <a:r>
              <a:rPr lang="en-GB" sz="1800" b="1" dirty="0" smtClean="0"/>
              <a:t>protect against ANY failure in magnet powering</a:t>
            </a:r>
            <a:r>
              <a:rPr lang="en-GB" sz="1800" dirty="0" smtClean="0"/>
              <a:t>, leading to changes of the magnetic field, </a:t>
            </a:r>
            <a:r>
              <a:rPr lang="en-GB" sz="1800" dirty="0" err="1" smtClean="0"/>
              <a:t>ie</a:t>
            </a:r>
            <a:r>
              <a:rPr lang="en-GB" sz="1800" dirty="0" smtClean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smtClean="0"/>
              <a:t>Power converter failures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smtClean="0"/>
              <a:t>Failures of electrical supply chain (</a:t>
            </a:r>
            <a:r>
              <a:rPr lang="en-GB" sz="1600" b="1" dirty="0" smtClean="0"/>
              <a:t>network perturbation</a:t>
            </a:r>
            <a:r>
              <a:rPr lang="en-GB" sz="1600" dirty="0" smtClean="0"/>
              <a:t>, AUG…) =&gt; </a:t>
            </a:r>
            <a:r>
              <a:rPr lang="en-GB" sz="1600" b="1" dirty="0" smtClean="0"/>
              <a:t>common cause failures!!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600" dirty="0" smtClean="0"/>
              <a:t>Short circuits in DC part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GB" sz="1400" dirty="0" smtClean="0"/>
          </a:p>
          <a:p>
            <a:pPr>
              <a:buFont typeface="Wingdings" panose="05000000000000000000" pitchFamily="2" charset="2"/>
              <a:buChar char="§"/>
            </a:pP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693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latin typeface="Calibri" charset="0"/>
              </a:rPr>
              <a:t>Studies of </a:t>
            </a:r>
            <a:r>
              <a:rPr lang="en-US" altLang="en-US" dirty="0" smtClean="0">
                <a:latin typeface="Calibri" charset="0"/>
              </a:rPr>
              <a:t>fast(</a:t>
            </a:r>
            <a:r>
              <a:rPr lang="en-US" altLang="en-US" dirty="0" err="1" smtClean="0">
                <a:latin typeface="Calibri" charset="0"/>
              </a:rPr>
              <a:t>est</a:t>
            </a:r>
            <a:r>
              <a:rPr lang="en-US" altLang="en-US" dirty="0">
                <a:latin typeface="Calibri" charset="0"/>
              </a:rPr>
              <a:t>) LHC failures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580" y="857250"/>
            <a:ext cx="7519987" cy="555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7030387" y="6246813"/>
            <a:ext cx="1969151" cy="348859"/>
          </a:xfrm>
          <a:prstGeom prst="rect">
            <a:avLst/>
          </a:prstGeom>
          <a:solidFill>
            <a:srgbClr val="3366FF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  <a:latin typeface="Calibri" pitchFamily="34" charset="0"/>
              </a:rPr>
              <a:t>Courtesy of </a:t>
            </a:r>
            <a:r>
              <a:rPr lang="en-US" sz="1400" dirty="0" err="1" smtClean="0">
                <a:solidFill>
                  <a:schemeClr val="bg1"/>
                </a:solidFill>
                <a:latin typeface="Calibri" pitchFamily="34" charset="0"/>
              </a:rPr>
              <a:t>V.Kain</a:t>
            </a:r>
            <a:r>
              <a:rPr lang="en-US" sz="1400" dirty="0" smtClean="0">
                <a:solidFill>
                  <a:schemeClr val="bg1"/>
                </a:solidFill>
                <a:latin typeface="Calibri" pitchFamily="34" charset="0"/>
              </a:rPr>
              <a:t>, 2003</a:t>
            </a:r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46072" y="857250"/>
            <a:ext cx="3518495" cy="529910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215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Protection of normal conducting circuits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Footer Placeholder 3"/>
          <p:cNvSpPr txBox="1">
            <a:spLocks noGrp="1"/>
          </p:cNvSpPr>
          <p:nvPr/>
        </p:nvSpPr>
        <p:spPr bwMode="auto">
          <a:xfrm>
            <a:off x="415925" y="4611688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 eaLnBrk="1" hangingPunct="1"/>
            <a:r>
              <a:rPr lang="en-US" sz="1200">
                <a:solidFill>
                  <a:schemeClr val="bg1"/>
                </a:solidFill>
                <a:latin typeface="Calibri" pitchFamily="34" charset="0"/>
              </a:rPr>
              <a:t>Machine Interlock Systems</a:t>
            </a:r>
          </a:p>
        </p:txBody>
      </p:sp>
      <p:sp>
        <p:nvSpPr>
          <p:cNvPr id="12" name="Slide Number Placeholder 4"/>
          <p:cNvSpPr txBox="1">
            <a:spLocks noGrp="1"/>
          </p:cNvSpPr>
          <p:nvPr/>
        </p:nvSpPr>
        <p:spPr bwMode="auto">
          <a:xfrm>
            <a:off x="4654550" y="4586288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eaLnBrk="1" hangingPunct="1">
              <a:defRPr/>
            </a:pPr>
            <a:fld id="{8011C32A-04A3-4FC5-BE09-708AD8BBE508}" type="slidenum">
              <a:rPr lang="en-US" sz="1050">
                <a:solidFill>
                  <a:schemeClr val="bg1"/>
                </a:solidFill>
                <a:latin typeface="Calibri" pitchFamily="34" charset="0"/>
              </a:rPr>
              <a:pPr eaLnBrk="1" hangingPunct="1">
                <a:defRPr/>
              </a:pPr>
              <a:t>5</a:t>
            </a:fld>
            <a:r>
              <a:rPr lang="en-US" sz="1050" dirty="0">
                <a:solidFill>
                  <a:schemeClr val="bg1"/>
                </a:solidFill>
                <a:latin typeface="Calibri" pitchFamily="34" charset="0"/>
              </a:rPr>
              <a:t> of 5</a:t>
            </a:r>
          </a:p>
        </p:txBody>
      </p:sp>
      <p:pic>
        <p:nvPicPr>
          <p:cNvPr id="13" name="Picture 12" descr="Pictur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2625" y="2759075"/>
            <a:ext cx="1576388" cy="98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101_01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9538" y="1330325"/>
            <a:ext cx="18335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Line 7"/>
          <p:cNvSpPr>
            <a:spLocks noChangeShapeType="1"/>
          </p:cNvSpPr>
          <p:nvPr/>
        </p:nvSpPr>
        <p:spPr bwMode="auto">
          <a:xfrm flipH="1" flipV="1">
            <a:off x="3719513" y="3927475"/>
            <a:ext cx="1587" cy="18415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8"/>
          <p:cNvSpPr>
            <a:spLocks noChangeShapeType="1"/>
          </p:cNvSpPr>
          <p:nvPr/>
        </p:nvSpPr>
        <p:spPr bwMode="auto">
          <a:xfrm flipH="1" flipV="1">
            <a:off x="4829175" y="3927475"/>
            <a:ext cx="1588" cy="18415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Line 9"/>
          <p:cNvSpPr>
            <a:spLocks noChangeShapeType="1"/>
          </p:cNvSpPr>
          <p:nvPr/>
        </p:nvSpPr>
        <p:spPr bwMode="auto">
          <a:xfrm flipV="1">
            <a:off x="1790700" y="3922713"/>
            <a:ext cx="0" cy="19050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 flipH="1" flipV="1">
            <a:off x="698500" y="3927475"/>
            <a:ext cx="1588" cy="18415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9" name="Group 11"/>
          <p:cNvGrpSpPr>
            <a:grpSpLocks/>
          </p:cNvGrpSpPr>
          <p:nvPr/>
        </p:nvGrpSpPr>
        <p:grpSpPr bwMode="auto">
          <a:xfrm>
            <a:off x="696913" y="3497263"/>
            <a:ext cx="1093787" cy="430212"/>
            <a:chOff x="860" y="2816"/>
            <a:chExt cx="1924" cy="496"/>
          </a:xfrm>
        </p:grpSpPr>
        <p:sp>
          <p:nvSpPr>
            <p:cNvPr id="20" name="Line 12"/>
            <p:cNvSpPr>
              <a:spLocks noChangeShapeType="1"/>
            </p:cNvSpPr>
            <p:nvPr/>
          </p:nvSpPr>
          <p:spPr bwMode="auto">
            <a:xfrm flipV="1">
              <a:off x="864" y="3072"/>
              <a:ext cx="0" cy="24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Arc 13"/>
            <p:cNvSpPr>
              <a:spLocks/>
            </p:cNvSpPr>
            <p:nvPr/>
          </p:nvSpPr>
          <p:spPr bwMode="auto">
            <a:xfrm rot="16058654" flipV="1">
              <a:off x="921" y="2759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22" name="Arc 14"/>
            <p:cNvSpPr>
              <a:spLocks/>
            </p:cNvSpPr>
            <p:nvPr/>
          </p:nvSpPr>
          <p:spPr bwMode="auto">
            <a:xfrm rot="16058654" flipV="1">
              <a:off x="1308" y="276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23" name="Arc 15"/>
            <p:cNvSpPr>
              <a:spLocks/>
            </p:cNvSpPr>
            <p:nvPr/>
          </p:nvSpPr>
          <p:spPr bwMode="auto">
            <a:xfrm rot="16058654" flipV="1">
              <a:off x="1689" y="2767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24" name="Arc 16"/>
            <p:cNvSpPr>
              <a:spLocks/>
            </p:cNvSpPr>
            <p:nvPr/>
          </p:nvSpPr>
          <p:spPr bwMode="auto">
            <a:xfrm rot="16058654" flipV="1">
              <a:off x="2072" y="2773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25" name="Arc 17"/>
            <p:cNvSpPr>
              <a:spLocks/>
            </p:cNvSpPr>
            <p:nvPr/>
          </p:nvSpPr>
          <p:spPr bwMode="auto">
            <a:xfrm rot="16058654" flipV="1">
              <a:off x="2456" y="275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26" name="Line 18"/>
            <p:cNvSpPr>
              <a:spLocks noChangeShapeType="1"/>
            </p:cNvSpPr>
            <p:nvPr/>
          </p:nvSpPr>
          <p:spPr bwMode="auto">
            <a:xfrm flipV="1">
              <a:off x="2784" y="3072"/>
              <a:ext cx="0" cy="24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" name="Line 20"/>
          <p:cNvSpPr>
            <a:spLocks noChangeShapeType="1"/>
          </p:cNvSpPr>
          <p:nvPr/>
        </p:nvSpPr>
        <p:spPr bwMode="auto">
          <a:xfrm flipH="1" flipV="1">
            <a:off x="531813" y="4111625"/>
            <a:ext cx="1587" cy="306388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8" name="Group 22"/>
          <p:cNvGrpSpPr>
            <a:grpSpLocks/>
          </p:cNvGrpSpPr>
          <p:nvPr/>
        </p:nvGrpSpPr>
        <p:grpSpPr bwMode="auto">
          <a:xfrm>
            <a:off x="3719513" y="3497263"/>
            <a:ext cx="1109662" cy="430212"/>
            <a:chOff x="860" y="2816"/>
            <a:chExt cx="1924" cy="496"/>
          </a:xfrm>
        </p:grpSpPr>
        <p:sp>
          <p:nvSpPr>
            <p:cNvPr id="29" name="Line 23"/>
            <p:cNvSpPr>
              <a:spLocks noChangeShapeType="1"/>
            </p:cNvSpPr>
            <p:nvPr/>
          </p:nvSpPr>
          <p:spPr bwMode="auto">
            <a:xfrm flipV="1">
              <a:off x="864" y="3072"/>
              <a:ext cx="0" cy="24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Arc 24"/>
            <p:cNvSpPr>
              <a:spLocks/>
            </p:cNvSpPr>
            <p:nvPr/>
          </p:nvSpPr>
          <p:spPr bwMode="auto">
            <a:xfrm rot="16058654" flipV="1">
              <a:off x="921" y="2759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31" name="Arc 25"/>
            <p:cNvSpPr>
              <a:spLocks/>
            </p:cNvSpPr>
            <p:nvPr/>
          </p:nvSpPr>
          <p:spPr bwMode="auto">
            <a:xfrm rot="16058654" flipV="1">
              <a:off x="1308" y="276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32" name="Arc 26"/>
            <p:cNvSpPr>
              <a:spLocks/>
            </p:cNvSpPr>
            <p:nvPr/>
          </p:nvSpPr>
          <p:spPr bwMode="auto">
            <a:xfrm rot="16058654" flipV="1">
              <a:off x="1689" y="2767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33" name="Arc 27"/>
            <p:cNvSpPr>
              <a:spLocks/>
            </p:cNvSpPr>
            <p:nvPr/>
          </p:nvSpPr>
          <p:spPr bwMode="auto">
            <a:xfrm rot="16058654" flipV="1">
              <a:off x="2072" y="2773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34" name="Arc 28"/>
            <p:cNvSpPr>
              <a:spLocks/>
            </p:cNvSpPr>
            <p:nvPr/>
          </p:nvSpPr>
          <p:spPr bwMode="auto">
            <a:xfrm rot="16058654" flipV="1">
              <a:off x="2456" y="2755"/>
              <a:ext cx="262" cy="384"/>
            </a:xfrm>
            <a:custGeom>
              <a:avLst/>
              <a:gdLst>
                <a:gd name="T0" fmla="*/ 0 w 23649"/>
                <a:gd name="T1" fmla="*/ 0 h 43200"/>
                <a:gd name="T2" fmla="*/ 0 w 23649"/>
                <a:gd name="T3" fmla="*/ 0 h 43200"/>
                <a:gd name="T4" fmla="*/ 0 w 2364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649"/>
                <a:gd name="T10" fmla="*/ 0 h 43200"/>
                <a:gd name="T11" fmla="*/ 23649 w 2364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649" h="43200" fill="none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</a:path>
                <a:path w="23649" h="43200" stroke="0" extrusionOk="0">
                  <a:moveTo>
                    <a:pt x="0" y="97"/>
                  </a:moveTo>
                  <a:cubicBezTo>
                    <a:pt x="681" y="32"/>
                    <a:pt x="1364" y="-1"/>
                    <a:pt x="2049" y="0"/>
                  </a:cubicBezTo>
                  <a:cubicBezTo>
                    <a:pt x="13978" y="0"/>
                    <a:pt x="23649" y="9670"/>
                    <a:pt x="23649" y="21600"/>
                  </a:cubicBezTo>
                  <a:cubicBezTo>
                    <a:pt x="23649" y="33529"/>
                    <a:pt x="13978" y="43200"/>
                    <a:pt x="2049" y="43200"/>
                  </a:cubicBezTo>
                  <a:cubicBezTo>
                    <a:pt x="1767" y="43200"/>
                    <a:pt x="1486" y="43194"/>
                    <a:pt x="1204" y="43183"/>
                  </a:cubicBezTo>
                  <a:lnTo>
                    <a:pt x="2049" y="21600"/>
                  </a:lnTo>
                  <a:close/>
                </a:path>
              </a:pathLst>
            </a:cu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 rot="10800000" vert="eaVert" wrap="none" anchor="ctr"/>
            <a:lstStyle/>
            <a:p>
              <a:endParaRPr lang="en-US"/>
            </a:p>
          </p:txBody>
        </p:sp>
        <p:sp>
          <p:nvSpPr>
            <p:cNvPr id="35" name="Line 29"/>
            <p:cNvSpPr>
              <a:spLocks noChangeShapeType="1"/>
            </p:cNvSpPr>
            <p:nvPr/>
          </p:nvSpPr>
          <p:spPr bwMode="auto">
            <a:xfrm flipV="1">
              <a:off x="2784" y="3072"/>
              <a:ext cx="0" cy="240"/>
            </a:xfrm>
            <a:prstGeom prst="line">
              <a:avLst/>
            </a:prstGeom>
            <a:noFill/>
            <a:ln w="25400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31"/>
          <p:cNvSpPr txBox="1">
            <a:spLocks noChangeArrowheads="1"/>
          </p:cNvSpPr>
          <p:nvPr/>
        </p:nvSpPr>
        <p:spPr bwMode="auto">
          <a:xfrm>
            <a:off x="5459413" y="995363"/>
            <a:ext cx="1258887" cy="276225"/>
          </a:xfrm>
          <a:prstGeom prst="rect">
            <a:avLst/>
          </a:prstGeom>
          <a:solidFill>
            <a:srgbClr val="FBFEDA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sz="1200" b="1" dirty="0">
                <a:solidFill>
                  <a:srgbClr val="000000"/>
                </a:solidFill>
                <a:latin typeface="Calibri" pitchFamily="34" charset="0"/>
              </a:rPr>
              <a:t>Power </a:t>
            </a:r>
            <a:r>
              <a:rPr lang="fr-CH" sz="1200" b="1" dirty="0" err="1">
                <a:solidFill>
                  <a:srgbClr val="000000"/>
                </a:solidFill>
                <a:latin typeface="Calibri" pitchFamily="34" charset="0"/>
              </a:rPr>
              <a:t>Converter</a:t>
            </a:r>
            <a:endParaRPr lang="en-US" sz="1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7" name="Line 33"/>
          <p:cNvSpPr>
            <a:spLocks noChangeShapeType="1"/>
          </p:cNvSpPr>
          <p:nvPr/>
        </p:nvSpPr>
        <p:spPr bwMode="auto">
          <a:xfrm flipV="1">
            <a:off x="514350" y="4110038"/>
            <a:ext cx="195263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8" name="Line 34"/>
          <p:cNvSpPr>
            <a:spLocks noChangeShapeType="1"/>
          </p:cNvSpPr>
          <p:nvPr/>
        </p:nvSpPr>
        <p:spPr bwMode="auto">
          <a:xfrm flipV="1">
            <a:off x="1795463" y="4108450"/>
            <a:ext cx="195262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3562350" y="4116388"/>
            <a:ext cx="155575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" name="Oval 37"/>
          <p:cNvSpPr>
            <a:spLocks noChangeArrowheads="1"/>
          </p:cNvSpPr>
          <p:nvPr/>
        </p:nvSpPr>
        <p:spPr bwMode="auto">
          <a:xfrm>
            <a:off x="3506788" y="4049713"/>
            <a:ext cx="131762" cy="122237"/>
          </a:xfrm>
          <a:prstGeom prst="ellipse">
            <a:avLst/>
          </a:prstGeom>
          <a:solidFill>
            <a:srgbClr val="006600"/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>
              <a:latin typeface="Calibri" pitchFamily="34" charset="0"/>
            </a:endParaRPr>
          </a:p>
        </p:txBody>
      </p:sp>
      <p:sp>
        <p:nvSpPr>
          <p:cNvPr id="41" name="Oval 38"/>
          <p:cNvSpPr>
            <a:spLocks noChangeArrowheads="1"/>
          </p:cNvSpPr>
          <p:nvPr/>
        </p:nvSpPr>
        <p:spPr bwMode="auto">
          <a:xfrm>
            <a:off x="1927225" y="4049713"/>
            <a:ext cx="131763" cy="122237"/>
          </a:xfrm>
          <a:prstGeom prst="ellipse">
            <a:avLst/>
          </a:prstGeom>
          <a:solidFill>
            <a:srgbClr val="006600"/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>
              <a:latin typeface="Calibri" pitchFamily="34" charset="0"/>
            </a:endParaRPr>
          </a:p>
        </p:txBody>
      </p:sp>
      <p:sp>
        <p:nvSpPr>
          <p:cNvPr id="42" name="Oval 39"/>
          <p:cNvSpPr>
            <a:spLocks noChangeArrowheads="1"/>
          </p:cNvSpPr>
          <p:nvPr/>
        </p:nvSpPr>
        <p:spPr bwMode="auto">
          <a:xfrm>
            <a:off x="481013" y="4049713"/>
            <a:ext cx="131762" cy="122237"/>
          </a:xfrm>
          <a:prstGeom prst="ellipse">
            <a:avLst/>
          </a:prstGeom>
          <a:solidFill>
            <a:srgbClr val="006600"/>
          </a:solidFill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>
              <a:latin typeface="Calibri" pitchFamily="34" charset="0"/>
            </a:endParaRPr>
          </a:p>
        </p:txBody>
      </p:sp>
      <p:sp>
        <p:nvSpPr>
          <p:cNvPr id="45" name="Line 42"/>
          <p:cNvSpPr>
            <a:spLocks noChangeShapeType="1"/>
          </p:cNvSpPr>
          <p:nvPr/>
        </p:nvSpPr>
        <p:spPr bwMode="auto">
          <a:xfrm flipV="1">
            <a:off x="2073275" y="4097338"/>
            <a:ext cx="1428750" cy="3175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2" name="Line 52"/>
          <p:cNvSpPr>
            <a:spLocks noChangeShapeType="1"/>
          </p:cNvSpPr>
          <p:nvPr/>
        </p:nvSpPr>
        <p:spPr bwMode="auto">
          <a:xfrm flipH="1" flipV="1">
            <a:off x="5257800" y="2776538"/>
            <a:ext cx="7938" cy="1339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3" name="Line 53"/>
          <p:cNvSpPr>
            <a:spLocks noChangeShapeType="1"/>
          </p:cNvSpPr>
          <p:nvPr/>
        </p:nvSpPr>
        <p:spPr bwMode="auto">
          <a:xfrm flipV="1">
            <a:off x="5448300" y="3087688"/>
            <a:ext cx="15240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4" name="Line 54"/>
          <p:cNvSpPr>
            <a:spLocks noChangeShapeType="1"/>
          </p:cNvSpPr>
          <p:nvPr/>
        </p:nvSpPr>
        <p:spPr bwMode="auto">
          <a:xfrm>
            <a:off x="5257800" y="2795588"/>
            <a:ext cx="920750" cy="15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5" name="Oval 55"/>
          <p:cNvSpPr>
            <a:spLocks noChangeArrowheads="1"/>
          </p:cNvSpPr>
          <p:nvPr/>
        </p:nvSpPr>
        <p:spPr bwMode="auto">
          <a:xfrm>
            <a:off x="6246813" y="2555875"/>
            <a:ext cx="460375" cy="42862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>
              <a:latin typeface="Calibri" pitchFamily="34" charset="0"/>
            </a:endParaRPr>
          </a:p>
        </p:txBody>
      </p:sp>
      <p:sp>
        <p:nvSpPr>
          <p:cNvPr id="56" name="Oval 56"/>
          <p:cNvSpPr>
            <a:spLocks noChangeArrowheads="1"/>
          </p:cNvSpPr>
          <p:nvPr/>
        </p:nvSpPr>
        <p:spPr bwMode="auto">
          <a:xfrm>
            <a:off x="6445250" y="2555875"/>
            <a:ext cx="460375" cy="428625"/>
          </a:xfrm>
          <a:prstGeom prst="ellips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>
              <a:latin typeface="Calibri" pitchFamily="34" charset="0"/>
            </a:endParaRPr>
          </a:p>
        </p:txBody>
      </p:sp>
      <p:sp>
        <p:nvSpPr>
          <p:cNvPr id="57" name="Oval 58"/>
          <p:cNvSpPr>
            <a:spLocks noChangeArrowheads="1"/>
          </p:cNvSpPr>
          <p:nvPr/>
        </p:nvSpPr>
        <p:spPr bwMode="auto">
          <a:xfrm>
            <a:off x="6116638" y="2740025"/>
            <a:ext cx="130175" cy="122238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>
              <a:latin typeface="Calibri" pitchFamily="34" charset="0"/>
            </a:endParaRPr>
          </a:p>
        </p:txBody>
      </p:sp>
      <p:sp>
        <p:nvSpPr>
          <p:cNvPr id="58" name="Oval 59"/>
          <p:cNvSpPr>
            <a:spLocks noChangeArrowheads="1"/>
          </p:cNvSpPr>
          <p:nvPr/>
        </p:nvSpPr>
        <p:spPr bwMode="auto">
          <a:xfrm>
            <a:off x="6905625" y="2740025"/>
            <a:ext cx="130175" cy="122238"/>
          </a:xfrm>
          <a:prstGeom prst="ellipse">
            <a:avLst/>
          </a:prstGeom>
          <a:solidFill>
            <a:srgbClr val="006600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 sz="1600">
              <a:latin typeface="Calibri" pitchFamily="34" charset="0"/>
            </a:endParaRPr>
          </a:p>
        </p:txBody>
      </p:sp>
      <p:sp>
        <p:nvSpPr>
          <p:cNvPr id="68" name="Line 36"/>
          <p:cNvSpPr>
            <a:spLocks noChangeShapeType="1"/>
          </p:cNvSpPr>
          <p:nvPr/>
        </p:nvSpPr>
        <p:spPr bwMode="auto">
          <a:xfrm flipV="1">
            <a:off x="533400" y="4421188"/>
            <a:ext cx="4914900" cy="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Line 53"/>
          <p:cNvSpPr>
            <a:spLocks noChangeShapeType="1"/>
          </p:cNvSpPr>
          <p:nvPr/>
        </p:nvSpPr>
        <p:spPr bwMode="auto">
          <a:xfrm>
            <a:off x="4811713" y="4114800"/>
            <a:ext cx="446087" cy="15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" name="Line 57"/>
          <p:cNvSpPr>
            <a:spLocks noChangeShapeType="1"/>
          </p:cNvSpPr>
          <p:nvPr/>
        </p:nvSpPr>
        <p:spPr bwMode="auto">
          <a:xfrm flipV="1">
            <a:off x="5448300" y="3087688"/>
            <a:ext cx="0" cy="131603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Line 10"/>
          <p:cNvSpPr>
            <a:spLocks noChangeShapeType="1"/>
          </p:cNvSpPr>
          <p:nvPr/>
        </p:nvSpPr>
        <p:spPr bwMode="auto">
          <a:xfrm flipH="1" flipV="1">
            <a:off x="6972300" y="2820988"/>
            <a:ext cx="1588" cy="260350"/>
          </a:xfrm>
          <a:prstGeom prst="line">
            <a:avLst/>
          </a:prstGeom>
          <a:noFill/>
          <a:ln w="254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94" name="Group 93"/>
          <p:cNvGrpSpPr/>
          <p:nvPr/>
        </p:nvGrpSpPr>
        <p:grpSpPr>
          <a:xfrm>
            <a:off x="347663" y="847725"/>
            <a:ext cx="5652294" cy="2393037"/>
            <a:chOff x="347663" y="847725"/>
            <a:chExt cx="5652294" cy="2393037"/>
          </a:xfrm>
        </p:grpSpPr>
        <p:sp>
          <p:nvSpPr>
            <p:cNvPr id="65" name="Line 69"/>
            <p:cNvSpPr>
              <a:spLocks noChangeShapeType="1"/>
            </p:cNvSpPr>
            <p:nvPr/>
          </p:nvSpPr>
          <p:spPr bwMode="auto">
            <a:xfrm flipV="1">
              <a:off x="1035050" y="2568575"/>
              <a:ext cx="1519238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3" name="Line 40"/>
            <p:cNvSpPr>
              <a:spLocks noChangeShapeType="1"/>
            </p:cNvSpPr>
            <p:nvPr/>
          </p:nvSpPr>
          <p:spPr bwMode="auto">
            <a:xfrm flipH="1" flipV="1">
              <a:off x="3200400" y="1738313"/>
              <a:ext cx="1905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44" name="Rectangle 43"/>
            <p:cNvSpPr>
              <a:spLocks noChangeArrowheads="1"/>
            </p:cNvSpPr>
            <p:nvPr/>
          </p:nvSpPr>
          <p:spPr bwMode="auto">
            <a:xfrm>
              <a:off x="3623469" y="1440657"/>
              <a:ext cx="2376488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1" hangingPunct="1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de-CH" sz="1600" dirty="0">
                  <a:latin typeface="Calibri" pitchFamily="34" charset="0"/>
                </a:rPr>
                <a:t>Status info</a:t>
              </a:r>
            </a:p>
          </p:txBody>
        </p:sp>
        <p:sp>
          <p:nvSpPr>
            <p:cNvPr id="46" name="Text Box 43"/>
            <p:cNvSpPr txBox="1">
              <a:spLocks noChangeArrowheads="1"/>
            </p:cNvSpPr>
            <p:nvPr/>
          </p:nvSpPr>
          <p:spPr bwMode="auto">
            <a:xfrm>
              <a:off x="3581400" y="2811463"/>
              <a:ext cx="1371600" cy="344976"/>
            </a:xfrm>
            <a:prstGeom prst="rect">
              <a:avLst/>
            </a:prstGeom>
            <a:solidFill>
              <a:srgbClr val="FBFE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tIns="10800" bIns="10800">
              <a:spAutoFit/>
            </a:bodyPr>
            <a:lstStyle/>
            <a:p>
              <a:pPr>
                <a:defRPr/>
              </a:pPr>
              <a:r>
                <a:rPr lang="fr-CH" sz="1050" b="1" dirty="0">
                  <a:solidFill>
                    <a:srgbClr val="000000"/>
                  </a:solidFill>
                  <a:latin typeface="Calibri" pitchFamily="34" charset="0"/>
                </a:rPr>
                <a:t>Thermo-</a:t>
              </a:r>
              <a:r>
                <a:rPr lang="fr-CH" sz="1050" b="1" dirty="0" err="1">
                  <a:solidFill>
                    <a:srgbClr val="000000"/>
                  </a:solidFill>
                  <a:latin typeface="Calibri" pitchFamily="34" charset="0"/>
                </a:rPr>
                <a:t>switches</a:t>
              </a:r>
              <a:r>
                <a:rPr lang="fr-CH" sz="1050" b="1" dirty="0">
                  <a:solidFill>
                    <a:srgbClr val="000000"/>
                  </a:solidFill>
                  <a:latin typeface="Calibri" pitchFamily="34" charset="0"/>
                </a:rPr>
                <a:t>  @ 60</a:t>
              </a:r>
              <a:r>
                <a:rPr lang="en-US" sz="1050" b="1" dirty="0">
                  <a:solidFill>
                    <a:srgbClr val="000000"/>
                  </a:solidFill>
                  <a:latin typeface="Calibri" pitchFamily="34" charset="0"/>
                  <a:cs typeface="Arial" charset="0"/>
                </a:rPr>
                <a:t>°C</a:t>
              </a:r>
              <a:r>
                <a:rPr lang="fr-CH" sz="1050" b="1" dirty="0">
                  <a:solidFill>
                    <a:srgbClr val="000000"/>
                  </a:solidFill>
                  <a:latin typeface="Calibri" pitchFamily="34" charset="0"/>
                </a:rPr>
                <a:t> </a:t>
              </a:r>
              <a:r>
                <a:rPr lang="fr-CH" sz="1050" b="1" dirty="0" smtClean="0">
                  <a:solidFill>
                    <a:srgbClr val="000000"/>
                  </a:solidFill>
                  <a:latin typeface="Calibri" pitchFamily="34" charset="0"/>
                </a:rPr>
                <a:t>+ Water </a:t>
              </a:r>
              <a:r>
                <a:rPr lang="fr-CH" sz="1050" b="1" dirty="0">
                  <a:solidFill>
                    <a:srgbClr val="000000"/>
                  </a:solidFill>
                  <a:latin typeface="Calibri" pitchFamily="34" charset="0"/>
                </a:rPr>
                <a:t>Flow</a:t>
              </a:r>
            </a:p>
          </p:txBody>
        </p:sp>
        <p:sp>
          <p:nvSpPr>
            <p:cNvPr id="47" name="Text Box 44"/>
            <p:cNvSpPr txBox="1">
              <a:spLocks noChangeArrowheads="1"/>
            </p:cNvSpPr>
            <p:nvPr/>
          </p:nvSpPr>
          <p:spPr bwMode="auto">
            <a:xfrm>
              <a:off x="474663" y="2809875"/>
              <a:ext cx="1414462" cy="430887"/>
            </a:xfrm>
            <a:prstGeom prst="rect">
              <a:avLst/>
            </a:prstGeom>
            <a:solidFill>
              <a:srgbClr val="FBFEDA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CH" sz="1100" b="1" dirty="0">
                  <a:solidFill>
                    <a:srgbClr val="000000"/>
                  </a:solidFill>
                  <a:latin typeface="Calibri" pitchFamily="34" charset="0"/>
                </a:rPr>
                <a:t>Thermo-switches  @ 60</a:t>
              </a:r>
              <a:r>
                <a:rPr lang="en-US" sz="1100" b="1" dirty="0">
                  <a:solidFill>
                    <a:srgbClr val="000000"/>
                  </a:solidFill>
                  <a:latin typeface="Calibri" pitchFamily="34" charset="0"/>
                  <a:cs typeface="Arial" pitchFamily="34" charset="0"/>
                </a:rPr>
                <a:t>°C</a:t>
              </a:r>
              <a:r>
                <a:rPr lang="fr-CH" sz="1100" b="1" dirty="0">
                  <a:solidFill>
                    <a:srgbClr val="000000"/>
                  </a:solidFill>
                  <a:latin typeface="Calibri" pitchFamily="34" charset="0"/>
                </a:rPr>
                <a:t> + </a:t>
              </a:r>
              <a:r>
                <a:rPr lang="fr-CH" sz="1100" b="1" dirty="0" smtClean="0">
                  <a:solidFill>
                    <a:srgbClr val="000000"/>
                  </a:solidFill>
                  <a:latin typeface="Calibri" pitchFamily="34" charset="0"/>
                </a:rPr>
                <a:t>Water </a:t>
              </a:r>
              <a:r>
                <a:rPr lang="fr-CH" sz="1100" b="1" dirty="0">
                  <a:solidFill>
                    <a:srgbClr val="000000"/>
                  </a:solidFill>
                  <a:latin typeface="Calibri" pitchFamily="34" charset="0"/>
                </a:rPr>
                <a:t>Flow</a:t>
              </a:r>
            </a:p>
          </p:txBody>
        </p:sp>
        <p:sp>
          <p:nvSpPr>
            <p:cNvPr id="50" name="Line 47"/>
            <p:cNvSpPr>
              <a:spLocks noChangeShapeType="1"/>
            </p:cNvSpPr>
            <p:nvPr/>
          </p:nvSpPr>
          <p:spPr bwMode="auto">
            <a:xfrm flipH="1">
              <a:off x="3200400" y="2081213"/>
              <a:ext cx="1912938" cy="1587"/>
            </a:xfrm>
            <a:prstGeom prst="line">
              <a:avLst/>
            </a:prstGeom>
            <a:noFill/>
            <a:ln w="9525">
              <a:solidFill>
                <a:srgbClr val="3B7533"/>
              </a:solidFill>
              <a:round/>
              <a:headEnd type="triangle" w="med" len="med"/>
              <a:tailEnd/>
            </a:ln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51" name="Rectangle 50"/>
            <p:cNvSpPr>
              <a:spLocks noChangeArrowheads="1"/>
            </p:cNvSpPr>
            <p:nvPr/>
          </p:nvSpPr>
          <p:spPr bwMode="auto">
            <a:xfrm>
              <a:off x="3523708" y="1789682"/>
              <a:ext cx="1989137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eaLnBrk="1" hangingPunct="1">
                <a:spcBef>
                  <a:spcPct val="20000"/>
                </a:spcBef>
                <a:buClr>
                  <a:schemeClr val="tx1"/>
                </a:buClr>
                <a:buSzPct val="75000"/>
                <a:buFont typeface="Wingdings" pitchFamily="2" charset="2"/>
                <a:buNone/>
              </a:pPr>
              <a:r>
                <a:rPr lang="de-CH" sz="1600" dirty="0">
                  <a:solidFill>
                    <a:srgbClr val="3B7533"/>
                  </a:solidFill>
                  <a:latin typeface="Calibri" pitchFamily="34" charset="0"/>
                </a:rPr>
                <a:t>Power Permit</a:t>
              </a:r>
            </a:p>
          </p:txBody>
        </p:sp>
        <p:sp>
          <p:nvSpPr>
            <p:cNvPr id="59" name="Line 62"/>
            <p:cNvSpPr>
              <a:spLocks noChangeShapeType="1"/>
            </p:cNvSpPr>
            <p:nvPr/>
          </p:nvSpPr>
          <p:spPr bwMode="auto">
            <a:xfrm flipV="1">
              <a:off x="2555875" y="2565400"/>
              <a:ext cx="1906588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0" name="Line 63"/>
            <p:cNvSpPr>
              <a:spLocks noChangeShapeType="1"/>
            </p:cNvSpPr>
            <p:nvPr/>
          </p:nvSpPr>
          <p:spPr bwMode="auto">
            <a:xfrm flipV="1">
              <a:off x="2568575" y="2308225"/>
              <a:ext cx="0" cy="268288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lg" len="lg"/>
            </a:ln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1" name="Line 64"/>
            <p:cNvSpPr>
              <a:spLocks noChangeShapeType="1"/>
            </p:cNvSpPr>
            <p:nvPr/>
          </p:nvSpPr>
          <p:spPr bwMode="auto">
            <a:xfrm flipV="1">
              <a:off x="1058863" y="2576513"/>
              <a:ext cx="0" cy="22542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2" name="Line 65"/>
            <p:cNvSpPr>
              <a:spLocks noChangeShapeType="1"/>
            </p:cNvSpPr>
            <p:nvPr/>
          </p:nvSpPr>
          <p:spPr bwMode="auto">
            <a:xfrm flipV="1">
              <a:off x="1431925" y="2578100"/>
              <a:ext cx="0" cy="22701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3" name="Line 66"/>
            <p:cNvSpPr>
              <a:spLocks noChangeShapeType="1"/>
            </p:cNvSpPr>
            <p:nvPr/>
          </p:nvSpPr>
          <p:spPr bwMode="auto">
            <a:xfrm flipV="1">
              <a:off x="4465638" y="2574925"/>
              <a:ext cx="0" cy="22701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4" name="Line 67"/>
            <p:cNvSpPr>
              <a:spLocks noChangeShapeType="1"/>
            </p:cNvSpPr>
            <p:nvPr/>
          </p:nvSpPr>
          <p:spPr bwMode="auto">
            <a:xfrm flipV="1">
              <a:off x="4159250" y="2578100"/>
              <a:ext cx="0" cy="22542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 lIns="91435" tIns="45718" rIns="91435" bIns="45718" anchor="ctr"/>
            <a:lstStyle/>
            <a:p>
              <a:endParaRPr lang="en-US"/>
            </a:p>
          </p:txBody>
        </p:sp>
        <p:sp>
          <p:nvSpPr>
            <p:cNvPr id="66" name="Text Box 61"/>
            <p:cNvSpPr txBox="1">
              <a:spLocks noChangeArrowheads="1"/>
            </p:cNvSpPr>
            <p:nvPr/>
          </p:nvSpPr>
          <p:spPr bwMode="auto">
            <a:xfrm>
              <a:off x="942975" y="1793875"/>
              <a:ext cx="705943" cy="461963"/>
            </a:xfrm>
            <a:prstGeom prst="rect">
              <a:avLst/>
            </a:prstGeom>
            <a:solidFill>
              <a:srgbClr val="FBFEDA"/>
            </a:solidFill>
            <a:ln w="12700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rgbClr val="000000"/>
                  </a:solidFill>
                  <a:latin typeface="Calibri" pitchFamily="34" charset="0"/>
                </a:rPr>
                <a:t>WIC</a:t>
              </a:r>
            </a:p>
          </p:txBody>
        </p:sp>
        <p:pic>
          <p:nvPicPr>
            <p:cNvPr id="67" name="Picture 4" descr="PIC_0296_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041525" y="847725"/>
              <a:ext cx="1069975" cy="1533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3" name="Line 50"/>
            <p:cNvSpPr>
              <a:spLocks noChangeShapeType="1"/>
            </p:cNvSpPr>
            <p:nvPr/>
          </p:nvSpPr>
          <p:spPr bwMode="auto">
            <a:xfrm flipH="1" flipV="1">
              <a:off x="909637" y="1522413"/>
              <a:ext cx="1131887" cy="0"/>
            </a:xfrm>
            <a:prstGeom prst="line">
              <a:avLst/>
            </a:prstGeom>
            <a:noFill/>
            <a:ln w="38100">
              <a:solidFill>
                <a:srgbClr val="CC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Text Box 44"/>
            <p:cNvSpPr txBox="1">
              <a:spLocks noChangeArrowheads="1"/>
            </p:cNvSpPr>
            <p:nvPr/>
          </p:nvSpPr>
          <p:spPr bwMode="auto">
            <a:xfrm>
              <a:off x="347663" y="1131888"/>
              <a:ext cx="1490662" cy="2762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1435" tIns="45718" rIns="91435" bIns="45718">
              <a:spAutoFit/>
            </a:bodyPr>
            <a:lstStyle/>
            <a:p>
              <a:pPr algn="l"/>
              <a:r>
                <a:rPr lang="en-US" sz="1200">
                  <a:solidFill>
                    <a:srgbClr val="CC0099"/>
                  </a:solidFill>
                </a:rPr>
                <a:t>Beam Dump to BIS</a:t>
              </a:r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533402" y="2888028"/>
            <a:ext cx="8153398" cy="3611562"/>
            <a:chOff x="1501542" y="3291849"/>
            <a:chExt cx="8153398" cy="3611562"/>
          </a:xfrm>
        </p:grpSpPr>
        <p:sp>
          <p:nvSpPr>
            <p:cNvPr id="75" name="Line 50"/>
            <p:cNvSpPr>
              <a:spLocks noChangeShapeType="1"/>
            </p:cNvSpPr>
            <p:nvPr/>
          </p:nvSpPr>
          <p:spPr bwMode="auto">
            <a:xfrm>
              <a:off x="7872178" y="6331911"/>
              <a:ext cx="14287" cy="571500"/>
            </a:xfrm>
            <a:prstGeom prst="line">
              <a:avLst/>
            </a:prstGeom>
            <a:noFill/>
            <a:ln w="38100">
              <a:solidFill>
                <a:srgbClr val="CC00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Text Box 44"/>
            <p:cNvSpPr txBox="1">
              <a:spLocks noChangeArrowheads="1"/>
            </p:cNvSpPr>
            <p:nvPr/>
          </p:nvSpPr>
          <p:spPr bwMode="auto">
            <a:xfrm>
              <a:off x="8113478" y="6614486"/>
              <a:ext cx="1490662" cy="27622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1435" tIns="45718" rIns="91435" bIns="45718">
              <a:spAutoFit/>
            </a:bodyPr>
            <a:lstStyle/>
            <a:p>
              <a:pPr algn="l"/>
              <a:r>
                <a:rPr lang="en-US" sz="1200" dirty="0">
                  <a:solidFill>
                    <a:srgbClr val="CC0099"/>
                  </a:solidFill>
                </a:rPr>
                <a:t>Beam Dump to BIS</a:t>
              </a:r>
            </a:p>
          </p:txBody>
        </p:sp>
        <p:cxnSp>
          <p:nvCxnSpPr>
            <p:cNvPr id="77" name="Elbow Connector 76"/>
            <p:cNvCxnSpPr/>
            <p:nvPr/>
          </p:nvCxnSpPr>
          <p:spPr bwMode="auto">
            <a:xfrm rot="5400000" flipH="1" flipV="1">
              <a:off x="7235590" y="4263399"/>
              <a:ext cx="1428750" cy="0"/>
            </a:xfrm>
            <a:prstGeom prst="bentConnector3">
              <a:avLst>
                <a:gd name="adj1" fmla="val 50000"/>
              </a:avLst>
            </a:prstGeom>
            <a:solidFill>
              <a:schemeClr val="accent1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8" name="Elbow Connector 77"/>
            <p:cNvCxnSpPr/>
            <p:nvPr/>
          </p:nvCxnSpPr>
          <p:spPr bwMode="auto">
            <a:xfrm rot="16200000" flipV="1">
              <a:off x="6545027" y="3715712"/>
              <a:ext cx="1685925" cy="838200"/>
            </a:xfrm>
            <a:prstGeom prst="bentConnector3">
              <a:avLst>
                <a:gd name="adj1" fmla="val 73729"/>
              </a:avLst>
            </a:prstGeom>
            <a:solidFill>
              <a:schemeClr val="accent1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0" name="Elbow Connector 79"/>
            <p:cNvCxnSpPr/>
            <p:nvPr/>
          </p:nvCxnSpPr>
          <p:spPr bwMode="auto">
            <a:xfrm rot="10800000">
              <a:off x="1501542" y="4844425"/>
              <a:ext cx="4929187" cy="469534"/>
            </a:xfrm>
            <a:prstGeom prst="bentConnector3">
              <a:avLst>
                <a:gd name="adj1" fmla="val 100026"/>
              </a:avLst>
            </a:prstGeom>
            <a:solidFill>
              <a:schemeClr val="accent1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3" name="Rectangle 82"/>
            <p:cNvSpPr/>
            <p:nvPr/>
          </p:nvSpPr>
          <p:spPr>
            <a:xfrm>
              <a:off x="8165865" y="4145924"/>
              <a:ext cx="920750" cy="6461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kern="0" dirty="0">
                  <a:latin typeface="Calibri" pitchFamily="34" charset="0"/>
                </a:rPr>
                <a:t>RQ4.LR3/7</a:t>
              </a:r>
            </a:p>
            <a:p>
              <a:pPr>
                <a:defRPr/>
              </a:pPr>
              <a:r>
                <a:rPr lang="en-US" sz="1200" kern="0" dirty="0">
                  <a:latin typeface="Calibri" pitchFamily="34" charset="0"/>
                </a:rPr>
                <a:t>RQ5.LR3/7</a:t>
              </a:r>
            </a:p>
            <a:p>
              <a:pPr>
                <a:defRPr/>
              </a:pPr>
              <a:r>
                <a:rPr lang="en-US" sz="1200" kern="0" dirty="0">
                  <a:latin typeface="Calibri" pitchFamily="34" charset="0"/>
                </a:rPr>
                <a:t>RD34.LR3/7</a:t>
              </a:r>
              <a:endParaRPr lang="en-US" sz="1200" dirty="0">
                <a:latin typeface="Arial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116278" y="5517524"/>
              <a:ext cx="1133475" cy="6461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200" kern="0" dirty="0">
                  <a:latin typeface="Calibri" pitchFamily="34" charset="0"/>
                </a:rPr>
                <a:t>RD1.LR1/5</a:t>
              </a:r>
            </a:p>
            <a:p>
              <a:pPr>
                <a:defRPr/>
              </a:pPr>
              <a:r>
                <a:rPr lang="en-US" sz="1200" kern="0" dirty="0">
                  <a:latin typeface="Calibri" pitchFamily="34" charset="0"/>
                </a:rPr>
                <a:t>RMSD.LR6B1/2</a:t>
              </a:r>
            </a:p>
            <a:p>
              <a:pPr>
                <a:defRPr/>
              </a:pPr>
              <a:r>
                <a:rPr lang="en-US" sz="1200" kern="0" dirty="0">
                  <a:latin typeface="Calibri" pitchFamily="34" charset="0"/>
                </a:rPr>
                <a:t>RBXWTV.R2/L2</a:t>
              </a:r>
              <a:endParaRPr lang="en-US" sz="1200" dirty="0">
                <a:latin typeface="Arial" charset="0"/>
              </a:endParaRPr>
            </a:p>
          </p:txBody>
        </p:sp>
        <p:cxnSp>
          <p:nvCxnSpPr>
            <p:cNvPr id="85" name="Elbow Connector 84"/>
            <p:cNvCxnSpPr/>
            <p:nvPr/>
          </p:nvCxnSpPr>
          <p:spPr bwMode="auto">
            <a:xfrm rot="10800000">
              <a:off x="5803666" y="4531686"/>
              <a:ext cx="627062" cy="611188"/>
            </a:xfrm>
            <a:prstGeom prst="bentConnector2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pic>
          <p:nvPicPr>
            <p:cNvPr id="72" name="Picture 6" descr="C:\My-Docs-May-2009\Machine Protection - FMCM\CERN-Specifications &amp; Production\FMCM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89453" y="4893636"/>
              <a:ext cx="3265487" cy="1643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2" name="Text Box 61"/>
          <p:cNvSpPr txBox="1">
            <a:spLocks noChangeArrowheads="1"/>
          </p:cNvSpPr>
          <p:nvPr/>
        </p:nvSpPr>
        <p:spPr bwMode="auto">
          <a:xfrm>
            <a:off x="4157878" y="5838910"/>
            <a:ext cx="1045121" cy="461665"/>
          </a:xfrm>
          <a:prstGeom prst="rect">
            <a:avLst/>
          </a:prstGeom>
          <a:solidFill>
            <a:srgbClr val="FBFEDA"/>
          </a:solidFill>
          <a:ln w="12700">
            <a:solidFill>
              <a:schemeClr val="bg2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000000"/>
                </a:solidFill>
                <a:latin typeface="Calibri" pitchFamily="34" charset="0"/>
              </a:rPr>
              <a:t>FMCM</a:t>
            </a:r>
            <a:endParaRPr lang="en-US" sz="24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56632" y="5117983"/>
            <a:ext cx="3690939" cy="738664"/>
          </a:xfrm>
          <a:prstGeom prst="rect">
            <a:avLst/>
          </a:prstGeom>
          <a:noFill/>
          <a:ln w="254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12 LHC devices and 16 in SPS-LHC TLs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dirty="0" smtClean="0"/>
              <a:t>Detection level in the order of 5e-4 of nominal current in &lt;100us</a:t>
            </a:r>
            <a:endParaRPr lang="en-GB" sz="1400" dirty="0"/>
          </a:p>
        </p:txBody>
      </p:sp>
      <p:sp>
        <p:nvSpPr>
          <p:cNvPr id="8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86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 animBg="1"/>
      <p:bldP spid="9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FMCM beam test @ 3.5TeV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pic>
        <p:nvPicPr>
          <p:cNvPr id="79" name="Picture 8" descr="Traj-Evol.B1.FMCM-masked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80" y="2109860"/>
            <a:ext cx="4871639" cy="4104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TextBox 7"/>
          <p:cNvSpPr txBox="1">
            <a:spLocks noChangeArrowheads="1"/>
          </p:cNvSpPr>
          <p:nvPr/>
        </p:nvSpPr>
        <p:spPr bwMode="auto">
          <a:xfrm>
            <a:off x="577850" y="893763"/>
            <a:ext cx="856615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spcBef>
                <a:spcPts val="600"/>
              </a:spcBef>
              <a:buClr>
                <a:srgbClr val="0000FF"/>
              </a:buClr>
              <a:buSzPct val="80000"/>
              <a:buFont typeface="Wingdings" charset="2"/>
              <a:buChar char="§"/>
            </a:pPr>
            <a:r>
              <a:rPr lang="en-US" altLang="en-US" dirty="0">
                <a:solidFill>
                  <a:srgbClr val="003399"/>
                </a:solidFill>
                <a:latin typeface="Calibri" charset="0"/>
                <a:ea typeface="Arial" charset="0"/>
                <a:cs typeface="Arial" charset="0"/>
              </a:rPr>
              <a:t>Low intensity beam test.</a:t>
            </a:r>
          </a:p>
          <a:p>
            <a:pPr marL="285750" indent="-285750">
              <a:spcBef>
                <a:spcPts val="600"/>
              </a:spcBef>
              <a:buClr>
                <a:srgbClr val="0000FF"/>
              </a:buClr>
              <a:buSzPct val="80000"/>
              <a:buFont typeface="Wingdings" charset="2"/>
              <a:buChar char="§"/>
            </a:pPr>
            <a:r>
              <a:rPr lang="en-US" altLang="en-US" dirty="0">
                <a:solidFill>
                  <a:srgbClr val="003399"/>
                </a:solidFill>
                <a:latin typeface="Calibri" charset="0"/>
                <a:ea typeface="Arial" charset="0"/>
                <a:cs typeface="Arial" charset="0"/>
              </a:rPr>
              <a:t>Trajectory evolution after OFF send to RD1.LR1, </a:t>
            </a:r>
            <a:r>
              <a:rPr lang="en-US" altLang="en-US" dirty="0">
                <a:solidFill>
                  <a:srgbClr val="3366FF"/>
                </a:solidFill>
                <a:latin typeface="Calibri" charset="0"/>
                <a:ea typeface="Arial" charset="0"/>
                <a:cs typeface="Arial" charset="0"/>
              </a:rPr>
              <a:t>with FMCM masked</a:t>
            </a:r>
            <a:endParaRPr lang="en-US" altLang="en-US" dirty="0">
              <a:solidFill>
                <a:srgbClr val="003399"/>
              </a:solidFill>
              <a:latin typeface="Calibri" charset="0"/>
              <a:ea typeface="Arial" charset="0"/>
              <a:cs typeface="Arial" charset="0"/>
            </a:endParaRPr>
          </a:p>
          <a:p>
            <a:pPr marL="285750" indent="-285750">
              <a:spcBef>
                <a:spcPts val="600"/>
              </a:spcBef>
              <a:buClr>
                <a:srgbClr val="0000FF"/>
              </a:buClr>
              <a:buSzPct val="80000"/>
              <a:buFont typeface="Wingdings" charset="2"/>
              <a:buChar char="§"/>
            </a:pPr>
            <a:r>
              <a:rPr lang="en-US" altLang="en-US" dirty="0">
                <a:solidFill>
                  <a:srgbClr val="3366FF"/>
                </a:solidFill>
                <a:latin typeface="Calibri" charset="0"/>
                <a:ea typeface="Arial" charset="0"/>
                <a:cs typeface="Arial" charset="0"/>
              </a:rPr>
              <a:t>Beam dumped by BLMs in IR7</a:t>
            </a:r>
            <a:endParaRPr lang="en-US" altLang="en-US" dirty="0">
              <a:solidFill>
                <a:srgbClr val="003399"/>
              </a:solidFill>
              <a:latin typeface="Calibri" charset="0"/>
              <a:ea typeface="Arial" charset="0"/>
              <a:cs typeface="Arial" charset="0"/>
            </a:endParaRPr>
          </a:p>
        </p:txBody>
      </p:sp>
      <p:sp>
        <p:nvSpPr>
          <p:cNvPr id="86" name="TextBox 7"/>
          <p:cNvSpPr txBox="1">
            <a:spLocks noChangeArrowheads="1"/>
          </p:cNvSpPr>
          <p:nvPr/>
        </p:nvSpPr>
        <p:spPr bwMode="auto">
          <a:xfrm>
            <a:off x="6019800" y="2660650"/>
            <a:ext cx="28956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Courier New" charset="0"/>
              <a:buChar char="o"/>
            </a:pPr>
            <a:r>
              <a:rPr lang="en-US" altLang="en-US">
                <a:solidFill>
                  <a:srgbClr val="003399"/>
                </a:solidFill>
                <a:latin typeface="Calibri" charset="0"/>
                <a:ea typeface="Arial" charset="0"/>
                <a:cs typeface="Arial" charset="0"/>
              </a:rPr>
              <a:t>Trajectory over 1000 turns at a BPM</a:t>
            </a:r>
          </a:p>
          <a:p>
            <a:pPr>
              <a:buFont typeface="Courier New" charset="0"/>
              <a:buChar char="o"/>
            </a:pPr>
            <a:r>
              <a:rPr lang="en-US" altLang="en-US">
                <a:solidFill>
                  <a:srgbClr val="3366FF"/>
                </a:solidFill>
                <a:latin typeface="Calibri" charset="0"/>
                <a:ea typeface="Arial" charset="0"/>
                <a:cs typeface="Arial" charset="0"/>
              </a:rPr>
              <a:t>Position change of ~1.5 mm over last 250 turns</a:t>
            </a:r>
            <a:endParaRPr lang="en-US" altLang="en-US">
              <a:solidFill>
                <a:srgbClr val="003399"/>
              </a:solidFill>
              <a:latin typeface="Calibri" charset="0"/>
              <a:ea typeface="Arial" charset="0"/>
              <a:cs typeface="Arial" charset="0"/>
            </a:endParaRPr>
          </a:p>
        </p:txBody>
      </p:sp>
      <p:sp>
        <p:nvSpPr>
          <p:cNvPr id="87" name="Oval 8"/>
          <p:cNvSpPr>
            <a:spLocks noChangeArrowheads="1"/>
          </p:cNvSpPr>
          <p:nvPr/>
        </p:nvSpPr>
        <p:spPr bwMode="auto">
          <a:xfrm>
            <a:off x="3732510" y="2790663"/>
            <a:ext cx="2057400" cy="137160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solidFill>
                <a:srgbClr val="00339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12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FMCM beam test @ 3.5TeV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1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  <p:pic>
        <p:nvPicPr>
          <p:cNvPr id="10" name="Picture 5" descr="Traj-Evol.B1.FMCM-activ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07" y="1924050"/>
            <a:ext cx="5073062" cy="4276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654050" y="855663"/>
            <a:ext cx="7162800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spcBef>
                <a:spcPts val="600"/>
              </a:spcBef>
              <a:buClr>
                <a:srgbClr val="0000FF"/>
              </a:buClr>
              <a:buSzPct val="80000"/>
              <a:buFont typeface="Wingdings" charset="2"/>
              <a:buChar char="§"/>
            </a:pPr>
            <a:r>
              <a:rPr lang="en-US" altLang="en-US" dirty="0">
                <a:solidFill>
                  <a:srgbClr val="003399"/>
                </a:solidFill>
                <a:latin typeface="Calibri" charset="0"/>
                <a:ea typeface="Arial" charset="0"/>
                <a:cs typeface="Arial" charset="0"/>
              </a:rPr>
              <a:t>Low intensity beam test</a:t>
            </a:r>
          </a:p>
          <a:p>
            <a:pPr marL="285750" indent="-285750">
              <a:spcBef>
                <a:spcPts val="600"/>
              </a:spcBef>
              <a:buClr>
                <a:srgbClr val="0000FF"/>
              </a:buClr>
              <a:buSzPct val="80000"/>
              <a:buFont typeface="Wingdings" charset="2"/>
              <a:buChar char="§"/>
            </a:pPr>
            <a:r>
              <a:rPr lang="en-US" altLang="en-US" dirty="0">
                <a:solidFill>
                  <a:srgbClr val="003399"/>
                </a:solidFill>
                <a:latin typeface="Calibri" charset="0"/>
                <a:ea typeface="Arial" charset="0"/>
                <a:cs typeface="Arial" charset="0"/>
              </a:rPr>
              <a:t>Trajectory evolution after OFF send to RD1.LR1, with </a:t>
            </a:r>
            <a:r>
              <a:rPr lang="en-US" altLang="en-US" dirty="0">
                <a:solidFill>
                  <a:srgbClr val="3366FF"/>
                </a:solidFill>
                <a:latin typeface="Calibri" charset="0"/>
                <a:ea typeface="Arial" charset="0"/>
                <a:cs typeface="Arial" charset="0"/>
              </a:rPr>
              <a:t>FMCM active</a:t>
            </a:r>
            <a:endParaRPr lang="en-US" altLang="en-US" dirty="0">
              <a:solidFill>
                <a:srgbClr val="003399"/>
              </a:solidFill>
              <a:latin typeface="Calibri" charset="0"/>
              <a:ea typeface="Arial" charset="0"/>
              <a:cs typeface="Arial" charset="0"/>
            </a:endParaRPr>
          </a:p>
          <a:p>
            <a:pPr marL="285750" indent="-285750">
              <a:spcBef>
                <a:spcPts val="600"/>
              </a:spcBef>
              <a:buClr>
                <a:srgbClr val="0000FF"/>
              </a:buClr>
              <a:buSzPct val="80000"/>
              <a:buFont typeface="Wingdings" charset="2"/>
              <a:buChar char="§"/>
            </a:pPr>
            <a:r>
              <a:rPr lang="en-US" altLang="en-US" dirty="0">
                <a:solidFill>
                  <a:srgbClr val="3366FF"/>
                </a:solidFill>
                <a:latin typeface="Calibri" charset="0"/>
                <a:ea typeface="Arial" charset="0"/>
                <a:cs typeface="Arial" charset="0"/>
              </a:rPr>
              <a:t>Beam dumped by FMCM</a:t>
            </a:r>
            <a:endParaRPr lang="en-US" altLang="en-US" dirty="0">
              <a:solidFill>
                <a:srgbClr val="003399"/>
              </a:solidFill>
              <a:latin typeface="Calibri" charset="0"/>
              <a:ea typeface="Arial" charset="0"/>
              <a:cs typeface="Arial" charset="0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6096000" y="2667000"/>
            <a:ext cx="2895600" cy="225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Courier New" charset="0"/>
              <a:buChar char="o"/>
            </a:pPr>
            <a:r>
              <a:rPr lang="en-US" altLang="en-US">
                <a:solidFill>
                  <a:srgbClr val="003399"/>
                </a:solidFill>
                <a:latin typeface="Calibri" charset="0"/>
                <a:ea typeface="Arial" charset="0"/>
                <a:cs typeface="Arial" charset="0"/>
              </a:rPr>
              <a:t>Trajectory over 1000 turns at a the same BPM</a:t>
            </a:r>
          </a:p>
          <a:p>
            <a:pPr>
              <a:buFont typeface="Courier New" charset="0"/>
              <a:buChar char="o"/>
            </a:pPr>
            <a:r>
              <a:rPr lang="en-US" altLang="en-US">
                <a:solidFill>
                  <a:srgbClr val="3366FF"/>
                </a:solidFill>
                <a:latin typeface="Calibri" charset="0"/>
                <a:ea typeface="Arial" charset="0"/>
                <a:cs typeface="Arial" charset="0"/>
              </a:rPr>
              <a:t>No position change visible within resolution</a:t>
            </a:r>
          </a:p>
          <a:p>
            <a:pPr>
              <a:buFont typeface="Courier New" charset="0"/>
              <a:buChar char="o"/>
            </a:pPr>
            <a:endParaRPr lang="en-US" altLang="en-US">
              <a:solidFill>
                <a:srgbClr val="003399"/>
              </a:solidFill>
              <a:latin typeface="Calibri" charset="0"/>
              <a:ea typeface="Arial" charset="0"/>
              <a:cs typeface="Arial" charset="0"/>
            </a:endParaRPr>
          </a:p>
          <a:p>
            <a:r>
              <a:rPr lang="en-US" altLang="en-US">
                <a:solidFill>
                  <a:srgbClr val="3366FF"/>
                </a:solidFill>
                <a:latin typeface="Calibri" charset="0"/>
                <a:ea typeface="Arial" charset="0"/>
                <a:cs typeface="Arial" charset="0"/>
              </a:rPr>
              <a:t>&gt;&gt; The redundant protection 	is working</a:t>
            </a:r>
          </a:p>
          <a:p>
            <a:pPr>
              <a:buFont typeface="Courier New" charset="0"/>
              <a:buChar char="o"/>
            </a:pPr>
            <a:endParaRPr lang="en-US" altLang="en-US">
              <a:solidFill>
                <a:srgbClr val="003399"/>
              </a:solidFill>
              <a:latin typeface="Calibri" charset="0"/>
              <a:ea typeface="Arial" charset="0"/>
              <a:cs typeface="Arial" charset="0"/>
            </a:endParaRPr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3818120" y="2667000"/>
            <a:ext cx="2057400" cy="1371600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solidFill>
                <a:srgbClr val="00339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502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Outcome of the </a:t>
            </a:r>
            <a:r>
              <a:rPr lang="en-GB" sz="2800" dirty="0" smtClean="0"/>
              <a:t>FMCM threshold </a:t>
            </a:r>
            <a:r>
              <a:rPr lang="en-GB" sz="2800" dirty="0"/>
              <a:t>review in 2012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96935" y="914400"/>
            <a:ext cx="6746954" cy="507841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88099" y="2430049"/>
            <a:ext cx="8605380" cy="3416320"/>
          </a:xfrm>
          <a:prstGeom prst="rect">
            <a:avLst/>
          </a:prstGeom>
          <a:solidFill>
            <a:schemeClr val="bg1"/>
          </a:solidFill>
          <a:ln w="3492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Required thresholds slightly vary with optics and energy 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Situation was closely monitored and optimized during Run1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Topic presented at the </a:t>
            </a:r>
            <a:r>
              <a:rPr lang="en-US" b="1" dirty="0" smtClean="0">
                <a:solidFill>
                  <a:srgbClr val="000000"/>
                </a:solidFill>
              </a:rPr>
              <a:t>46</a:t>
            </a:r>
            <a:r>
              <a:rPr lang="en-US" b="1" baseline="30000" dirty="0" smtClean="0">
                <a:solidFill>
                  <a:srgbClr val="000000"/>
                </a:solidFill>
              </a:rPr>
              <a:t>th</a:t>
            </a:r>
            <a:r>
              <a:rPr lang="en-US" b="1" dirty="0" smtClean="0">
                <a:solidFill>
                  <a:srgbClr val="000000"/>
                </a:solidFill>
              </a:rPr>
              <a:t> TE-Technical Meeting </a:t>
            </a:r>
            <a:r>
              <a:rPr lang="en-US" dirty="0" smtClean="0">
                <a:solidFill>
                  <a:srgbClr val="000000"/>
                </a:solidFill>
              </a:rPr>
              <a:t>in April 2012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Several solutions were proposed: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FMCM Threshold relaxation (RD1, RD34 and RBXWTVL/R)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Replacement of RPTG by 4 quadrant switch mode power converters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Adding a superconducting inductance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Outcome: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b="1" dirty="0" smtClean="0">
                <a:solidFill>
                  <a:srgbClr val="000000"/>
                </a:solidFill>
              </a:rPr>
              <a:t>RBXWTVL/R were relaxed by factor 3 and RD34 by factor 1.5 (</a:t>
            </a:r>
            <a:r>
              <a:rPr lang="en-US" b="1" dirty="0" smtClean="0">
                <a:solidFill>
                  <a:srgbClr val="000000"/>
                </a:solidFill>
                <a:hlinkClick r:id="rId4"/>
              </a:rPr>
              <a:t>ECR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</a:p>
          <a:p>
            <a:pPr marL="742950" lvl="1" indent="-285750">
              <a:buFont typeface="Wingdings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Recommendation to </a:t>
            </a:r>
            <a:r>
              <a:rPr lang="en-US" b="1" dirty="0" smtClean="0">
                <a:solidFill>
                  <a:srgbClr val="000000"/>
                </a:solidFill>
              </a:rPr>
              <a:t>replace the 4x RPTG converters for D1 and D34 </a:t>
            </a:r>
            <a:r>
              <a:rPr lang="en-US" dirty="0" smtClean="0">
                <a:solidFill>
                  <a:srgbClr val="000000"/>
                </a:solidFill>
              </a:rPr>
              <a:t>circuits which will be carried out during EYETS 2016 (i.e. ECR approved at the </a:t>
            </a:r>
            <a:r>
              <a:rPr lang="en-US" dirty="0" smtClean="0">
                <a:solidFill>
                  <a:srgbClr val="000000"/>
                </a:solidFill>
                <a:hlinkClick r:id="rId5"/>
              </a:rPr>
              <a:t>264</a:t>
            </a:r>
            <a:r>
              <a:rPr lang="en-US" baseline="30000" dirty="0" smtClean="0">
                <a:solidFill>
                  <a:srgbClr val="000000"/>
                </a:solidFill>
                <a:hlinkClick r:id="rId5"/>
              </a:rPr>
              <a:t>th</a:t>
            </a:r>
            <a:r>
              <a:rPr lang="en-US" dirty="0" smtClean="0">
                <a:solidFill>
                  <a:srgbClr val="000000"/>
                </a:solidFill>
                <a:hlinkClick r:id="rId5"/>
              </a:rPr>
              <a:t> LMC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87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b="1" dirty="0" smtClean="0"/>
              <a:t>Operational dumps in 2016 </a:t>
            </a:r>
            <a:endParaRPr lang="en-GB" sz="3200" b="1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9079023"/>
              </p:ext>
            </p:extLst>
          </p:nvPr>
        </p:nvGraphicFramePr>
        <p:xfrm>
          <a:off x="284811" y="914400"/>
          <a:ext cx="8514415" cy="41719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365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8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1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18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84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184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1966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0505">
                <a:tc rowSpan="2"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Date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Energy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Signal</a:t>
                      </a:r>
                      <a:r>
                        <a:rPr lang="en-GB" sz="1050" b="1" baseline="0" dirty="0" smtClean="0"/>
                        <a:t> / Threshold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Remarks</a:t>
                      </a:r>
                      <a:endParaRPr lang="en-GB" sz="1050" b="1" baseline="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RD1.LR1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RD1.LR5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RD34.LR3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50" b="1" dirty="0" smtClean="0"/>
                        <a:t>RD34.LR7</a:t>
                      </a:r>
                      <a:endParaRPr lang="en-GB" sz="105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050" baseline="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450000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4.3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1.9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glitch, FMCM dumped the beams at injection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4.1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18kV Electrical glitch </a:t>
                      </a:r>
                      <a:r>
                        <a:rPr kumimoji="0" lang="en-GB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triggering </a:t>
                      </a:r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FMCMs all around the machine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6499680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17.8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7.8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glitch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4747440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14.9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4.2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3.2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Beam lost around IP6 before reaching the dump due to electrical glitch affecting RD34.LR3, RD34.LR7, and RD1.LR5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6.7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Dump of first stable beams with 3x3b by electrical perturbation seen by FMCM in IR5 and IR7 (power </a:t>
                      </a:r>
                      <a:r>
                        <a:rPr kumimoji="0" lang="en-GB" sz="90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conveter</a:t>
                      </a:r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RD34.LR7 tripped completely during event)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2016-04-29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9.1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36.5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10.2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12.7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Foreign object (weasel) found on the 66kV transformer in P8, causing severe electrical disturbance throughout </a:t>
                      </a:r>
                      <a:r>
                        <a:rPr kumimoji="0" lang="en-GB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complex</a:t>
                      </a:r>
                      <a:endParaRPr kumimoji="0" lang="en-GB" sz="9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2016-05-13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distribution perturbation recorded by D1.LR5 FMCM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2016-05-28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 trigger probably caused by electrical perturbations due to thunderstorms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2016-05-29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5.6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perturbation (stormy night...), clean dump.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 trigger after electrical glitch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4.1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 on RD1.LR5, no electrical perturbation seen by TI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5.3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1.6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FMCM RD1 </a:t>
                      </a:r>
                      <a:r>
                        <a:rPr kumimoji="0" lang="en-GB" sz="9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 electrical perturbation seen by several FMCMs no </a:t>
                      </a:r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circuit tripped, TI does not measure any electrical perturbation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2016-06-18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6499440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21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6.7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9.2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perturbation from the network.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2016-06-19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6499560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15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 smtClean="0"/>
                        <a:t>36</a:t>
                      </a:r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9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9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Electrical glitch, FMCM, RD1.LR5 and RD34.LR7, RF M2B2 tripped, possibly some minor orbit variation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7259" y="5321508"/>
            <a:ext cx="8431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14 FMCM triggers in 2016, 1 @ injection, 11 @ 6.5TeV and 2 during ramp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smtClean="0"/>
              <a:t>All triggers were as a consequence of electrical network perturbations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30117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FMCM dumps in 2016 – I. </a:t>
            </a:r>
            <a:r>
              <a:rPr lang="en-US" dirty="0" err="1" smtClean="0"/>
              <a:t>Romera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23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Yu Gothic Light"/>
      <a:font script="Hang" typeface="맑은 고딕"/>
      <a:font script="Hans" typeface="DengXian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Yu Gothic"/>
      <a:font script="Hang" typeface="맑은 고딕"/>
      <a:font script="Hans" typeface="DengXian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CERNCobranding4-3.potx</Template>
  <TotalTime>1696</TotalTime>
  <Words>1906</Words>
  <Application>Microsoft Office PowerPoint</Application>
  <PresentationFormat>On-screen Show (4:3)</PresentationFormat>
  <Paragraphs>455</Paragraphs>
  <Slides>28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Optima</vt:lpstr>
      <vt:lpstr>Arial</vt:lpstr>
      <vt:lpstr>Calibri</vt:lpstr>
      <vt:lpstr>Courier New</vt:lpstr>
      <vt:lpstr>Wingdings</vt:lpstr>
      <vt:lpstr>CERNCobranding4-3</vt:lpstr>
      <vt:lpstr>FMCM thresholds  &amp; dBLM update  Matthieu Valette  Acknowledgements: I. Romera for the LMC slides</vt:lpstr>
      <vt:lpstr>Outline</vt:lpstr>
      <vt:lpstr>Introduction to the FMCM</vt:lpstr>
      <vt:lpstr>Studies of fast(est) LHC failures</vt:lpstr>
      <vt:lpstr>Protection of normal conducting circuits</vt:lpstr>
      <vt:lpstr>FMCM beam test @ 3.5TeV</vt:lpstr>
      <vt:lpstr>FMCM beam test @ 3.5TeV</vt:lpstr>
      <vt:lpstr>Outcome of the FMCM threshold review in 2012</vt:lpstr>
      <vt:lpstr>Operational dumps in 2016 </vt:lpstr>
      <vt:lpstr>Operational dumps in 2016 </vt:lpstr>
      <vt:lpstr>PowerPoint Presentation</vt:lpstr>
      <vt:lpstr>FMCM analysis</vt:lpstr>
      <vt:lpstr>Orbit trajectory in last hundred turns</vt:lpstr>
      <vt:lpstr>One monitor, BPMYA.4L5.B1</vt:lpstr>
      <vt:lpstr>Failure simulations: D1@IP5, +150mA</vt:lpstr>
      <vt:lpstr>Orbit trajectory in last hundred turns</vt:lpstr>
      <vt:lpstr>PowerPoint Presentation</vt:lpstr>
      <vt:lpstr>Events above FMCM thresholds in 2016</vt:lpstr>
      <vt:lpstr>Events above FMCM thresholds without equipment failures in 2016</vt:lpstr>
      <vt:lpstr>Failure simulations: RD1 failure at 6.5TeV</vt:lpstr>
      <vt:lpstr>Failure simulations: RD1 failure at injection</vt:lpstr>
      <vt:lpstr>Conclusions</vt:lpstr>
      <vt:lpstr>dBLM Update – IP 2, 8, SPS &amp; TL</vt:lpstr>
      <vt:lpstr>dBLM Update – IP7</vt:lpstr>
      <vt:lpstr>dBLM Update – IP7</vt:lpstr>
      <vt:lpstr>dBLM Update – IP7</vt:lpstr>
      <vt:lpstr>dBLM Update – IP6</vt:lpstr>
      <vt:lpstr>dBLM Update – IP6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Matthieu Valette</cp:lastModifiedBy>
  <cp:revision>170</cp:revision>
  <dcterms:created xsi:type="dcterms:W3CDTF">2012-11-30T11:04:26Z</dcterms:created>
  <dcterms:modified xsi:type="dcterms:W3CDTF">2016-06-23T07:56:34Z</dcterms:modified>
</cp:coreProperties>
</file>