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371" r:id="rId4"/>
    <p:sldId id="372" r:id="rId5"/>
    <p:sldId id="369" r:id="rId6"/>
    <p:sldId id="373" r:id="rId7"/>
    <p:sldId id="374" r:id="rId8"/>
    <p:sldId id="375" r:id="rId9"/>
    <p:sldId id="376" r:id="rId10"/>
    <p:sldId id="379" r:id="rId11"/>
    <p:sldId id="380" r:id="rId12"/>
    <p:sldId id="381" r:id="rId13"/>
    <p:sldId id="382" r:id="rId14"/>
    <p:sldId id="383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104282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3" autoAdjust="0"/>
    <p:restoredTop sz="94692" autoAdjust="0"/>
  </p:normalViewPr>
  <p:slideViewPr>
    <p:cSldViewPr snapToGrid="0" snapToObjects="1">
      <p:cViewPr varScale="1">
        <p:scale>
          <a:sx n="97" d="100"/>
          <a:sy n="97" d="100"/>
        </p:scale>
        <p:origin x="84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14/07/2016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14/07/2016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14/07/2016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SOFTWARE PACKAGES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437321" y="977675"/>
            <a:ext cx="884185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/>
              <a:t>Isograph, Andrea Apollonio (CERN)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/>
              <a:t>ELMAS, Jussi-Pekka Penttinen (</a:t>
            </a:r>
            <a:r>
              <a:rPr lang="en-GB" sz="2800" dirty="0" err="1" smtClean="0"/>
              <a:t>Ramentor</a:t>
            </a:r>
            <a:r>
              <a:rPr lang="en-GB" sz="2800" dirty="0" smtClean="0"/>
              <a:t>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err="1" smtClean="0"/>
              <a:t>AvailSim</a:t>
            </a:r>
            <a:r>
              <a:rPr lang="en-GB" sz="2800" dirty="0" smtClean="0"/>
              <a:t>, Enric Bargalló (ESS)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 startAt="6"/>
            </a:pPr>
            <a:r>
              <a:rPr lang="en-GB" sz="2800" dirty="0" smtClean="0"/>
              <a:t>Realist IMA Modelling tool, Thomas Herzig (DE)</a:t>
            </a:r>
            <a:endParaRPr lang="en-GB" sz="2800" dirty="0"/>
          </a:p>
          <a:p>
            <a:pPr>
              <a:lnSpc>
                <a:spcPct val="200000"/>
              </a:lnSpc>
            </a:pPr>
            <a:endParaRPr lang="en-GB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58532" y="4491974"/>
            <a:ext cx="7951" cy="63610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51093" y="5128078"/>
            <a:ext cx="38307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0000"/>
                </a:solidFill>
              </a:rPr>
              <a:t>Software-features matrix</a:t>
            </a:r>
          </a:p>
          <a:p>
            <a:pPr algn="ctr"/>
            <a:r>
              <a:rPr lang="en-GB" sz="2400" dirty="0" smtClean="0">
                <a:solidFill>
                  <a:srgbClr val="000000"/>
                </a:solidFill>
              </a:rPr>
              <a:t>(under development) </a:t>
            </a:r>
            <a:endParaRPr lang="en-GB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8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SOFTWARE PACKAGES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4" y="1367623"/>
            <a:ext cx="8999674" cy="4348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343" y="567857"/>
            <a:ext cx="9036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</a:rPr>
              <a:t>Software-features matrix I (under development)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37822" y="5977220"/>
            <a:ext cx="3349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First version sent to presenters for feedback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SOFTWARE PACKAGES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343" y="567857"/>
            <a:ext cx="9036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</a:rPr>
              <a:t>Software-features matrix II (under development)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43" y="1240403"/>
            <a:ext cx="9079444" cy="45348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7822" y="5977220"/>
            <a:ext cx="3349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First version sent to presenters for feedback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3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SOFTWARE PACKAGES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07343" y="567857"/>
            <a:ext cx="9036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</a:rPr>
              <a:t>Software-features matrix III (under development)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61" y="1232451"/>
            <a:ext cx="8723406" cy="43637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7822" y="5977220"/>
            <a:ext cx="3349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First version sent to presenters for feedback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021512" y="6430808"/>
            <a:ext cx="501424" cy="365125"/>
          </a:xfrm>
        </p:spPr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SYNERGIES FOR COLLABORATION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73044" y="447769"/>
            <a:ext cx="8948468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Software-features matrix development</a:t>
            </a:r>
            <a:r>
              <a:rPr lang="en-GB" sz="1600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 err="1"/>
              <a:t>Linac</a:t>
            </a:r>
            <a:r>
              <a:rPr lang="en-GB" sz="1600" dirty="0"/>
              <a:t> 4 as a </a:t>
            </a:r>
            <a:r>
              <a:rPr lang="en-GB" sz="1600" dirty="0" smtClean="0"/>
              <a:t>use-case </a:t>
            </a:r>
            <a:r>
              <a:rPr lang="en-GB" sz="1600" dirty="0"/>
              <a:t>for </a:t>
            </a:r>
            <a:r>
              <a:rPr lang="en-GB" sz="1600" dirty="0" err="1"/>
              <a:t>AvailSim</a:t>
            </a:r>
            <a:r>
              <a:rPr lang="en-GB" sz="1600" dirty="0"/>
              <a:t> </a:t>
            </a:r>
            <a:r>
              <a:rPr lang="en-GB" sz="1600" dirty="0" smtClean="0"/>
              <a:t>3.0.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Collaboration with ESS under discussion. </a:t>
            </a:r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Possibility to model </a:t>
            </a:r>
            <a:r>
              <a:rPr lang="en-GB" sz="1600" dirty="0" err="1" smtClean="0"/>
              <a:t>Linac</a:t>
            </a:r>
            <a:r>
              <a:rPr lang="en-GB" sz="1600" dirty="0" smtClean="0"/>
              <a:t> 4 with the different software packages (under discussion):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Input data: </a:t>
            </a:r>
            <a:r>
              <a:rPr lang="en-GB" sz="1600" dirty="0" err="1" smtClean="0"/>
              <a:t>Linac</a:t>
            </a:r>
            <a:r>
              <a:rPr lang="en-GB" sz="1600" dirty="0" smtClean="0"/>
              <a:t> 4 reliability run.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Compare modelling process.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Compare results and performance.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Find similarities.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Activity possibly followed up in the RASWG.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Proposal for a common input format of the models.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Technical student coming in October. </a:t>
            </a:r>
          </a:p>
          <a:p>
            <a:r>
              <a:rPr lang="en-GB" sz="1600" dirty="0" smtClean="0"/>
              <a:t> </a:t>
            </a:r>
            <a:r>
              <a:rPr lang="en-GB" sz="1200" dirty="0" smtClean="0"/>
              <a:t>( interface which generates </a:t>
            </a:r>
            <a:r>
              <a:rPr lang="en-GB" sz="1200" dirty="0"/>
              <a:t>correctly structured XML  </a:t>
            </a:r>
            <a:r>
              <a:rPr lang="en-GB" sz="1200" dirty="0" smtClean="0"/>
              <a:t>files  or </a:t>
            </a:r>
            <a:r>
              <a:rPr lang="en-GB" sz="1200" dirty="0"/>
              <a:t>csv files which used as Isograph </a:t>
            </a:r>
            <a:r>
              <a:rPr lang="en-GB" sz="1200" dirty="0" smtClean="0"/>
              <a:t>input </a:t>
            </a:r>
            <a:r>
              <a:rPr lang="en-GB" sz="1200" dirty="0"/>
              <a:t>define the </a:t>
            </a:r>
            <a:r>
              <a:rPr lang="en-GB" sz="1200" dirty="0" smtClean="0"/>
              <a:t>system</a:t>
            </a:r>
          </a:p>
          <a:p>
            <a:r>
              <a:rPr lang="en-GB" sz="1200" dirty="0" smtClean="0"/>
              <a:t>                   model </a:t>
            </a:r>
            <a:r>
              <a:rPr lang="en-GB" sz="1200" dirty="0"/>
              <a:t>completely.</a:t>
            </a:r>
            <a:r>
              <a:rPr lang="en-GB" sz="1200" dirty="0" smtClean="0"/>
              <a:t> )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8" name="Vertical Scroll 7"/>
          <p:cNvSpPr/>
          <p:nvPr/>
        </p:nvSpPr>
        <p:spPr>
          <a:xfrm>
            <a:off x="4349977" y="4383208"/>
            <a:ext cx="683831" cy="679837"/>
          </a:xfrm>
          <a:prstGeom prst="verticalScroll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Common</a:t>
            </a:r>
            <a:r>
              <a:rPr lang="en-GB" sz="600" dirty="0" smtClean="0">
                <a:solidFill>
                  <a:srgbClr val="000000"/>
                </a:solidFill>
              </a:rPr>
              <a:t> format</a:t>
            </a:r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18554" y="4484593"/>
            <a:ext cx="975846" cy="432244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Intermediate Translators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698410" y="3393506"/>
            <a:ext cx="857741" cy="4833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accent4"/>
                </a:solidFill>
                <a:latin typeface="Calibri" panose="020F0502020204030204" pitchFamily="34" charset="0"/>
              </a:rPr>
              <a:t>Isograph</a:t>
            </a:r>
            <a:endParaRPr lang="en-GB" sz="1050" b="1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cxnSp>
        <p:nvCxnSpPr>
          <p:cNvPr id="31" name="Straight Arrow Connector 30"/>
          <p:cNvCxnSpPr>
            <a:endCxn id="34" idx="1"/>
          </p:cNvCxnSpPr>
          <p:nvPr/>
        </p:nvCxnSpPr>
        <p:spPr>
          <a:xfrm flipV="1">
            <a:off x="6317279" y="4242938"/>
            <a:ext cx="381132" cy="38321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6698411" y="4001282"/>
            <a:ext cx="857741" cy="4833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 smtClean="0">
                <a:solidFill>
                  <a:schemeClr val="accent3"/>
                </a:solidFill>
                <a:latin typeface="Calibri" panose="020F0502020204030204" pitchFamily="34" charset="0"/>
              </a:rPr>
              <a:t>Elmas</a:t>
            </a:r>
            <a:endParaRPr lang="en-GB" sz="1050" b="1" dirty="0">
              <a:solidFill>
                <a:schemeClr val="accent3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Arrow Connector 36"/>
          <p:cNvCxnSpPr>
            <a:endCxn id="38" idx="1"/>
          </p:cNvCxnSpPr>
          <p:nvPr/>
        </p:nvCxnSpPr>
        <p:spPr>
          <a:xfrm>
            <a:off x="6323442" y="4736304"/>
            <a:ext cx="374968" cy="16946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698410" y="4664110"/>
            <a:ext cx="857743" cy="4833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AvailSim</a:t>
            </a:r>
            <a:endParaRPr lang="en-GB" sz="1050" b="1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cxnSp>
        <p:nvCxnSpPr>
          <p:cNvPr id="43" name="Straight Arrow Connector 42"/>
          <p:cNvCxnSpPr>
            <a:endCxn id="47" idx="1"/>
          </p:cNvCxnSpPr>
          <p:nvPr/>
        </p:nvCxnSpPr>
        <p:spPr>
          <a:xfrm>
            <a:off x="6323442" y="4869279"/>
            <a:ext cx="374969" cy="71964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698411" y="5347269"/>
            <a:ext cx="857741" cy="4833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Realist</a:t>
            </a:r>
            <a:endParaRPr lang="en-GB" sz="1050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7556151" y="3635161"/>
            <a:ext cx="20673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0" name="Wave 69"/>
          <p:cNvSpPr/>
          <p:nvPr/>
        </p:nvSpPr>
        <p:spPr>
          <a:xfrm>
            <a:off x="7785494" y="3376836"/>
            <a:ext cx="596346" cy="516649"/>
          </a:xfrm>
          <a:prstGeom prst="wav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7556151" y="4226269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Wave 75"/>
          <p:cNvSpPr/>
          <p:nvPr/>
        </p:nvSpPr>
        <p:spPr>
          <a:xfrm>
            <a:off x="7785494" y="3967944"/>
            <a:ext cx="596346" cy="516649"/>
          </a:xfrm>
          <a:prstGeom prst="wav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Results</a:t>
            </a:r>
            <a:endParaRPr lang="en-GB" sz="9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7569328" y="4895459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Wave 79"/>
          <p:cNvSpPr/>
          <p:nvPr/>
        </p:nvSpPr>
        <p:spPr>
          <a:xfrm>
            <a:off x="7798671" y="4637134"/>
            <a:ext cx="596346" cy="516649"/>
          </a:xfrm>
          <a:prstGeom prst="wav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7569328" y="5564649"/>
            <a:ext cx="2067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Wave 81"/>
          <p:cNvSpPr/>
          <p:nvPr/>
        </p:nvSpPr>
        <p:spPr>
          <a:xfrm>
            <a:off x="7798671" y="5306324"/>
            <a:ext cx="596346" cy="516649"/>
          </a:xfrm>
          <a:prstGeom prst="wav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latin typeface="Calibri" panose="020F0502020204030204" pitchFamily="34" charset="0"/>
              </a:rPr>
              <a:t>Results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5000128" y="4609099"/>
            <a:ext cx="308547" cy="22805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Arrow Connector 86"/>
          <p:cNvCxnSpPr>
            <a:endCxn id="21" idx="1"/>
          </p:cNvCxnSpPr>
          <p:nvPr/>
        </p:nvCxnSpPr>
        <p:spPr>
          <a:xfrm flipV="1">
            <a:off x="6323442" y="3635162"/>
            <a:ext cx="374968" cy="88926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Left-Right Arrow 105"/>
          <p:cNvSpPr/>
          <p:nvPr/>
        </p:nvSpPr>
        <p:spPr>
          <a:xfrm rot="16200000">
            <a:off x="7147196" y="4390044"/>
            <a:ext cx="2822894" cy="472216"/>
          </a:xfrm>
          <a:prstGeom prst="left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000000"/>
                </a:solidFill>
              </a:rPr>
              <a:t>Compare and validate</a:t>
            </a:r>
            <a:endParaRPr lang="en-GB" sz="1100" dirty="0">
              <a:solidFill>
                <a:srgbClr val="000000"/>
              </a:solidFill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4251291" y="3214705"/>
            <a:ext cx="3356234" cy="2013712"/>
            <a:chOff x="4251291" y="3214705"/>
            <a:chExt cx="3356234" cy="2013712"/>
          </a:xfrm>
        </p:grpSpPr>
        <p:grpSp>
          <p:nvGrpSpPr>
            <p:cNvPr id="125" name="Group 124"/>
            <p:cNvGrpSpPr/>
            <p:nvPr/>
          </p:nvGrpSpPr>
          <p:grpSpPr>
            <a:xfrm>
              <a:off x="4251291" y="3214705"/>
              <a:ext cx="3356234" cy="2013712"/>
              <a:chOff x="4303680" y="3754261"/>
              <a:chExt cx="3356234" cy="2013712"/>
            </a:xfrm>
          </p:grpSpPr>
          <p:cxnSp>
            <p:nvCxnSpPr>
              <p:cNvPr id="112" name="Straight Connector 111"/>
              <p:cNvCxnSpPr/>
              <p:nvPr/>
            </p:nvCxnSpPr>
            <p:spPr>
              <a:xfrm>
                <a:off x="4309607" y="4782493"/>
                <a:ext cx="2060061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4309607" y="4782493"/>
                <a:ext cx="0" cy="98547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4303680" y="5763342"/>
                <a:ext cx="2060061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6365215" y="3754261"/>
                <a:ext cx="347388" cy="103160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6358879" y="4459985"/>
                <a:ext cx="404010" cy="13079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6712603" y="3760652"/>
                <a:ext cx="909114" cy="1115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6750800" y="4477412"/>
                <a:ext cx="909114" cy="1115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6" name="Straight Connector 125"/>
            <p:cNvCxnSpPr/>
            <p:nvPr/>
          </p:nvCxnSpPr>
          <p:spPr>
            <a:xfrm flipV="1">
              <a:off x="7585827" y="3219912"/>
              <a:ext cx="0" cy="7235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963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34" grpId="0" animBg="1"/>
      <p:bldP spid="38" grpId="0" animBg="1"/>
      <p:bldP spid="47" grpId="0" animBg="1"/>
      <p:bldP spid="70" grpId="0" animBg="1"/>
      <p:bldP spid="76" grpId="0" animBg="1"/>
      <p:bldP spid="80" grpId="0" animBg="1"/>
      <p:bldP spid="82" grpId="0" animBg="1"/>
      <p:bldP spid="83" grpId="0" animBg="1"/>
      <p:bldP spid="1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39425" y="639861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-71560" y="4722938"/>
            <a:ext cx="9143999" cy="989147"/>
          </a:xfrm>
        </p:spPr>
        <p:txBody>
          <a:bodyPr>
            <a:noAutofit/>
          </a:bodyPr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Odei Rey </a:t>
            </a:r>
            <a:r>
              <a:rPr lang="en-GB" sz="2000" dirty="0" err="1" smtClean="0">
                <a:latin typeface="Calibri" panose="020F0502020204030204" pitchFamily="34" charset="0"/>
              </a:rPr>
              <a:t>Orozko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GB" sz="1800" dirty="0" smtClean="0">
                <a:latin typeface="Calibri" panose="020F0502020204030204" pitchFamily="34" charset="0"/>
              </a:rPr>
              <a:t>TE-MPE-PE Section Meeting </a:t>
            </a:r>
          </a:p>
          <a:p>
            <a:pPr algn="ctr"/>
            <a:r>
              <a:rPr lang="en-GB" sz="1800" dirty="0" smtClean="0">
                <a:latin typeface="Calibri" panose="020F0502020204030204" pitchFamily="34" charset="0"/>
              </a:rPr>
              <a:t>13/05/2016</a:t>
            </a: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621514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</a:rPr>
              <a:t>- WORKSHOP – </a:t>
            </a:r>
            <a:r>
              <a:rPr lang="en-GB" sz="4000" dirty="0" smtClean="0">
                <a:latin typeface="Calibri" panose="020F0502020204030204" pitchFamily="34" charset="0"/>
              </a:rPr>
              <a:t/>
            </a:r>
            <a:br>
              <a:rPr lang="en-GB" sz="4000" dirty="0" smtClean="0">
                <a:latin typeface="Calibri" panose="020F0502020204030204" pitchFamily="34" charset="0"/>
              </a:rPr>
            </a:br>
            <a:r>
              <a:rPr lang="en-GB" sz="4000" dirty="0" smtClean="0">
                <a:latin typeface="Calibri" panose="020F0502020204030204" pitchFamily="34" charset="0"/>
              </a:rPr>
              <a:t>AVAILABILITY MODELLING TOOLS AND SYNERGIES FOR COLLABORATION</a:t>
            </a:r>
            <a:br>
              <a:rPr lang="en-GB" sz="4000" dirty="0" smtClean="0">
                <a:latin typeface="Calibri" panose="020F0502020204030204" pitchFamily="34" charset="0"/>
              </a:rPr>
            </a:br>
            <a:r>
              <a:rPr lang="en-GB" sz="2800" dirty="0" smtClean="0">
                <a:latin typeface="Calibri" panose="020F0502020204030204" pitchFamily="34" charset="0"/>
              </a:rPr>
              <a:t/>
            </a:r>
            <a:br>
              <a:rPr lang="en-GB" sz="2800" dirty="0" smtClean="0">
                <a:latin typeface="Calibri" panose="020F0502020204030204" pitchFamily="34" charset="0"/>
              </a:rPr>
            </a:br>
            <a:r>
              <a:rPr lang="en-GB" sz="2400" dirty="0" smtClean="0">
                <a:latin typeface="Calibri" panose="020F0502020204030204" pitchFamily="34" charset="0"/>
              </a:rPr>
              <a:t>CERN, July 7, 2016</a:t>
            </a: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65" y="1359186"/>
            <a:ext cx="1569613" cy="1567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987" y="4592402"/>
            <a:ext cx="2386607" cy="15910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887" y="1201304"/>
            <a:ext cx="1820787" cy="18207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799" y="3768918"/>
            <a:ext cx="2454698" cy="8516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0181" y="3545528"/>
            <a:ext cx="2327413" cy="10989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799" y="5003229"/>
            <a:ext cx="2663063" cy="7694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421" y="1720831"/>
            <a:ext cx="2440381" cy="783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684" y="107287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PARTICIPANTS</a:t>
            </a:r>
            <a:endParaRPr lang="en-GB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684" y="107287"/>
            <a:ext cx="8929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Calibri" panose="020F0502020204030204" pitchFamily="34" charset="0"/>
              </a:rPr>
              <a:t>OBJECTIVES AND AGENDA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8727" y="3346691"/>
            <a:ext cx="3489243" cy="46508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LUNCH BREAK 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968729" y="1749711"/>
            <a:ext cx="3489241" cy="150571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0070C0"/>
              </a:solidFill>
            </a:endParaRPr>
          </a:p>
          <a:p>
            <a:pPr algn="ctr"/>
            <a:endParaRPr lang="en-GB" dirty="0">
              <a:solidFill>
                <a:srgbClr val="0070C0"/>
              </a:solidFill>
            </a:endParaRPr>
          </a:p>
          <a:p>
            <a:pPr algn="ctr"/>
            <a:endParaRPr lang="en-GB" dirty="0" smtClean="0">
              <a:solidFill>
                <a:srgbClr val="0070C0"/>
              </a:solidFill>
            </a:endParaRPr>
          </a:p>
          <a:p>
            <a:pPr algn="ctr"/>
            <a:r>
              <a:rPr lang="en-GB" b="1" dirty="0" smtClean="0">
                <a:solidFill>
                  <a:srgbClr val="0070C0"/>
                </a:solidFill>
              </a:rPr>
              <a:t>RAMI STUDIES</a:t>
            </a:r>
            <a:endParaRPr lang="en-GB" sz="1600" b="1" dirty="0">
              <a:solidFill>
                <a:srgbClr val="0070C0"/>
              </a:solidFill>
            </a:endParaRPr>
          </a:p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The performed and on-going RAMI studies in the accelerator domain were presented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968729" y="3903034"/>
            <a:ext cx="3489243" cy="22642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SOFTWARE PACKAGES &amp; SYNERGIES</a:t>
            </a:r>
            <a:endParaRPr lang="en-GB" sz="1600" b="1" dirty="0" smtClean="0"/>
          </a:p>
          <a:p>
            <a:pPr algn="ctr"/>
            <a:endParaRPr lang="en-GB" sz="1600" dirty="0" smtClean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390600" y="1299873"/>
            <a:ext cx="495968" cy="19700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Morning session</a:t>
            </a:r>
            <a:endParaRPr lang="en-GB" sz="1600" dirty="0"/>
          </a:p>
        </p:txBody>
      </p:sp>
      <p:sp>
        <p:nvSpPr>
          <p:cNvPr id="27" name="Rectangle 26"/>
          <p:cNvSpPr/>
          <p:nvPr/>
        </p:nvSpPr>
        <p:spPr>
          <a:xfrm>
            <a:off x="390599" y="3903034"/>
            <a:ext cx="495968" cy="22642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Afternoon session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1089205" y="5413916"/>
            <a:ext cx="3247192" cy="5863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Discussion</a:t>
            </a:r>
            <a:endParaRPr lang="en-GB" sz="1600" dirty="0"/>
          </a:p>
        </p:txBody>
      </p:sp>
      <p:sp>
        <p:nvSpPr>
          <p:cNvPr id="29" name="Rectangle 28"/>
          <p:cNvSpPr/>
          <p:nvPr/>
        </p:nvSpPr>
        <p:spPr>
          <a:xfrm>
            <a:off x="952893" y="1299874"/>
            <a:ext cx="3505078" cy="3585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Introduction, R. Schmidt</a:t>
            </a:r>
            <a:endParaRPr lang="en-GB" sz="1600" dirty="0"/>
          </a:p>
        </p:txBody>
      </p:sp>
      <p:cxnSp>
        <p:nvCxnSpPr>
          <p:cNvPr id="6" name="Straight Arrow Connector 5"/>
          <p:cNvCxnSpPr>
            <a:stCxn id="29" idx="3"/>
          </p:cNvCxnSpPr>
          <p:nvPr/>
        </p:nvCxnSpPr>
        <p:spPr>
          <a:xfrm>
            <a:off x="4457971" y="1479162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95686" y="1187498"/>
            <a:ext cx="3654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Increasing interest and effort invested into reliability and availability studies</a:t>
            </a:r>
            <a:endParaRPr lang="en-GB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457972" y="2610860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95684" y="2195361"/>
            <a:ext cx="374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Identify the </a:t>
            </a:r>
            <a:r>
              <a:rPr lang="en-GB" sz="1600" u="sng" dirty="0" smtClean="0"/>
              <a:t>needs</a:t>
            </a:r>
            <a:r>
              <a:rPr lang="en-GB" sz="1600" dirty="0" smtClean="0"/>
              <a:t> that arise when performing such a study in different projects.</a:t>
            </a:r>
            <a:endParaRPr lang="en-GB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457972" y="4431818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95684" y="4112764"/>
            <a:ext cx="3574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Understand the </a:t>
            </a:r>
            <a:r>
              <a:rPr lang="en-GB" sz="1600" u="sng" dirty="0" smtClean="0"/>
              <a:t>functionality</a:t>
            </a:r>
            <a:r>
              <a:rPr lang="en-GB" sz="1600" dirty="0" smtClean="0"/>
              <a:t> of each software, </a:t>
            </a:r>
            <a:r>
              <a:rPr lang="en-GB" sz="1600" u="sng" dirty="0" smtClean="0"/>
              <a:t>advantages</a:t>
            </a:r>
            <a:r>
              <a:rPr lang="en-GB" sz="1600" dirty="0" smtClean="0"/>
              <a:t> and </a:t>
            </a:r>
            <a:r>
              <a:rPr lang="en-GB" sz="1600" u="sng" dirty="0" smtClean="0"/>
              <a:t>limitations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457974" y="5732970"/>
            <a:ext cx="5513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195683" y="5537821"/>
            <a:ext cx="3574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Discuss synergies for </a:t>
            </a:r>
            <a:r>
              <a:rPr lang="en-GB" sz="1600" u="sng" dirty="0" smtClean="0"/>
              <a:t>collaboration</a:t>
            </a:r>
            <a:endParaRPr lang="en-GB" sz="1600" u="sng" dirty="0"/>
          </a:p>
        </p:txBody>
      </p:sp>
    </p:spTree>
    <p:extLst>
      <p:ext uri="{BB962C8B-B14F-4D97-AF65-F5344CB8AC3E}">
        <p14:creationId xmlns:p14="http://schemas.microsoft.com/office/powerpoint/2010/main" val="91417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33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588" y="1820982"/>
            <a:ext cx="1978925" cy="22844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343" y="525665"/>
            <a:ext cx="807803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000" dirty="0" smtClean="0"/>
              <a:t>Availability Studies for FCC, Arto Niemi (CERN)</a:t>
            </a:r>
          </a:p>
          <a:p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The approach taken for the </a:t>
            </a:r>
            <a:r>
              <a:rPr lang="en-GB" sz="1400" b="1" dirty="0" smtClean="0"/>
              <a:t>LHC model </a:t>
            </a:r>
            <a:r>
              <a:rPr lang="en-GB" sz="1400" dirty="0" smtClean="0"/>
              <a:t>was presented.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Elmas</a:t>
            </a:r>
            <a:r>
              <a:rPr lang="en-GB" sz="1400" dirty="0" smtClean="0"/>
              <a:t> simulation software is used to model the LHC and its operational modes.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State based chain model together with Faults trees.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Cryogenics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 can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used for other accelerators….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MYRRHA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The model reproduces the 2012 integrated luminosity production closely.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Future work:  the study of the FCC based on scaling up the LHC </a:t>
            </a:r>
            <a:r>
              <a:rPr lang="en-GB" sz="1400" dirty="0" smtClean="0"/>
              <a:t>and </a:t>
            </a:r>
            <a:r>
              <a:rPr lang="en-GB" sz="1400" dirty="0" smtClean="0"/>
              <a:t>injector chain.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Measure value to cost ratio, e.g. produced in </a:t>
            </a:r>
            <a:r>
              <a:rPr lang="en-GB" sz="1400" dirty="0" smtClean="0">
                <a:solidFill>
                  <a:schemeClr val="tx2"/>
                </a:solidFill>
              </a:rPr>
              <a:t>Luminosity </a:t>
            </a:r>
            <a:r>
              <a:rPr lang="en-GB" sz="1400" dirty="0">
                <a:solidFill>
                  <a:schemeClr val="tx2"/>
                </a:solidFill>
              </a:rPr>
              <a:t>versus operational </a:t>
            </a:r>
            <a:r>
              <a:rPr lang="en-GB" sz="1400" dirty="0" smtClean="0">
                <a:solidFill>
                  <a:schemeClr val="tx2"/>
                </a:solidFill>
              </a:rPr>
              <a:t>cost.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Concept of availability simulation infrastructure. 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model to define availability budgets for </a:t>
            </a:r>
            <a:r>
              <a:rPr lang="en-GB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sub-systems.</a:t>
            </a: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RAMI STUDIES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09" y="4569356"/>
            <a:ext cx="2985295" cy="1744194"/>
          </a:xfrm>
          <a:prstGeom prst="rect">
            <a:avLst/>
          </a:prstGeom>
        </p:spPr>
      </p:pic>
      <p:pic>
        <p:nvPicPr>
          <p:cNvPr id="14" name="Content Placehold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258" y="4453541"/>
            <a:ext cx="4320384" cy="181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8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70" y="4499514"/>
            <a:ext cx="2973039" cy="22279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502690"/>
            <a:ext cx="91440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000" dirty="0" smtClean="0"/>
              <a:t>PSB RF System Upgrade Availability studies, Odei Rey </a:t>
            </a:r>
            <a:r>
              <a:rPr lang="en-GB" sz="2000" dirty="0" err="1" smtClean="0"/>
              <a:t>Orozko</a:t>
            </a:r>
            <a:r>
              <a:rPr lang="en-GB" sz="2000" dirty="0" smtClean="0"/>
              <a:t> (CERN)</a:t>
            </a:r>
          </a:p>
          <a:p>
            <a:endParaRPr lang="en-GB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An overview of the PSB RF System was given.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Two dependability studies were performed and compared: Monte Carlo Simulations and Analytical methods.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The </a:t>
            </a:r>
            <a:r>
              <a:rPr lang="en-GB" sz="1400" b="1" dirty="0" smtClean="0">
                <a:solidFill>
                  <a:schemeClr val="tx2"/>
                </a:solidFill>
              </a:rPr>
              <a:t>PSB RF System is modelled in Isograph </a:t>
            </a:r>
            <a:r>
              <a:rPr lang="en-GB" sz="1400" dirty="0" smtClean="0">
                <a:solidFill>
                  <a:schemeClr val="tx2"/>
                </a:solidFill>
              </a:rPr>
              <a:t>by Reliability Block Diagrams (more than 5000 components).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Two maintenance strategies are considered: Corrective and Planned.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The results obtained from the simulations in two different scenarios were presented.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The impact of components failures on the system is minor due to the implemented redundancy.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Predictions on maintenance cost and required personal could be done based on the results.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 to compare the execution time of the simulations in different tools.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failures need to be considered to get correct </a:t>
            </a:r>
            <a:r>
              <a:rPr lang="en-GB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</a:t>
            </a:r>
            <a:r>
              <a:rPr lang="en-GB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ISOGRAPH to a large machine (CLIC) difficult, since so many </a:t>
            </a:r>
            <a:r>
              <a:rPr lang="en-GB" sz="1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components. </a:t>
            </a: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endParaRPr lang="en-GB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RAMI STUDIES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859" y="4463295"/>
            <a:ext cx="3931191" cy="203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940003" y="1516971"/>
            <a:ext cx="3188473" cy="2336016"/>
            <a:chOff x="-327878" y="924381"/>
            <a:chExt cx="12690851" cy="53011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27878" y="924381"/>
              <a:ext cx="12690851" cy="5301190"/>
            </a:xfrm>
            <a:prstGeom prst="snipRoundRect">
              <a:avLst>
                <a:gd name="adj1" fmla="val 16667"/>
                <a:gd name="adj2" fmla="val 33211"/>
              </a:avLst>
            </a:prstGeom>
          </p:spPr>
        </p:pic>
        <p:sp>
          <p:nvSpPr>
            <p:cNvPr id="14" name="Rectangle 13"/>
            <p:cNvSpPr/>
            <p:nvPr/>
          </p:nvSpPr>
          <p:spPr>
            <a:xfrm rot="1430494">
              <a:off x="11257870" y="1889494"/>
              <a:ext cx="914830" cy="4725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463" y="460602"/>
            <a:ext cx="90565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000" dirty="0"/>
              <a:t>Reliability analysis of radiation protection models, Saskia </a:t>
            </a:r>
            <a:r>
              <a:rPr lang="en-GB" sz="2000" dirty="0" smtClean="0"/>
              <a:t>Hurst (DE)</a:t>
            </a:r>
          </a:p>
          <a:p>
            <a:endParaRPr lang="en-GB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CROME radiation Monitoring System structure and functional analysis was presented.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The study aims to assess if the required SIL2 for CROME is achieved.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CROME system </a:t>
            </a:r>
            <a:r>
              <a:rPr lang="en-GB" sz="1400" b="1" dirty="0" smtClean="0"/>
              <a:t>MTTF calculated with Isograph Prediction tool</a:t>
            </a:r>
            <a:r>
              <a:rPr lang="en-GB" sz="1400" dirty="0" smtClean="0"/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Calculation of standard components with the Mil-Standard 217.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Calculation of non standard components with given MTTF or FIT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	</a:t>
            </a:r>
            <a:r>
              <a:rPr lang="en-GB" sz="1400" dirty="0" smtClean="0"/>
              <a:t> values of the manufacturer.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Calculation accounts for specific environmental conditions and specific usage.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Highest system block and components failure rates were shown.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Possible reliability improvements were proposed.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An </a:t>
            </a:r>
            <a:r>
              <a:rPr lang="en-GB" sz="1400" b="1" dirty="0" smtClean="0"/>
              <a:t>FMEA </a:t>
            </a:r>
            <a:r>
              <a:rPr lang="en-GB" sz="1400" dirty="0" smtClean="0"/>
              <a:t>had been performed in </a:t>
            </a:r>
            <a:r>
              <a:rPr lang="en-GB" sz="1400" b="1" dirty="0" smtClean="0"/>
              <a:t>Isograph </a:t>
            </a:r>
            <a:r>
              <a:rPr lang="en-GB" sz="1400" dirty="0" smtClean="0"/>
              <a:t>and RPN assigned to each component.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The calculated MTTF and assigned RPN for each component were presented in a </a:t>
            </a:r>
            <a:r>
              <a:rPr lang="en-GB" sz="1400" b="1" dirty="0" smtClean="0"/>
              <a:t>Risk matrix.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 not only on components also on interfaces between components ( cabling, connectivity)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RAMI STUDIES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17" y="5272266"/>
            <a:ext cx="4885677" cy="14022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96" y="5219299"/>
            <a:ext cx="3609439" cy="150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7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343" y="502690"/>
            <a:ext cx="9036658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GB" sz="2000" dirty="0" smtClean="0"/>
              <a:t>Availability Studies for MYRRHA, Adrian Pitigoi (</a:t>
            </a:r>
            <a:r>
              <a:rPr lang="en-GB" sz="2000" dirty="0" err="1" smtClean="0"/>
              <a:t>Empresarios</a:t>
            </a:r>
            <a:r>
              <a:rPr lang="en-GB" sz="2000" dirty="0" smtClean="0"/>
              <a:t> </a:t>
            </a:r>
            <a:r>
              <a:rPr lang="en-GB" sz="2000" dirty="0" err="1" smtClean="0"/>
              <a:t>Agrupados</a:t>
            </a:r>
            <a:r>
              <a:rPr lang="en-GB" sz="2000" dirty="0" smtClean="0"/>
              <a:t>)</a:t>
            </a:r>
          </a:p>
          <a:p>
            <a:endParaRPr lang="en-GB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MYRRHA – long term supporting research facility for Accelerator Driven Spallation System.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SNS </a:t>
            </a:r>
            <a:r>
              <a:rPr lang="en-GB" sz="1400" dirty="0" err="1" smtClean="0"/>
              <a:t>Linac</a:t>
            </a:r>
            <a:r>
              <a:rPr lang="en-GB" sz="1400" dirty="0" smtClean="0"/>
              <a:t> modelled in </a:t>
            </a:r>
            <a:r>
              <a:rPr lang="en-GB" sz="1400" dirty="0" err="1" smtClean="0"/>
              <a:t>RiskSpectrum</a:t>
            </a:r>
            <a:r>
              <a:rPr lang="en-GB" sz="1400" dirty="0" smtClean="0"/>
              <a:t>. Results in line with the SNS logbook.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Used as a reference for MYRRHA design and RAMI studies.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MYRRHA reliability </a:t>
            </a:r>
            <a:r>
              <a:rPr lang="en-GB" sz="1400" b="1" dirty="0" smtClean="0"/>
              <a:t>model</a:t>
            </a:r>
            <a:r>
              <a:rPr lang="en-GB" sz="1400" dirty="0" smtClean="0"/>
              <a:t> built in </a:t>
            </a:r>
            <a:r>
              <a:rPr lang="en-GB" sz="1400" b="1" dirty="0" smtClean="0"/>
              <a:t>Risk Spectrum </a:t>
            </a:r>
            <a:r>
              <a:rPr lang="en-GB" sz="1400" dirty="0" smtClean="0"/>
              <a:t>(Fault Tree solved analytically).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Results obtained from the </a:t>
            </a:r>
            <a:r>
              <a:rPr lang="en-GB" sz="1400" dirty="0" err="1" smtClean="0"/>
              <a:t>RiskSpectrum</a:t>
            </a:r>
            <a:r>
              <a:rPr lang="en-GB" sz="1400" dirty="0" smtClean="0"/>
              <a:t> model were presented.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Maintenance phases not possible to model in </a:t>
            </a:r>
            <a:r>
              <a:rPr lang="en-GB" sz="1400" dirty="0" err="1" smtClean="0"/>
              <a:t>RiskSpectrum</a:t>
            </a:r>
            <a:r>
              <a:rPr lang="en-GB" sz="1400" dirty="0" smtClean="0"/>
              <a:t>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err="1"/>
              <a:t>Reliasoft’s</a:t>
            </a:r>
            <a:r>
              <a:rPr lang="en-GB" sz="1400" b="1" dirty="0"/>
              <a:t> </a:t>
            </a:r>
            <a:r>
              <a:rPr lang="en-GB" sz="1400" b="1" dirty="0" err="1"/>
              <a:t>BlockSim</a:t>
            </a:r>
            <a:r>
              <a:rPr lang="en-GB" sz="1400" b="1" dirty="0"/>
              <a:t> software </a:t>
            </a:r>
            <a:r>
              <a:rPr lang="en-GB" sz="1400" dirty="0"/>
              <a:t>tool will be used for further RAMI studies of MYRRTHA. </a:t>
            </a:r>
            <a:endParaRPr lang="en-GB" sz="14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Failure database for MYRRHA developed from SNS and Linac4 failure catalogue. </a:t>
            </a:r>
            <a:endParaRPr lang="en-GB" sz="14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 for most dependable architecture to be discussed. 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RAMI STUDIES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51" y="4258869"/>
            <a:ext cx="2806917" cy="1943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291" y="4390697"/>
            <a:ext cx="2847981" cy="19716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993" y="4027716"/>
            <a:ext cx="3401831" cy="235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14/07/2016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40294"/>
            <a:ext cx="912278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GB" dirty="0" smtClean="0"/>
              <a:t>IFMIF Accelerator Facility RAMI analyses and the tools used, Enric Bargalló (ESS)</a:t>
            </a:r>
          </a:p>
          <a:p>
            <a:endParaRPr lang="en-GB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International Fusion Materials Irradiation Facility challenges and requirements presented.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Many design characteristics challenging to achieve high availability.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IFMIF allows for degraded operation exploiting design margins.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RAMI studies performed to analyse different design options and propose changes in the machine.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Definitions of terms needed for availability allocation: Hardware Avail, Beam Effectiveness and Beam Avail.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Analytical calculations </a:t>
            </a:r>
            <a:r>
              <a:rPr lang="en-GB" sz="1400" dirty="0" smtClean="0"/>
              <a:t>were done using </a:t>
            </a:r>
            <a:r>
              <a:rPr lang="en-GB" sz="1400" b="1" dirty="0" err="1" smtClean="0"/>
              <a:t>RiskSpectrum</a:t>
            </a:r>
            <a:r>
              <a:rPr lang="en-GB" sz="1400" b="1" dirty="0" smtClean="0"/>
              <a:t> </a:t>
            </a:r>
            <a:r>
              <a:rPr lang="en-GB" sz="1400" dirty="0" smtClean="0"/>
              <a:t>(Fault trees). Results compared to HA requirements.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Decision to adopt </a:t>
            </a:r>
            <a:r>
              <a:rPr lang="en-GB" sz="1400" b="1" dirty="0" err="1" smtClean="0"/>
              <a:t>AvailSim</a:t>
            </a:r>
            <a:r>
              <a:rPr lang="en-GB" sz="1400" b="1" dirty="0" smtClean="0"/>
              <a:t> 2.0 </a:t>
            </a:r>
            <a:r>
              <a:rPr lang="en-GB" sz="1400" dirty="0" smtClean="0"/>
              <a:t>software for availability modelling.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Some components failures and degraded operation can be modelled. </a:t>
            </a:r>
          </a:p>
          <a:p>
            <a:pPr>
              <a:lnSpc>
                <a:spcPct val="150000"/>
              </a:lnSpc>
            </a:pPr>
            <a:endParaRPr lang="en-GB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" y="425"/>
            <a:ext cx="9144000" cy="4473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endParaRPr lang="en-GB" sz="1600" dirty="0">
              <a:solidFill>
                <a:srgbClr val="0070C0"/>
              </a:solidFill>
            </a:endParaRPr>
          </a:p>
          <a:p>
            <a:pPr algn="ctr"/>
            <a:endParaRPr lang="en-GB" sz="1600" dirty="0" smtClean="0">
              <a:solidFill>
                <a:srgbClr val="0070C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70C0"/>
                </a:solidFill>
              </a:rPr>
              <a:t>RAMI STUDIES</a:t>
            </a:r>
            <a:endParaRPr lang="en-GB" sz="1400" b="1" dirty="0">
              <a:solidFill>
                <a:srgbClr val="0070C0"/>
              </a:solidFill>
            </a:endParaRPr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0" y="3738165"/>
            <a:ext cx="3864170" cy="14205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4" y="5265344"/>
            <a:ext cx="4012485" cy="773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705" y="3847084"/>
            <a:ext cx="3497774" cy="26233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4268" y="3148749"/>
            <a:ext cx="2313831" cy="162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8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14485</TotalTime>
  <Words>891</Words>
  <Application>Microsoft Office PowerPoint</Application>
  <PresentationFormat>On-screen Show (4:3)</PresentationFormat>
  <Paragraphs>216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CERN_Cobranding_AMMW2015_4_3</vt:lpstr>
      <vt:lpstr>PowerPoint Presentation</vt:lpstr>
      <vt:lpstr>- WORKSHOP –  AVAILABILITY MODELLING TOOLS AND SYNERGIES FOR COLLABORATION  CERN, July 7,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Odei Rey Orozco</cp:lastModifiedBy>
  <cp:revision>400</cp:revision>
  <dcterms:created xsi:type="dcterms:W3CDTF">2015-10-05T14:29:31Z</dcterms:created>
  <dcterms:modified xsi:type="dcterms:W3CDTF">2016-07-14T08:22:55Z</dcterms:modified>
</cp:coreProperties>
</file>