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</p:sldMasterIdLst>
  <p:notesMasterIdLst>
    <p:notesMasterId r:id="rId29"/>
  </p:notesMasterIdLst>
  <p:sldIdLst>
    <p:sldId id="256" r:id="rId5"/>
    <p:sldId id="322" r:id="rId6"/>
    <p:sldId id="359" r:id="rId7"/>
    <p:sldId id="361" r:id="rId8"/>
    <p:sldId id="343" r:id="rId9"/>
    <p:sldId id="360" r:id="rId10"/>
    <p:sldId id="365" r:id="rId11"/>
    <p:sldId id="371" r:id="rId12"/>
    <p:sldId id="364" r:id="rId13"/>
    <p:sldId id="347" r:id="rId14"/>
    <p:sldId id="357" r:id="rId15"/>
    <p:sldId id="349" r:id="rId16"/>
    <p:sldId id="362" r:id="rId17"/>
    <p:sldId id="348" r:id="rId18"/>
    <p:sldId id="367" r:id="rId19"/>
    <p:sldId id="368" r:id="rId20"/>
    <p:sldId id="372" r:id="rId21"/>
    <p:sldId id="369" r:id="rId22"/>
    <p:sldId id="358" r:id="rId23"/>
    <p:sldId id="376" r:id="rId24"/>
    <p:sldId id="373" r:id="rId25"/>
    <p:sldId id="374" r:id="rId26"/>
    <p:sldId id="375" r:id="rId27"/>
    <p:sldId id="288" r:id="rId2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5D5"/>
    <a:srgbClr val="0A0AFF"/>
    <a:srgbClr val="FF3399"/>
    <a:srgbClr val="FF3D01"/>
    <a:srgbClr val="851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9" autoAdjust="0"/>
    <p:restoredTop sz="96866" autoAdjust="0"/>
  </p:normalViewPr>
  <p:slideViewPr>
    <p:cSldViewPr snapToGrid="0">
      <p:cViewPr varScale="1">
        <p:scale>
          <a:sx n="114" d="100"/>
          <a:sy n="114" d="100"/>
        </p:scale>
        <p:origin x="240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2016-07-14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Good example is better than one hour</a:t>
            </a:r>
            <a:r>
              <a:rPr lang="pl-PL" baseline="0" dirty="0" smtClean="0"/>
              <a:t> lecture ;)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952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B8E33-51E6-48E3-AAE9-7E3D09940240}" type="datetime1">
              <a:rPr lang="pl-PL" smtClean="0"/>
              <a:t>2016-07-14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B2F05-7D6A-4168-8393-009C5CFDB1FB}" type="datetime1">
              <a:rPr lang="pl-PL" smtClean="0"/>
              <a:t>2016-07-14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377A7-4D01-42FA-A4B9-2E45C27A8A8A}" type="datetime1">
              <a:rPr lang="pl-PL" smtClean="0"/>
              <a:t>2016-07-14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C93DC-54DC-4A37-A545-689B58003110}" type="datetime1">
              <a:rPr lang="pl-PL" smtClean="0"/>
              <a:t>2016-07-14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7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2B248-BD92-4797-A0C0-ED2FDB622480}" type="datetime1">
              <a:rPr lang="pl-PL" smtClean="0"/>
              <a:t>2016-07-14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93997-4B62-4239-B016-8B22F4E5B710}" type="datetime1">
              <a:rPr lang="pl-PL" smtClean="0"/>
              <a:t>2016-07-14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18D38-53D9-4A01-BEAF-ECD94C703588}" type="datetime1">
              <a:rPr lang="pl-PL" smtClean="0"/>
              <a:t>2016-07-14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07EEE-E3CE-4E29-BD14-455E712B3FDF}" type="datetime1">
              <a:rPr lang="pl-PL" smtClean="0"/>
              <a:t>2016-07-14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7D02C-0434-4C46-95AC-BABB65708E3B}" type="datetime1">
              <a:rPr lang="pl-PL" smtClean="0"/>
              <a:t>2016-07-14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2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20.gif"/><Relationship Id="rId7" Type="http://schemas.openxmlformats.org/officeDocument/2006/relationships/image" Target="../media/image16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30.png"/><Relationship Id="rId9" Type="http://schemas.openxmlformats.org/officeDocument/2006/relationships/image" Target="../media/image18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180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0.png"/><Relationship Id="rId5" Type="http://schemas.openxmlformats.org/officeDocument/2006/relationships/image" Target="../media/image110.png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130.png"/><Relationship Id="rId7" Type="http://schemas.openxmlformats.org/officeDocument/2006/relationships/image" Target="../media/image25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0.png"/><Relationship Id="rId5" Type="http://schemas.openxmlformats.org/officeDocument/2006/relationships/image" Target="../media/image150.png"/><Relationship Id="rId10" Type="http://schemas.openxmlformats.org/officeDocument/2006/relationships/image" Target="../media/image280.png"/><Relationship Id="rId4" Type="http://schemas.openxmlformats.org/officeDocument/2006/relationships/image" Target="../media/image140.png"/><Relationship Id="rId9" Type="http://schemas.openxmlformats.org/officeDocument/2006/relationships/image" Target="../media/image2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0.png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image" Target="../media/image42.emf"/><Relationship Id="rId18" Type="http://schemas.openxmlformats.org/officeDocument/2006/relationships/image" Target="../media/image47.emf"/><Relationship Id="rId26" Type="http://schemas.openxmlformats.org/officeDocument/2006/relationships/image" Target="../media/image55.emf"/><Relationship Id="rId3" Type="http://schemas.openxmlformats.org/officeDocument/2006/relationships/image" Target="../media/image32.tmp"/><Relationship Id="rId21" Type="http://schemas.openxmlformats.org/officeDocument/2006/relationships/image" Target="../media/image50.emf"/><Relationship Id="rId7" Type="http://schemas.openxmlformats.org/officeDocument/2006/relationships/image" Target="../media/image36.emf"/><Relationship Id="rId12" Type="http://schemas.openxmlformats.org/officeDocument/2006/relationships/image" Target="../media/image41.emf"/><Relationship Id="rId17" Type="http://schemas.openxmlformats.org/officeDocument/2006/relationships/image" Target="../media/image46.emf"/><Relationship Id="rId25" Type="http://schemas.openxmlformats.org/officeDocument/2006/relationships/image" Target="../media/image54.emf"/><Relationship Id="rId2" Type="http://schemas.openxmlformats.org/officeDocument/2006/relationships/image" Target="../media/image31.emf"/><Relationship Id="rId16" Type="http://schemas.openxmlformats.org/officeDocument/2006/relationships/image" Target="../media/image45.emf"/><Relationship Id="rId20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emf"/><Relationship Id="rId11" Type="http://schemas.openxmlformats.org/officeDocument/2006/relationships/image" Target="../media/image40.emf"/><Relationship Id="rId24" Type="http://schemas.openxmlformats.org/officeDocument/2006/relationships/image" Target="../media/image53.emf"/><Relationship Id="rId5" Type="http://schemas.openxmlformats.org/officeDocument/2006/relationships/image" Target="../media/image34.emf"/><Relationship Id="rId15" Type="http://schemas.openxmlformats.org/officeDocument/2006/relationships/image" Target="../media/image44.emf"/><Relationship Id="rId23" Type="http://schemas.openxmlformats.org/officeDocument/2006/relationships/image" Target="../media/image52.emf"/><Relationship Id="rId28" Type="http://schemas.openxmlformats.org/officeDocument/2006/relationships/image" Target="../media/image57.emf"/><Relationship Id="rId10" Type="http://schemas.openxmlformats.org/officeDocument/2006/relationships/image" Target="../media/image39.emf"/><Relationship Id="rId19" Type="http://schemas.openxmlformats.org/officeDocument/2006/relationships/image" Target="../media/image48.emf"/><Relationship Id="rId4" Type="http://schemas.openxmlformats.org/officeDocument/2006/relationships/image" Target="../media/image33.emf"/><Relationship Id="rId9" Type="http://schemas.openxmlformats.org/officeDocument/2006/relationships/image" Target="../media/image38.emf"/><Relationship Id="rId14" Type="http://schemas.openxmlformats.org/officeDocument/2006/relationships/image" Target="../media/image43.emf"/><Relationship Id="rId22" Type="http://schemas.openxmlformats.org/officeDocument/2006/relationships/image" Target="../media/image51.emf"/><Relationship Id="rId27" Type="http://schemas.openxmlformats.org/officeDocument/2006/relationships/image" Target="../media/image5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2.png"/><Relationship Id="rId7" Type="http://schemas.openxmlformats.org/officeDocument/2006/relationships/image" Target="NULL"/><Relationship Id="rId12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3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256" y="-4568"/>
            <a:ext cx="10969139" cy="410280"/>
          </a:xfrm>
        </p:spPr>
        <p:txBody>
          <a:bodyPr>
            <a:normAutofit fontScale="90000"/>
          </a:bodyPr>
          <a:lstStyle/>
          <a:p>
            <a:r>
              <a:rPr lang="pl-PL" sz="3200" dirty="0" smtClean="0"/>
              <a:t>Numerical experiments: D1 magnet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60" name="Pole tekstowe 11315"/>
          <p:cNvSpPr txBox="1"/>
          <p:nvPr/>
        </p:nvSpPr>
        <p:spPr>
          <a:xfrm>
            <a:off x="586256" y="520947"/>
            <a:ext cx="10686244" cy="1741191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000"/>
              </a:spcAft>
            </a:pPr>
            <a:r>
              <a:rPr lang="en-GB" dirty="0" smtClean="0">
                <a:latin typeface="+mj-lt"/>
                <a:ea typeface="Times New Roman" panose="02020603050405020304" pitchFamily="18" charset="0"/>
              </a:rPr>
              <a:t>D1 beam separation magnet was selected to carry out numerical studies. It is a single layer </a:t>
            </a:r>
            <a:r>
              <a:rPr lang="en-GB" dirty="0" err="1" smtClean="0">
                <a:latin typeface="+mj-lt"/>
                <a:ea typeface="Times New Roman" panose="02020603050405020304" pitchFamily="18" charset="0"/>
              </a:rPr>
              <a:t>Nb-Ti</a:t>
            </a:r>
            <a:r>
              <a:rPr lang="en-GB" dirty="0" smtClean="0">
                <a:latin typeface="+mj-lt"/>
                <a:ea typeface="Times New Roman" panose="02020603050405020304" pitchFamily="18" charset="0"/>
              </a:rPr>
              <a:t> magnet. We consider the following three numerical scenarios:</a:t>
            </a:r>
          </a:p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r>
              <a:rPr lang="pl-PL" dirty="0" smtClean="0">
                <a:latin typeface="+mj-lt"/>
                <a:ea typeface="Times New Roman" panose="02020603050405020304" pitchFamily="18" charset="0"/>
              </a:rPr>
              <a:t>Quadrant of D1 magnet with 100 m</a:t>
            </a:r>
            <a:r>
              <a:rPr lang="el-GR" dirty="0" smtClean="0">
                <a:latin typeface="+mj-lt"/>
                <a:ea typeface="Times New Roman" panose="02020603050405020304" pitchFamily="18" charset="0"/>
              </a:rPr>
              <a:t>Ω</a:t>
            </a:r>
            <a:r>
              <a:rPr lang="pl-PL" dirty="0" smtClean="0">
                <a:latin typeface="+mj-lt"/>
                <a:ea typeface="Times New Roman" panose="02020603050405020304" pitchFamily="18" charset="0"/>
              </a:rPr>
              <a:t> energy extraction resistance </a:t>
            </a:r>
            <a:endParaRPr lang="en-GB" dirty="0" smtClean="0">
              <a:latin typeface="+mj-lt"/>
              <a:ea typeface="Times New Roman" panose="02020603050405020304" pitchFamily="18" charset="0"/>
            </a:endParaRPr>
          </a:p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r>
              <a:rPr lang="pl-PL" dirty="0" smtClean="0">
                <a:latin typeface="+mj-lt"/>
                <a:ea typeface="Times New Roman" panose="02020603050405020304" pitchFamily="18" charset="0"/>
              </a:rPr>
              <a:t>Quadrant of D1 magnet with CLIQ in parrallel and remaining three quadrants as lumped inductance</a:t>
            </a:r>
          </a:p>
          <a:p>
            <a:pPr marL="342900" indent="-342900">
              <a:spcAft>
                <a:spcPts val="1000"/>
              </a:spcAft>
              <a:buFont typeface="+mj-lt"/>
              <a:buAutoNum type="arabicPeriod"/>
            </a:pPr>
            <a:r>
              <a:rPr lang="pl-PL" dirty="0" smtClean="0">
                <a:effectLst/>
                <a:latin typeface="+mj-lt"/>
                <a:ea typeface="Times New Roman" panose="02020603050405020304" pitchFamily="18" charset="0"/>
              </a:rPr>
              <a:t>Full D1 magnet</a:t>
            </a:r>
            <a:r>
              <a:rPr lang="en-GB" dirty="0" smtClean="0">
                <a:effectLst/>
                <a:latin typeface="+mj-lt"/>
                <a:ea typeface="Times New Roman" panose="02020603050405020304" pitchFamily="18" charset="0"/>
              </a:rPr>
              <a:t> divided into upper and lower pole</a:t>
            </a:r>
            <a:r>
              <a:rPr lang="pl-PL" dirty="0" smtClean="0">
                <a:effectLst/>
                <a:latin typeface="+mj-lt"/>
                <a:ea typeface="Times New Roman" panose="02020603050405020304" pitchFamily="18" charset="0"/>
              </a:rPr>
              <a:t> with CLIQ in parallel to lower pole</a:t>
            </a:r>
            <a:endParaRPr lang="en-GB" sz="28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927684"/>
              </p:ext>
            </p:extLst>
          </p:nvPr>
        </p:nvGraphicFramePr>
        <p:xfrm>
          <a:off x="6185608" y="2493381"/>
          <a:ext cx="2791460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63980"/>
                <a:gridCol w="14274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Value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L</a:t>
                      </a:r>
                      <a:r>
                        <a:rPr lang="en-GB" baseline="-25000" dirty="0" err="1" smtClean="0"/>
                        <a:t>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36.082 </a:t>
                      </a:r>
                      <a:r>
                        <a:rPr lang="en-GB" dirty="0" err="1" smtClean="0"/>
                        <a:t>mH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l</a:t>
                      </a:r>
                      <a:r>
                        <a:rPr lang="en-GB" baseline="-25000" dirty="0" err="1" smtClean="0"/>
                        <a:t>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6.27 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err="1" smtClean="0"/>
                        <a:t>n</a:t>
                      </a:r>
                      <a:r>
                        <a:rPr lang="en-GB" baseline="-25000" dirty="0" err="1" smtClean="0"/>
                        <a:t>turns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4x44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</a:t>
                      </a:r>
                      <a:r>
                        <a:rPr lang="en-GB" baseline="-25000" dirty="0" smtClean="0"/>
                        <a:t>0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5000 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R</a:t>
                      </a:r>
                      <a:r>
                        <a:rPr lang="en-GB" baseline="-25000" dirty="0" err="1" smtClean="0"/>
                        <a:t>crowbar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10e-6 </a:t>
                      </a:r>
                      <a:r>
                        <a:rPr lang="el-GR" dirty="0" smtClean="0"/>
                        <a:t>Ω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31658"/>
              </p:ext>
            </p:extLst>
          </p:nvPr>
        </p:nvGraphicFramePr>
        <p:xfrm>
          <a:off x="9181516" y="2871664"/>
          <a:ext cx="2948940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2980"/>
                <a:gridCol w="982980"/>
                <a:gridCol w="982980"/>
              </a:tblGrid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L1[mH]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L2[mH]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L1[mH]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6.2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L2[mH]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6.2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832" y="2401710"/>
            <a:ext cx="3021154" cy="3129780"/>
          </a:xfrm>
          <a:prstGeom prst="rect">
            <a:avLst/>
          </a:prstGeom>
        </p:spPr>
      </p:pic>
      <p:cxnSp>
        <p:nvCxnSpPr>
          <p:cNvPr id="8" name="Straight Connector 7"/>
          <p:cNvCxnSpPr>
            <a:endCxn id="5" idx="2"/>
          </p:cNvCxnSpPr>
          <p:nvPr/>
        </p:nvCxnSpPr>
        <p:spPr>
          <a:xfrm>
            <a:off x="3993409" y="2401710"/>
            <a:ext cx="0" cy="312978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482832" y="3984184"/>
            <a:ext cx="3021154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84638" y="5616872"/>
            <a:ext cx="119458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Times-Roman"/>
              </a:rPr>
              <a:t>T. </a:t>
            </a:r>
            <a:r>
              <a:rPr lang="en-GB" sz="1200" dirty="0" err="1" smtClean="0">
                <a:latin typeface="Times-Roman"/>
              </a:rPr>
              <a:t>Nakamoto</a:t>
            </a:r>
            <a:r>
              <a:rPr lang="en-GB" sz="1200" dirty="0" smtClean="0">
                <a:latin typeface="Times-Roman"/>
              </a:rPr>
              <a:t>, et al.: Model </a:t>
            </a:r>
            <a:r>
              <a:rPr lang="en-GB" sz="1200" dirty="0">
                <a:latin typeface="Times-Roman"/>
              </a:rPr>
              <a:t>Magnet Development of D1 Beam </a:t>
            </a:r>
            <a:r>
              <a:rPr lang="en-GB" sz="1200" dirty="0" smtClean="0">
                <a:latin typeface="Times-Roman"/>
              </a:rPr>
              <a:t>Separation Dipole </a:t>
            </a:r>
            <a:r>
              <a:rPr lang="en-GB" sz="1200" dirty="0">
                <a:latin typeface="Times-Roman"/>
              </a:rPr>
              <a:t>for the HL-LHC </a:t>
            </a:r>
            <a:r>
              <a:rPr lang="en-GB" sz="1200" dirty="0" smtClean="0">
                <a:latin typeface="Times-Roman"/>
              </a:rPr>
              <a:t>Upgrade, IEEE Trans. on Applied Superconductivity, 25(3), 2015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8934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68" name="Łącznik prosty 84997"/>
          <p:cNvCxnSpPr/>
          <p:nvPr/>
        </p:nvCxnSpPr>
        <p:spPr>
          <a:xfrm flipV="1">
            <a:off x="1453112" y="2760369"/>
            <a:ext cx="0" cy="2069205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69" name="Łącznik prosty 84998"/>
          <p:cNvCxnSpPr/>
          <p:nvPr/>
        </p:nvCxnSpPr>
        <p:spPr>
          <a:xfrm flipV="1">
            <a:off x="1453109" y="4839549"/>
            <a:ext cx="2172227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73" name="Grupa 1"/>
          <p:cNvGrpSpPr/>
          <p:nvPr/>
        </p:nvGrpSpPr>
        <p:grpSpPr>
          <a:xfrm>
            <a:off x="5609368" y="4837652"/>
            <a:ext cx="353667" cy="308182"/>
            <a:chOff x="404165" y="289995"/>
            <a:chExt cx="353667" cy="308182"/>
          </a:xfrm>
        </p:grpSpPr>
        <p:cxnSp>
          <p:nvCxnSpPr>
            <p:cNvPr id="80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2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3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4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90" name="Grupa 181"/>
          <p:cNvGrpSpPr/>
          <p:nvPr/>
        </p:nvGrpSpPr>
        <p:grpSpPr>
          <a:xfrm rot="10800000">
            <a:off x="3625336" y="4634232"/>
            <a:ext cx="393700" cy="393700"/>
            <a:chOff x="2514600" y="82550"/>
            <a:chExt cx="393700" cy="393700"/>
          </a:xfrm>
        </p:grpSpPr>
        <p:sp>
          <p:nvSpPr>
            <p:cNvPr id="91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92" name="Łącznik prosty ze strzałką 183"/>
            <p:cNvCxnSpPr/>
            <p:nvPr/>
          </p:nvCxnSpPr>
          <p:spPr>
            <a:xfrm>
              <a:off x="2580217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96" name="Łącznik prosty 84996"/>
          <p:cNvCxnSpPr/>
          <p:nvPr/>
        </p:nvCxnSpPr>
        <p:spPr>
          <a:xfrm flipV="1">
            <a:off x="5794738" y="2744615"/>
            <a:ext cx="0" cy="208495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00" name="Straight Arrow Connector 99"/>
          <p:cNvCxnSpPr/>
          <p:nvPr/>
        </p:nvCxnSpPr>
        <p:spPr>
          <a:xfrm flipV="1">
            <a:off x="1446724" y="3770391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05" name="Pole tekstowe 11315"/>
          <p:cNvSpPr txBox="1"/>
          <p:nvPr/>
        </p:nvSpPr>
        <p:spPr>
          <a:xfrm>
            <a:off x="3659949" y="4277159"/>
            <a:ext cx="489356" cy="269551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10" name="Grupa 85009"/>
          <p:cNvGrpSpPr/>
          <p:nvPr/>
        </p:nvGrpSpPr>
        <p:grpSpPr>
          <a:xfrm>
            <a:off x="2176173" y="2652496"/>
            <a:ext cx="560537" cy="215998"/>
            <a:chOff x="2939186" y="2172859"/>
            <a:chExt cx="728426" cy="222350"/>
          </a:xfrm>
        </p:grpSpPr>
        <p:sp>
          <p:nvSpPr>
            <p:cNvPr id="111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2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3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6" name="Łuk 85010"/>
            <p:cNvSpPr/>
            <p:nvPr/>
          </p:nvSpPr>
          <p:spPr>
            <a:xfrm>
              <a:off x="2939186" y="2176313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cxnSp>
        <p:nvCxnSpPr>
          <p:cNvPr id="115" name="Łącznik prosty 84996"/>
          <p:cNvCxnSpPr>
            <a:stCxn id="118" idx="0"/>
            <a:endCxn id="113" idx="2"/>
          </p:cNvCxnSpPr>
          <p:nvPr/>
        </p:nvCxnSpPr>
        <p:spPr>
          <a:xfrm flipH="1">
            <a:off x="2736713" y="2757358"/>
            <a:ext cx="428391" cy="6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16" name="Łącznik prosty 84996"/>
          <p:cNvCxnSpPr>
            <a:stCxn id="196" idx="0"/>
          </p:cNvCxnSpPr>
          <p:nvPr/>
        </p:nvCxnSpPr>
        <p:spPr>
          <a:xfrm flipH="1">
            <a:off x="1453109" y="2759203"/>
            <a:ext cx="7230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17" name="Straight Arrow Connector 116"/>
          <p:cNvCxnSpPr/>
          <p:nvPr/>
        </p:nvCxnSpPr>
        <p:spPr>
          <a:xfrm flipV="1">
            <a:off x="2832521" y="2763044"/>
            <a:ext cx="25763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18" name="Oval 117"/>
          <p:cNvSpPr/>
          <p:nvPr/>
        </p:nvSpPr>
        <p:spPr>
          <a:xfrm rot="16200000">
            <a:off x="3165104" y="2613344"/>
            <a:ext cx="288028" cy="28802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Pole tekstowe 11315"/>
          <p:cNvSpPr txBox="1"/>
          <p:nvPr/>
        </p:nvSpPr>
        <p:spPr>
          <a:xfrm rot="16200000">
            <a:off x="3156265" y="2538761"/>
            <a:ext cx="279030" cy="40538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endParaRPr lang="en-GB" sz="10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120" name="Łącznik prosty 84996"/>
          <p:cNvCxnSpPr>
            <a:endCxn id="118" idx="4"/>
          </p:cNvCxnSpPr>
          <p:nvPr/>
        </p:nvCxnSpPr>
        <p:spPr>
          <a:xfrm flipH="1">
            <a:off x="3453132" y="2757358"/>
            <a:ext cx="40103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24" name="Prostokąt 180"/>
          <p:cNvSpPr/>
          <p:nvPr/>
        </p:nvSpPr>
        <p:spPr>
          <a:xfrm>
            <a:off x="2005620" y="2239015"/>
            <a:ext cx="2394685" cy="917094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127" name="Łącznik prosty 84996"/>
          <p:cNvCxnSpPr/>
          <p:nvPr/>
        </p:nvCxnSpPr>
        <p:spPr>
          <a:xfrm flipV="1">
            <a:off x="3092474" y="4189636"/>
            <a:ext cx="0" cy="63993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28" name="Straight Arrow Connector 127"/>
          <p:cNvCxnSpPr/>
          <p:nvPr/>
        </p:nvCxnSpPr>
        <p:spPr>
          <a:xfrm flipV="1">
            <a:off x="3933358" y="2549784"/>
            <a:ext cx="298495" cy="36675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58" name="Pole tekstowe 11315"/>
          <p:cNvSpPr txBox="1"/>
          <p:nvPr/>
        </p:nvSpPr>
        <p:spPr>
          <a:xfrm>
            <a:off x="3845379" y="2238932"/>
            <a:ext cx="555790" cy="341008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pl-PL" sz="14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9" name="Pole tekstowe 11315"/>
          <p:cNvSpPr txBox="1"/>
          <p:nvPr/>
        </p:nvSpPr>
        <p:spPr>
          <a:xfrm>
            <a:off x="3076592" y="2251744"/>
            <a:ext cx="551976" cy="302427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</a:t>
            </a:r>
            <a:r>
              <a:rPr lang="en-GB" sz="1400" baseline="-25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GB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(t)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3" name="Pole tekstowe 11315"/>
          <p:cNvSpPr txBox="1"/>
          <p:nvPr/>
        </p:nvSpPr>
        <p:spPr>
          <a:xfrm>
            <a:off x="2230171" y="2281343"/>
            <a:ext cx="597051" cy="243228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400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Field</a:t>
            </a:r>
            <a:endParaRPr lang="en-GB" sz="14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78" name="Group 177"/>
          <p:cNvGrpSpPr/>
          <p:nvPr/>
        </p:nvGrpSpPr>
        <p:grpSpPr>
          <a:xfrm>
            <a:off x="3850343" y="2691687"/>
            <a:ext cx="479190" cy="99537"/>
            <a:chOff x="4254593" y="4828506"/>
            <a:chExt cx="1019270" cy="211723"/>
          </a:xfrm>
        </p:grpSpPr>
        <p:cxnSp>
          <p:nvCxnSpPr>
            <p:cNvPr id="179" name="Straight Connector 178"/>
            <p:cNvCxnSpPr/>
            <p:nvPr/>
          </p:nvCxnSpPr>
          <p:spPr>
            <a:xfrm flipH="1">
              <a:off x="4501492" y="4848308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0" name="Straight Connector 179"/>
            <p:cNvCxnSpPr/>
            <p:nvPr/>
          </p:nvCxnSpPr>
          <p:spPr>
            <a:xfrm>
              <a:off x="4680351" y="4860229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>
            <a:xfrm flipH="1">
              <a:off x="4850491" y="4838707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2" name="Straight Connector 181"/>
            <p:cNvCxnSpPr/>
            <p:nvPr/>
          </p:nvCxnSpPr>
          <p:spPr>
            <a:xfrm>
              <a:off x="5022999" y="4828506"/>
              <a:ext cx="178861" cy="18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3" name="Straight Connector 182"/>
            <p:cNvCxnSpPr/>
            <p:nvPr/>
          </p:nvCxnSpPr>
          <p:spPr>
            <a:xfrm flipH="1">
              <a:off x="5183863" y="4926985"/>
              <a:ext cx="90000" cy="9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4" name="Straight Connector 183"/>
            <p:cNvCxnSpPr/>
            <p:nvPr/>
          </p:nvCxnSpPr>
          <p:spPr>
            <a:xfrm>
              <a:off x="4337340" y="4846370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5" name="Straight Connector 184"/>
            <p:cNvCxnSpPr/>
            <p:nvPr/>
          </p:nvCxnSpPr>
          <p:spPr>
            <a:xfrm flipH="1">
              <a:off x="4254593" y="4868566"/>
              <a:ext cx="90001" cy="9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87" name="Pole tekstowe 11315"/>
          <p:cNvSpPr txBox="1"/>
          <p:nvPr/>
        </p:nvSpPr>
        <p:spPr>
          <a:xfrm>
            <a:off x="4503374" y="2326025"/>
            <a:ext cx="1404871" cy="245432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400" baseline="-25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EE </a:t>
            </a:r>
            <a: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= 0.1 </a:t>
            </a:r>
            <a:r>
              <a:rPr lang="el-GR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Ω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45" name="Group 144"/>
          <p:cNvGrpSpPr/>
          <p:nvPr/>
        </p:nvGrpSpPr>
        <p:grpSpPr>
          <a:xfrm>
            <a:off x="4727390" y="2681324"/>
            <a:ext cx="479190" cy="99537"/>
            <a:chOff x="4254593" y="4828506"/>
            <a:chExt cx="1019270" cy="211723"/>
          </a:xfrm>
        </p:grpSpPr>
        <p:cxnSp>
          <p:nvCxnSpPr>
            <p:cNvPr id="165" name="Straight Connector 164"/>
            <p:cNvCxnSpPr/>
            <p:nvPr/>
          </p:nvCxnSpPr>
          <p:spPr>
            <a:xfrm flipH="1">
              <a:off x="4501492" y="4848308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66" name="Straight Connector 165"/>
            <p:cNvCxnSpPr/>
            <p:nvPr/>
          </p:nvCxnSpPr>
          <p:spPr>
            <a:xfrm>
              <a:off x="4680351" y="4860229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>
            <a:xfrm flipH="1">
              <a:off x="4850491" y="4838707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90" name="Straight Connector 189"/>
            <p:cNvCxnSpPr/>
            <p:nvPr/>
          </p:nvCxnSpPr>
          <p:spPr>
            <a:xfrm>
              <a:off x="5022999" y="4828506"/>
              <a:ext cx="178861" cy="18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91" name="Straight Connector 190"/>
            <p:cNvCxnSpPr/>
            <p:nvPr/>
          </p:nvCxnSpPr>
          <p:spPr>
            <a:xfrm flipH="1">
              <a:off x="5183863" y="4926985"/>
              <a:ext cx="90000" cy="9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92" name="Straight Connector 191"/>
            <p:cNvCxnSpPr/>
            <p:nvPr/>
          </p:nvCxnSpPr>
          <p:spPr>
            <a:xfrm>
              <a:off x="4337340" y="4846370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93" name="Straight Connector 192"/>
            <p:cNvCxnSpPr/>
            <p:nvPr/>
          </p:nvCxnSpPr>
          <p:spPr>
            <a:xfrm flipH="1">
              <a:off x="4254593" y="4868566"/>
              <a:ext cx="90001" cy="9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194" name="Łącznik prosty 84996"/>
          <p:cNvCxnSpPr/>
          <p:nvPr/>
        </p:nvCxnSpPr>
        <p:spPr>
          <a:xfrm flipH="1">
            <a:off x="4329533" y="2739255"/>
            <a:ext cx="40103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95" name="Łącznik prosty 84996"/>
          <p:cNvCxnSpPr/>
          <p:nvPr/>
        </p:nvCxnSpPr>
        <p:spPr>
          <a:xfrm flipH="1" flipV="1">
            <a:off x="5204585" y="2724368"/>
            <a:ext cx="597290" cy="180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2" name="Łącznik prosty 84998"/>
          <p:cNvCxnSpPr>
            <a:stCxn id="91" idx="2"/>
          </p:cNvCxnSpPr>
          <p:nvPr/>
        </p:nvCxnSpPr>
        <p:spPr>
          <a:xfrm>
            <a:off x="4019036" y="4831082"/>
            <a:ext cx="1782839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3" name="Łącznik prosty 84996"/>
          <p:cNvCxnSpPr/>
          <p:nvPr/>
        </p:nvCxnSpPr>
        <p:spPr>
          <a:xfrm flipV="1">
            <a:off x="4522449" y="4189636"/>
            <a:ext cx="0" cy="63993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4" name="Łącznik prosty 84998"/>
          <p:cNvCxnSpPr/>
          <p:nvPr/>
        </p:nvCxnSpPr>
        <p:spPr>
          <a:xfrm>
            <a:off x="3092158" y="4181503"/>
            <a:ext cx="548979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5" name="Łącznik prosty 84998"/>
          <p:cNvCxnSpPr/>
          <p:nvPr/>
        </p:nvCxnSpPr>
        <p:spPr>
          <a:xfrm>
            <a:off x="3981931" y="4189636"/>
            <a:ext cx="548979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6" name="Łącznik prosty 84998"/>
          <p:cNvCxnSpPr/>
          <p:nvPr/>
        </p:nvCxnSpPr>
        <p:spPr>
          <a:xfrm flipV="1">
            <a:off x="3642919" y="3959187"/>
            <a:ext cx="349460" cy="22409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14" name="Pole tekstowe 11315"/>
          <p:cNvSpPr txBox="1"/>
          <p:nvPr/>
        </p:nvSpPr>
        <p:spPr>
          <a:xfrm>
            <a:off x="3600065" y="3613660"/>
            <a:ext cx="729468" cy="30642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4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crowbar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5078" t="7029" r="11938" b="8177"/>
          <a:stretch/>
        </p:blipFill>
        <p:spPr>
          <a:xfrm>
            <a:off x="8153194" y="2342839"/>
            <a:ext cx="2987047" cy="2769680"/>
          </a:xfrm>
          <a:prstGeom prst="rect">
            <a:avLst/>
          </a:prstGeom>
        </p:spPr>
      </p:pic>
      <p:sp>
        <p:nvSpPr>
          <p:cNvPr id="61" name="Pole tekstowe 11315"/>
          <p:cNvSpPr txBox="1"/>
          <p:nvPr/>
        </p:nvSpPr>
        <p:spPr>
          <a:xfrm>
            <a:off x="1543167" y="3719857"/>
            <a:ext cx="729468" cy="30642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4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magnet</a:t>
            </a: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6600" y="891694"/>
            <a:ext cx="11333102" cy="7745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The FEM model is driven by external current density. Thus as a solution one obtains flux linkage that includes</a:t>
            </a:r>
          </a:p>
          <a:p>
            <a:pPr>
              <a:spcAft>
                <a:spcPts val="10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effect of coupling currents. In order to obtain calculate induced coupling currents an external circuit is needed.</a:t>
            </a:r>
            <a:endParaRPr lang="en-GB" dirty="0">
              <a:ea typeface="Times New Roman" panose="02020603050405020304" pitchFamily="18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459360" y="5327126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Circuit schematic</a:t>
            </a:r>
            <a:endParaRPr lang="en-GB" dirty="0">
              <a:ea typeface="Times New Roman" panose="02020603050405020304" pitchFamily="18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233509" y="5327126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Single quadrant geometry</a:t>
            </a:r>
            <a:endParaRPr lang="en-GB" dirty="0">
              <a:ea typeface="Times New Roman" panose="02020603050405020304" pitchFamily="18" charset="0"/>
            </a:endParaRPr>
          </a:p>
        </p:txBody>
      </p:sp>
      <p:sp>
        <p:nvSpPr>
          <p:cNvPr id="65" name="Arc 64"/>
          <p:cNvSpPr/>
          <p:nvPr/>
        </p:nvSpPr>
        <p:spPr>
          <a:xfrm>
            <a:off x="6070332" y="2500722"/>
            <a:ext cx="1807269" cy="451307"/>
          </a:xfrm>
          <a:prstGeom prst="arc">
            <a:avLst>
              <a:gd name="adj1" fmla="val 11064895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Arc 65"/>
          <p:cNvSpPr/>
          <p:nvPr/>
        </p:nvSpPr>
        <p:spPr>
          <a:xfrm rot="10800000">
            <a:off x="6089924" y="2704658"/>
            <a:ext cx="1840818" cy="401175"/>
          </a:xfrm>
          <a:prstGeom prst="arc">
            <a:avLst>
              <a:gd name="adj1" fmla="val 10812139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Pole tekstowe 11315"/>
          <p:cNvSpPr txBox="1"/>
          <p:nvPr/>
        </p:nvSpPr>
        <p:spPr>
          <a:xfrm>
            <a:off x="6494130" y="3125232"/>
            <a:ext cx="111043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GB" sz="1000" i="1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(t)=</a:t>
            </a: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(t)-</a:t>
            </a: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Pole tekstowe 11315"/>
          <p:cNvSpPr txBox="1"/>
          <p:nvPr/>
        </p:nvSpPr>
        <p:spPr>
          <a:xfrm>
            <a:off x="6767463" y="2500722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i="1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" name="Arc 70"/>
          <p:cNvSpPr/>
          <p:nvPr/>
        </p:nvSpPr>
        <p:spPr>
          <a:xfrm rot="10800000">
            <a:off x="6053354" y="3156109"/>
            <a:ext cx="1877388" cy="447874"/>
          </a:xfrm>
          <a:prstGeom prst="arc">
            <a:avLst>
              <a:gd name="adj1" fmla="val 10812139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6315822" y="3709046"/>
                <a:ext cx="1390509" cy="4703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𝑃𝑖</m:t>
                          </m:r>
                        </m:sub>
                      </m:sSub>
                      <m:r>
                        <a:rPr lang="en-GB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11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𝑡𝑢𝑟𝑛𝑠</m:t>
                              </m:r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822" y="3709046"/>
                <a:ext cx="1390509" cy="470322"/>
              </a:xfrm>
              <a:prstGeom prst="rect">
                <a:avLst/>
              </a:prstGeom>
              <a:blipFill rotWithShape="0">
                <a:blip r:embed="rId3"/>
                <a:stretch>
                  <a:fillRect l="-2632" t="-117949" r="-25877" b="-178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Title 1"/>
          <p:cNvSpPr txBox="1">
            <a:spLocks/>
          </p:cNvSpPr>
          <p:nvPr/>
        </p:nvSpPr>
        <p:spPr>
          <a:xfrm>
            <a:off x="600621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200" dirty="0" smtClean="0"/>
              <a:t>D1 Quadrant </a:t>
            </a:r>
            <a:r>
              <a:rPr lang="en-GB" sz="3200" dirty="0" smtClean="0"/>
              <a:t>P</a:t>
            </a:r>
            <a:r>
              <a:rPr lang="pl-PL" sz="3200" dirty="0" smtClean="0"/>
              <a:t>rotected by </a:t>
            </a:r>
            <a:r>
              <a:rPr lang="en-GB" sz="3200" dirty="0" smtClean="0"/>
              <a:t>EE</a:t>
            </a:r>
            <a:r>
              <a:rPr lang="pl-PL" sz="3200" dirty="0" smtClean="0"/>
              <a:t> (</a:t>
            </a:r>
            <a:r>
              <a:rPr lang="en-GB" sz="3200" dirty="0" smtClean="0"/>
              <a:t>0.1 </a:t>
            </a:r>
            <a:r>
              <a:rPr lang="el-GR" sz="3200" dirty="0" smtClean="0"/>
              <a:t>Ω</a:t>
            </a:r>
            <a:r>
              <a:rPr lang="pl-PL" sz="3200" dirty="0" smtClean="0"/>
              <a:t>): </a:t>
            </a:r>
            <a:r>
              <a:rPr lang="en-GB" sz="3200" dirty="0" smtClean="0"/>
              <a:t>Configuration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41521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12</a:t>
            </a:fld>
            <a:endParaRPr lang="pl-P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32039" y="505577"/>
                <a:ext cx="1469569" cy="4351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GB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GB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39" y="505577"/>
                <a:ext cx="1469569" cy="43511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625" y="8313"/>
            <a:ext cx="7877576" cy="59008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1062002" y="1121728"/>
                <a:ext cx="10407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𝑖𝑛𝑛𝑒𝑟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2002" y="1121728"/>
                <a:ext cx="1040798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4706" r="-4706" b="-2222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/>
          <p:cNvCxnSpPr/>
          <p:nvPr/>
        </p:nvCxnSpPr>
        <p:spPr>
          <a:xfrm>
            <a:off x="10362000" y="951882"/>
            <a:ext cx="64800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0382103" y="1281494"/>
            <a:ext cx="576000" cy="0"/>
          </a:xfrm>
          <a:prstGeom prst="line">
            <a:avLst/>
          </a:prstGeom>
          <a:ln w="28575">
            <a:solidFill>
              <a:schemeClr val="accent6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1062002" y="802197"/>
                <a:ext cx="10407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𝑖𝑛𝑛𝑒𝑟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2002" y="802197"/>
                <a:ext cx="1040798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4706" r="-4706" b="-20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/>
          <p:cNvCxnSpPr/>
          <p:nvPr/>
        </p:nvCxnSpPr>
        <p:spPr>
          <a:xfrm>
            <a:off x="10362000" y="1696161"/>
            <a:ext cx="648000" cy="0"/>
          </a:xfrm>
          <a:prstGeom prst="line">
            <a:avLst/>
          </a:prstGeom>
          <a:ln w="28575">
            <a:solidFill>
              <a:srgbClr val="FF3399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1062002" y="1546476"/>
                <a:ext cx="10407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𝑖𝑛𝑛𝑒𝑟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GB" dirty="0">
                  <a:solidFill>
                    <a:srgbClr val="FF3399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2002" y="1546476"/>
                <a:ext cx="1040798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4706" r="-4706" b="-20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1062002" y="1971224"/>
                <a:ext cx="10407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𝑖𝑛𝑛𝑒𝑟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0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GB" dirty="0">
                  <a:solidFill>
                    <a:srgbClr val="0A0AFF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2002" y="1971224"/>
                <a:ext cx="1040798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4706" r="-4706" b="-1956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/>
          <p:nvPr/>
        </p:nvCxnSpPr>
        <p:spPr>
          <a:xfrm>
            <a:off x="10382103" y="2130990"/>
            <a:ext cx="576000" cy="0"/>
          </a:xfrm>
          <a:prstGeom prst="line">
            <a:avLst/>
          </a:prstGeom>
          <a:ln w="28575">
            <a:solidFill>
              <a:srgbClr val="0A0AFF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13507" y="823463"/>
            <a:ext cx="576000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24140" y="1260227"/>
            <a:ext cx="576000" cy="0"/>
          </a:xfrm>
          <a:prstGeom prst="line">
            <a:avLst/>
          </a:prstGeom>
          <a:ln w="28575">
            <a:solidFill>
              <a:srgbClr val="0A0AFF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02420" y="1121727"/>
                <a:ext cx="1088888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𝑚𝑎𝑔𝑛𝑒𝑡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0A0AFF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20" y="1121727"/>
                <a:ext cx="1088888" cy="299569"/>
              </a:xfrm>
              <a:prstGeom prst="rect">
                <a:avLst/>
              </a:prstGeom>
              <a:blipFill rotWithShape="0">
                <a:blip r:embed="rId8"/>
                <a:stretch>
                  <a:fillRect l="-4469" r="-6704" b="-2653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>
          <a:xfrm>
            <a:off x="124140" y="1681509"/>
            <a:ext cx="576000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02420" y="1543009"/>
                <a:ext cx="612604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20" y="1543009"/>
                <a:ext cx="612604" cy="298415"/>
              </a:xfrm>
              <a:prstGeom prst="rect">
                <a:avLst/>
              </a:prstGeom>
              <a:blipFill rotWithShape="0">
                <a:blip r:embed="rId9"/>
                <a:stretch>
                  <a:fillRect l="-6931" r="-11881" b="-2653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640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388" y="-203375"/>
            <a:ext cx="8637742" cy="641693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13</a:t>
            </a:fld>
            <a:endParaRPr lang="pl-PL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865" t="51051" r="11948" b="6275"/>
          <a:stretch/>
        </p:blipFill>
        <p:spPr>
          <a:xfrm>
            <a:off x="5967664" y="2949076"/>
            <a:ext cx="5053263" cy="21306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1333" t="45782" r="8922" b="10470"/>
          <a:stretch/>
        </p:blipFill>
        <p:spPr>
          <a:xfrm>
            <a:off x="5967664" y="712538"/>
            <a:ext cx="5101389" cy="23771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32039" y="505577"/>
                <a:ext cx="1469569" cy="4351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GB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GB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39" y="505577"/>
                <a:ext cx="1469569" cy="4351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>
            <a:off x="113507" y="823463"/>
            <a:ext cx="576000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4140" y="1260227"/>
            <a:ext cx="576000" cy="0"/>
          </a:xfrm>
          <a:prstGeom prst="line">
            <a:avLst/>
          </a:prstGeom>
          <a:ln w="28575">
            <a:solidFill>
              <a:srgbClr val="0A0AFF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02420" y="1121727"/>
                <a:ext cx="1088888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𝑚𝑎𝑔𝑛𝑒𝑡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0A0AFF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20" y="1121727"/>
                <a:ext cx="1088888" cy="299569"/>
              </a:xfrm>
              <a:prstGeom prst="rect">
                <a:avLst/>
              </a:prstGeom>
              <a:blipFill rotWithShape="0">
                <a:blip r:embed="rId6"/>
                <a:stretch>
                  <a:fillRect l="-4469" r="-6704" b="-2653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124140" y="1681509"/>
            <a:ext cx="576000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02420" y="1543009"/>
                <a:ext cx="612604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420" y="1543009"/>
                <a:ext cx="612604" cy="298415"/>
              </a:xfrm>
              <a:prstGeom prst="rect">
                <a:avLst/>
              </a:prstGeom>
              <a:blipFill rotWithShape="0">
                <a:blip r:embed="rId7"/>
                <a:stretch>
                  <a:fillRect l="-6931" r="-11881" b="-2653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2551814" y="3848986"/>
            <a:ext cx="329609" cy="329609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Rectangle 14"/>
          <p:cNvSpPr/>
          <p:nvPr/>
        </p:nvSpPr>
        <p:spPr>
          <a:xfrm>
            <a:off x="2542765" y="956922"/>
            <a:ext cx="329609" cy="329609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872374" y="712538"/>
            <a:ext cx="3198817" cy="228158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861865" y="1260227"/>
            <a:ext cx="3105799" cy="1688849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61865" y="4178595"/>
            <a:ext cx="3105799" cy="695011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881423" y="3060326"/>
            <a:ext cx="3086241" cy="772151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7501812" y="712538"/>
            <a:ext cx="0" cy="4161068"/>
          </a:xfrm>
          <a:prstGeom prst="line">
            <a:avLst/>
          </a:prstGeom>
          <a:ln w="28575">
            <a:solidFill>
              <a:srgbClr val="57D5D5"/>
            </a:solidFill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82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827" y="840922"/>
            <a:ext cx="6562725" cy="4914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621" y="0"/>
            <a:ext cx="10969139" cy="940443"/>
          </a:xfrm>
        </p:spPr>
        <p:txBody>
          <a:bodyPr>
            <a:normAutofit/>
          </a:bodyPr>
          <a:lstStyle/>
          <a:p>
            <a:r>
              <a:rPr lang="pl-PL" sz="3200" dirty="0"/>
              <a:t>D1 Quadrant </a:t>
            </a:r>
            <a:r>
              <a:rPr lang="en-GB" sz="3200" dirty="0" smtClean="0"/>
              <a:t>P</a:t>
            </a:r>
            <a:r>
              <a:rPr lang="pl-PL" sz="3200" dirty="0" smtClean="0"/>
              <a:t>rotected </a:t>
            </a:r>
            <a:r>
              <a:rPr lang="pl-PL" sz="3200" dirty="0"/>
              <a:t>by </a:t>
            </a:r>
            <a:r>
              <a:rPr lang="en-GB" sz="3200" dirty="0" smtClean="0"/>
              <a:t>EE</a:t>
            </a:r>
            <a:r>
              <a:rPr lang="pl-PL" sz="3200" dirty="0" smtClean="0"/>
              <a:t> (</a:t>
            </a:r>
            <a:r>
              <a:rPr lang="en-GB" sz="3200" dirty="0" smtClean="0"/>
              <a:t>0.1 </a:t>
            </a:r>
            <a:r>
              <a:rPr lang="el-GR" sz="3200" dirty="0" smtClean="0"/>
              <a:t>Ω</a:t>
            </a:r>
            <a:r>
              <a:rPr lang="pl-PL" sz="3200" dirty="0" smtClean="0"/>
              <a:t>): Convergence Rate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14</a:t>
            </a:fld>
            <a:endParaRPr lang="pl-PL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78865" y="4146698"/>
            <a:ext cx="5061098" cy="0"/>
          </a:xfrm>
          <a:prstGeom prst="line">
            <a:avLst/>
          </a:prstGeom>
          <a:ln w="28575"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960565" y="4008198"/>
                <a:ext cx="11453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𝑡𝑜𝑙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0565" y="4008198"/>
                <a:ext cx="1145378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255" t="-2222" r="-1064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121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256" y="-4569"/>
            <a:ext cx="11397881" cy="940443"/>
          </a:xfrm>
        </p:spPr>
        <p:txBody>
          <a:bodyPr>
            <a:normAutofit fontScale="90000"/>
          </a:bodyPr>
          <a:lstStyle/>
          <a:p>
            <a:r>
              <a:rPr lang="pl-PL" sz="3600" dirty="0" smtClean="0"/>
              <a:t>D1 Quadrant protected by CLIQ (500 V, 50 mF): </a:t>
            </a:r>
            <a:r>
              <a:rPr lang="en-GB" sz="3600" dirty="0" smtClean="0"/>
              <a:t>Configuration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68" name="Łącznik prosty 84997"/>
          <p:cNvCxnSpPr/>
          <p:nvPr/>
        </p:nvCxnSpPr>
        <p:spPr>
          <a:xfrm flipV="1">
            <a:off x="1140721" y="2406982"/>
            <a:ext cx="0" cy="273033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69" name="Łącznik prosty 84998"/>
          <p:cNvCxnSpPr/>
          <p:nvPr/>
        </p:nvCxnSpPr>
        <p:spPr>
          <a:xfrm>
            <a:off x="1140721" y="5126128"/>
            <a:ext cx="282476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73" name="Grupa 1"/>
          <p:cNvGrpSpPr/>
          <p:nvPr/>
        </p:nvGrpSpPr>
        <p:grpSpPr>
          <a:xfrm>
            <a:off x="6185155" y="5124620"/>
            <a:ext cx="353667" cy="308182"/>
            <a:chOff x="404165" y="289995"/>
            <a:chExt cx="353667" cy="308182"/>
          </a:xfrm>
        </p:grpSpPr>
        <p:cxnSp>
          <p:nvCxnSpPr>
            <p:cNvPr id="80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2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3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4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90" name="Grupa 181"/>
          <p:cNvGrpSpPr/>
          <p:nvPr/>
        </p:nvGrpSpPr>
        <p:grpSpPr>
          <a:xfrm rot="10800000">
            <a:off x="3965484" y="4929278"/>
            <a:ext cx="393700" cy="393700"/>
            <a:chOff x="2514600" y="82550"/>
            <a:chExt cx="393700" cy="393700"/>
          </a:xfrm>
        </p:grpSpPr>
        <p:sp>
          <p:nvSpPr>
            <p:cNvPr id="91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92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95" name="Łącznik prosty 84998"/>
          <p:cNvCxnSpPr/>
          <p:nvPr/>
        </p:nvCxnSpPr>
        <p:spPr>
          <a:xfrm>
            <a:off x="1134371" y="2400099"/>
            <a:ext cx="59620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96" name="Łącznik prosty 84996"/>
          <p:cNvCxnSpPr/>
          <p:nvPr/>
        </p:nvCxnSpPr>
        <p:spPr>
          <a:xfrm flipV="1">
            <a:off x="6370114" y="2392394"/>
            <a:ext cx="0" cy="273222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00" name="Straight Arrow Connector 99"/>
          <p:cNvCxnSpPr/>
          <p:nvPr/>
        </p:nvCxnSpPr>
        <p:spPr>
          <a:xfrm flipV="1">
            <a:off x="1140721" y="3338271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05" name="Pole tekstowe 11315"/>
          <p:cNvSpPr txBox="1"/>
          <p:nvPr/>
        </p:nvSpPr>
        <p:spPr>
          <a:xfrm>
            <a:off x="3981285" y="4631984"/>
            <a:ext cx="389005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10" name="Grupa 85009"/>
          <p:cNvGrpSpPr/>
          <p:nvPr/>
        </p:nvGrpSpPr>
        <p:grpSpPr>
          <a:xfrm>
            <a:off x="2751549" y="2300275"/>
            <a:ext cx="560537" cy="215998"/>
            <a:chOff x="2939186" y="2172859"/>
            <a:chExt cx="728426" cy="222350"/>
          </a:xfrm>
        </p:grpSpPr>
        <p:sp>
          <p:nvSpPr>
            <p:cNvPr id="111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2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3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6" name="Łuk 85010"/>
            <p:cNvSpPr/>
            <p:nvPr/>
          </p:nvSpPr>
          <p:spPr>
            <a:xfrm>
              <a:off x="2939186" y="2176313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cxnSp>
        <p:nvCxnSpPr>
          <p:cNvPr id="115" name="Łącznik prosty 84996"/>
          <p:cNvCxnSpPr>
            <a:stCxn id="118" idx="0"/>
            <a:endCxn id="113" idx="2"/>
          </p:cNvCxnSpPr>
          <p:nvPr/>
        </p:nvCxnSpPr>
        <p:spPr>
          <a:xfrm flipH="1">
            <a:off x="3312089" y="2405137"/>
            <a:ext cx="428391" cy="6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16" name="Łącznik prosty 84996"/>
          <p:cNvCxnSpPr>
            <a:stCxn id="196" idx="0"/>
          </p:cNvCxnSpPr>
          <p:nvPr/>
        </p:nvCxnSpPr>
        <p:spPr>
          <a:xfrm flipH="1" flipV="1">
            <a:off x="2272445" y="2404473"/>
            <a:ext cx="479112" cy="250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17" name="Straight Arrow Connector 116"/>
          <p:cNvCxnSpPr/>
          <p:nvPr/>
        </p:nvCxnSpPr>
        <p:spPr>
          <a:xfrm flipV="1">
            <a:off x="3399105" y="2406061"/>
            <a:ext cx="25763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18" name="Oval 117"/>
          <p:cNvSpPr/>
          <p:nvPr/>
        </p:nvSpPr>
        <p:spPr>
          <a:xfrm rot="16200000">
            <a:off x="3740480" y="2261123"/>
            <a:ext cx="288028" cy="28802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Pole tekstowe 11315"/>
          <p:cNvSpPr txBox="1"/>
          <p:nvPr/>
        </p:nvSpPr>
        <p:spPr>
          <a:xfrm rot="16200000">
            <a:off x="3731641" y="2186540"/>
            <a:ext cx="279030" cy="40538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endParaRPr lang="en-GB" sz="10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120" name="Łącznik prosty 84996"/>
          <p:cNvCxnSpPr>
            <a:endCxn id="118" idx="4"/>
          </p:cNvCxnSpPr>
          <p:nvPr/>
        </p:nvCxnSpPr>
        <p:spPr>
          <a:xfrm flipH="1">
            <a:off x="4028508" y="2405137"/>
            <a:ext cx="40103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24" name="Prostokąt 180"/>
          <p:cNvSpPr/>
          <p:nvPr/>
        </p:nvSpPr>
        <p:spPr>
          <a:xfrm>
            <a:off x="2580996" y="1886794"/>
            <a:ext cx="2394685" cy="917094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127" name="Łącznik prosty 84996"/>
          <p:cNvCxnSpPr/>
          <p:nvPr/>
        </p:nvCxnSpPr>
        <p:spPr>
          <a:xfrm flipV="1">
            <a:off x="3432622" y="4484682"/>
            <a:ext cx="0" cy="63993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28" name="Straight Arrow Connector 127"/>
          <p:cNvCxnSpPr/>
          <p:nvPr/>
        </p:nvCxnSpPr>
        <p:spPr>
          <a:xfrm flipV="1">
            <a:off x="4508734" y="2197563"/>
            <a:ext cx="298495" cy="36675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58" name="Pole tekstowe 11315"/>
          <p:cNvSpPr txBox="1"/>
          <p:nvPr/>
        </p:nvSpPr>
        <p:spPr>
          <a:xfrm>
            <a:off x="4381020" y="1895998"/>
            <a:ext cx="658838" cy="332771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6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9" name="Pole tekstowe 11315"/>
          <p:cNvSpPr txBox="1"/>
          <p:nvPr/>
        </p:nvSpPr>
        <p:spPr>
          <a:xfrm>
            <a:off x="3554330" y="1856655"/>
            <a:ext cx="674694" cy="280748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</a:t>
            </a:r>
            <a:r>
              <a:rPr lang="en-GB" sz="1600" baseline="-25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(t)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3" name="Pole tekstowe 11315"/>
          <p:cNvSpPr txBox="1"/>
          <p:nvPr/>
        </p:nvSpPr>
        <p:spPr>
          <a:xfrm>
            <a:off x="2673622" y="1857724"/>
            <a:ext cx="754546" cy="243228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600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Field</a:t>
            </a:r>
            <a:endParaRPr lang="en-GB" sz="16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78" name="Group 177"/>
          <p:cNvGrpSpPr/>
          <p:nvPr/>
        </p:nvGrpSpPr>
        <p:grpSpPr>
          <a:xfrm>
            <a:off x="4425719" y="2339466"/>
            <a:ext cx="479190" cy="99537"/>
            <a:chOff x="4254593" y="4828506"/>
            <a:chExt cx="1019270" cy="211723"/>
          </a:xfrm>
        </p:grpSpPr>
        <p:cxnSp>
          <p:nvCxnSpPr>
            <p:cNvPr id="179" name="Straight Connector 178"/>
            <p:cNvCxnSpPr/>
            <p:nvPr/>
          </p:nvCxnSpPr>
          <p:spPr>
            <a:xfrm flipH="1">
              <a:off x="4501492" y="4848308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0" name="Straight Connector 179"/>
            <p:cNvCxnSpPr/>
            <p:nvPr/>
          </p:nvCxnSpPr>
          <p:spPr>
            <a:xfrm>
              <a:off x="4680351" y="4860229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>
            <a:xfrm flipH="1">
              <a:off x="4850491" y="4838707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2" name="Straight Connector 181"/>
            <p:cNvCxnSpPr/>
            <p:nvPr/>
          </p:nvCxnSpPr>
          <p:spPr>
            <a:xfrm>
              <a:off x="5022999" y="4828506"/>
              <a:ext cx="178861" cy="18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3" name="Straight Connector 182"/>
            <p:cNvCxnSpPr/>
            <p:nvPr/>
          </p:nvCxnSpPr>
          <p:spPr>
            <a:xfrm flipH="1">
              <a:off x="5183863" y="4926985"/>
              <a:ext cx="90000" cy="9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4" name="Straight Connector 183"/>
            <p:cNvCxnSpPr/>
            <p:nvPr/>
          </p:nvCxnSpPr>
          <p:spPr>
            <a:xfrm>
              <a:off x="4337340" y="4846370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5" name="Straight Connector 184"/>
            <p:cNvCxnSpPr/>
            <p:nvPr/>
          </p:nvCxnSpPr>
          <p:spPr>
            <a:xfrm flipH="1">
              <a:off x="4254593" y="4868566"/>
              <a:ext cx="90001" cy="9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194" name="Łącznik prosty 84996"/>
          <p:cNvCxnSpPr/>
          <p:nvPr/>
        </p:nvCxnSpPr>
        <p:spPr>
          <a:xfrm flipH="1">
            <a:off x="4904908" y="2387034"/>
            <a:ext cx="1476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97" name="Grupa 85009"/>
          <p:cNvGrpSpPr/>
          <p:nvPr/>
        </p:nvGrpSpPr>
        <p:grpSpPr>
          <a:xfrm>
            <a:off x="1720986" y="2303359"/>
            <a:ext cx="560537" cy="215998"/>
            <a:chOff x="2939186" y="2172859"/>
            <a:chExt cx="728426" cy="222350"/>
          </a:xfrm>
        </p:grpSpPr>
        <p:sp>
          <p:nvSpPr>
            <p:cNvPr id="198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9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00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01" name="Łuk 85010"/>
            <p:cNvSpPr/>
            <p:nvPr/>
          </p:nvSpPr>
          <p:spPr>
            <a:xfrm>
              <a:off x="2939186" y="2176313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cxnSp>
        <p:nvCxnSpPr>
          <p:cNvPr id="202" name="Łącznik prosty 84998"/>
          <p:cNvCxnSpPr/>
          <p:nvPr/>
        </p:nvCxnSpPr>
        <p:spPr>
          <a:xfrm>
            <a:off x="4367580" y="5124620"/>
            <a:ext cx="200967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3" name="Łącznik prosty 84996"/>
          <p:cNvCxnSpPr/>
          <p:nvPr/>
        </p:nvCxnSpPr>
        <p:spPr>
          <a:xfrm flipV="1">
            <a:off x="4862597" y="4484682"/>
            <a:ext cx="0" cy="63993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4" name="Łącznik prosty 84998"/>
          <p:cNvCxnSpPr/>
          <p:nvPr/>
        </p:nvCxnSpPr>
        <p:spPr>
          <a:xfrm>
            <a:off x="3432306" y="4476549"/>
            <a:ext cx="548979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5" name="Łącznik prosty 84998"/>
          <p:cNvCxnSpPr/>
          <p:nvPr/>
        </p:nvCxnSpPr>
        <p:spPr>
          <a:xfrm>
            <a:off x="4322079" y="4484682"/>
            <a:ext cx="548979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6" name="Łącznik prosty 84998"/>
          <p:cNvCxnSpPr/>
          <p:nvPr/>
        </p:nvCxnSpPr>
        <p:spPr>
          <a:xfrm flipV="1">
            <a:off x="3965483" y="4254233"/>
            <a:ext cx="349460" cy="22409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7" name="Pole tekstowe 11315"/>
          <p:cNvSpPr txBox="1"/>
          <p:nvPr/>
        </p:nvSpPr>
        <p:spPr>
          <a:xfrm>
            <a:off x="1624819" y="1874362"/>
            <a:ext cx="897382" cy="211667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600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Circuit</a:t>
            </a:r>
            <a:endParaRPr lang="en-GB" sz="16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08" name="Łącznik prosty 84996"/>
          <p:cNvCxnSpPr/>
          <p:nvPr/>
        </p:nvCxnSpPr>
        <p:spPr>
          <a:xfrm flipV="1">
            <a:off x="2397572" y="2412951"/>
            <a:ext cx="0" cy="93845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9" name="Prostokąt 180"/>
          <p:cNvSpPr/>
          <p:nvPr/>
        </p:nvSpPr>
        <p:spPr>
          <a:xfrm>
            <a:off x="3282986" y="3155144"/>
            <a:ext cx="1005172" cy="370082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210" name="Łącznik prosty 84998"/>
          <p:cNvCxnSpPr/>
          <p:nvPr/>
        </p:nvCxnSpPr>
        <p:spPr>
          <a:xfrm>
            <a:off x="2397572" y="3339768"/>
            <a:ext cx="876866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11" name="Łącznik prosty 84998"/>
          <p:cNvCxnSpPr/>
          <p:nvPr/>
        </p:nvCxnSpPr>
        <p:spPr>
          <a:xfrm>
            <a:off x="4288158" y="3338271"/>
            <a:ext cx="876866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12" name="Łącznik prosty 84996"/>
          <p:cNvCxnSpPr/>
          <p:nvPr/>
        </p:nvCxnSpPr>
        <p:spPr>
          <a:xfrm flipV="1">
            <a:off x="5156293" y="2389890"/>
            <a:ext cx="0" cy="93845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13" name="Pole tekstowe 11315"/>
          <p:cNvSpPr txBox="1"/>
          <p:nvPr/>
        </p:nvSpPr>
        <p:spPr>
          <a:xfrm>
            <a:off x="3484744" y="3201731"/>
            <a:ext cx="683403" cy="23873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CLIQ</a:t>
            </a:r>
            <a:endParaRPr lang="en-GB" sz="20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4" name="Pole tekstowe 11315"/>
          <p:cNvSpPr txBox="1"/>
          <p:nvPr/>
        </p:nvSpPr>
        <p:spPr>
          <a:xfrm>
            <a:off x="3940213" y="3908706"/>
            <a:ext cx="616069" cy="32641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crowbar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4" name="Pole tekstowe 11315"/>
          <p:cNvSpPr txBox="1"/>
          <p:nvPr/>
        </p:nvSpPr>
        <p:spPr>
          <a:xfrm>
            <a:off x="1146662" y="3244788"/>
            <a:ext cx="616069" cy="32641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l-PL" sz="16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flipH="1" flipV="1">
            <a:off x="2512001" y="3341898"/>
            <a:ext cx="431145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76" name="Pole tekstowe 11315"/>
          <p:cNvSpPr txBox="1"/>
          <p:nvPr/>
        </p:nvSpPr>
        <p:spPr>
          <a:xfrm>
            <a:off x="2412470" y="3438870"/>
            <a:ext cx="772941" cy="333281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l-PL" sz="1600" baseline="-25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CLIQ</a:t>
            </a: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8" name="Pole tekstowe 11315"/>
          <p:cNvSpPr txBox="1"/>
          <p:nvPr/>
        </p:nvSpPr>
        <p:spPr>
          <a:xfrm>
            <a:off x="3310727" y="2409506"/>
            <a:ext cx="616069" cy="32641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l-PL" sz="16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2"/>
          <a:srcRect l="25078" t="7029" r="11938" b="8177"/>
          <a:stretch/>
        </p:blipFill>
        <p:spPr>
          <a:xfrm>
            <a:off x="8475823" y="1997029"/>
            <a:ext cx="3508314" cy="3253014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2272445" y="5553287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Circuit schematic</a:t>
            </a:r>
            <a:endParaRPr lang="en-GB" dirty="0">
              <a:ea typeface="Times New Roman" panose="02020603050405020304" pitchFamily="18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8816772" y="5553287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Single quadrant geometry</a:t>
            </a:r>
            <a:endParaRPr lang="en-GB" dirty="0">
              <a:ea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6255" y="794874"/>
            <a:ext cx="109961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In this scenario only a single quadrant of the D1 magnet is considered. Therefore, the circuit contains a lumped inductance accounting for ¾ of differential inductance and approximated field model containing ¼ of differential inductance. A CLIQ unit (500 V, 50 mF) is connected across the approximated field model.</a:t>
            </a:r>
            <a:endParaRPr lang="en-GB" dirty="0">
              <a:ea typeface="Times New Roman" panose="02020603050405020304" pitchFamily="18" charset="0"/>
            </a:endParaRPr>
          </a:p>
        </p:txBody>
      </p:sp>
      <p:sp>
        <p:nvSpPr>
          <p:cNvPr id="71" name="Arc 70"/>
          <p:cNvSpPr/>
          <p:nvPr/>
        </p:nvSpPr>
        <p:spPr>
          <a:xfrm>
            <a:off x="6482968" y="2152411"/>
            <a:ext cx="1807269" cy="451307"/>
          </a:xfrm>
          <a:prstGeom prst="arc">
            <a:avLst>
              <a:gd name="adj1" fmla="val 11064895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Arc 71"/>
          <p:cNvSpPr/>
          <p:nvPr/>
        </p:nvSpPr>
        <p:spPr>
          <a:xfrm rot="10800000">
            <a:off x="6502560" y="2356347"/>
            <a:ext cx="1840818" cy="401175"/>
          </a:xfrm>
          <a:prstGeom prst="arc">
            <a:avLst>
              <a:gd name="adj1" fmla="val 10812139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Pole tekstowe 11315"/>
          <p:cNvSpPr txBox="1"/>
          <p:nvPr/>
        </p:nvSpPr>
        <p:spPr>
          <a:xfrm>
            <a:off x="6906766" y="2776921"/>
            <a:ext cx="111043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GB" sz="1000" i="1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(t)=</a:t>
            </a: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(t)-</a:t>
            </a: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1" name="Pole tekstowe 11315"/>
          <p:cNvSpPr txBox="1"/>
          <p:nvPr/>
        </p:nvSpPr>
        <p:spPr>
          <a:xfrm>
            <a:off x="7180099" y="2152411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i="1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5" name="Arc 84"/>
          <p:cNvSpPr/>
          <p:nvPr/>
        </p:nvSpPr>
        <p:spPr>
          <a:xfrm rot="10800000">
            <a:off x="6465990" y="2807798"/>
            <a:ext cx="1877388" cy="447874"/>
          </a:xfrm>
          <a:prstGeom prst="arc">
            <a:avLst>
              <a:gd name="adj1" fmla="val 10812139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/>
              <p:cNvSpPr txBox="1"/>
              <p:nvPr/>
            </p:nvSpPr>
            <p:spPr>
              <a:xfrm>
                <a:off x="6728458" y="3360735"/>
                <a:ext cx="1390509" cy="4703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𝑃𝑖</m:t>
                          </m:r>
                        </m:sub>
                      </m:sSub>
                      <m:r>
                        <a:rPr lang="en-GB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11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𝑡𝑢𝑟𝑛𝑠</m:t>
                              </m:r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86" name="TextBox 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8458" y="3360735"/>
                <a:ext cx="1390509" cy="470322"/>
              </a:xfrm>
              <a:prstGeom prst="rect">
                <a:avLst/>
              </a:prstGeom>
              <a:blipFill rotWithShape="0">
                <a:blip r:embed="rId3"/>
                <a:stretch>
                  <a:fillRect l="-3070" t="-119481" r="-25439" b="-18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806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16</a:t>
            </a:fld>
            <a:endParaRPr lang="pl-P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221" y="0"/>
            <a:ext cx="7910329" cy="59253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062002" y="1121728"/>
                <a:ext cx="10407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𝑖𝑛𝑛𝑒𝑟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0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2002" y="1121728"/>
                <a:ext cx="1040798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706" r="-4706" b="-2222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0362000" y="951882"/>
            <a:ext cx="64800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0382103" y="1281494"/>
            <a:ext cx="576000" cy="0"/>
          </a:xfrm>
          <a:prstGeom prst="line">
            <a:avLst/>
          </a:prstGeom>
          <a:ln w="28575">
            <a:solidFill>
              <a:schemeClr val="accent6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062002" y="802197"/>
                <a:ext cx="10407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𝑖𝑛𝑛𝑒𝑟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2002" y="802197"/>
                <a:ext cx="1040798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4706" r="-4706" b="-20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/>
          <p:cNvCxnSpPr/>
          <p:nvPr/>
        </p:nvCxnSpPr>
        <p:spPr>
          <a:xfrm>
            <a:off x="10362000" y="1696161"/>
            <a:ext cx="648000" cy="0"/>
          </a:xfrm>
          <a:prstGeom prst="line">
            <a:avLst/>
          </a:prstGeom>
          <a:ln w="28575">
            <a:solidFill>
              <a:srgbClr val="FF3399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062002" y="1546476"/>
                <a:ext cx="10407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𝑖𝑛𝑛𝑒𝑟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GB" dirty="0">
                  <a:solidFill>
                    <a:srgbClr val="FF3399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2002" y="1546476"/>
                <a:ext cx="1040798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4706" r="-4706" b="-200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1062002" y="1971224"/>
                <a:ext cx="10407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𝑖𝑛𝑛𝑒𝑟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b="0" i="0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en-GB" dirty="0">
                  <a:solidFill>
                    <a:srgbClr val="0A0AFF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2002" y="1971224"/>
                <a:ext cx="1040798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4706" r="-4706" b="-19565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10382103" y="2130990"/>
            <a:ext cx="576000" cy="0"/>
          </a:xfrm>
          <a:prstGeom prst="line">
            <a:avLst/>
          </a:prstGeom>
          <a:ln w="28575">
            <a:solidFill>
              <a:srgbClr val="0A0AFF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00140" y="627636"/>
                <a:ext cx="9198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𝑙𝑜𝑤𝑒𝑟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140" y="627636"/>
                <a:ext cx="919804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5298" r="-7947" b="-3777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113507" y="823463"/>
            <a:ext cx="576000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53759" y="329105"/>
            <a:ext cx="576000" cy="0"/>
          </a:xfrm>
          <a:prstGeom prst="line">
            <a:avLst/>
          </a:prstGeom>
          <a:ln w="28575">
            <a:solidFill>
              <a:srgbClr val="0A0AFF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32039" y="190605"/>
                <a:ext cx="943848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𝑢𝑝𝑝𝑒𝑟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0A0AFF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39" y="190605"/>
                <a:ext cx="943848" cy="298415"/>
              </a:xfrm>
              <a:prstGeom prst="rect">
                <a:avLst/>
              </a:prstGeom>
              <a:blipFill rotWithShape="0">
                <a:blip r:embed="rId8"/>
                <a:stretch>
                  <a:fillRect l="-5161" r="-7742" b="-2653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>
          <a:xfrm>
            <a:off x="124140" y="1281494"/>
            <a:ext cx="576000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91416" y="1137668"/>
                <a:ext cx="817981" cy="2965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𝐶𝐿𝐼𝑄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416" y="1137668"/>
                <a:ext cx="817981" cy="296556"/>
              </a:xfrm>
              <a:prstGeom prst="rect">
                <a:avLst/>
              </a:prstGeom>
              <a:blipFill rotWithShape="0">
                <a:blip r:embed="rId9"/>
                <a:stretch>
                  <a:fillRect l="-5926" t="-2083" r="-8889" b="-2916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/>
          <p:cNvCxnSpPr/>
          <p:nvPr/>
        </p:nvCxnSpPr>
        <p:spPr>
          <a:xfrm>
            <a:off x="124140" y="1816670"/>
            <a:ext cx="576000" cy="0"/>
          </a:xfrm>
          <a:prstGeom prst="line">
            <a:avLst/>
          </a:prstGeom>
          <a:ln w="28575">
            <a:solidFill>
              <a:srgbClr val="57D5D5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91416" y="1672844"/>
                <a:ext cx="628057" cy="2965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57D5D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57D5D5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57D5D5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57D5D5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57D5D5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57D5D5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57D5D5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416" y="1672844"/>
                <a:ext cx="628057" cy="296556"/>
              </a:xfrm>
              <a:prstGeom prst="rect">
                <a:avLst/>
              </a:prstGeom>
              <a:blipFill rotWithShape="0">
                <a:blip r:embed="rId10"/>
                <a:stretch>
                  <a:fillRect l="-5825" r="-10680" b="-2653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387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17</a:t>
            </a:fld>
            <a:endParaRPr lang="pl-PL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006" y="0"/>
            <a:ext cx="7954816" cy="5932967"/>
          </a:xfrm>
          <a:prstGeom prst="rect">
            <a:avLst/>
          </a:prstGeom>
          <a:ln>
            <a:solidFill>
              <a:srgbClr val="57D5D5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00140" y="627636"/>
                <a:ext cx="9198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𝑙𝑜𝑤𝑒𝑟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140" y="627636"/>
                <a:ext cx="919804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5298" r="-7947" b="-3777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>
            <a:off x="113507" y="823463"/>
            <a:ext cx="576000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3759" y="329105"/>
            <a:ext cx="576000" cy="0"/>
          </a:xfrm>
          <a:prstGeom prst="line">
            <a:avLst/>
          </a:prstGeom>
          <a:ln w="28575">
            <a:solidFill>
              <a:srgbClr val="0A0AFF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32039" y="190605"/>
                <a:ext cx="943848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𝑢𝑝𝑝𝑒𝑟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0A0AFF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39" y="190605"/>
                <a:ext cx="943848" cy="298415"/>
              </a:xfrm>
              <a:prstGeom prst="rect">
                <a:avLst/>
              </a:prstGeom>
              <a:blipFill rotWithShape="0">
                <a:blip r:embed="rId4"/>
                <a:stretch>
                  <a:fillRect l="-5161" r="-7742" b="-2653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/>
          <p:cNvCxnSpPr/>
          <p:nvPr/>
        </p:nvCxnSpPr>
        <p:spPr>
          <a:xfrm>
            <a:off x="124140" y="1281494"/>
            <a:ext cx="576000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91416" y="1137668"/>
                <a:ext cx="817981" cy="2965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𝐶𝐿𝐼𝑄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416" y="1137668"/>
                <a:ext cx="817981" cy="296556"/>
              </a:xfrm>
              <a:prstGeom prst="rect">
                <a:avLst/>
              </a:prstGeom>
              <a:blipFill rotWithShape="0">
                <a:blip r:embed="rId5"/>
                <a:stretch>
                  <a:fillRect l="-5926" t="-2083" r="-8889" b="-2916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124140" y="1816670"/>
            <a:ext cx="576000" cy="0"/>
          </a:xfrm>
          <a:prstGeom prst="line">
            <a:avLst/>
          </a:prstGeom>
          <a:ln w="28575">
            <a:solidFill>
              <a:srgbClr val="57D5D5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91416" y="1672844"/>
                <a:ext cx="628057" cy="2965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57D5D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57D5D5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57D5D5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57D5D5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57D5D5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57D5D5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57D5D5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416" y="1672844"/>
                <a:ext cx="628057" cy="296556"/>
              </a:xfrm>
              <a:prstGeom prst="rect">
                <a:avLst/>
              </a:prstGeom>
              <a:blipFill rotWithShape="0">
                <a:blip r:embed="rId6"/>
                <a:stretch>
                  <a:fillRect l="-5825" r="-10680" b="-2653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726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21270" b="1702"/>
          <a:stretch/>
        </p:blipFill>
        <p:spPr>
          <a:xfrm>
            <a:off x="2734039" y="659219"/>
            <a:ext cx="5915025" cy="52312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621" y="0"/>
            <a:ext cx="10969139" cy="940443"/>
          </a:xfrm>
        </p:spPr>
        <p:txBody>
          <a:bodyPr>
            <a:normAutofit/>
          </a:bodyPr>
          <a:lstStyle/>
          <a:p>
            <a:r>
              <a:rPr lang="pl-PL" sz="3200" dirty="0" smtClean="0"/>
              <a:t>Quench-back: Convergence Rate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18</a:t>
            </a:fld>
            <a:endParaRPr lang="pl-PL"/>
          </a:p>
        </p:txBody>
      </p:sp>
      <p:cxnSp>
        <p:nvCxnSpPr>
          <p:cNvPr id="6" name="Straight Connector 5"/>
          <p:cNvCxnSpPr/>
          <p:nvPr/>
        </p:nvCxnSpPr>
        <p:spPr>
          <a:xfrm>
            <a:off x="3583172" y="4327451"/>
            <a:ext cx="4901609" cy="0"/>
          </a:xfrm>
          <a:prstGeom prst="line">
            <a:avLst/>
          </a:prstGeom>
          <a:ln w="28575"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617165" y="4188951"/>
                <a:ext cx="11453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𝑡𝑜𝑙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7165" y="4188951"/>
                <a:ext cx="1145378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278" t="-2174" r="-1604" b="-869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126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256" y="-4568"/>
            <a:ext cx="10969139" cy="471650"/>
          </a:xfrm>
        </p:spPr>
        <p:txBody>
          <a:bodyPr>
            <a:normAutofit fontScale="90000"/>
          </a:bodyPr>
          <a:lstStyle/>
          <a:p>
            <a:r>
              <a:rPr lang="pl-PL" sz="3200" dirty="0" smtClean="0"/>
              <a:t>Full D1 protected by CLIQ (500 V, 50 mF):</a:t>
            </a:r>
            <a:r>
              <a:rPr lang="en-GB" sz="3200" dirty="0" smtClean="0"/>
              <a:t> Configuration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cxnSp>
        <p:nvCxnSpPr>
          <p:cNvPr id="68" name="Łącznik prosty 84997"/>
          <p:cNvCxnSpPr/>
          <p:nvPr/>
        </p:nvCxnSpPr>
        <p:spPr>
          <a:xfrm flipV="1">
            <a:off x="682083" y="2534730"/>
            <a:ext cx="0" cy="273033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69" name="Łącznik prosty 84998"/>
          <p:cNvCxnSpPr/>
          <p:nvPr/>
        </p:nvCxnSpPr>
        <p:spPr>
          <a:xfrm>
            <a:off x="682083" y="5262668"/>
            <a:ext cx="559987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73" name="Grupa 1"/>
          <p:cNvGrpSpPr/>
          <p:nvPr/>
        </p:nvGrpSpPr>
        <p:grpSpPr>
          <a:xfrm>
            <a:off x="6098193" y="5269474"/>
            <a:ext cx="353667" cy="308182"/>
            <a:chOff x="404165" y="289995"/>
            <a:chExt cx="353667" cy="308182"/>
          </a:xfrm>
        </p:grpSpPr>
        <p:cxnSp>
          <p:nvCxnSpPr>
            <p:cNvPr id="80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2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3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4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90" name="Grupa 181"/>
          <p:cNvGrpSpPr/>
          <p:nvPr/>
        </p:nvGrpSpPr>
        <p:grpSpPr>
          <a:xfrm rot="10800000">
            <a:off x="3366419" y="5065818"/>
            <a:ext cx="393700" cy="393700"/>
            <a:chOff x="2514600" y="82550"/>
            <a:chExt cx="393700" cy="393700"/>
          </a:xfrm>
        </p:grpSpPr>
        <p:sp>
          <p:nvSpPr>
            <p:cNvPr id="91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92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96" name="Łącznik prosty 84996"/>
          <p:cNvCxnSpPr/>
          <p:nvPr/>
        </p:nvCxnSpPr>
        <p:spPr>
          <a:xfrm flipV="1">
            <a:off x="6279508" y="2536730"/>
            <a:ext cx="0" cy="273222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00" name="Straight Arrow Connector 99"/>
          <p:cNvCxnSpPr/>
          <p:nvPr/>
        </p:nvCxnSpPr>
        <p:spPr>
          <a:xfrm flipV="1">
            <a:off x="685633" y="3727298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05" name="Pole tekstowe 11315"/>
          <p:cNvSpPr txBox="1"/>
          <p:nvPr/>
        </p:nvSpPr>
        <p:spPr>
          <a:xfrm>
            <a:off x="3333005" y="4717737"/>
            <a:ext cx="492734" cy="277972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10" name="Grupa 85009"/>
          <p:cNvGrpSpPr/>
          <p:nvPr/>
        </p:nvGrpSpPr>
        <p:grpSpPr>
          <a:xfrm>
            <a:off x="3874954" y="2436815"/>
            <a:ext cx="560537" cy="215998"/>
            <a:chOff x="2939186" y="2172859"/>
            <a:chExt cx="728426" cy="222350"/>
          </a:xfrm>
        </p:grpSpPr>
        <p:sp>
          <p:nvSpPr>
            <p:cNvPr id="111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2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3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6" name="Łuk 85010"/>
            <p:cNvSpPr/>
            <p:nvPr/>
          </p:nvSpPr>
          <p:spPr>
            <a:xfrm>
              <a:off x="2939186" y="2176313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cxnSp>
        <p:nvCxnSpPr>
          <p:cNvPr id="115" name="Łącznik prosty 84996"/>
          <p:cNvCxnSpPr>
            <a:stCxn id="118" idx="0"/>
            <a:endCxn id="113" idx="2"/>
          </p:cNvCxnSpPr>
          <p:nvPr/>
        </p:nvCxnSpPr>
        <p:spPr>
          <a:xfrm flipH="1">
            <a:off x="4435494" y="2541677"/>
            <a:ext cx="428391" cy="6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16" name="Łącznik prosty 84996"/>
          <p:cNvCxnSpPr>
            <a:stCxn id="196" idx="0"/>
          </p:cNvCxnSpPr>
          <p:nvPr/>
        </p:nvCxnSpPr>
        <p:spPr>
          <a:xfrm flipH="1" flipV="1">
            <a:off x="3395850" y="2541013"/>
            <a:ext cx="479112" cy="250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17" name="Straight Arrow Connector 116"/>
          <p:cNvCxnSpPr/>
          <p:nvPr/>
        </p:nvCxnSpPr>
        <p:spPr>
          <a:xfrm flipV="1">
            <a:off x="4531302" y="2538571"/>
            <a:ext cx="25763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18" name="Oval 117"/>
          <p:cNvSpPr/>
          <p:nvPr/>
        </p:nvSpPr>
        <p:spPr>
          <a:xfrm rot="16200000">
            <a:off x="4863885" y="2397663"/>
            <a:ext cx="288028" cy="28802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Pole tekstowe 11315"/>
          <p:cNvSpPr txBox="1"/>
          <p:nvPr/>
        </p:nvSpPr>
        <p:spPr>
          <a:xfrm rot="16200000">
            <a:off x="4855047" y="2323080"/>
            <a:ext cx="279030" cy="40538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endParaRPr lang="en-GB" sz="10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120" name="Łącznik prosty 84996"/>
          <p:cNvCxnSpPr>
            <a:endCxn id="118" idx="4"/>
          </p:cNvCxnSpPr>
          <p:nvPr/>
        </p:nvCxnSpPr>
        <p:spPr>
          <a:xfrm flipH="1">
            <a:off x="5151913" y="2541677"/>
            <a:ext cx="40103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24" name="Prostokąt 180"/>
          <p:cNvSpPr/>
          <p:nvPr/>
        </p:nvSpPr>
        <p:spPr>
          <a:xfrm>
            <a:off x="3704401" y="2023334"/>
            <a:ext cx="2394685" cy="917094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127" name="Łącznik prosty 84996"/>
          <p:cNvCxnSpPr/>
          <p:nvPr/>
        </p:nvCxnSpPr>
        <p:spPr>
          <a:xfrm flipV="1">
            <a:off x="2833557" y="4621222"/>
            <a:ext cx="0" cy="63993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28" name="Straight Arrow Connector 127"/>
          <p:cNvCxnSpPr/>
          <p:nvPr/>
        </p:nvCxnSpPr>
        <p:spPr>
          <a:xfrm flipV="1">
            <a:off x="5632139" y="2334103"/>
            <a:ext cx="298495" cy="36675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grpSp>
        <p:nvGrpSpPr>
          <p:cNvPr id="178" name="Group 177"/>
          <p:cNvGrpSpPr/>
          <p:nvPr/>
        </p:nvGrpSpPr>
        <p:grpSpPr>
          <a:xfrm>
            <a:off x="5549124" y="2476006"/>
            <a:ext cx="479190" cy="99537"/>
            <a:chOff x="4254593" y="4828506"/>
            <a:chExt cx="1019270" cy="211723"/>
          </a:xfrm>
        </p:grpSpPr>
        <p:cxnSp>
          <p:nvCxnSpPr>
            <p:cNvPr id="179" name="Straight Connector 178"/>
            <p:cNvCxnSpPr/>
            <p:nvPr/>
          </p:nvCxnSpPr>
          <p:spPr>
            <a:xfrm flipH="1">
              <a:off x="4501492" y="4848308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0" name="Straight Connector 179"/>
            <p:cNvCxnSpPr/>
            <p:nvPr/>
          </p:nvCxnSpPr>
          <p:spPr>
            <a:xfrm>
              <a:off x="4680351" y="4860229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>
            <a:xfrm flipH="1">
              <a:off x="4850491" y="4838707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2" name="Straight Connector 181"/>
            <p:cNvCxnSpPr/>
            <p:nvPr/>
          </p:nvCxnSpPr>
          <p:spPr>
            <a:xfrm>
              <a:off x="5022999" y="4828506"/>
              <a:ext cx="178861" cy="18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3" name="Straight Connector 182"/>
            <p:cNvCxnSpPr/>
            <p:nvPr/>
          </p:nvCxnSpPr>
          <p:spPr>
            <a:xfrm flipH="1">
              <a:off x="5183863" y="4926985"/>
              <a:ext cx="90000" cy="9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4" name="Straight Connector 183"/>
            <p:cNvCxnSpPr/>
            <p:nvPr/>
          </p:nvCxnSpPr>
          <p:spPr>
            <a:xfrm>
              <a:off x="4337340" y="4846370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5" name="Straight Connector 184"/>
            <p:cNvCxnSpPr/>
            <p:nvPr/>
          </p:nvCxnSpPr>
          <p:spPr>
            <a:xfrm flipH="1">
              <a:off x="4254593" y="4868566"/>
              <a:ext cx="90001" cy="9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194" name="Łącznik prosty 84996"/>
          <p:cNvCxnSpPr/>
          <p:nvPr/>
        </p:nvCxnSpPr>
        <p:spPr>
          <a:xfrm flipH="1">
            <a:off x="6028314" y="2523574"/>
            <a:ext cx="24671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3" name="Łącznik prosty 84996"/>
          <p:cNvCxnSpPr/>
          <p:nvPr/>
        </p:nvCxnSpPr>
        <p:spPr>
          <a:xfrm flipV="1">
            <a:off x="4263532" y="4621222"/>
            <a:ext cx="0" cy="63993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4" name="Łącznik prosty 84998"/>
          <p:cNvCxnSpPr/>
          <p:nvPr/>
        </p:nvCxnSpPr>
        <p:spPr>
          <a:xfrm>
            <a:off x="2833241" y="4613089"/>
            <a:ext cx="548979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5" name="Łącznik prosty 84998"/>
          <p:cNvCxnSpPr/>
          <p:nvPr/>
        </p:nvCxnSpPr>
        <p:spPr>
          <a:xfrm>
            <a:off x="3723014" y="4621222"/>
            <a:ext cx="548979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6" name="Łącznik prosty 84998"/>
          <p:cNvCxnSpPr/>
          <p:nvPr/>
        </p:nvCxnSpPr>
        <p:spPr>
          <a:xfrm flipV="1">
            <a:off x="3366418" y="4390773"/>
            <a:ext cx="349460" cy="22409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8" name="Łącznik prosty 84996"/>
          <p:cNvCxnSpPr/>
          <p:nvPr/>
        </p:nvCxnSpPr>
        <p:spPr>
          <a:xfrm flipV="1">
            <a:off x="3520977" y="2554253"/>
            <a:ext cx="0" cy="93845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9" name="Prostokąt 180"/>
          <p:cNvSpPr/>
          <p:nvPr/>
        </p:nvSpPr>
        <p:spPr>
          <a:xfrm>
            <a:off x="4406391" y="3291684"/>
            <a:ext cx="1005172" cy="370082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210" name="Łącznik prosty 84998"/>
          <p:cNvCxnSpPr/>
          <p:nvPr/>
        </p:nvCxnSpPr>
        <p:spPr>
          <a:xfrm>
            <a:off x="3520977" y="3476308"/>
            <a:ext cx="876866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11" name="Łącznik prosty 84998"/>
          <p:cNvCxnSpPr/>
          <p:nvPr/>
        </p:nvCxnSpPr>
        <p:spPr>
          <a:xfrm>
            <a:off x="5411563" y="3474811"/>
            <a:ext cx="876866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12" name="Łącznik prosty 84996"/>
          <p:cNvCxnSpPr/>
          <p:nvPr/>
        </p:nvCxnSpPr>
        <p:spPr>
          <a:xfrm flipV="1">
            <a:off x="6282079" y="2519287"/>
            <a:ext cx="0" cy="93845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13" name="Pole tekstowe 11315"/>
          <p:cNvSpPr txBox="1"/>
          <p:nvPr/>
        </p:nvSpPr>
        <p:spPr>
          <a:xfrm>
            <a:off x="4608149" y="3338271"/>
            <a:ext cx="683403" cy="23873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CLIQ</a:t>
            </a:r>
            <a:endParaRPr lang="en-GB" sz="20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4" name="Pole tekstowe 11315"/>
          <p:cNvSpPr txBox="1"/>
          <p:nvPr/>
        </p:nvSpPr>
        <p:spPr>
          <a:xfrm>
            <a:off x="3191947" y="3991826"/>
            <a:ext cx="930845" cy="32641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6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crowbar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4" name="Pole tekstowe 11315"/>
          <p:cNvSpPr txBox="1"/>
          <p:nvPr/>
        </p:nvSpPr>
        <p:spPr>
          <a:xfrm>
            <a:off x="3610298" y="1676756"/>
            <a:ext cx="2582890" cy="23873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Equivalent circuit model</a:t>
            </a:r>
            <a:endParaRPr lang="en-GB" sz="20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6" name="Grupa 85009"/>
          <p:cNvGrpSpPr/>
          <p:nvPr/>
        </p:nvGrpSpPr>
        <p:grpSpPr>
          <a:xfrm>
            <a:off x="1254130" y="2445854"/>
            <a:ext cx="560537" cy="215998"/>
            <a:chOff x="2939186" y="2172859"/>
            <a:chExt cx="728426" cy="222350"/>
          </a:xfrm>
        </p:grpSpPr>
        <p:sp>
          <p:nvSpPr>
            <p:cNvPr id="77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8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9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1" name="Łuk 85010"/>
            <p:cNvSpPr/>
            <p:nvPr/>
          </p:nvSpPr>
          <p:spPr>
            <a:xfrm>
              <a:off x="2939186" y="2176313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cxnSp>
        <p:nvCxnSpPr>
          <p:cNvPr id="85" name="Łącznik prosty 84996"/>
          <p:cNvCxnSpPr>
            <a:stCxn id="87" idx="0"/>
            <a:endCxn id="79" idx="2"/>
          </p:cNvCxnSpPr>
          <p:nvPr/>
        </p:nvCxnSpPr>
        <p:spPr>
          <a:xfrm flipH="1">
            <a:off x="1814670" y="2550716"/>
            <a:ext cx="428391" cy="6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6" name="Straight Arrow Connector 85"/>
          <p:cNvCxnSpPr/>
          <p:nvPr/>
        </p:nvCxnSpPr>
        <p:spPr>
          <a:xfrm flipV="1">
            <a:off x="1910478" y="2547610"/>
            <a:ext cx="25763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87" name="Oval 86"/>
          <p:cNvSpPr/>
          <p:nvPr/>
        </p:nvSpPr>
        <p:spPr>
          <a:xfrm rot="16200000">
            <a:off x="2243061" y="2406702"/>
            <a:ext cx="288028" cy="28802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Pole tekstowe 11315"/>
          <p:cNvSpPr txBox="1"/>
          <p:nvPr/>
        </p:nvSpPr>
        <p:spPr>
          <a:xfrm rot="16200000">
            <a:off x="2234222" y="2332119"/>
            <a:ext cx="279030" cy="40538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endParaRPr lang="en-GB" sz="10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89" name="Łącznik prosty 84996"/>
          <p:cNvCxnSpPr>
            <a:endCxn id="87" idx="4"/>
          </p:cNvCxnSpPr>
          <p:nvPr/>
        </p:nvCxnSpPr>
        <p:spPr>
          <a:xfrm flipH="1">
            <a:off x="2531089" y="2550716"/>
            <a:ext cx="40103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94" name="Prostokąt 180"/>
          <p:cNvSpPr/>
          <p:nvPr/>
        </p:nvSpPr>
        <p:spPr>
          <a:xfrm>
            <a:off x="1083577" y="2032373"/>
            <a:ext cx="2394685" cy="917094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97" name="Straight Arrow Connector 96"/>
          <p:cNvCxnSpPr/>
          <p:nvPr/>
        </p:nvCxnSpPr>
        <p:spPr>
          <a:xfrm flipV="1">
            <a:off x="3011315" y="2343142"/>
            <a:ext cx="298495" cy="36675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98" name="Pole tekstowe 11315"/>
          <p:cNvSpPr txBox="1"/>
          <p:nvPr/>
        </p:nvSpPr>
        <p:spPr>
          <a:xfrm>
            <a:off x="2932121" y="2017135"/>
            <a:ext cx="546141" cy="32641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pl-PL" sz="16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</a:t>
            </a:r>
            <a:r>
              <a:rPr lang="en-GB" sz="16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,1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9" name="Pole tekstowe 11315"/>
          <p:cNvSpPr txBox="1"/>
          <p:nvPr/>
        </p:nvSpPr>
        <p:spPr>
          <a:xfrm>
            <a:off x="2123829" y="2044584"/>
            <a:ext cx="661347" cy="34309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</a:t>
            </a:r>
            <a:r>
              <a:rPr lang="en-GB" sz="1600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c,1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(t)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1" name="Pole tekstowe 11315"/>
          <p:cNvSpPr txBox="1"/>
          <p:nvPr/>
        </p:nvSpPr>
        <p:spPr>
          <a:xfrm>
            <a:off x="1266356" y="2056285"/>
            <a:ext cx="674480" cy="268676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600" baseline="-25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field,1</a:t>
            </a:r>
            <a:endParaRPr lang="en-GB" sz="16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2928300" y="2485045"/>
            <a:ext cx="479190" cy="99537"/>
            <a:chOff x="4254593" y="4828506"/>
            <a:chExt cx="1019270" cy="211723"/>
          </a:xfrm>
        </p:grpSpPr>
        <p:cxnSp>
          <p:nvCxnSpPr>
            <p:cNvPr id="103" name="Straight Connector 102"/>
            <p:cNvCxnSpPr/>
            <p:nvPr/>
          </p:nvCxnSpPr>
          <p:spPr>
            <a:xfrm flipH="1">
              <a:off x="4501492" y="4848308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4" name="Straight Connector 103"/>
            <p:cNvCxnSpPr/>
            <p:nvPr/>
          </p:nvCxnSpPr>
          <p:spPr>
            <a:xfrm>
              <a:off x="4680351" y="4860229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6" name="Straight Connector 105"/>
            <p:cNvCxnSpPr/>
            <p:nvPr/>
          </p:nvCxnSpPr>
          <p:spPr>
            <a:xfrm flipH="1">
              <a:off x="4850491" y="4838707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>
            <a:xfrm>
              <a:off x="5022999" y="4828506"/>
              <a:ext cx="178861" cy="18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>
            <a:xfrm flipH="1">
              <a:off x="5183863" y="4926985"/>
              <a:ext cx="90000" cy="9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>
            <a:xfrm>
              <a:off x="4337340" y="4846370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>
            <a:xfrm flipH="1">
              <a:off x="4254593" y="4868566"/>
              <a:ext cx="90001" cy="9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122" name="Łącznik prosty 84996"/>
          <p:cNvCxnSpPr/>
          <p:nvPr/>
        </p:nvCxnSpPr>
        <p:spPr>
          <a:xfrm flipH="1" flipV="1">
            <a:off x="669066" y="2542568"/>
            <a:ext cx="597290" cy="180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23" name="Pole tekstowe 11315"/>
          <p:cNvSpPr txBox="1"/>
          <p:nvPr/>
        </p:nvSpPr>
        <p:spPr>
          <a:xfrm>
            <a:off x="989474" y="1695002"/>
            <a:ext cx="2582890" cy="23873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Equivalent circuit model</a:t>
            </a:r>
            <a:endParaRPr lang="en-GB" sz="20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5" name="Pole tekstowe 11315"/>
          <p:cNvSpPr txBox="1"/>
          <p:nvPr/>
        </p:nvSpPr>
        <p:spPr>
          <a:xfrm>
            <a:off x="3853040" y="2059528"/>
            <a:ext cx="712866" cy="268676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600" baseline="-25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field,2</a:t>
            </a:r>
            <a:endParaRPr lang="en-GB" sz="16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5" name="Pole tekstowe 11315"/>
          <p:cNvSpPr txBox="1"/>
          <p:nvPr/>
        </p:nvSpPr>
        <p:spPr>
          <a:xfrm>
            <a:off x="4734358" y="2024559"/>
            <a:ext cx="671642" cy="34309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</a:t>
            </a:r>
            <a:r>
              <a:rPr lang="en-GB" sz="1600" baseline="-25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c,2</a:t>
            </a:r>
            <a:r>
              <a:rPr lang="en-GB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(t)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6" name="Pole tekstowe 11315"/>
          <p:cNvSpPr txBox="1"/>
          <p:nvPr/>
        </p:nvSpPr>
        <p:spPr>
          <a:xfrm>
            <a:off x="5601900" y="2022560"/>
            <a:ext cx="496293" cy="32641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pl-PL" sz="16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</a:t>
            </a:r>
            <a:r>
              <a:rPr lang="en-GB" sz="16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,2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9" name="Pole tekstowe 11315"/>
          <p:cNvSpPr txBox="1"/>
          <p:nvPr/>
        </p:nvSpPr>
        <p:spPr>
          <a:xfrm>
            <a:off x="727196" y="3661766"/>
            <a:ext cx="616069" cy="32641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l-PL" sz="16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0" name="Straight Arrow Connector 129"/>
          <p:cNvCxnSpPr/>
          <p:nvPr/>
        </p:nvCxnSpPr>
        <p:spPr>
          <a:xfrm flipH="1" flipV="1">
            <a:off x="3685479" y="3477188"/>
            <a:ext cx="431145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31" name="Pole tekstowe 11315"/>
          <p:cNvSpPr txBox="1"/>
          <p:nvPr/>
        </p:nvSpPr>
        <p:spPr>
          <a:xfrm>
            <a:off x="3543239" y="3473117"/>
            <a:ext cx="772941" cy="333281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l-PL" sz="1600" baseline="-25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CLIQ</a:t>
            </a: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2" name="Pole tekstowe 11315"/>
          <p:cNvSpPr txBox="1"/>
          <p:nvPr/>
        </p:nvSpPr>
        <p:spPr>
          <a:xfrm>
            <a:off x="4387428" y="2551712"/>
            <a:ext cx="616069" cy="326413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l-PL" sz="16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pl-PL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9050" y="1895064"/>
            <a:ext cx="3707175" cy="2653915"/>
          </a:xfrm>
          <a:prstGeom prst="rect">
            <a:avLst/>
          </a:prstGeom>
        </p:spPr>
      </p:pic>
      <p:sp>
        <p:nvSpPr>
          <p:cNvPr id="93" name="Rectangle 92"/>
          <p:cNvSpPr/>
          <p:nvPr/>
        </p:nvSpPr>
        <p:spPr>
          <a:xfrm>
            <a:off x="2507483" y="5557589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Circuit schematic</a:t>
            </a:r>
            <a:endParaRPr lang="en-GB" dirty="0">
              <a:ea typeface="Times New Roman" panose="02020603050405020304" pitchFamily="18" charset="0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9024614" y="5493029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Full magnet geometry</a:t>
            </a:r>
            <a:endParaRPr lang="en-GB" dirty="0">
              <a:ea typeface="Times New Roman" panose="02020603050405020304" pitchFamily="18" charset="0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530241" y="531381"/>
            <a:ext cx="10996145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In final case we consider a full D1 magnet (80 turns) divided into 2 parts: upper and lower pole. </a:t>
            </a:r>
            <a:r>
              <a:rPr lang="en-GB" dirty="0">
                <a:ea typeface="Times New Roman" panose="02020603050405020304" pitchFamily="18" charset="0"/>
              </a:rPr>
              <a:t>A CLIQ unit (500 V, 50 mF) is connected across the approximated field </a:t>
            </a:r>
            <a:r>
              <a:rPr lang="en-GB" dirty="0" smtClean="0">
                <a:ea typeface="Times New Roman" panose="02020603050405020304" pitchFamily="18" charset="0"/>
              </a:rPr>
              <a:t>model of lower pole.</a:t>
            </a:r>
            <a:endParaRPr lang="en-GB" dirty="0">
              <a:ea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en-GB" dirty="0" smtClean="0">
                <a:ea typeface="Times New Roman" panose="02020603050405020304" pitchFamily="18" charset="0"/>
              </a:rPr>
              <a:t> </a:t>
            </a:r>
            <a:endParaRPr lang="en-GB" dirty="0">
              <a:ea typeface="Times New Roman" panose="02020603050405020304" pitchFamily="18" charset="0"/>
            </a:endParaRPr>
          </a:p>
        </p:txBody>
      </p:sp>
      <p:sp>
        <p:nvSpPr>
          <p:cNvPr id="134" name="Arc 133"/>
          <p:cNvSpPr/>
          <p:nvPr/>
        </p:nvSpPr>
        <p:spPr>
          <a:xfrm>
            <a:off x="1455902" y="2098119"/>
            <a:ext cx="2855739" cy="396240"/>
          </a:xfrm>
          <a:prstGeom prst="arc">
            <a:avLst>
              <a:gd name="adj1" fmla="val 10931216"/>
              <a:gd name="adj2" fmla="val 21482295"/>
            </a:avLst>
          </a:prstGeom>
          <a:ln w="19050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35" name="Pole tekstowe 11315"/>
          <p:cNvSpPr txBox="1"/>
          <p:nvPr/>
        </p:nvSpPr>
        <p:spPr>
          <a:xfrm>
            <a:off x="3048010" y="1821477"/>
            <a:ext cx="609129" cy="23873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P21,P2</a:t>
            </a:r>
            <a:endParaRPr lang="en-GB" sz="1200" baseline="-25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6" name="Arc 135"/>
          <p:cNvSpPr/>
          <p:nvPr/>
        </p:nvSpPr>
        <p:spPr>
          <a:xfrm>
            <a:off x="6375334" y="2048652"/>
            <a:ext cx="1807269" cy="451307"/>
          </a:xfrm>
          <a:prstGeom prst="arc">
            <a:avLst>
              <a:gd name="adj1" fmla="val 11064895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Arc 136"/>
          <p:cNvSpPr/>
          <p:nvPr/>
        </p:nvSpPr>
        <p:spPr>
          <a:xfrm rot="10800000">
            <a:off x="6394926" y="2252588"/>
            <a:ext cx="1840818" cy="401175"/>
          </a:xfrm>
          <a:prstGeom prst="arc">
            <a:avLst>
              <a:gd name="adj1" fmla="val 10812139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Pole tekstowe 11315"/>
          <p:cNvSpPr txBox="1"/>
          <p:nvPr/>
        </p:nvSpPr>
        <p:spPr>
          <a:xfrm>
            <a:off x="6799132" y="2673162"/>
            <a:ext cx="111043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GB" sz="1000" i="1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(t)=</a:t>
            </a: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(t)-</a:t>
            </a: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9" name="Pole tekstowe 11315"/>
          <p:cNvSpPr txBox="1"/>
          <p:nvPr/>
        </p:nvSpPr>
        <p:spPr>
          <a:xfrm>
            <a:off x="7072465" y="2048652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i="1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0" name="Arc 139"/>
          <p:cNvSpPr/>
          <p:nvPr/>
        </p:nvSpPr>
        <p:spPr>
          <a:xfrm rot="10800000">
            <a:off x="6358356" y="2704039"/>
            <a:ext cx="1877388" cy="447874"/>
          </a:xfrm>
          <a:prstGeom prst="arc">
            <a:avLst>
              <a:gd name="adj1" fmla="val 10812139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/>
              <p:cNvSpPr txBox="1"/>
              <p:nvPr/>
            </p:nvSpPr>
            <p:spPr>
              <a:xfrm>
                <a:off x="6620824" y="3256976"/>
                <a:ext cx="1390509" cy="4703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𝑃𝑖</m:t>
                          </m:r>
                        </m:sub>
                      </m:sSub>
                      <m:r>
                        <a:rPr lang="en-GB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11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𝑡𝑢𝑟𝑛𝑠</m:t>
                              </m:r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41" name="TextBox 1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0824" y="3256976"/>
                <a:ext cx="1390509" cy="470322"/>
              </a:xfrm>
              <a:prstGeom prst="rect">
                <a:avLst/>
              </a:prstGeom>
              <a:blipFill rotWithShape="0">
                <a:blip r:embed="rId3"/>
                <a:stretch>
                  <a:fillRect l="-2632" t="-119481" r="-25877" b="-18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037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75255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 smtClean="0"/>
              <a:t>Field-Circuit Coupling - update</a:t>
            </a:r>
            <a:endParaRPr lang="en-GB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473" y="5143374"/>
            <a:ext cx="2674354" cy="783284"/>
          </a:xfrm>
          <a:prstGeom prst="rect">
            <a:avLst/>
          </a:prstGeom>
        </p:spPr>
      </p:pic>
      <p:sp>
        <p:nvSpPr>
          <p:cNvPr id="7" name="Text Placeholder 4"/>
          <p:cNvSpPr txBox="1">
            <a:spLocks/>
          </p:cNvSpPr>
          <p:nvPr/>
        </p:nvSpPr>
        <p:spPr>
          <a:xfrm>
            <a:off x="1897627" y="3727414"/>
            <a:ext cx="8258427" cy="150018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/>
              <a:t>B. Auchmann, L. Bortot, J. B. Ghini, T. Griesemer, </a:t>
            </a:r>
            <a:r>
              <a:rPr lang="pl-PL" sz="2000" u="sng" dirty="0" smtClean="0"/>
              <a:t>M</a:t>
            </a:r>
            <a:r>
              <a:rPr lang="en-GB" sz="2000" u="sng" dirty="0" smtClean="0"/>
              <a:t>.</a:t>
            </a:r>
            <a:r>
              <a:rPr lang="pl-PL" sz="2000" u="sng" dirty="0" smtClean="0"/>
              <a:t> Maciejewski</a:t>
            </a:r>
            <a:r>
              <a:rPr lang="en-GB" sz="2000" dirty="0" smtClean="0"/>
              <a:t>, </a:t>
            </a:r>
            <a:br>
              <a:rPr lang="en-GB" sz="2000" dirty="0" smtClean="0"/>
            </a:br>
            <a:r>
              <a:rPr lang="en-GB" sz="2000" dirty="0" smtClean="0"/>
              <a:t>A. Fernandez, M. Prioli, A. P. Verweij, </a:t>
            </a:r>
            <a:r>
              <a:rPr lang="pl-PL" sz="2000" dirty="0" smtClean="0"/>
              <a:t>S.Schöps</a:t>
            </a:r>
            <a:endParaRPr lang="en-GB" sz="2000" dirty="0" smtClean="0"/>
          </a:p>
          <a:p>
            <a:pPr algn="ctr"/>
            <a:endParaRPr lang="en-GB" sz="800" dirty="0" smtClean="0"/>
          </a:p>
          <a:p>
            <a:pPr algn="ctr"/>
            <a:r>
              <a:rPr lang="en-GB" sz="2000" dirty="0" smtClean="0"/>
              <a:t>TE-MPE-PE CERN</a:t>
            </a:r>
            <a:br>
              <a:rPr lang="en-GB" sz="2000" dirty="0" smtClean="0"/>
            </a:br>
            <a:r>
              <a:rPr lang="en-GB" sz="2000" dirty="0" smtClean="0"/>
              <a:t>TEMF TU Darmstadt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3622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389" y="1014848"/>
            <a:ext cx="5753747" cy="4320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20</a:t>
            </a:fld>
            <a:endParaRPr lang="pl-PL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80"/>
          <a:stretch/>
        </p:blipFill>
        <p:spPr>
          <a:xfrm>
            <a:off x="8134871" y="4346118"/>
            <a:ext cx="1247949" cy="366850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35" b="48740"/>
          <a:stretch/>
        </p:blipFill>
        <p:spPr>
          <a:xfrm>
            <a:off x="8134870" y="4712968"/>
            <a:ext cx="1247949" cy="371475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18" b="24844"/>
          <a:stretch/>
        </p:blipFill>
        <p:spPr>
          <a:xfrm>
            <a:off x="9465084" y="4346118"/>
            <a:ext cx="1247949" cy="342901"/>
          </a:xfrm>
          <a:prstGeom prst="rect">
            <a:avLst/>
          </a:prstGeom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27"/>
          <a:stretch/>
        </p:blipFill>
        <p:spPr>
          <a:xfrm>
            <a:off x="9465083" y="4698607"/>
            <a:ext cx="1247949" cy="385836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7485083" y="1023676"/>
            <a:ext cx="3960000" cy="2896633"/>
            <a:chOff x="7758398" y="442776"/>
            <a:chExt cx="3960000" cy="2896633"/>
          </a:xfrm>
        </p:grpSpPr>
        <p:sp>
          <p:nvSpPr>
            <p:cNvPr id="27" name="Rectangle 26"/>
            <p:cNvSpPr/>
            <p:nvPr/>
          </p:nvSpPr>
          <p:spPr>
            <a:xfrm>
              <a:off x="7758398" y="459409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62188" y="442776"/>
              <a:ext cx="3835831" cy="288000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32" name="Group 31"/>
          <p:cNvGrpSpPr/>
          <p:nvPr/>
        </p:nvGrpSpPr>
        <p:grpSpPr>
          <a:xfrm>
            <a:off x="7460245" y="1023676"/>
            <a:ext cx="3960000" cy="2880000"/>
            <a:chOff x="1979096" y="6372990"/>
            <a:chExt cx="3960000" cy="2880000"/>
          </a:xfrm>
        </p:grpSpPr>
        <p:sp>
          <p:nvSpPr>
            <p:cNvPr id="30" name="Rectangle 29"/>
            <p:cNvSpPr/>
            <p:nvPr/>
          </p:nvSpPr>
          <p:spPr>
            <a:xfrm>
              <a:off x="1979096" y="6372990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03264" y="6372990"/>
              <a:ext cx="3835831" cy="28800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/>
        </p:nvGrpSpPr>
        <p:grpSpPr>
          <a:xfrm>
            <a:off x="7471978" y="1025923"/>
            <a:ext cx="3960000" cy="2880000"/>
            <a:chOff x="1525687" y="6362708"/>
            <a:chExt cx="3960000" cy="2880000"/>
          </a:xfrm>
        </p:grpSpPr>
        <p:sp>
          <p:nvSpPr>
            <p:cNvPr id="33" name="Rectangle 32"/>
            <p:cNvSpPr/>
            <p:nvPr/>
          </p:nvSpPr>
          <p:spPr>
            <a:xfrm>
              <a:off x="1525687" y="6362708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38026" y="6362708"/>
              <a:ext cx="3835831" cy="2880000"/>
            </a:xfrm>
            <a:prstGeom prst="rect">
              <a:avLst/>
            </a:prstGeom>
          </p:spPr>
        </p:pic>
      </p:grpSp>
      <p:grpSp>
        <p:nvGrpSpPr>
          <p:cNvPr id="39" name="Group 38"/>
          <p:cNvGrpSpPr/>
          <p:nvPr/>
        </p:nvGrpSpPr>
        <p:grpSpPr>
          <a:xfrm>
            <a:off x="7471978" y="1017568"/>
            <a:ext cx="3960000" cy="2886108"/>
            <a:chOff x="2137831" y="6068699"/>
            <a:chExt cx="3960000" cy="2886108"/>
          </a:xfrm>
        </p:grpSpPr>
        <p:sp>
          <p:nvSpPr>
            <p:cNvPr id="37" name="Rectangle 36"/>
            <p:cNvSpPr/>
            <p:nvPr/>
          </p:nvSpPr>
          <p:spPr>
            <a:xfrm>
              <a:off x="2137831" y="6074807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98940" y="6068699"/>
              <a:ext cx="3835831" cy="2880000"/>
            </a:xfrm>
            <a:prstGeom prst="rect">
              <a:avLst/>
            </a:prstGeom>
          </p:spPr>
        </p:pic>
      </p:grpSp>
      <p:grpSp>
        <p:nvGrpSpPr>
          <p:cNvPr id="42" name="Group 41"/>
          <p:cNvGrpSpPr/>
          <p:nvPr/>
        </p:nvGrpSpPr>
        <p:grpSpPr>
          <a:xfrm>
            <a:off x="7478531" y="993611"/>
            <a:ext cx="3960000" cy="2903957"/>
            <a:chOff x="2479930" y="6265307"/>
            <a:chExt cx="3960000" cy="2903957"/>
          </a:xfrm>
        </p:grpSpPr>
        <p:sp>
          <p:nvSpPr>
            <p:cNvPr id="40" name="Rectangle 39"/>
            <p:cNvSpPr/>
            <p:nvPr/>
          </p:nvSpPr>
          <p:spPr>
            <a:xfrm>
              <a:off x="2479930" y="6265307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80633" y="6289264"/>
              <a:ext cx="3835831" cy="288000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/>
        </p:nvGrpSpPr>
        <p:grpSpPr>
          <a:xfrm>
            <a:off x="7478531" y="1040309"/>
            <a:ext cx="3960000" cy="2880000"/>
            <a:chOff x="2901395" y="6356357"/>
            <a:chExt cx="3960000" cy="2880000"/>
          </a:xfrm>
        </p:grpSpPr>
        <p:sp>
          <p:nvSpPr>
            <p:cNvPr id="43" name="Rectangle 42"/>
            <p:cNvSpPr/>
            <p:nvPr/>
          </p:nvSpPr>
          <p:spPr>
            <a:xfrm>
              <a:off x="2901395" y="6356357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63479" y="6356357"/>
              <a:ext cx="3835831" cy="2880000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7478531" y="1023676"/>
            <a:ext cx="3960000" cy="2880000"/>
            <a:chOff x="3134484" y="6265307"/>
            <a:chExt cx="3960000" cy="2880000"/>
          </a:xfrm>
        </p:grpSpPr>
        <p:sp>
          <p:nvSpPr>
            <p:cNvPr id="45" name="Rectangle 44"/>
            <p:cNvSpPr/>
            <p:nvPr/>
          </p:nvSpPr>
          <p:spPr>
            <a:xfrm>
              <a:off x="3134484" y="6265307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91978" y="6265307"/>
              <a:ext cx="3835831" cy="2880000"/>
            </a:xfrm>
            <a:prstGeom prst="rect">
              <a:avLst/>
            </a:prstGeom>
          </p:spPr>
        </p:pic>
      </p:grpSp>
      <p:grpSp>
        <p:nvGrpSpPr>
          <p:cNvPr id="48" name="Group 47"/>
          <p:cNvGrpSpPr/>
          <p:nvPr/>
        </p:nvGrpSpPr>
        <p:grpSpPr>
          <a:xfrm>
            <a:off x="7460245" y="1040309"/>
            <a:ext cx="3960000" cy="2927207"/>
            <a:chOff x="3343364" y="6290105"/>
            <a:chExt cx="3960000" cy="2927207"/>
          </a:xfrm>
        </p:grpSpPr>
        <p:sp>
          <p:nvSpPr>
            <p:cNvPr id="47" name="Rectangle 46"/>
            <p:cNvSpPr/>
            <p:nvPr/>
          </p:nvSpPr>
          <p:spPr>
            <a:xfrm>
              <a:off x="3343364" y="6290105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405448" y="6337312"/>
              <a:ext cx="3835831" cy="288000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/>
        </p:nvGrpSpPr>
        <p:grpSpPr>
          <a:xfrm>
            <a:off x="7471978" y="1086170"/>
            <a:ext cx="3960000" cy="2880000"/>
            <a:chOff x="2639958" y="6265307"/>
            <a:chExt cx="3960000" cy="2880000"/>
          </a:xfrm>
        </p:grpSpPr>
        <p:sp>
          <p:nvSpPr>
            <p:cNvPr id="49" name="Rectangle 48"/>
            <p:cNvSpPr/>
            <p:nvPr/>
          </p:nvSpPr>
          <p:spPr>
            <a:xfrm>
              <a:off x="2639958" y="6265307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702042" y="6265307"/>
              <a:ext cx="3835831" cy="2880000"/>
            </a:xfrm>
            <a:prstGeom prst="rect">
              <a:avLst/>
            </a:prstGeom>
          </p:spPr>
        </p:pic>
      </p:grpSp>
      <p:grpSp>
        <p:nvGrpSpPr>
          <p:cNvPr id="52" name="Group 51"/>
          <p:cNvGrpSpPr/>
          <p:nvPr/>
        </p:nvGrpSpPr>
        <p:grpSpPr>
          <a:xfrm>
            <a:off x="7485083" y="1086170"/>
            <a:ext cx="3960000" cy="2880000"/>
            <a:chOff x="3610264" y="6265307"/>
            <a:chExt cx="3960000" cy="2880000"/>
          </a:xfrm>
        </p:grpSpPr>
        <p:sp>
          <p:nvSpPr>
            <p:cNvPr id="51" name="Rectangle 50"/>
            <p:cNvSpPr/>
            <p:nvPr/>
          </p:nvSpPr>
          <p:spPr>
            <a:xfrm>
              <a:off x="3610264" y="6265307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673413" y="6265307"/>
              <a:ext cx="3835831" cy="2880000"/>
            </a:xfrm>
            <a:prstGeom prst="rect">
              <a:avLst/>
            </a:prstGeom>
          </p:spPr>
        </p:pic>
      </p:grpSp>
      <p:grpSp>
        <p:nvGrpSpPr>
          <p:cNvPr id="54" name="Group 53"/>
          <p:cNvGrpSpPr/>
          <p:nvPr/>
        </p:nvGrpSpPr>
        <p:grpSpPr>
          <a:xfrm>
            <a:off x="7476337" y="1101020"/>
            <a:ext cx="3960000" cy="2880000"/>
            <a:chOff x="8717226" y="6265307"/>
            <a:chExt cx="3960000" cy="2880000"/>
          </a:xfrm>
        </p:grpSpPr>
        <p:sp>
          <p:nvSpPr>
            <p:cNvPr id="38" name="Rectangle 37"/>
            <p:cNvSpPr/>
            <p:nvPr/>
          </p:nvSpPr>
          <p:spPr>
            <a:xfrm>
              <a:off x="8717226" y="6265307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783904" y="6265307"/>
              <a:ext cx="3835831" cy="2880000"/>
            </a:xfrm>
            <a:prstGeom prst="rect">
              <a:avLst/>
            </a:prstGeom>
          </p:spPr>
        </p:pic>
      </p:grpSp>
      <p:grpSp>
        <p:nvGrpSpPr>
          <p:cNvPr id="57" name="Group 56"/>
          <p:cNvGrpSpPr/>
          <p:nvPr/>
        </p:nvGrpSpPr>
        <p:grpSpPr>
          <a:xfrm>
            <a:off x="7474360" y="1102002"/>
            <a:ext cx="3960000" cy="2922393"/>
            <a:chOff x="7772690" y="6538919"/>
            <a:chExt cx="3960000" cy="2922393"/>
          </a:xfrm>
        </p:grpSpPr>
        <p:sp>
          <p:nvSpPr>
            <p:cNvPr id="55" name="Rectangle 54"/>
            <p:cNvSpPr/>
            <p:nvPr/>
          </p:nvSpPr>
          <p:spPr>
            <a:xfrm>
              <a:off x="7772690" y="6581312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837984" y="6538919"/>
              <a:ext cx="3835831" cy="2880000"/>
            </a:xfrm>
            <a:prstGeom prst="rect">
              <a:avLst/>
            </a:prstGeom>
          </p:spPr>
        </p:pic>
      </p:grpSp>
      <p:grpSp>
        <p:nvGrpSpPr>
          <p:cNvPr id="59" name="Group 58"/>
          <p:cNvGrpSpPr/>
          <p:nvPr/>
        </p:nvGrpSpPr>
        <p:grpSpPr>
          <a:xfrm>
            <a:off x="7491685" y="1110085"/>
            <a:ext cx="3960000" cy="2884879"/>
            <a:chOff x="9140130" y="6239219"/>
            <a:chExt cx="3960000" cy="2884879"/>
          </a:xfrm>
        </p:grpSpPr>
        <p:sp>
          <p:nvSpPr>
            <p:cNvPr id="58" name="Rectangle 57"/>
            <p:cNvSpPr/>
            <p:nvPr/>
          </p:nvSpPr>
          <p:spPr>
            <a:xfrm>
              <a:off x="9140130" y="6239219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9189077" y="6244098"/>
              <a:ext cx="3835831" cy="2880000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/>
        </p:nvGrpSpPr>
        <p:grpSpPr>
          <a:xfrm>
            <a:off x="7458610" y="1120032"/>
            <a:ext cx="3960000" cy="2880000"/>
            <a:chOff x="3301182" y="6265307"/>
            <a:chExt cx="3960000" cy="2880000"/>
          </a:xfrm>
        </p:grpSpPr>
        <p:sp>
          <p:nvSpPr>
            <p:cNvPr id="53" name="Rectangle 52"/>
            <p:cNvSpPr/>
            <p:nvPr/>
          </p:nvSpPr>
          <p:spPr>
            <a:xfrm>
              <a:off x="3301182" y="6265307"/>
              <a:ext cx="3960000" cy="288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381491" y="6265307"/>
              <a:ext cx="3835831" cy="2880000"/>
            </a:xfrm>
            <a:prstGeom prst="rect">
              <a:avLst/>
            </a:prstGeom>
          </p:spPr>
        </p:pic>
      </p:grpSp>
      <p:grpSp>
        <p:nvGrpSpPr>
          <p:cNvPr id="80" name="Group 79"/>
          <p:cNvGrpSpPr/>
          <p:nvPr/>
        </p:nvGrpSpPr>
        <p:grpSpPr>
          <a:xfrm>
            <a:off x="892229" y="1035576"/>
            <a:ext cx="5811163" cy="4380074"/>
            <a:chOff x="2246987" y="490447"/>
            <a:chExt cx="5811163" cy="4380074"/>
          </a:xfrm>
        </p:grpSpPr>
        <p:sp>
          <p:nvSpPr>
            <p:cNvPr id="78" name="Rectangle 77"/>
            <p:cNvSpPr/>
            <p:nvPr/>
          </p:nvSpPr>
          <p:spPr>
            <a:xfrm>
              <a:off x="2246987" y="490447"/>
              <a:ext cx="5811163" cy="43800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299695" y="520484"/>
              <a:ext cx="5753747" cy="4320000"/>
            </a:xfrm>
            <a:prstGeom prst="rect">
              <a:avLst/>
            </a:prstGeom>
          </p:spPr>
        </p:pic>
      </p:grpSp>
      <p:grpSp>
        <p:nvGrpSpPr>
          <p:cNvPr id="82" name="Group 81"/>
          <p:cNvGrpSpPr/>
          <p:nvPr/>
        </p:nvGrpSpPr>
        <p:grpSpPr>
          <a:xfrm>
            <a:off x="871950" y="1045588"/>
            <a:ext cx="5811693" cy="4380074"/>
            <a:chOff x="-2192509" y="-3910710"/>
            <a:chExt cx="5811693" cy="4380074"/>
          </a:xfrm>
        </p:grpSpPr>
        <p:sp>
          <p:nvSpPr>
            <p:cNvPr id="81" name="Rectangle 80"/>
            <p:cNvSpPr/>
            <p:nvPr/>
          </p:nvSpPr>
          <p:spPr>
            <a:xfrm>
              <a:off x="-2192509" y="-3910710"/>
              <a:ext cx="5811163" cy="43800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-2134563" y="-3880673"/>
              <a:ext cx="5753747" cy="4320000"/>
            </a:xfrm>
            <a:prstGeom prst="rect">
              <a:avLst/>
            </a:prstGeom>
          </p:spPr>
        </p:pic>
      </p:grpSp>
      <p:grpSp>
        <p:nvGrpSpPr>
          <p:cNvPr id="84" name="Group 83"/>
          <p:cNvGrpSpPr/>
          <p:nvPr/>
        </p:nvGrpSpPr>
        <p:grpSpPr>
          <a:xfrm>
            <a:off x="834764" y="1012182"/>
            <a:ext cx="5847923" cy="4380074"/>
            <a:chOff x="-4965297" y="-1567"/>
            <a:chExt cx="5847923" cy="4380074"/>
          </a:xfrm>
        </p:grpSpPr>
        <p:sp>
          <p:nvSpPr>
            <p:cNvPr id="83" name="Rectangle 82"/>
            <p:cNvSpPr/>
            <p:nvPr/>
          </p:nvSpPr>
          <p:spPr>
            <a:xfrm>
              <a:off x="-4965297" y="-1567"/>
              <a:ext cx="5811163" cy="43800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-4871121" y="55658"/>
              <a:ext cx="5753747" cy="4320000"/>
            </a:xfrm>
            <a:prstGeom prst="rect">
              <a:avLst/>
            </a:prstGeom>
          </p:spPr>
        </p:pic>
      </p:grpSp>
      <p:grpSp>
        <p:nvGrpSpPr>
          <p:cNvPr id="86" name="Group 85"/>
          <p:cNvGrpSpPr/>
          <p:nvPr/>
        </p:nvGrpSpPr>
        <p:grpSpPr>
          <a:xfrm>
            <a:off x="864625" y="1005423"/>
            <a:ext cx="5813273" cy="4380074"/>
            <a:chOff x="-3792091" y="2680484"/>
            <a:chExt cx="5813273" cy="4380074"/>
          </a:xfrm>
        </p:grpSpPr>
        <p:sp>
          <p:nvSpPr>
            <p:cNvPr id="85" name="Rectangle 84"/>
            <p:cNvSpPr/>
            <p:nvPr/>
          </p:nvSpPr>
          <p:spPr>
            <a:xfrm>
              <a:off x="-3792091" y="2680484"/>
              <a:ext cx="5811163" cy="43800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-3732565" y="2740558"/>
              <a:ext cx="5753747" cy="4320000"/>
            </a:xfrm>
            <a:prstGeom prst="rect">
              <a:avLst/>
            </a:prstGeom>
          </p:spPr>
        </p:pic>
      </p:grpSp>
      <p:grpSp>
        <p:nvGrpSpPr>
          <p:cNvPr id="88" name="Group 87"/>
          <p:cNvGrpSpPr/>
          <p:nvPr/>
        </p:nvGrpSpPr>
        <p:grpSpPr>
          <a:xfrm>
            <a:off x="855831" y="977977"/>
            <a:ext cx="5832184" cy="4385546"/>
            <a:chOff x="211216" y="6017023"/>
            <a:chExt cx="5832184" cy="4385546"/>
          </a:xfrm>
        </p:grpSpPr>
        <p:sp>
          <p:nvSpPr>
            <p:cNvPr id="87" name="Rectangle 86"/>
            <p:cNvSpPr/>
            <p:nvPr/>
          </p:nvSpPr>
          <p:spPr>
            <a:xfrm>
              <a:off x="211216" y="6017023"/>
              <a:ext cx="5811163" cy="43800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89653" y="6082569"/>
              <a:ext cx="5753747" cy="4320000"/>
            </a:xfrm>
            <a:prstGeom prst="rect">
              <a:avLst/>
            </a:prstGeom>
          </p:spPr>
        </p:pic>
      </p:grpSp>
      <p:grpSp>
        <p:nvGrpSpPr>
          <p:cNvPr id="90" name="Group 89"/>
          <p:cNvGrpSpPr/>
          <p:nvPr/>
        </p:nvGrpSpPr>
        <p:grpSpPr>
          <a:xfrm>
            <a:off x="826072" y="1005423"/>
            <a:ext cx="5848409" cy="4380074"/>
            <a:chOff x="-5744939" y="-2493448"/>
            <a:chExt cx="5848409" cy="4380074"/>
          </a:xfrm>
        </p:grpSpPr>
        <p:sp>
          <p:nvSpPr>
            <p:cNvPr id="89" name="Rectangle 88"/>
            <p:cNvSpPr/>
            <p:nvPr/>
          </p:nvSpPr>
          <p:spPr>
            <a:xfrm>
              <a:off x="-5744939" y="-2493448"/>
              <a:ext cx="5811163" cy="43800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-5650277" y="-2440747"/>
              <a:ext cx="5753747" cy="4320000"/>
            </a:xfrm>
            <a:prstGeom prst="rect">
              <a:avLst/>
            </a:prstGeom>
          </p:spPr>
        </p:pic>
      </p:grpSp>
      <p:grpSp>
        <p:nvGrpSpPr>
          <p:cNvPr id="92" name="Group 91"/>
          <p:cNvGrpSpPr/>
          <p:nvPr/>
        </p:nvGrpSpPr>
        <p:grpSpPr>
          <a:xfrm>
            <a:off x="876992" y="988322"/>
            <a:ext cx="5811163" cy="4393088"/>
            <a:chOff x="-3941590" y="-2933220"/>
            <a:chExt cx="5811163" cy="4393088"/>
          </a:xfrm>
        </p:grpSpPr>
        <p:sp>
          <p:nvSpPr>
            <p:cNvPr id="91" name="Rectangle 90"/>
            <p:cNvSpPr/>
            <p:nvPr/>
          </p:nvSpPr>
          <p:spPr>
            <a:xfrm>
              <a:off x="-3941590" y="-2933220"/>
              <a:ext cx="5811163" cy="43800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-3893315" y="-2860132"/>
              <a:ext cx="5753747" cy="4320000"/>
            </a:xfrm>
            <a:prstGeom prst="rect">
              <a:avLst/>
            </a:prstGeom>
          </p:spPr>
        </p:pic>
      </p:grpSp>
      <p:grpSp>
        <p:nvGrpSpPr>
          <p:cNvPr id="94" name="Group 93"/>
          <p:cNvGrpSpPr/>
          <p:nvPr/>
        </p:nvGrpSpPr>
        <p:grpSpPr>
          <a:xfrm>
            <a:off x="791877" y="1008704"/>
            <a:ext cx="5879551" cy="4380074"/>
            <a:chOff x="995351" y="4773931"/>
            <a:chExt cx="5879551" cy="4380074"/>
          </a:xfrm>
        </p:grpSpPr>
        <p:sp>
          <p:nvSpPr>
            <p:cNvPr id="93" name="Rectangle 92"/>
            <p:cNvSpPr/>
            <p:nvPr/>
          </p:nvSpPr>
          <p:spPr>
            <a:xfrm>
              <a:off x="995351" y="4773931"/>
              <a:ext cx="5811163" cy="43800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1121155" y="4834005"/>
              <a:ext cx="5753747" cy="4320000"/>
            </a:xfrm>
            <a:prstGeom prst="rect">
              <a:avLst/>
            </a:prstGeom>
          </p:spPr>
        </p:pic>
      </p:grpSp>
      <p:grpSp>
        <p:nvGrpSpPr>
          <p:cNvPr id="96" name="Group 95"/>
          <p:cNvGrpSpPr/>
          <p:nvPr/>
        </p:nvGrpSpPr>
        <p:grpSpPr>
          <a:xfrm>
            <a:off x="905395" y="1045588"/>
            <a:ext cx="5836354" cy="4380074"/>
            <a:chOff x="-2711631" y="6108807"/>
            <a:chExt cx="5836354" cy="4380074"/>
          </a:xfrm>
        </p:grpSpPr>
        <p:sp>
          <p:nvSpPr>
            <p:cNvPr id="95" name="Rectangle 94"/>
            <p:cNvSpPr/>
            <p:nvPr/>
          </p:nvSpPr>
          <p:spPr>
            <a:xfrm>
              <a:off x="-2686440" y="6108807"/>
              <a:ext cx="5811163" cy="43800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-2711631" y="6152567"/>
              <a:ext cx="5753747" cy="4320000"/>
            </a:xfrm>
            <a:prstGeom prst="rect">
              <a:avLst/>
            </a:prstGeom>
          </p:spPr>
        </p:pic>
      </p:grpSp>
      <p:grpSp>
        <p:nvGrpSpPr>
          <p:cNvPr id="98" name="Group 97"/>
          <p:cNvGrpSpPr/>
          <p:nvPr/>
        </p:nvGrpSpPr>
        <p:grpSpPr>
          <a:xfrm>
            <a:off x="733583" y="1015435"/>
            <a:ext cx="5875995" cy="4380074"/>
            <a:chOff x="4171327" y="-1988363"/>
            <a:chExt cx="5875995" cy="4380074"/>
          </a:xfrm>
        </p:grpSpPr>
        <p:sp>
          <p:nvSpPr>
            <p:cNvPr id="97" name="Rectangle 96"/>
            <p:cNvSpPr/>
            <p:nvPr/>
          </p:nvSpPr>
          <p:spPr>
            <a:xfrm>
              <a:off x="4171327" y="-1988363"/>
              <a:ext cx="5811163" cy="43800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4293575" y="-1933187"/>
              <a:ext cx="5753747" cy="4320000"/>
            </a:xfrm>
            <a:prstGeom prst="rect">
              <a:avLst/>
            </a:prstGeom>
          </p:spPr>
        </p:pic>
      </p:grpSp>
      <p:grpSp>
        <p:nvGrpSpPr>
          <p:cNvPr id="99" name="Group 98"/>
          <p:cNvGrpSpPr/>
          <p:nvPr/>
        </p:nvGrpSpPr>
        <p:grpSpPr>
          <a:xfrm>
            <a:off x="743808" y="998002"/>
            <a:ext cx="5872520" cy="4380074"/>
            <a:chOff x="11129345" y="-4234764"/>
            <a:chExt cx="5872520" cy="4380074"/>
          </a:xfrm>
        </p:grpSpPr>
        <p:sp>
          <p:nvSpPr>
            <p:cNvPr id="79" name="Rectangle 78"/>
            <p:cNvSpPr/>
            <p:nvPr/>
          </p:nvSpPr>
          <p:spPr>
            <a:xfrm>
              <a:off x="11129345" y="-4234764"/>
              <a:ext cx="5811163" cy="43800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11248118" y="-4195404"/>
              <a:ext cx="5753747" cy="4320000"/>
            </a:xfrm>
            <a:prstGeom prst="rect">
              <a:avLst/>
            </a:prstGeom>
          </p:spPr>
        </p:pic>
      </p:grpSp>
      <p:sp>
        <p:nvSpPr>
          <p:cNvPr id="100" name="Title 1"/>
          <p:cNvSpPr>
            <a:spLocks noGrp="1"/>
          </p:cNvSpPr>
          <p:nvPr>
            <p:ph type="title"/>
          </p:nvPr>
        </p:nvSpPr>
        <p:spPr>
          <a:xfrm>
            <a:off x="586256" y="-4568"/>
            <a:ext cx="10969139" cy="471650"/>
          </a:xfrm>
        </p:spPr>
        <p:txBody>
          <a:bodyPr>
            <a:normAutofit fontScale="90000"/>
          </a:bodyPr>
          <a:lstStyle/>
          <a:p>
            <a:r>
              <a:rPr lang="pl-PL" sz="3200" dirty="0" smtClean="0"/>
              <a:t>Full D1 protected by CLIQ (500 V, 50 mF):</a:t>
            </a:r>
            <a:r>
              <a:rPr lang="en-GB" sz="3200" dirty="0" smtClean="0"/>
              <a:t> </a:t>
            </a:r>
            <a:r>
              <a:rPr lang="en-GB" sz="3200" dirty="0" smtClean="0"/>
              <a:t>Current evolution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12950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21</a:t>
            </a:fld>
            <a:endParaRPr lang="pl-PL"/>
          </a:p>
        </p:txBody>
      </p:sp>
      <p:sp>
        <p:nvSpPr>
          <p:cNvPr id="4" name="Content Placeholder 5"/>
          <p:cNvSpPr>
            <a:spLocks noGrp="1"/>
          </p:cNvSpPr>
          <p:nvPr>
            <p:ph idx="1"/>
          </p:nvPr>
        </p:nvSpPr>
        <p:spPr>
          <a:xfrm>
            <a:off x="596960" y="940443"/>
            <a:ext cx="10972800" cy="4270860"/>
          </a:xfrm>
        </p:spPr>
        <p:txBody>
          <a:bodyPr>
            <a:normAutofit/>
          </a:bodyPr>
          <a:lstStyle/>
          <a:p>
            <a:pPr marL="791716" indent="-742950" algn="just">
              <a:buFont typeface="+mj-lt"/>
              <a:buAutoNum type="arabicPeriod"/>
            </a:pPr>
            <a:r>
              <a:rPr lang="en-GB" sz="2400" dirty="0" smtClean="0"/>
              <a:t>Field-circuit coupling allows using solvers optimized towards a given problem: FEM and circuit solvers.</a:t>
            </a:r>
          </a:p>
          <a:p>
            <a:pPr marL="791716" indent="-742950" algn="just">
              <a:buFont typeface="+mj-lt"/>
              <a:buAutoNum type="arabicPeriod"/>
            </a:pPr>
            <a:r>
              <a:rPr lang="en-GB" sz="2400" dirty="0" smtClean="0"/>
              <a:t>Approximated field model on the circuit side composed of a differential inductance, voltage source and resistance proves to be most performant out of analysed field representations.</a:t>
            </a:r>
          </a:p>
          <a:p>
            <a:pPr marL="791716" indent="-742950" algn="just">
              <a:buFont typeface="+mj-lt"/>
              <a:buAutoNum type="arabicPeriod"/>
            </a:pPr>
            <a:r>
              <a:rPr lang="en-GB" sz="2400" dirty="0" smtClean="0"/>
              <a:t>Waveform relaxation co-simulation scheme allows controlling convergence error</a:t>
            </a:r>
          </a:p>
          <a:p>
            <a:pPr marL="791716" indent="-742950" algn="just">
              <a:buFont typeface="+mj-lt"/>
              <a:buAutoNum type="arabicPeriod"/>
            </a:pPr>
            <a:r>
              <a:rPr lang="en-GB" sz="2400" dirty="0" smtClean="0"/>
              <a:t>The coupling interface contains core features and can be integrated with STEAM framework</a:t>
            </a:r>
          </a:p>
          <a:p>
            <a:pPr marL="791716" indent="-742950" algn="just">
              <a:buFont typeface="+mj-lt"/>
              <a:buAutoNum type="arabicPeriod"/>
            </a:pPr>
            <a:r>
              <a:rPr lang="en-GB" sz="2400" dirty="0" smtClean="0"/>
              <a:t>Next steps include validation against measured data (MB test campaign?)</a:t>
            </a:r>
            <a:endParaRPr lang="pl-PL" sz="2400" dirty="0" smtClean="0"/>
          </a:p>
          <a:p>
            <a:pPr algn="just"/>
            <a:endParaRPr lang="pl-PL" sz="2400" dirty="0" smtClean="0"/>
          </a:p>
          <a:p>
            <a:pPr algn="just"/>
            <a:endParaRPr lang="pl-PL" sz="2400" dirty="0" smtClean="0"/>
          </a:p>
          <a:p>
            <a:pPr algn="just"/>
            <a:endParaRPr lang="pl-PL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0621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200" smtClean="0"/>
              <a:t>Conclusions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21201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621" y="0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Towards thermo-mechanical analysis of unbalanced currents…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22</a:t>
            </a:fld>
            <a:endParaRPr lang="pl-P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804" y="1522905"/>
            <a:ext cx="4249806" cy="38264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4253" y="1574074"/>
            <a:ext cx="5118310" cy="3817406"/>
          </a:xfrm>
          <a:prstGeom prst="rect">
            <a:avLst/>
          </a:prstGeom>
          <a:ln>
            <a:solidFill>
              <a:srgbClr val="57D5D5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59002" y="1982076"/>
                <a:ext cx="9198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𝑙𝑜𝑤𝑒𝑟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002" y="1982076"/>
                <a:ext cx="919804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5298" r="-7947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>
            <a:off x="272369" y="2177903"/>
            <a:ext cx="576000" cy="0"/>
          </a:xfrm>
          <a:prstGeom prst="line">
            <a:avLst/>
          </a:prstGeom>
          <a:ln w="28575">
            <a:solidFill>
              <a:srgbClr val="00B05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12621" y="1683545"/>
            <a:ext cx="576000" cy="0"/>
          </a:xfrm>
          <a:prstGeom prst="line">
            <a:avLst/>
          </a:prstGeom>
          <a:ln w="28575">
            <a:solidFill>
              <a:srgbClr val="0A0AFF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90901" y="1545045"/>
                <a:ext cx="943848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A0AFF"/>
                              </a:solidFill>
                              <a:latin typeface="Cambria Math" panose="02040503050406030204" pitchFamily="18" charset="0"/>
                            </a:rPr>
                            <m:t>𝑢𝑝𝑝𝑒𝑟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0A0A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0A0AFF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901" y="1545045"/>
                <a:ext cx="943848" cy="298415"/>
              </a:xfrm>
              <a:prstGeom prst="rect">
                <a:avLst/>
              </a:prstGeom>
              <a:blipFill rotWithShape="0">
                <a:blip r:embed="rId5"/>
                <a:stretch>
                  <a:fillRect l="-5161" r="-7742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283002" y="2635934"/>
            <a:ext cx="576000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50278" y="2492108"/>
                <a:ext cx="817981" cy="2965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𝐶𝐿𝐼𝑄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278" y="2492108"/>
                <a:ext cx="817981" cy="296556"/>
              </a:xfrm>
              <a:prstGeom prst="rect">
                <a:avLst/>
              </a:prstGeom>
              <a:blipFill rotWithShape="0">
                <a:blip r:embed="rId6"/>
                <a:stretch>
                  <a:fillRect l="-5926" r="-8889" b="-29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/>
          <p:nvPr/>
        </p:nvCxnSpPr>
        <p:spPr>
          <a:xfrm>
            <a:off x="283002" y="3171110"/>
            <a:ext cx="576000" cy="0"/>
          </a:xfrm>
          <a:prstGeom prst="line">
            <a:avLst/>
          </a:prstGeom>
          <a:ln w="28575">
            <a:solidFill>
              <a:srgbClr val="57D5D5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850278" y="3027284"/>
                <a:ext cx="628057" cy="2965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b="0" i="1" smtClean="0">
                              <a:solidFill>
                                <a:srgbClr val="57D5D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57D5D5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57D5D5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57D5D5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l-PL" b="0" i="1" smtClean="0">
                          <a:solidFill>
                            <a:srgbClr val="57D5D5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pl-PL" b="0" i="1" smtClean="0">
                          <a:solidFill>
                            <a:srgbClr val="57D5D5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srgbClr val="57D5D5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278" y="3027284"/>
                <a:ext cx="628057" cy="296556"/>
              </a:xfrm>
              <a:prstGeom prst="rect">
                <a:avLst/>
              </a:prstGeom>
              <a:blipFill rotWithShape="0">
                <a:blip r:embed="rId7"/>
                <a:stretch>
                  <a:fillRect l="-5769" t="-2083" r="-9615" b="-29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762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23</a:t>
            </a:fld>
            <a:endParaRPr lang="pl-PL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47850" y="2757618"/>
            <a:ext cx="7381875" cy="63564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i="1" dirty="0" smtClean="0"/>
              <a:t>Thank you for your attention!</a:t>
            </a:r>
            <a:endParaRPr lang="en-GB" sz="4000" i="1" dirty="0"/>
          </a:p>
        </p:txBody>
      </p:sp>
    </p:spTree>
    <p:extLst>
      <p:ext uri="{BB962C8B-B14F-4D97-AF65-F5344CB8AC3E}">
        <p14:creationId xmlns:p14="http://schemas.microsoft.com/office/powerpoint/2010/main" val="272675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74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0"/>
            <a:ext cx="10969139" cy="584186"/>
          </a:xfrm>
        </p:spPr>
        <p:txBody>
          <a:bodyPr>
            <a:normAutofit/>
          </a:bodyPr>
          <a:lstStyle/>
          <a:p>
            <a:r>
              <a:rPr lang="pl-PL" sz="3200" dirty="0" smtClean="0"/>
              <a:t>Outline</a:t>
            </a:r>
            <a:endParaRPr lang="pl-PL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91716" indent="-742950">
              <a:lnSpc>
                <a:spcPct val="150000"/>
              </a:lnSpc>
              <a:buFont typeface="+mj-lt"/>
              <a:buAutoNum type="arabicPeriod"/>
            </a:pPr>
            <a:r>
              <a:rPr lang="pl-PL" sz="2400" dirty="0" smtClean="0"/>
              <a:t>Motivation</a:t>
            </a:r>
            <a:endParaRPr lang="en-GB" sz="2400" dirty="0" smtClean="0"/>
          </a:p>
          <a:p>
            <a:pPr marL="791716" indent="-742950">
              <a:lnSpc>
                <a:spcPct val="150000"/>
              </a:lnSpc>
              <a:buFont typeface="+mj-lt"/>
              <a:buAutoNum type="arabicPeriod"/>
            </a:pPr>
            <a:r>
              <a:rPr lang="en-GB" sz="2400" dirty="0" smtClean="0"/>
              <a:t>Field-circuit coupling</a:t>
            </a:r>
            <a:endParaRPr lang="pl-PL" sz="2400" dirty="0" smtClean="0"/>
          </a:p>
          <a:p>
            <a:pPr marL="791716" indent="-742950">
              <a:lnSpc>
                <a:spcPct val="150000"/>
              </a:lnSpc>
              <a:buFont typeface="+mj-lt"/>
              <a:buAutoNum type="arabicPeriod"/>
            </a:pPr>
            <a:r>
              <a:rPr lang="pl-PL" sz="2400" dirty="0" smtClean="0"/>
              <a:t>Co-Simulation</a:t>
            </a:r>
          </a:p>
          <a:p>
            <a:pPr marL="791716" indent="-742950">
              <a:lnSpc>
                <a:spcPct val="150000"/>
              </a:lnSpc>
              <a:buFont typeface="+mj-lt"/>
              <a:buAutoNum type="arabicPeriod"/>
            </a:pPr>
            <a:r>
              <a:rPr lang="pl-PL" sz="2400" dirty="0" smtClean="0"/>
              <a:t>Numerical Results</a:t>
            </a:r>
          </a:p>
          <a:p>
            <a:pPr marL="791716" indent="-742950">
              <a:lnSpc>
                <a:spcPct val="150000"/>
              </a:lnSpc>
              <a:buFont typeface="+mj-lt"/>
              <a:buAutoNum type="arabicPeriod"/>
            </a:pPr>
            <a:r>
              <a:rPr lang="pl-PL" sz="2400" dirty="0" smtClean="0"/>
              <a:t>Summary and Outlook</a:t>
            </a:r>
          </a:p>
          <a:p>
            <a:endParaRPr lang="pl-PL" sz="2400" dirty="0" smtClean="0"/>
          </a:p>
          <a:p>
            <a:endParaRPr lang="pl-PL" sz="2400" dirty="0" smtClean="0"/>
          </a:p>
          <a:p>
            <a:endParaRPr lang="pl-PL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70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3261" y="51870"/>
            <a:ext cx="10969139" cy="513847"/>
          </a:xfrm>
        </p:spPr>
        <p:txBody>
          <a:bodyPr>
            <a:noAutofit/>
          </a:bodyPr>
          <a:lstStyle/>
          <a:p>
            <a:r>
              <a:rPr lang="pl-PL" sz="3200" dirty="0" smtClean="0"/>
              <a:t>The Challenge: Coupling </a:t>
            </a:r>
            <a:r>
              <a:rPr lang="en-GB" sz="3200" dirty="0" smtClean="0"/>
              <a:t>Circuit </a:t>
            </a:r>
            <a:r>
              <a:rPr lang="pl-PL" sz="3200" dirty="0" smtClean="0"/>
              <a:t>and </a:t>
            </a:r>
            <a:r>
              <a:rPr lang="en-GB" sz="3200" dirty="0" smtClean="0"/>
              <a:t>FEM models</a:t>
            </a:r>
            <a:endParaRPr lang="pl-PL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73115" y="5118432"/>
            <a:ext cx="7046411" cy="723001"/>
          </a:xfrm>
        </p:spPr>
        <p:txBody>
          <a:bodyPr>
            <a:normAutofit/>
          </a:bodyPr>
          <a:lstStyle/>
          <a:p>
            <a:r>
              <a:rPr lang="pl-PL" sz="1800" dirty="0" smtClean="0"/>
              <a:t>Question 1: how to represent a field model on circuit side</a:t>
            </a:r>
            <a:r>
              <a:rPr lang="en-GB" sz="1800" dirty="0" smtClean="0"/>
              <a:t>?</a:t>
            </a:r>
            <a:endParaRPr lang="pl-PL" sz="1800" dirty="0" smtClean="0"/>
          </a:p>
          <a:p>
            <a:r>
              <a:rPr lang="pl-PL" sz="1800" dirty="0" smtClean="0"/>
              <a:t>Question 2: how to couple the two together</a:t>
            </a:r>
            <a:r>
              <a:rPr lang="en-GB" sz="1800" dirty="0" smtClean="0"/>
              <a:t>?</a:t>
            </a:r>
            <a:endParaRPr lang="pl-PL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</a:t>
            </a:fld>
            <a:endParaRPr lang="pl-P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208" y="1696334"/>
            <a:ext cx="5342318" cy="23496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881" y="3300044"/>
            <a:ext cx="2266763" cy="13701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0524" y="1704883"/>
            <a:ext cx="898331" cy="900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692851" y="2100337"/>
            <a:ext cx="507533" cy="283768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11" idx="0"/>
            <a:endCxn id="10" idx="0"/>
          </p:cNvCxnSpPr>
          <p:nvPr/>
        </p:nvCxnSpPr>
        <p:spPr>
          <a:xfrm flipV="1">
            <a:off x="6946618" y="1704883"/>
            <a:ext cx="1633072" cy="39545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1" idx="2"/>
            <a:endCxn id="10" idx="2"/>
          </p:cNvCxnSpPr>
          <p:nvPr/>
        </p:nvCxnSpPr>
        <p:spPr>
          <a:xfrm>
            <a:off x="6946618" y="2384105"/>
            <a:ext cx="1633072" cy="22077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39853" y="1572679"/>
            <a:ext cx="1863770" cy="282172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099506" y="4576199"/>
            <a:ext cx="40924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0B050"/>
                </a:solidFill>
              </a:rPr>
              <a:t>The problem can be described as:</a:t>
            </a:r>
            <a:endParaRPr lang="en-GB" sz="2000" dirty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B050"/>
                </a:solidFill>
              </a:rPr>
              <a:t>Multi-Physics</a:t>
            </a:r>
            <a:endParaRPr lang="en-GB" sz="2000" dirty="0" smtClean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B050"/>
                </a:solidFill>
              </a:rPr>
              <a:t>Multi-Rate</a:t>
            </a:r>
            <a:endParaRPr lang="en-GB" sz="2000" dirty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rgbClr val="00B050"/>
                </a:solidFill>
              </a:rPr>
              <a:t>Multi-Scale</a:t>
            </a:r>
            <a:endParaRPr lang="pl-PL" sz="2000" dirty="0">
              <a:solidFill>
                <a:srgbClr val="00B05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3261" y="730215"/>
            <a:ext cx="11080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55A0"/>
                </a:solidFill>
              </a:rPr>
              <a:t>Waveform relaxation (dynamic iteration) co-simulation scheme allows controlling the convergence error between two consecutive iterations. If the error is smaller than the desired one, the next iteration starts.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24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1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9" name="Łącznik prosty 84996"/>
          <p:cNvCxnSpPr/>
          <p:nvPr/>
        </p:nvCxnSpPr>
        <p:spPr>
          <a:xfrm flipV="1">
            <a:off x="8980077" y="3929848"/>
            <a:ext cx="0" cy="17750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75" name="Łącznik prosty 84997"/>
          <p:cNvCxnSpPr/>
          <p:nvPr/>
        </p:nvCxnSpPr>
        <p:spPr>
          <a:xfrm flipV="1">
            <a:off x="4136032" y="2816214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76" name="Grupa 1"/>
          <p:cNvGrpSpPr/>
          <p:nvPr/>
        </p:nvGrpSpPr>
        <p:grpSpPr>
          <a:xfrm>
            <a:off x="3952649" y="4652036"/>
            <a:ext cx="353667" cy="308182"/>
            <a:chOff x="404165" y="289995"/>
            <a:chExt cx="353667" cy="308182"/>
          </a:xfrm>
        </p:grpSpPr>
        <p:cxnSp>
          <p:nvCxnSpPr>
            <p:cNvPr id="77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8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9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0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82" name="Elipsa 182"/>
          <p:cNvSpPr/>
          <p:nvPr/>
        </p:nvSpPr>
        <p:spPr>
          <a:xfrm rot="16200000">
            <a:off x="3943872" y="3589587"/>
            <a:ext cx="393700" cy="393700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84" name="Straight Arrow Connector 83"/>
          <p:cNvCxnSpPr/>
          <p:nvPr/>
        </p:nvCxnSpPr>
        <p:spPr>
          <a:xfrm flipV="1">
            <a:off x="4133967" y="4072868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85" name="Pole tekstowe 11315"/>
          <p:cNvSpPr txBox="1"/>
          <p:nvPr/>
        </p:nvSpPr>
        <p:spPr>
          <a:xfrm>
            <a:off x="4146670" y="4064135"/>
            <a:ext cx="478178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0" name="Pole tekstowe 11315"/>
          <p:cNvSpPr txBox="1"/>
          <p:nvPr/>
        </p:nvSpPr>
        <p:spPr>
          <a:xfrm>
            <a:off x="5198378" y="3631176"/>
            <a:ext cx="504604" cy="26679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flipV="1">
            <a:off x="4939230" y="3568431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92" name="Pole tekstowe 11315"/>
          <p:cNvSpPr txBox="1"/>
          <p:nvPr/>
        </p:nvSpPr>
        <p:spPr>
          <a:xfrm>
            <a:off x="4529500" y="3615698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93" name="Łącznik prosty 84998"/>
          <p:cNvCxnSpPr/>
          <p:nvPr/>
        </p:nvCxnSpPr>
        <p:spPr>
          <a:xfrm>
            <a:off x="4129201" y="2820813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94" name="Łącznik prosty 84996"/>
          <p:cNvCxnSpPr/>
          <p:nvPr/>
        </p:nvCxnSpPr>
        <p:spPr>
          <a:xfrm flipV="1">
            <a:off x="5072573" y="2814875"/>
            <a:ext cx="0" cy="66902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95" name="Łącznik prosty 84996"/>
          <p:cNvCxnSpPr>
            <a:endCxn id="181" idx="2"/>
          </p:cNvCxnSpPr>
          <p:nvPr/>
        </p:nvCxnSpPr>
        <p:spPr>
          <a:xfrm flipH="1" flipV="1">
            <a:off x="5074566" y="4040435"/>
            <a:ext cx="2613" cy="60650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96" name="Łącznik prosty 84998"/>
          <p:cNvCxnSpPr/>
          <p:nvPr/>
        </p:nvCxnSpPr>
        <p:spPr>
          <a:xfrm>
            <a:off x="4129201" y="4637702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97" name="Pole tekstowe 11315"/>
          <p:cNvSpPr txBox="1"/>
          <p:nvPr/>
        </p:nvSpPr>
        <p:spPr>
          <a:xfrm>
            <a:off x="3920993" y="2463528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</a:rPr>
              <a:t>Field</a:t>
            </a:r>
            <a:endParaRPr lang="en-GB" sz="2800" b="1" dirty="0">
              <a:solidFill>
                <a:schemeClr val="bg1">
                  <a:lumMod val="50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4292499" y="5044527"/>
                <a:ext cx="1914242" cy="6574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2499" y="5044527"/>
                <a:ext cx="1914242" cy="65742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0" name="Łącznik prosty 84996"/>
          <p:cNvCxnSpPr/>
          <p:nvPr/>
        </p:nvCxnSpPr>
        <p:spPr>
          <a:xfrm flipV="1">
            <a:off x="2296059" y="2826274"/>
            <a:ext cx="0" cy="77879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01" name="Łącznik prosty 84997"/>
          <p:cNvCxnSpPr/>
          <p:nvPr/>
        </p:nvCxnSpPr>
        <p:spPr>
          <a:xfrm flipV="1">
            <a:off x="1355294" y="2826273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02" name="Łącznik prosty 84998"/>
          <p:cNvCxnSpPr/>
          <p:nvPr/>
        </p:nvCxnSpPr>
        <p:spPr>
          <a:xfrm>
            <a:off x="1355294" y="4666646"/>
            <a:ext cx="1800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03" name="Grupa 1"/>
          <p:cNvGrpSpPr/>
          <p:nvPr/>
        </p:nvGrpSpPr>
        <p:grpSpPr>
          <a:xfrm>
            <a:off x="1169371" y="4663365"/>
            <a:ext cx="353667" cy="308182"/>
            <a:chOff x="404165" y="289995"/>
            <a:chExt cx="353667" cy="308182"/>
          </a:xfrm>
        </p:grpSpPr>
        <p:cxnSp>
          <p:nvCxnSpPr>
            <p:cNvPr id="104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5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6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7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113" name="Grupa 181"/>
          <p:cNvGrpSpPr/>
          <p:nvPr/>
        </p:nvGrpSpPr>
        <p:grpSpPr>
          <a:xfrm rot="16200000">
            <a:off x="1163134" y="3599646"/>
            <a:ext cx="393700" cy="393700"/>
            <a:chOff x="2514600" y="82550"/>
            <a:chExt cx="393700" cy="393700"/>
          </a:xfrm>
        </p:grpSpPr>
        <p:sp>
          <p:nvSpPr>
            <p:cNvPr id="114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15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16" name="Pole tekstowe 11315"/>
          <p:cNvSpPr txBox="1"/>
          <p:nvPr/>
        </p:nvSpPr>
        <p:spPr>
          <a:xfrm>
            <a:off x="2363374" y="3656871"/>
            <a:ext cx="618549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17" name="Łącznik prosty 84998"/>
          <p:cNvCxnSpPr/>
          <p:nvPr/>
        </p:nvCxnSpPr>
        <p:spPr>
          <a:xfrm>
            <a:off x="1353824" y="2826273"/>
            <a:ext cx="1786244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18" name="Łącznik prosty 84996"/>
          <p:cNvCxnSpPr/>
          <p:nvPr/>
        </p:nvCxnSpPr>
        <p:spPr>
          <a:xfrm flipV="1">
            <a:off x="2299322" y="4064135"/>
            <a:ext cx="0" cy="60251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20" name="Łącznik prosty 84996"/>
          <p:cNvCxnSpPr/>
          <p:nvPr/>
        </p:nvCxnSpPr>
        <p:spPr>
          <a:xfrm flipH="1" flipV="1">
            <a:off x="3141747" y="2826274"/>
            <a:ext cx="0" cy="72333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21" name="Pole tekstowe 11315"/>
          <p:cNvSpPr txBox="1"/>
          <p:nvPr/>
        </p:nvSpPr>
        <p:spPr>
          <a:xfrm>
            <a:off x="1596514" y="2486531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latin typeface="+mj-lt"/>
                <a:ea typeface="Times New Roman" panose="02020603050405020304" pitchFamily="18" charset="0"/>
              </a:rPr>
              <a:t>Circuit</a:t>
            </a:r>
            <a:endParaRPr lang="en-GB" sz="2800" b="1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cxnSp>
        <p:nvCxnSpPr>
          <p:cNvPr id="122" name="Straight Arrow Connector 121"/>
          <p:cNvCxnSpPr/>
          <p:nvPr/>
        </p:nvCxnSpPr>
        <p:spPr>
          <a:xfrm flipV="1">
            <a:off x="1353778" y="3078519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23" name="Straight Arrow Connector 122"/>
          <p:cNvCxnSpPr/>
          <p:nvPr/>
        </p:nvCxnSpPr>
        <p:spPr>
          <a:xfrm>
            <a:off x="2296964" y="2942574"/>
            <a:ext cx="0" cy="25924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24" name="Straight Arrow Connector 123"/>
          <p:cNvCxnSpPr/>
          <p:nvPr/>
        </p:nvCxnSpPr>
        <p:spPr>
          <a:xfrm>
            <a:off x="3139960" y="2941969"/>
            <a:ext cx="0" cy="25924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25" name="Straight Arrow Connector 124"/>
          <p:cNvCxnSpPr/>
          <p:nvPr/>
        </p:nvCxnSpPr>
        <p:spPr>
          <a:xfrm flipV="1">
            <a:off x="2073748" y="3562684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27" name="Pole tekstowe 11315"/>
          <p:cNvSpPr txBox="1"/>
          <p:nvPr/>
        </p:nvSpPr>
        <p:spPr>
          <a:xfrm>
            <a:off x="1375037" y="2987951"/>
            <a:ext cx="389005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8" name="Pole tekstowe 11315"/>
          <p:cNvSpPr txBox="1"/>
          <p:nvPr/>
        </p:nvSpPr>
        <p:spPr>
          <a:xfrm>
            <a:off x="2324506" y="2987951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9" name="Pole tekstowe 11315"/>
          <p:cNvSpPr txBox="1"/>
          <p:nvPr/>
        </p:nvSpPr>
        <p:spPr>
          <a:xfrm>
            <a:off x="1657739" y="3652699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3" name="Łącznik prosty 84996"/>
          <p:cNvCxnSpPr/>
          <p:nvPr/>
        </p:nvCxnSpPr>
        <p:spPr>
          <a:xfrm flipH="1" flipV="1">
            <a:off x="3149593" y="3943310"/>
            <a:ext cx="2256" cy="72026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34" name="Pole tekstowe 11315"/>
          <p:cNvSpPr txBox="1"/>
          <p:nvPr/>
        </p:nvSpPr>
        <p:spPr>
          <a:xfrm>
            <a:off x="2584646" y="3602453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6" name="Pole tekstowe 11315"/>
          <p:cNvSpPr txBox="1"/>
          <p:nvPr/>
        </p:nvSpPr>
        <p:spPr>
          <a:xfrm>
            <a:off x="4038612" y="3559534"/>
            <a:ext cx="146534" cy="372472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 smtClean="0">
                <a:solidFill>
                  <a:schemeClr val="accent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GB" sz="1600" dirty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1600" dirty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1600" dirty="0" smtClean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endParaRPr lang="en-GB" sz="1100" dirty="0" smtClean="0">
              <a:solidFill>
                <a:schemeClr val="accent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pSp>
        <p:nvGrpSpPr>
          <p:cNvPr id="137" name="Grupa 181"/>
          <p:cNvGrpSpPr/>
          <p:nvPr/>
        </p:nvGrpSpPr>
        <p:grpSpPr>
          <a:xfrm rot="5400000">
            <a:off x="2943218" y="3549610"/>
            <a:ext cx="393700" cy="393700"/>
            <a:chOff x="2514600" y="82550"/>
            <a:chExt cx="393700" cy="393700"/>
          </a:xfrm>
        </p:grpSpPr>
        <p:sp>
          <p:nvSpPr>
            <p:cNvPr id="138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39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42" name="Pole tekstowe 11315"/>
          <p:cNvSpPr txBox="1"/>
          <p:nvPr/>
        </p:nvSpPr>
        <p:spPr>
          <a:xfrm>
            <a:off x="3179139" y="2977446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2" name="Arc 151"/>
          <p:cNvSpPr/>
          <p:nvPr/>
        </p:nvSpPr>
        <p:spPr>
          <a:xfrm>
            <a:off x="3404939" y="3332807"/>
            <a:ext cx="620015" cy="451307"/>
          </a:xfrm>
          <a:prstGeom prst="arc">
            <a:avLst>
              <a:gd name="adj1" fmla="val 11064895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Pole tekstowe 11315"/>
          <p:cNvSpPr txBox="1"/>
          <p:nvPr/>
        </p:nvSpPr>
        <p:spPr>
          <a:xfrm>
            <a:off x="3557089" y="3065073"/>
            <a:ext cx="598799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4" name="Arc 153"/>
          <p:cNvSpPr/>
          <p:nvPr/>
        </p:nvSpPr>
        <p:spPr>
          <a:xfrm rot="10800000">
            <a:off x="3199306" y="3761624"/>
            <a:ext cx="848935" cy="440746"/>
          </a:xfrm>
          <a:prstGeom prst="arc">
            <a:avLst>
              <a:gd name="adj1" fmla="val 11534650"/>
              <a:gd name="adj2" fmla="val 69147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Pole tekstowe 11315"/>
          <p:cNvSpPr txBox="1"/>
          <p:nvPr/>
        </p:nvSpPr>
        <p:spPr>
          <a:xfrm>
            <a:off x="3482330" y="4212086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1363510" y="5212294"/>
                <a:ext cx="202305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14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3510" y="5212294"/>
                <a:ext cx="2023054" cy="307777"/>
              </a:xfrm>
              <a:prstGeom prst="rect">
                <a:avLst/>
              </a:prstGeom>
              <a:blipFill rotWithShape="0">
                <a:blip r:embed="rId3"/>
                <a:stretch>
                  <a:fillRect b="-78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1" name="Title 1"/>
          <p:cNvSpPr txBox="1">
            <a:spLocks/>
          </p:cNvSpPr>
          <p:nvPr/>
        </p:nvSpPr>
        <p:spPr>
          <a:xfrm>
            <a:off x="589546" y="7532"/>
            <a:ext cx="10969139" cy="573884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200" dirty="0" smtClean="0"/>
              <a:t>Q1: </a:t>
            </a:r>
            <a:r>
              <a:rPr lang="en-GB" sz="3200" dirty="0" smtClean="0"/>
              <a:t>Field-circuit coupling – </a:t>
            </a:r>
            <a:r>
              <a:rPr lang="pl-PL" sz="3200" dirty="0" smtClean="0"/>
              <a:t>Field Model Approximation</a:t>
            </a:r>
            <a:endParaRPr lang="en-US" sz="3200" dirty="0"/>
          </a:p>
        </p:txBody>
      </p:sp>
      <p:sp>
        <p:nvSpPr>
          <p:cNvPr id="145" name="Rectangle 144"/>
          <p:cNvSpPr/>
          <p:nvPr/>
        </p:nvSpPr>
        <p:spPr>
          <a:xfrm>
            <a:off x="530582" y="860506"/>
            <a:ext cx="5580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just">
              <a:buClr>
                <a:srgbClr val="0055A0"/>
              </a:buClr>
            </a:pPr>
            <a:r>
              <a:rPr lang="en-GB" sz="1400" b="1" u="sng" dirty="0" smtClean="0">
                <a:ea typeface="Times New Roman" panose="02020603050405020304" pitchFamily="18" charset="0"/>
              </a:rPr>
              <a:t>Source </a:t>
            </a:r>
            <a:r>
              <a:rPr lang="en-GB" sz="1400" b="1" u="sng" dirty="0">
                <a:ea typeface="Times New Roman" panose="02020603050405020304" pitchFamily="18" charset="0"/>
              </a:rPr>
              <a:t>Coupling Interface</a:t>
            </a:r>
            <a:endParaRPr lang="en-GB" sz="2000" b="1" u="sng" dirty="0">
              <a:ea typeface="Times New Roman" panose="02020603050405020304" pitchFamily="18" charset="0"/>
            </a:endParaRPr>
          </a:p>
          <a:p>
            <a:pPr marL="36576" algn="just">
              <a:buClr>
                <a:srgbClr val="0055A0"/>
              </a:buClr>
            </a:pPr>
            <a:endParaRPr lang="en-US" sz="1400" dirty="0" smtClean="0">
              <a:solidFill>
                <a:srgbClr val="0055A0"/>
              </a:solidFill>
            </a:endParaRP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Field: Coil driven by voltage source</a:t>
            </a: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Circuit: Coil represented as a current source</a:t>
            </a: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Inductor is driven by a voltage source obtained from the circuit</a:t>
            </a:r>
          </a:p>
        </p:txBody>
      </p:sp>
      <p:sp>
        <p:nvSpPr>
          <p:cNvPr id="146" name="Pole tekstowe 11315"/>
          <p:cNvSpPr txBox="1"/>
          <p:nvPr/>
        </p:nvSpPr>
        <p:spPr>
          <a:xfrm>
            <a:off x="3115704" y="3297977"/>
            <a:ext cx="336400" cy="548794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600" b="1" dirty="0" smtClean="0">
                <a:solidFill>
                  <a:schemeClr val="accent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GB" sz="2400" b="1" dirty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2400" b="1" dirty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2400" b="1" dirty="0" smtClean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2400" b="1" dirty="0" smtClean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2400" b="1" dirty="0" smtClean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endParaRPr lang="en-GB" sz="1600" b="1" dirty="0" smtClean="0">
              <a:solidFill>
                <a:schemeClr val="accent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>
              <a:xfrm>
                <a:off x="125329" y="7205119"/>
                <a:ext cx="2707088" cy="418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𝑅𝑖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329" y="7205119"/>
                <a:ext cx="2707088" cy="418128"/>
              </a:xfrm>
              <a:prstGeom prst="rect">
                <a:avLst/>
              </a:prstGeom>
              <a:blipFill>
                <a:blip r:embed="rId7"/>
                <a:stretch>
                  <a:fillRect l="-2252" r="-225" b="-115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2817779" y="7279837"/>
                <a:ext cx="1841145" cy="6244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400" b="0" dirty="0" smtClean="0"/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7779" y="7279837"/>
                <a:ext cx="1841145" cy="624466"/>
              </a:xfrm>
              <a:prstGeom prst="rect">
                <a:avLst/>
              </a:prstGeom>
              <a:blipFill>
                <a:blip r:embed="rId8"/>
                <a:stretch>
                  <a:fillRect l="-2318" b="-8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7" name="Grupa 85009"/>
          <p:cNvGrpSpPr/>
          <p:nvPr/>
        </p:nvGrpSpPr>
        <p:grpSpPr>
          <a:xfrm rot="5400000">
            <a:off x="4804077" y="3654041"/>
            <a:ext cx="551967" cy="220820"/>
            <a:chOff x="3126982" y="2172859"/>
            <a:chExt cx="717289" cy="227313"/>
          </a:xfrm>
        </p:grpSpPr>
        <p:sp>
          <p:nvSpPr>
            <p:cNvPr id="178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9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0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1" name="Łuk 85012"/>
            <p:cNvSpPr/>
            <p:nvPr/>
          </p:nvSpPr>
          <p:spPr>
            <a:xfrm>
              <a:off x="3664061" y="2184172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164" name="Group 163"/>
          <p:cNvGrpSpPr/>
          <p:nvPr/>
        </p:nvGrpSpPr>
        <p:grpSpPr>
          <a:xfrm rot="5400000">
            <a:off x="2061040" y="3780341"/>
            <a:ext cx="479190" cy="99537"/>
            <a:chOff x="4254593" y="4828506"/>
            <a:chExt cx="1019270" cy="211723"/>
          </a:xfrm>
        </p:grpSpPr>
        <p:cxnSp>
          <p:nvCxnSpPr>
            <p:cNvPr id="165" name="Straight Connector 164"/>
            <p:cNvCxnSpPr/>
            <p:nvPr/>
          </p:nvCxnSpPr>
          <p:spPr>
            <a:xfrm flipH="1">
              <a:off x="4501492" y="4848308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66" name="Straight Connector 165"/>
            <p:cNvCxnSpPr/>
            <p:nvPr/>
          </p:nvCxnSpPr>
          <p:spPr>
            <a:xfrm>
              <a:off x="4680351" y="4860230"/>
              <a:ext cx="178861" cy="1799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67" name="Straight Connector 166"/>
            <p:cNvCxnSpPr/>
            <p:nvPr/>
          </p:nvCxnSpPr>
          <p:spPr>
            <a:xfrm flipH="1">
              <a:off x="4850491" y="4838708"/>
              <a:ext cx="178861" cy="1799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68" name="Straight Connector 167"/>
            <p:cNvCxnSpPr/>
            <p:nvPr/>
          </p:nvCxnSpPr>
          <p:spPr>
            <a:xfrm>
              <a:off x="5022999" y="4828506"/>
              <a:ext cx="178861" cy="18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69" name="Straight Connector 168"/>
            <p:cNvCxnSpPr/>
            <p:nvPr/>
          </p:nvCxnSpPr>
          <p:spPr>
            <a:xfrm flipH="1">
              <a:off x="5183863" y="4926985"/>
              <a:ext cx="90000" cy="9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70" name="Straight Connector 169"/>
            <p:cNvCxnSpPr/>
            <p:nvPr/>
          </p:nvCxnSpPr>
          <p:spPr>
            <a:xfrm>
              <a:off x="4337340" y="4846370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71" name="Straight Connector 170"/>
            <p:cNvCxnSpPr/>
            <p:nvPr/>
          </p:nvCxnSpPr>
          <p:spPr>
            <a:xfrm flipH="1">
              <a:off x="4254593" y="4868566"/>
              <a:ext cx="90001" cy="9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182" name="Łącznik prosty 84996"/>
          <p:cNvCxnSpPr/>
          <p:nvPr/>
        </p:nvCxnSpPr>
        <p:spPr>
          <a:xfrm flipV="1">
            <a:off x="8143945" y="2731686"/>
            <a:ext cx="0" cy="73302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83" name="Łącznik prosty 84997"/>
          <p:cNvCxnSpPr/>
          <p:nvPr/>
        </p:nvCxnSpPr>
        <p:spPr>
          <a:xfrm flipV="1">
            <a:off x="7198735" y="2731685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84" name="Łącznik prosty 84998"/>
          <p:cNvCxnSpPr/>
          <p:nvPr/>
        </p:nvCxnSpPr>
        <p:spPr>
          <a:xfrm>
            <a:off x="7198735" y="4572058"/>
            <a:ext cx="1801997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85" name="Grupa 1"/>
          <p:cNvGrpSpPr/>
          <p:nvPr/>
        </p:nvGrpSpPr>
        <p:grpSpPr>
          <a:xfrm>
            <a:off x="7013023" y="4566660"/>
            <a:ext cx="353667" cy="308182"/>
            <a:chOff x="404165" y="289995"/>
            <a:chExt cx="353667" cy="308182"/>
          </a:xfrm>
        </p:grpSpPr>
        <p:cxnSp>
          <p:nvCxnSpPr>
            <p:cNvPr id="186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7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8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9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190" name="Grupa 181"/>
          <p:cNvGrpSpPr/>
          <p:nvPr/>
        </p:nvGrpSpPr>
        <p:grpSpPr>
          <a:xfrm rot="16200000">
            <a:off x="6998008" y="3531435"/>
            <a:ext cx="393700" cy="393700"/>
            <a:chOff x="2514600" y="82550"/>
            <a:chExt cx="393700" cy="393700"/>
          </a:xfrm>
        </p:grpSpPr>
        <p:sp>
          <p:nvSpPr>
            <p:cNvPr id="191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92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93" name="Pole tekstowe 11315"/>
          <p:cNvSpPr txBox="1"/>
          <p:nvPr/>
        </p:nvSpPr>
        <p:spPr>
          <a:xfrm>
            <a:off x="8206815" y="3562283"/>
            <a:ext cx="618549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4" name="Pole tekstowe 11315"/>
          <p:cNvSpPr txBox="1"/>
          <p:nvPr/>
        </p:nvSpPr>
        <p:spPr>
          <a:xfrm>
            <a:off x="9058139" y="3195591"/>
            <a:ext cx="504604" cy="26679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</a:t>
            </a:r>
            <a:endParaRPr lang="en-GB" sz="1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95" name="Łącznik prosty 84998"/>
          <p:cNvCxnSpPr/>
          <p:nvPr/>
        </p:nvCxnSpPr>
        <p:spPr>
          <a:xfrm>
            <a:off x="7190915" y="2731685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96" name="Łącznik prosty 84996"/>
          <p:cNvCxnSpPr/>
          <p:nvPr/>
        </p:nvCxnSpPr>
        <p:spPr>
          <a:xfrm flipV="1">
            <a:off x="8152288" y="3943610"/>
            <a:ext cx="0" cy="62844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97" name="Łącznik prosty 84996"/>
          <p:cNvCxnSpPr/>
          <p:nvPr/>
        </p:nvCxnSpPr>
        <p:spPr>
          <a:xfrm flipH="1" flipV="1">
            <a:off x="8974619" y="3505169"/>
            <a:ext cx="0" cy="35396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98" name="Pole tekstowe 11315"/>
          <p:cNvSpPr txBox="1"/>
          <p:nvPr/>
        </p:nvSpPr>
        <p:spPr>
          <a:xfrm>
            <a:off x="7437790" y="2357587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latin typeface="+mj-lt"/>
                <a:ea typeface="Times New Roman" panose="02020603050405020304" pitchFamily="18" charset="0"/>
              </a:rPr>
              <a:t>Circuit</a:t>
            </a:r>
            <a:endParaRPr lang="en-GB" sz="2800" b="1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cxnSp>
        <p:nvCxnSpPr>
          <p:cNvPr id="199" name="Straight Arrow Connector 198"/>
          <p:cNvCxnSpPr/>
          <p:nvPr/>
        </p:nvCxnSpPr>
        <p:spPr>
          <a:xfrm flipV="1">
            <a:off x="7193608" y="2983931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00" name="Straight Arrow Connector 199"/>
          <p:cNvCxnSpPr/>
          <p:nvPr/>
        </p:nvCxnSpPr>
        <p:spPr>
          <a:xfrm>
            <a:off x="8142408" y="2847986"/>
            <a:ext cx="0" cy="25924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01" name="Straight Arrow Connector 200"/>
          <p:cNvCxnSpPr/>
          <p:nvPr/>
        </p:nvCxnSpPr>
        <p:spPr>
          <a:xfrm>
            <a:off x="8978673" y="2754100"/>
            <a:ext cx="0" cy="14366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02" name="Straight Arrow Connector 201"/>
          <p:cNvCxnSpPr/>
          <p:nvPr/>
        </p:nvCxnSpPr>
        <p:spPr>
          <a:xfrm flipV="1">
            <a:off x="7917189" y="3468096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03" name="Straight Arrow Connector 202"/>
          <p:cNvCxnSpPr/>
          <p:nvPr/>
        </p:nvCxnSpPr>
        <p:spPr>
          <a:xfrm flipV="1">
            <a:off x="8797578" y="3112848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04" name="Pole tekstowe 11315"/>
          <p:cNvSpPr txBox="1"/>
          <p:nvPr/>
        </p:nvSpPr>
        <p:spPr>
          <a:xfrm>
            <a:off x="7218478" y="2893363"/>
            <a:ext cx="389005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5" name="Pole tekstowe 11315"/>
          <p:cNvSpPr txBox="1"/>
          <p:nvPr/>
        </p:nvSpPr>
        <p:spPr>
          <a:xfrm>
            <a:off x="8167947" y="2893363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" name="Pole tekstowe 11315"/>
          <p:cNvSpPr txBox="1"/>
          <p:nvPr/>
        </p:nvSpPr>
        <p:spPr>
          <a:xfrm>
            <a:off x="9024774" y="2850071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7" name="Pole tekstowe 11315"/>
          <p:cNvSpPr txBox="1"/>
          <p:nvPr/>
        </p:nvSpPr>
        <p:spPr>
          <a:xfrm>
            <a:off x="7501180" y="3558111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8" name="Pole tekstowe 11315"/>
          <p:cNvSpPr txBox="1"/>
          <p:nvPr/>
        </p:nvSpPr>
        <p:spPr>
          <a:xfrm>
            <a:off x="8432590" y="3178585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9" name="Oval 208"/>
          <p:cNvSpPr/>
          <p:nvPr/>
        </p:nvSpPr>
        <p:spPr>
          <a:xfrm>
            <a:off x="8841752" y="3709667"/>
            <a:ext cx="288028" cy="28802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Pole tekstowe 11315"/>
          <p:cNvSpPr txBox="1"/>
          <p:nvPr/>
        </p:nvSpPr>
        <p:spPr>
          <a:xfrm>
            <a:off x="8868837" y="3645472"/>
            <a:ext cx="279030" cy="40538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endParaRPr lang="en-GB" sz="10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12" name="Pole tekstowe 11315"/>
          <p:cNvSpPr txBox="1"/>
          <p:nvPr/>
        </p:nvSpPr>
        <p:spPr>
          <a:xfrm>
            <a:off x="8380030" y="3735711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13" name="Straight Arrow Connector 212"/>
          <p:cNvCxnSpPr/>
          <p:nvPr/>
        </p:nvCxnSpPr>
        <p:spPr>
          <a:xfrm flipV="1">
            <a:off x="8790087" y="3629111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4" name="Łącznik prosty 84997"/>
          <p:cNvCxnSpPr/>
          <p:nvPr/>
        </p:nvCxnSpPr>
        <p:spPr>
          <a:xfrm flipV="1">
            <a:off x="10466199" y="2712270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215" name="Grupa 1"/>
          <p:cNvGrpSpPr/>
          <p:nvPr/>
        </p:nvGrpSpPr>
        <p:grpSpPr>
          <a:xfrm>
            <a:off x="10279959" y="4547245"/>
            <a:ext cx="353667" cy="308182"/>
            <a:chOff x="404165" y="289995"/>
            <a:chExt cx="353667" cy="308182"/>
          </a:xfrm>
        </p:grpSpPr>
        <p:cxnSp>
          <p:nvCxnSpPr>
            <p:cNvPr id="216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17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18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19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220" name="Grupa 181"/>
          <p:cNvGrpSpPr/>
          <p:nvPr/>
        </p:nvGrpSpPr>
        <p:grpSpPr>
          <a:xfrm rot="16200000">
            <a:off x="10274039" y="3485643"/>
            <a:ext cx="393700" cy="393700"/>
            <a:chOff x="2514600" y="82550"/>
            <a:chExt cx="393700" cy="393700"/>
          </a:xfrm>
        </p:grpSpPr>
        <p:sp>
          <p:nvSpPr>
            <p:cNvPr id="221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222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223" name="Straight Arrow Connector 222"/>
          <p:cNvCxnSpPr/>
          <p:nvPr/>
        </p:nvCxnSpPr>
        <p:spPr>
          <a:xfrm flipV="1">
            <a:off x="10463805" y="2964516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24" name="Pole tekstowe 11315"/>
          <p:cNvSpPr txBox="1"/>
          <p:nvPr/>
        </p:nvSpPr>
        <p:spPr>
          <a:xfrm>
            <a:off x="10485942" y="2873948"/>
            <a:ext cx="478178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5" name="Pole tekstowe 11315"/>
          <p:cNvSpPr txBox="1"/>
          <p:nvPr/>
        </p:nvSpPr>
        <p:spPr>
          <a:xfrm>
            <a:off x="11518878" y="3535864"/>
            <a:ext cx="504604" cy="26679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26" name="Straight Arrow Connector 225"/>
          <p:cNvCxnSpPr/>
          <p:nvPr/>
        </p:nvCxnSpPr>
        <p:spPr>
          <a:xfrm flipV="1">
            <a:off x="11269397" y="3445435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27" name="Pole tekstowe 11315"/>
          <p:cNvSpPr txBox="1"/>
          <p:nvPr/>
        </p:nvSpPr>
        <p:spPr>
          <a:xfrm>
            <a:off x="10859667" y="3511754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28" name="Łącznik prosty 84998"/>
          <p:cNvCxnSpPr/>
          <p:nvPr/>
        </p:nvCxnSpPr>
        <p:spPr>
          <a:xfrm>
            <a:off x="10459368" y="2716869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29" name="Łącznik prosty 84996"/>
          <p:cNvCxnSpPr>
            <a:stCxn id="250" idx="0"/>
          </p:cNvCxnSpPr>
          <p:nvPr/>
        </p:nvCxnSpPr>
        <p:spPr>
          <a:xfrm flipV="1">
            <a:off x="11402047" y="2710932"/>
            <a:ext cx="693" cy="65085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30" name="Łącznik prosty 84996"/>
          <p:cNvCxnSpPr/>
          <p:nvPr/>
        </p:nvCxnSpPr>
        <p:spPr>
          <a:xfrm flipV="1">
            <a:off x="11407346" y="3916629"/>
            <a:ext cx="0" cy="62636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31" name="Łącznik prosty 84998"/>
          <p:cNvCxnSpPr/>
          <p:nvPr/>
        </p:nvCxnSpPr>
        <p:spPr>
          <a:xfrm>
            <a:off x="10459368" y="4540108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32" name="Arc 231"/>
          <p:cNvSpPr/>
          <p:nvPr/>
        </p:nvSpPr>
        <p:spPr>
          <a:xfrm>
            <a:off x="9033716" y="2754100"/>
            <a:ext cx="1359437" cy="533840"/>
          </a:xfrm>
          <a:prstGeom prst="arc">
            <a:avLst>
              <a:gd name="adj1" fmla="val 11486849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3" name="Arc 232"/>
          <p:cNvSpPr/>
          <p:nvPr/>
        </p:nvSpPr>
        <p:spPr>
          <a:xfrm rot="10800000">
            <a:off x="9052993" y="3666220"/>
            <a:ext cx="2184063" cy="396208"/>
          </a:xfrm>
          <a:prstGeom prst="arc">
            <a:avLst>
              <a:gd name="adj1" fmla="val 10812139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4" name="Pole tekstowe 11315"/>
          <p:cNvSpPr txBox="1"/>
          <p:nvPr/>
        </p:nvSpPr>
        <p:spPr>
          <a:xfrm>
            <a:off x="9493793" y="3995498"/>
            <a:ext cx="478823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5" name="Pole tekstowe 11315"/>
          <p:cNvSpPr txBox="1"/>
          <p:nvPr/>
        </p:nvSpPr>
        <p:spPr>
          <a:xfrm>
            <a:off x="9546511" y="2749053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6" name="Pole tekstowe 11315"/>
          <p:cNvSpPr txBox="1"/>
          <p:nvPr/>
        </p:nvSpPr>
        <p:spPr>
          <a:xfrm>
            <a:off x="10248820" y="2393175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</a:rPr>
              <a:t>Field</a:t>
            </a:r>
            <a:endParaRPr lang="en-GB" sz="2800" b="1" dirty="0">
              <a:solidFill>
                <a:schemeClr val="bg1">
                  <a:lumMod val="50000"/>
                </a:schemeClr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7" name="Rectangle 236"/>
              <p:cNvSpPr/>
              <p:nvPr/>
            </p:nvSpPr>
            <p:spPr>
              <a:xfrm>
                <a:off x="10604087" y="5115805"/>
                <a:ext cx="1524135" cy="5104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37" name="Rectangle 2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4087" y="5115805"/>
                <a:ext cx="1524135" cy="510461"/>
              </a:xfrm>
              <a:prstGeom prst="rect">
                <a:avLst/>
              </a:prstGeom>
              <a:blipFill rotWithShape="0">
                <a:blip r:embed="rId9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8" name="TextBox 237"/>
              <p:cNvSpPr txBox="1"/>
              <p:nvPr/>
            </p:nvSpPr>
            <p:spPr>
              <a:xfrm>
                <a:off x="6422587" y="5177845"/>
                <a:ext cx="2094676" cy="418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38" name="TextBox 2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2587" y="5177845"/>
                <a:ext cx="2094676" cy="418128"/>
              </a:xfrm>
              <a:prstGeom prst="rect">
                <a:avLst/>
              </a:prstGeom>
              <a:blipFill rotWithShape="0">
                <a:blip r:embed="rId10"/>
                <a:stretch>
                  <a:fillRect l="-2915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9" name="TextBox 238"/>
              <p:cNvSpPr txBox="1"/>
              <p:nvPr/>
            </p:nvSpPr>
            <p:spPr>
              <a:xfrm>
                <a:off x="8681228" y="5075611"/>
                <a:ext cx="1770934" cy="6244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 (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400" b="0" dirty="0" smtClean="0"/>
              </a:p>
            </p:txBody>
          </p:sp>
        </mc:Choice>
        <mc:Fallback xmlns="">
          <p:sp>
            <p:nvSpPr>
              <p:cNvPr id="239" name="TextBox 2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1228" y="5075611"/>
                <a:ext cx="1770934" cy="624466"/>
              </a:xfrm>
              <a:prstGeom prst="rect">
                <a:avLst/>
              </a:prstGeom>
              <a:blipFill rotWithShape="0">
                <a:blip r:embed="rId11"/>
                <a:stretch>
                  <a:fillRect l="-2405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0" name="Rectangle 239"/>
          <p:cNvSpPr/>
          <p:nvPr/>
        </p:nvSpPr>
        <p:spPr>
          <a:xfrm>
            <a:off x="6525421" y="860506"/>
            <a:ext cx="558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just">
              <a:buClr>
                <a:srgbClr val="0055A0"/>
              </a:buClr>
            </a:pPr>
            <a:r>
              <a:rPr lang="en-GB" sz="1400" b="1" u="sng" dirty="0" smtClean="0">
                <a:ea typeface="Times New Roman" panose="02020603050405020304" pitchFamily="18" charset="0"/>
              </a:rPr>
              <a:t>Parameter </a:t>
            </a:r>
            <a:r>
              <a:rPr lang="en-GB" sz="1400" b="1" u="sng" dirty="0">
                <a:ea typeface="Times New Roman" panose="02020603050405020304" pitchFamily="18" charset="0"/>
              </a:rPr>
              <a:t>Coupling Interface</a:t>
            </a:r>
            <a:endParaRPr lang="en-GB" sz="2000" b="1" u="sng" dirty="0">
              <a:ea typeface="Times New Roman" panose="02020603050405020304" pitchFamily="18" charset="0"/>
            </a:endParaRPr>
          </a:p>
          <a:p>
            <a:pPr marL="36576" algn="just">
              <a:buClr>
                <a:srgbClr val="0055A0"/>
              </a:buClr>
            </a:pPr>
            <a:endParaRPr lang="en-US" sz="1400" dirty="0" smtClean="0">
              <a:solidFill>
                <a:srgbClr val="0055A0"/>
              </a:solidFill>
            </a:endParaRP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55A0"/>
                </a:solidFill>
              </a:rPr>
              <a:t>Field: Differential inductance calculated from magnetic flux </a:t>
            </a: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Circuit: Inductor as a differential inductance </a:t>
            </a:r>
          </a:p>
          <a:p>
            <a:pPr marL="322326" indent="-28575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The effect of the difference between the two differential inductances is represented as a voltage source </a:t>
            </a:r>
            <a:r>
              <a:rPr lang="en-US" sz="1400" dirty="0" err="1" smtClean="0">
                <a:solidFill>
                  <a:srgbClr val="0055A0"/>
                </a:solidFill>
              </a:rPr>
              <a:t>u</a:t>
            </a:r>
            <a:r>
              <a:rPr lang="en-US" sz="1400" baseline="-25000" dirty="0" err="1" smtClean="0">
                <a:solidFill>
                  <a:srgbClr val="0055A0"/>
                </a:solidFill>
              </a:rPr>
              <a:t>c</a:t>
            </a:r>
            <a:r>
              <a:rPr lang="en-US" sz="1400" dirty="0" smtClean="0">
                <a:solidFill>
                  <a:srgbClr val="0055A0"/>
                </a:solidFill>
              </a:rPr>
              <a:t>.</a:t>
            </a:r>
            <a:endParaRPr lang="en-US" baseline="-25000" dirty="0" smtClean="0">
              <a:solidFill>
                <a:srgbClr val="0055A0"/>
              </a:solidFill>
            </a:endParaRPr>
          </a:p>
        </p:txBody>
      </p:sp>
      <p:grpSp>
        <p:nvGrpSpPr>
          <p:cNvPr id="241" name="Group 240"/>
          <p:cNvGrpSpPr/>
          <p:nvPr/>
        </p:nvGrpSpPr>
        <p:grpSpPr>
          <a:xfrm rot="5400000">
            <a:off x="7912571" y="3656196"/>
            <a:ext cx="479190" cy="99537"/>
            <a:chOff x="4254593" y="4828506"/>
            <a:chExt cx="1019270" cy="211723"/>
          </a:xfrm>
        </p:grpSpPr>
        <p:cxnSp>
          <p:nvCxnSpPr>
            <p:cNvPr id="242" name="Straight Connector 241"/>
            <p:cNvCxnSpPr/>
            <p:nvPr/>
          </p:nvCxnSpPr>
          <p:spPr>
            <a:xfrm flipH="1">
              <a:off x="4501492" y="4848308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43" name="Straight Connector 242"/>
            <p:cNvCxnSpPr/>
            <p:nvPr/>
          </p:nvCxnSpPr>
          <p:spPr>
            <a:xfrm>
              <a:off x="4680351" y="4860230"/>
              <a:ext cx="178861" cy="1799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44" name="Straight Connector 243"/>
            <p:cNvCxnSpPr/>
            <p:nvPr/>
          </p:nvCxnSpPr>
          <p:spPr>
            <a:xfrm flipH="1">
              <a:off x="4850491" y="4838708"/>
              <a:ext cx="178861" cy="1799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>
            <a:xfrm>
              <a:off x="5022999" y="4828506"/>
              <a:ext cx="178861" cy="18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>
            <a:xfrm flipH="1">
              <a:off x="5183863" y="4926985"/>
              <a:ext cx="90000" cy="9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>
            <a:xfrm>
              <a:off x="4337340" y="4846370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48" name="Straight Connector 247"/>
            <p:cNvCxnSpPr/>
            <p:nvPr/>
          </p:nvCxnSpPr>
          <p:spPr>
            <a:xfrm flipH="1">
              <a:off x="4254593" y="4868566"/>
              <a:ext cx="90001" cy="9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249" name="Grupa 85009"/>
          <p:cNvGrpSpPr/>
          <p:nvPr/>
        </p:nvGrpSpPr>
        <p:grpSpPr>
          <a:xfrm rot="5400000">
            <a:off x="11125175" y="3527353"/>
            <a:ext cx="551967" cy="220820"/>
            <a:chOff x="3126982" y="2172859"/>
            <a:chExt cx="717289" cy="227313"/>
          </a:xfrm>
        </p:grpSpPr>
        <p:sp>
          <p:nvSpPr>
            <p:cNvPr id="250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51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52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53" name="Łuk 85012"/>
            <p:cNvSpPr/>
            <p:nvPr/>
          </p:nvSpPr>
          <p:spPr>
            <a:xfrm>
              <a:off x="3664061" y="2184172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254" name="Grupa 85009"/>
          <p:cNvGrpSpPr/>
          <p:nvPr/>
        </p:nvGrpSpPr>
        <p:grpSpPr>
          <a:xfrm rot="5400000">
            <a:off x="8694606" y="3109985"/>
            <a:ext cx="551967" cy="220820"/>
            <a:chOff x="3126982" y="2172859"/>
            <a:chExt cx="717289" cy="227313"/>
          </a:xfrm>
        </p:grpSpPr>
        <p:sp>
          <p:nvSpPr>
            <p:cNvPr id="255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56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57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58" name="Łuk 85012"/>
            <p:cNvSpPr/>
            <p:nvPr/>
          </p:nvSpPr>
          <p:spPr>
            <a:xfrm>
              <a:off x="3664061" y="2184172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grpSp>
        <p:nvGrpSpPr>
          <p:cNvPr id="259" name="Group 258"/>
          <p:cNvGrpSpPr/>
          <p:nvPr/>
        </p:nvGrpSpPr>
        <p:grpSpPr>
          <a:xfrm rot="5400000">
            <a:off x="8840693" y="4185693"/>
            <a:ext cx="283910" cy="138142"/>
            <a:chOff x="4254593" y="4828506"/>
            <a:chExt cx="1019270" cy="211723"/>
          </a:xfrm>
        </p:grpSpPr>
        <p:cxnSp>
          <p:nvCxnSpPr>
            <p:cNvPr id="260" name="Straight Connector 259"/>
            <p:cNvCxnSpPr/>
            <p:nvPr/>
          </p:nvCxnSpPr>
          <p:spPr>
            <a:xfrm flipH="1">
              <a:off x="4501492" y="4848308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>
            <a:xfrm>
              <a:off x="4680351" y="4860230"/>
              <a:ext cx="178861" cy="1799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62" name="Straight Connector 261"/>
            <p:cNvCxnSpPr/>
            <p:nvPr/>
          </p:nvCxnSpPr>
          <p:spPr>
            <a:xfrm flipH="1">
              <a:off x="4850491" y="4838708"/>
              <a:ext cx="178861" cy="1799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63" name="Straight Connector 262"/>
            <p:cNvCxnSpPr/>
            <p:nvPr/>
          </p:nvCxnSpPr>
          <p:spPr>
            <a:xfrm>
              <a:off x="5022999" y="4828506"/>
              <a:ext cx="178861" cy="18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64" name="Straight Connector 263"/>
            <p:cNvCxnSpPr/>
            <p:nvPr/>
          </p:nvCxnSpPr>
          <p:spPr>
            <a:xfrm flipH="1">
              <a:off x="5183863" y="4926985"/>
              <a:ext cx="90000" cy="9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65" name="Straight Connector 264"/>
            <p:cNvCxnSpPr/>
            <p:nvPr/>
          </p:nvCxnSpPr>
          <p:spPr>
            <a:xfrm>
              <a:off x="4337340" y="4846370"/>
              <a:ext cx="178861" cy="1800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66" name="Straight Connector 265"/>
            <p:cNvCxnSpPr/>
            <p:nvPr/>
          </p:nvCxnSpPr>
          <p:spPr>
            <a:xfrm flipH="1">
              <a:off x="4254593" y="4868566"/>
              <a:ext cx="90001" cy="9000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cxnSp>
        <p:nvCxnSpPr>
          <p:cNvPr id="267" name="Łącznik prosty 84996"/>
          <p:cNvCxnSpPr/>
          <p:nvPr/>
        </p:nvCxnSpPr>
        <p:spPr>
          <a:xfrm flipV="1">
            <a:off x="8981090" y="2722893"/>
            <a:ext cx="0" cy="229922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68" name="Łącznik prosty 84996"/>
          <p:cNvCxnSpPr/>
          <p:nvPr/>
        </p:nvCxnSpPr>
        <p:spPr>
          <a:xfrm flipV="1">
            <a:off x="8991571" y="4396720"/>
            <a:ext cx="0" cy="17750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70" name="Straight Arrow Connector 269"/>
          <p:cNvCxnSpPr/>
          <p:nvPr/>
        </p:nvCxnSpPr>
        <p:spPr>
          <a:xfrm flipV="1">
            <a:off x="8886168" y="4152809"/>
            <a:ext cx="213658" cy="22656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71" name="Arc 270"/>
          <p:cNvSpPr/>
          <p:nvPr/>
        </p:nvSpPr>
        <p:spPr>
          <a:xfrm rot="10800000">
            <a:off x="9045029" y="4038440"/>
            <a:ext cx="2253624" cy="390699"/>
          </a:xfrm>
          <a:prstGeom prst="arc">
            <a:avLst>
              <a:gd name="adj1" fmla="val 10812139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2" name="TextBox 271"/>
              <p:cNvSpPr txBox="1"/>
              <p:nvPr/>
            </p:nvSpPr>
            <p:spPr>
              <a:xfrm>
                <a:off x="9139619" y="4388566"/>
                <a:ext cx="1166666" cy="3781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9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900" b="0" i="1" smtClean="0"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en-GB" sz="9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9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9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9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  <m:t>𝑡𝑢𝑟𝑛𝑠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9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9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 sz="9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9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272" name="TextBox 2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9619" y="4388566"/>
                <a:ext cx="1166666" cy="378117"/>
              </a:xfrm>
              <a:prstGeom prst="rect">
                <a:avLst/>
              </a:prstGeom>
              <a:blipFill rotWithShape="0">
                <a:blip r:embed="rId12"/>
                <a:stretch>
                  <a:fillRect l="-2083" t="-129032" r="-28125" b="-1903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431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/>
      <p:bldP spid="194" grpId="0"/>
      <p:bldP spid="198" grpId="0"/>
      <p:bldP spid="204" grpId="0"/>
      <p:bldP spid="205" grpId="0"/>
      <p:bldP spid="206" grpId="0"/>
      <p:bldP spid="207" grpId="0"/>
      <p:bldP spid="208" grpId="0"/>
      <p:bldP spid="209" grpId="0" animBg="1"/>
      <p:bldP spid="210" grpId="0"/>
      <p:bldP spid="212" grpId="0"/>
      <p:bldP spid="224" grpId="0"/>
      <p:bldP spid="225" grpId="0"/>
      <p:bldP spid="227" grpId="0"/>
      <p:bldP spid="232" grpId="0" animBg="1"/>
      <p:bldP spid="233" grpId="0" animBg="1"/>
      <p:bldP spid="234" grpId="0"/>
      <p:bldP spid="235" grpId="0"/>
      <p:bldP spid="236" grpId="0"/>
      <p:bldP spid="237" grpId="0"/>
      <p:bldP spid="238" grpId="0"/>
      <p:bldP spid="239" grpId="0"/>
      <p:bldP spid="240" grpId="0"/>
      <p:bldP spid="271" grpId="0" animBg="1"/>
      <p:bldP spid="2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50776"/>
            <a:ext cx="12192000" cy="632992"/>
          </a:xfrm>
        </p:spPr>
        <p:txBody>
          <a:bodyPr>
            <a:normAutofit/>
          </a:bodyPr>
          <a:lstStyle/>
          <a:p>
            <a:pPr algn="ctr"/>
            <a:r>
              <a:rPr lang="pl-PL" sz="4000" b="0" dirty="0" smtClean="0"/>
              <a:t>Q2: Coupling in Time Domain Between </a:t>
            </a:r>
            <a:r>
              <a:rPr lang="en-GB" sz="4000" b="0" dirty="0" smtClean="0"/>
              <a:t>Two</a:t>
            </a:r>
            <a:r>
              <a:rPr lang="pl-PL" sz="4000" b="0" dirty="0" smtClean="0"/>
              <a:t> Systems</a:t>
            </a:r>
            <a:endParaRPr lang="en-GB" sz="4000" b="0" dirty="0"/>
          </a:p>
        </p:txBody>
      </p:sp>
      <p:sp>
        <p:nvSpPr>
          <p:cNvPr id="5" name="Rectangle 4"/>
          <p:cNvSpPr/>
          <p:nvPr/>
        </p:nvSpPr>
        <p:spPr>
          <a:xfrm>
            <a:off x="10918922" y="5321774"/>
            <a:ext cx="1300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*Courtesy </a:t>
            </a:r>
          </a:p>
          <a:p>
            <a:r>
              <a:rPr lang="pl-PL" dirty="0"/>
              <a:t>S.Schöps</a:t>
            </a:r>
            <a:endParaRPr lang="pl-PL" dirty="0" smtClean="0"/>
          </a:p>
        </p:txBody>
      </p:sp>
      <p:sp>
        <p:nvSpPr>
          <p:cNvPr id="3" name="Arc 2"/>
          <p:cNvSpPr/>
          <p:nvPr/>
        </p:nvSpPr>
        <p:spPr>
          <a:xfrm>
            <a:off x="436880" y="1275723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Rectangle 8"/>
          <p:cNvSpPr/>
          <p:nvPr/>
        </p:nvSpPr>
        <p:spPr>
          <a:xfrm>
            <a:off x="388620" y="728225"/>
            <a:ext cx="5389880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b="1" dirty="0" smtClean="0"/>
              <a:t>One-way Coupling/Parameter Extraction</a:t>
            </a:r>
            <a:endParaRPr lang="en-GB" dirty="0"/>
          </a:p>
        </p:txBody>
      </p:sp>
      <p:sp>
        <p:nvSpPr>
          <p:cNvPr id="8" name="Arc 7"/>
          <p:cNvSpPr/>
          <p:nvPr/>
        </p:nvSpPr>
        <p:spPr>
          <a:xfrm>
            <a:off x="1727200" y="1275723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Arc 9"/>
          <p:cNvSpPr/>
          <p:nvPr/>
        </p:nvSpPr>
        <p:spPr>
          <a:xfrm>
            <a:off x="2971800" y="1265563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Arc 10"/>
          <p:cNvSpPr/>
          <p:nvPr/>
        </p:nvSpPr>
        <p:spPr>
          <a:xfrm>
            <a:off x="4216400" y="1240806"/>
            <a:ext cx="1290320" cy="396240"/>
          </a:xfrm>
          <a:prstGeom prst="arc">
            <a:avLst>
              <a:gd name="adj1" fmla="val 11184261"/>
              <a:gd name="adj2" fmla="val 21117056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Arc 11"/>
          <p:cNvSpPr/>
          <p:nvPr/>
        </p:nvSpPr>
        <p:spPr>
          <a:xfrm flipV="1">
            <a:off x="436880" y="1912178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36880" y="1515938"/>
            <a:ext cx="5293360" cy="0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6880" y="1962978"/>
            <a:ext cx="5293360" cy="0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516880" y="1551480"/>
            <a:ext cx="503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t</a:t>
            </a:r>
            <a:r>
              <a:rPr lang="pl-PL" baseline="-25000" dirty="0" smtClean="0"/>
              <a:t>end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8207" y="1528101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t</a:t>
            </a:r>
            <a:endParaRPr lang="pl-PL" baseline="-25000" dirty="0" smtClean="0"/>
          </a:p>
        </p:txBody>
      </p:sp>
      <p:sp>
        <p:nvSpPr>
          <p:cNvPr id="16" name="Arc 15"/>
          <p:cNvSpPr/>
          <p:nvPr/>
        </p:nvSpPr>
        <p:spPr>
          <a:xfrm flipV="1">
            <a:off x="1280160" y="1922174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Arc 16"/>
          <p:cNvSpPr/>
          <p:nvPr/>
        </p:nvSpPr>
        <p:spPr>
          <a:xfrm flipV="1">
            <a:off x="2170177" y="1930061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Arc 17"/>
          <p:cNvSpPr/>
          <p:nvPr/>
        </p:nvSpPr>
        <p:spPr>
          <a:xfrm flipV="1">
            <a:off x="3017520" y="1912014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Arc 18"/>
          <p:cNvSpPr/>
          <p:nvPr/>
        </p:nvSpPr>
        <p:spPr>
          <a:xfrm flipV="1">
            <a:off x="3864863" y="1925699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Arc 19"/>
          <p:cNvSpPr/>
          <p:nvPr/>
        </p:nvSpPr>
        <p:spPr>
          <a:xfrm flipV="1">
            <a:off x="4691889" y="1904973"/>
            <a:ext cx="741680" cy="394142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Rectangle 21"/>
          <p:cNvSpPr/>
          <p:nvPr/>
        </p:nvSpPr>
        <p:spPr>
          <a:xfrm>
            <a:off x="15806" y="132068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S1</a:t>
            </a:r>
            <a:endParaRPr lang="pl-PL" b="1" baseline="-25000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15806" y="1768316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S2</a:t>
            </a:r>
            <a:endParaRPr lang="pl-PL" b="1" baseline="-25000" dirty="0" smtClean="0"/>
          </a:p>
        </p:txBody>
      </p:sp>
      <p:cxnSp>
        <p:nvCxnSpPr>
          <p:cNvPr id="25" name="Straight Arrow Connector 24"/>
          <p:cNvCxnSpPr>
            <a:endCxn id="23" idx="3"/>
          </p:cNvCxnSpPr>
          <p:nvPr/>
        </p:nvCxnSpPr>
        <p:spPr>
          <a:xfrm flipH="1">
            <a:off x="482600" y="1515938"/>
            <a:ext cx="4950969" cy="43704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5993444" y="630348"/>
            <a:ext cx="6099020" cy="1491250"/>
            <a:chOff x="5993444" y="630348"/>
            <a:chExt cx="6099020" cy="1491250"/>
          </a:xfrm>
        </p:grpSpPr>
        <p:sp>
          <p:nvSpPr>
            <p:cNvPr id="27" name="Rectangle 26"/>
            <p:cNvSpPr/>
            <p:nvPr/>
          </p:nvSpPr>
          <p:spPr>
            <a:xfrm>
              <a:off x="6408630" y="630348"/>
              <a:ext cx="538988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b="1" dirty="0" smtClean="0"/>
                <a:t>„Strong” Coupling</a:t>
              </a:r>
              <a:endParaRPr lang="en-GB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6414518" y="1499888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414518" y="1946928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11588800" y="1535550"/>
              <a:ext cx="5036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r>
                <a:rPr lang="pl-PL" baseline="-25000" dirty="0" smtClean="0"/>
                <a:t>end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335845" y="1512051"/>
              <a:ext cx="2487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endParaRPr lang="pl-PL" baseline="-25000" dirty="0" smtClean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993444" y="1304634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S1</a:t>
              </a:r>
              <a:endParaRPr lang="pl-PL" b="1" baseline="-25000" dirty="0" smtClean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993444" y="1752266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S2</a:t>
              </a:r>
              <a:endParaRPr lang="pl-PL" b="1" baseline="-25000" dirty="0" smtClean="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496823" y="4237288"/>
            <a:ext cx="2580640" cy="396240"/>
            <a:chOff x="530860" y="3765230"/>
            <a:chExt cx="2580640" cy="396240"/>
          </a:xfrm>
        </p:grpSpPr>
        <p:sp>
          <p:nvSpPr>
            <p:cNvPr id="46" name="Arc 45"/>
            <p:cNvSpPr/>
            <p:nvPr/>
          </p:nvSpPr>
          <p:spPr>
            <a:xfrm>
              <a:off x="53086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8" name="Arc 47"/>
            <p:cNvSpPr/>
            <p:nvPr/>
          </p:nvSpPr>
          <p:spPr>
            <a:xfrm>
              <a:off x="182118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3031743" y="4202371"/>
            <a:ext cx="2534920" cy="420997"/>
            <a:chOff x="3065780" y="3730313"/>
            <a:chExt cx="2534920" cy="420997"/>
          </a:xfrm>
        </p:grpSpPr>
        <p:sp>
          <p:nvSpPr>
            <p:cNvPr id="49" name="Arc 48"/>
            <p:cNvSpPr/>
            <p:nvPr/>
          </p:nvSpPr>
          <p:spPr>
            <a:xfrm>
              <a:off x="3065780" y="375507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0" name="Arc 49"/>
            <p:cNvSpPr/>
            <p:nvPr/>
          </p:nvSpPr>
          <p:spPr>
            <a:xfrm>
              <a:off x="4310380" y="3730313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496823" y="4873743"/>
            <a:ext cx="2474977" cy="412025"/>
            <a:chOff x="530860" y="4401685"/>
            <a:chExt cx="2474977" cy="412025"/>
          </a:xfrm>
        </p:grpSpPr>
        <p:sp>
          <p:nvSpPr>
            <p:cNvPr id="51" name="Arc 50"/>
            <p:cNvSpPr/>
            <p:nvPr/>
          </p:nvSpPr>
          <p:spPr>
            <a:xfrm flipV="1">
              <a:off x="53086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6" name="Arc 55"/>
            <p:cNvSpPr/>
            <p:nvPr/>
          </p:nvSpPr>
          <p:spPr>
            <a:xfrm flipV="1">
              <a:off x="137414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7" name="Arc 56"/>
            <p:cNvSpPr/>
            <p:nvPr/>
          </p:nvSpPr>
          <p:spPr>
            <a:xfrm flipV="1">
              <a:off x="226415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077463" y="4866538"/>
            <a:ext cx="2416049" cy="414868"/>
            <a:chOff x="3111500" y="4394480"/>
            <a:chExt cx="2416049" cy="414868"/>
          </a:xfrm>
        </p:grpSpPr>
        <p:sp>
          <p:nvSpPr>
            <p:cNvPr id="58" name="Arc 57"/>
            <p:cNvSpPr/>
            <p:nvPr/>
          </p:nvSpPr>
          <p:spPr>
            <a:xfrm flipV="1">
              <a:off x="3111500" y="440152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9" name="Arc 58"/>
            <p:cNvSpPr/>
            <p:nvPr/>
          </p:nvSpPr>
          <p:spPr>
            <a:xfrm flipV="1">
              <a:off x="3958843" y="4415206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0" name="Arc 59"/>
            <p:cNvSpPr/>
            <p:nvPr/>
          </p:nvSpPr>
          <p:spPr>
            <a:xfrm flipV="1">
              <a:off x="4785869" y="439448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75749" y="3689790"/>
            <a:ext cx="6004738" cy="1409423"/>
            <a:chOff x="109786" y="3217732"/>
            <a:chExt cx="6004738" cy="1409423"/>
          </a:xfrm>
        </p:grpSpPr>
        <p:sp>
          <p:nvSpPr>
            <p:cNvPr id="47" name="Rectangle 46"/>
            <p:cNvSpPr/>
            <p:nvPr/>
          </p:nvSpPr>
          <p:spPr>
            <a:xfrm>
              <a:off x="482600" y="3217732"/>
              <a:ext cx="538988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b="1" dirty="0" smtClean="0"/>
                <a:t>„Weak” Coupling</a:t>
              </a:r>
              <a:endParaRPr lang="en-GB" dirty="0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109786" y="3810191"/>
              <a:ext cx="6004738" cy="816964"/>
              <a:chOff x="109786" y="3810191"/>
              <a:chExt cx="6004738" cy="816964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>
                <a:off x="530860" y="4005445"/>
                <a:ext cx="5293360" cy="0"/>
              </a:xfrm>
              <a:prstGeom prst="straightConnector1">
                <a:avLst/>
              </a:prstGeom>
              <a:ln w="19050">
                <a:headEnd type="none" w="med" len="med"/>
                <a:tailEnd type="arrow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530860" y="4452485"/>
                <a:ext cx="5293360" cy="0"/>
              </a:xfrm>
              <a:prstGeom prst="straightConnector1">
                <a:avLst/>
              </a:prstGeom>
              <a:ln w="19050">
                <a:headEnd type="none" w="med" len="med"/>
                <a:tailEnd type="arrow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54" name="Rectangle 53"/>
              <p:cNvSpPr/>
              <p:nvPr/>
            </p:nvSpPr>
            <p:spPr>
              <a:xfrm>
                <a:off x="5610860" y="4040987"/>
                <a:ext cx="5036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dirty="0" smtClean="0"/>
                  <a:t>t</a:t>
                </a:r>
                <a:r>
                  <a:rPr lang="pl-PL" baseline="-25000" dirty="0" smtClean="0"/>
                  <a:t>end</a:t>
                </a: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452187" y="4017608"/>
                <a:ext cx="2487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dirty="0" smtClean="0"/>
                  <a:t>t</a:t>
                </a:r>
                <a:endParaRPr lang="pl-PL" baseline="-25000" dirty="0" smtClean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109786" y="3810191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dirty="0" smtClean="0"/>
                  <a:t>S1</a:t>
                </a:r>
                <a:endParaRPr lang="pl-PL" b="1" baseline="-25000" dirty="0" smtClean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109786" y="4257823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b="1" dirty="0" smtClean="0"/>
                  <a:t>S2</a:t>
                </a:r>
                <a:endParaRPr lang="pl-PL" b="1" baseline="-25000" dirty="0" smtClean="0"/>
              </a:p>
            </p:txBody>
          </p:sp>
        </p:grpSp>
      </p:grpSp>
      <p:cxnSp>
        <p:nvCxnSpPr>
          <p:cNvPr id="64" name="Straight Arrow Connector 63"/>
          <p:cNvCxnSpPr/>
          <p:nvPr/>
        </p:nvCxnSpPr>
        <p:spPr>
          <a:xfrm flipH="1">
            <a:off x="6454636" y="4536794"/>
            <a:ext cx="2400822" cy="3176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6422853" y="4237288"/>
            <a:ext cx="2580640" cy="396240"/>
            <a:chOff x="6456890" y="3765230"/>
            <a:chExt cx="2580640" cy="396240"/>
          </a:xfrm>
        </p:grpSpPr>
        <p:sp>
          <p:nvSpPr>
            <p:cNvPr id="65" name="Arc 64"/>
            <p:cNvSpPr/>
            <p:nvPr/>
          </p:nvSpPr>
          <p:spPr>
            <a:xfrm>
              <a:off x="645689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7" name="Arc 66"/>
            <p:cNvSpPr/>
            <p:nvPr/>
          </p:nvSpPr>
          <p:spPr>
            <a:xfrm>
              <a:off x="774721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8957773" y="4202371"/>
            <a:ext cx="2534920" cy="420997"/>
            <a:chOff x="8991810" y="3730313"/>
            <a:chExt cx="2534920" cy="420997"/>
          </a:xfrm>
        </p:grpSpPr>
        <p:sp>
          <p:nvSpPr>
            <p:cNvPr id="68" name="Arc 67"/>
            <p:cNvSpPr/>
            <p:nvPr/>
          </p:nvSpPr>
          <p:spPr>
            <a:xfrm>
              <a:off x="8991810" y="375507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9" name="Arc 68"/>
            <p:cNvSpPr/>
            <p:nvPr/>
          </p:nvSpPr>
          <p:spPr>
            <a:xfrm>
              <a:off x="10236410" y="3730313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6422853" y="4873743"/>
            <a:ext cx="2474977" cy="412025"/>
            <a:chOff x="6456890" y="4401685"/>
            <a:chExt cx="2474977" cy="412025"/>
          </a:xfrm>
        </p:grpSpPr>
        <p:sp>
          <p:nvSpPr>
            <p:cNvPr id="70" name="Arc 69"/>
            <p:cNvSpPr/>
            <p:nvPr/>
          </p:nvSpPr>
          <p:spPr>
            <a:xfrm flipV="1">
              <a:off x="645689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5" name="Arc 74"/>
            <p:cNvSpPr/>
            <p:nvPr/>
          </p:nvSpPr>
          <p:spPr>
            <a:xfrm flipV="1">
              <a:off x="730017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6" name="Arc 75"/>
            <p:cNvSpPr/>
            <p:nvPr/>
          </p:nvSpPr>
          <p:spPr>
            <a:xfrm flipV="1">
              <a:off x="819018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9003493" y="4866538"/>
            <a:ext cx="2416049" cy="414868"/>
            <a:chOff x="9037530" y="4394480"/>
            <a:chExt cx="2416049" cy="414868"/>
          </a:xfrm>
        </p:grpSpPr>
        <p:sp>
          <p:nvSpPr>
            <p:cNvPr id="77" name="Arc 76"/>
            <p:cNvSpPr/>
            <p:nvPr/>
          </p:nvSpPr>
          <p:spPr>
            <a:xfrm flipV="1">
              <a:off x="9037530" y="440152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8" name="Arc 77"/>
            <p:cNvSpPr/>
            <p:nvPr/>
          </p:nvSpPr>
          <p:spPr>
            <a:xfrm flipV="1">
              <a:off x="9884873" y="4415206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9" name="Arc 78"/>
            <p:cNvSpPr/>
            <p:nvPr/>
          </p:nvSpPr>
          <p:spPr>
            <a:xfrm flipV="1">
              <a:off x="10711899" y="439448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6001779" y="3689790"/>
            <a:ext cx="6004738" cy="1409423"/>
            <a:chOff x="6035816" y="3217732"/>
            <a:chExt cx="6004738" cy="1409423"/>
          </a:xfrm>
        </p:grpSpPr>
        <p:sp>
          <p:nvSpPr>
            <p:cNvPr id="66" name="Rectangle 65"/>
            <p:cNvSpPr/>
            <p:nvPr/>
          </p:nvSpPr>
          <p:spPr>
            <a:xfrm>
              <a:off x="6408630" y="3217732"/>
              <a:ext cx="5389880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pl-PL" b="1" dirty="0" smtClean="0"/>
                <a:t>Dynamic Iteration / Waveform Relaxation</a:t>
              </a:r>
              <a:endParaRPr lang="en-GB" dirty="0"/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>
              <a:off x="6456890" y="400544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6456890" y="445248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11536890" y="4040987"/>
              <a:ext cx="5036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r>
                <a:rPr lang="pl-PL" baseline="-25000" dirty="0" smtClean="0"/>
                <a:t>end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6378217" y="4017608"/>
              <a:ext cx="2487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endParaRPr lang="pl-PL" baseline="-25000" dirty="0" smtClean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035816" y="3810191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S1</a:t>
              </a:r>
              <a:endParaRPr lang="pl-PL" b="1" baseline="-25000" dirty="0" smtClean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035816" y="4257823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S2</a:t>
              </a:r>
              <a:endParaRPr lang="pl-PL" b="1" baseline="-25000" dirty="0" smtClean="0"/>
            </a:p>
          </p:txBody>
        </p:sp>
      </p:grpSp>
      <p:cxnSp>
        <p:nvCxnSpPr>
          <p:cNvPr id="85" name="Straight Arrow Connector 84"/>
          <p:cNvCxnSpPr/>
          <p:nvPr/>
        </p:nvCxnSpPr>
        <p:spPr>
          <a:xfrm flipH="1">
            <a:off x="8964723" y="4556893"/>
            <a:ext cx="2400822" cy="3176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74" idx="0"/>
          </p:cNvCxnSpPr>
          <p:nvPr/>
        </p:nvCxnSpPr>
        <p:spPr>
          <a:xfrm flipH="1" flipV="1">
            <a:off x="6468573" y="4489666"/>
            <a:ext cx="2400822" cy="40920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 flipV="1">
            <a:off x="9010443" y="4543923"/>
            <a:ext cx="2355102" cy="33845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Footer Placeholder 2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</a:t>
            </a:fld>
            <a:endParaRPr lang="pl-PL"/>
          </a:p>
        </p:txBody>
      </p:sp>
      <p:grpSp>
        <p:nvGrpSpPr>
          <p:cNvPr id="104" name="Group 103"/>
          <p:cNvGrpSpPr/>
          <p:nvPr/>
        </p:nvGrpSpPr>
        <p:grpSpPr>
          <a:xfrm>
            <a:off x="8147815" y="1171625"/>
            <a:ext cx="773892" cy="1136528"/>
            <a:chOff x="8147815" y="1171625"/>
            <a:chExt cx="773892" cy="1136528"/>
          </a:xfrm>
        </p:grpSpPr>
        <p:sp>
          <p:nvSpPr>
            <p:cNvPr id="37" name="Arc 36"/>
            <p:cNvSpPr/>
            <p:nvPr/>
          </p:nvSpPr>
          <p:spPr>
            <a:xfrm flipV="1">
              <a:off x="8147815" y="191401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7" name="Arc 86"/>
            <p:cNvSpPr/>
            <p:nvPr/>
          </p:nvSpPr>
          <p:spPr>
            <a:xfrm>
              <a:off x="8180027" y="117162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8995158" y="1153578"/>
            <a:ext cx="773892" cy="1136528"/>
            <a:chOff x="8995158" y="1153578"/>
            <a:chExt cx="773892" cy="1136528"/>
          </a:xfrm>
        </p:grpSpPr>
        <p:sp>
          <p:nvSpPr>
            <p:cNvPr id="38" name="Arc 37"/>
            <p:cNvSpPr/>
            <p:nvPr/>
          </p:nvSpPr>
          <p:spPr>
            <a:xfrm flipV="1">
              <a:off x="8995158" y="1895964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8" name="Arc 87"/>
            <p:cNvSpPr/>
            <p:nvPr/>
          </p:nvSpPr>
          <p:spPr>
            <a:xfrm>
              <a:off x="9027370" y="115357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9842501" y="1167263"/>
            <a:ext cx="773892" cy="1136528"/>
            <a:chOff x="9842501" y="1167263"/>
            <a:chExt cx="773892" cy="1136528"/>
          </a:xfrm>
        </p:grpSpPr>
        <p:sp>
          <p:nvSpPr>
            <p:cNvPr id="39" name="Arc 38"/>
            <p:cNvSpPr/>
            <p:nvPr/>
          </p:nvSpPr>
          <p:spPr>
            <a:xfrm flipV="1">
              <a:off x="9842501" y="1909649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0" name="Arc 89"/>
            <p:cNvSpPr/>
            <p:nvPr/>
          </p:nvSpPr>
          <p:spPr>
            <a:xfrm>
              <a:off x="9874713" y="1167263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10669527" y="1146537"/>
            <a:ext cx="773892" cy="1136528"/>
            <a:chOff x="10669527" y="1146537"/>
            <a:chExt cx="773892" cy="1136528"/>
          </a:xfrm>
        </p:grpSpPr>
        <p:sp>
          <p:nvSpPr>
            <p:cNvPr id="40" name="Arc 39"/>
            <p:cNvSpPr/>
            <p:nvPr/>
          </p:nvSpPr>
          <p:spPr>
            <a:xfrm flipV="1">
              <a:off x="10669527" y="1888923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1" name="Arc 90"/>
            <p:cNvSpPr/>
            <p:nvPr/>
          </p:nvSpPr>
          <p:spPr>
            <a:xfrm>
              <a:off x="10701739" y="1146537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cxnSp>
        <p:nvCxnSpPr>
          <p:cNvPr id="92" name="Straight Arrow Connector 91"/>
          <p:cNvCxnSpPr/>
          <p:nvPr/>
        </p:nvCxnSpPr>
        <p:spPr>
          <a:xfrm flipV="1">
            <a:off x="2946654" y="4477503"/>
            <a:ext cx="0" cy="42136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5472683" y="4489666"/>
            <a:ext cx="0" cy="42136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3055874" y="4477503"/>
            <a:ext cx="0" cy="42136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5576823" y="4503853"/>
            <a:ext cx="0" cy="42136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02" name="Group 101"/>
          <p:cNvGrpSpPr/>
          <p:nvPr/>
        </p:nvGrpSpPr>
        <p:grpSpPr>
          <a:xfrm>
            <a:off x="6414518" y="1153742"/>
            <a:ext cx="773892" cy="1136528"/>
            <a:chOff x="6414518" y="1153742"/>
            <a:chExt cx="773892" cy="1136528"/>
          </a:xfrm>
        </p:grpSpPr>
        <p:sp>
          <p:nvSpPr>
            <p:cNvPr id="31" name="Arc 30"/>
            <p:cNvSpPr/>
            <p:nvPr/>
          </p:nvSpPr>
          <p:spPr>
            <a:xfrm flipV="1">
              <a:off x="6414518" y="189612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3" name="Arc 82"/>
            <p:cNvSpPr/>
            <p:nvPr/>
          </p:nvSpPr>
          <p:spPr>
            <a:xfrm>
              <a:off x="6446730" y="1153742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30" name="Picture 2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965" y="1525352"/>
            <a:ext cx="368319" cy="393720"/>
          </a:xfrm>
          <a:prstGeom prst="rect">
            <a:avLst/>
          </a:prstGeom>
        </p:spPr>
      </p:pic>
      <p:grpSp>
        <p:nvGrpSpPr>
          <p:cNvPr id="103" name="Group 102"/>
          <p:cNvGrpSpPr/>
          <p:nvPr/>
        </p:nvGrpSpPr>
        <p:grpSpPr>
          <a:xfrm>
            <a:off x="7257798" y="1163738"/>
            <a:ext cx="773892" cy="1136528"/>
            <a:chOff x="7257798" y="1163738"/>
            <a:chExt cx="773892" cy="1136528"/>
          </a:xfrm>
        </p:grpSpPr>
        <p:sp>
          <p:nvSpPr>
            <p:cNvPr id="36" name="Arc 35"/>
            <p:cNvSpPr/>
            <p:nvPr/>
          </p:nvSpPr>
          <p:spPr>
            <a:xfrm flipV="1">
              <a:off x="7257798" y="1906124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4" name="Arc 83"/>
            <p:cNvSpPr/>
            <p:nvPr/>
          </p:nvSpPr>
          <p:spPr>
            <a:xfrm>
              <a:off x="7290010" y="116373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96" name="Picture 9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592" y="1534723"/>
            <a:ext cx="368319" cy="393720"/>
          </a:xfrm>
          <a:prstGeom prst="rect">
            <a:avLst/>
          </a:prstGeom>
        </p:spPr>
      </p:pic>
      <p:pic>
        <p:nvPicPr>
          <p:cNvPr id="97" name="Picture 9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5574" y="1534569"/>
            <a:ext cx="368319" cy="393720"/>
          </a:xfrm>
          <a:prstGeom prst="rect">
            <a:avLst/>
          </a:prstGeom>
        </p:spPr>
      </p:pic>
      <p:pic>
        <p:nvPicPr>
          <p:cNvPr id="98" name="Picture 9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6970" y="1524982"/>
            <a:ext cx="368319" cy="393720"/>
          </a:xfrm>
          <a:prstGeom prst="rect">
            <a:avLst/>
          </a:prstGeom>
        </p:spPr>
      </p:pic>
      <p:pic>
        <p:nvPicPr>
          <p:cNvPr id="99" name="Picture 98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934" y="1534569"/>
            <a:ext cx="368319" cy="393720"/>
          </a:xfrm>
          <a:prstGeom prst="rect">
            <a:avLst/>
          </a:prstGeom>
        </p:spPr>
      </p:pic>
      <p:pic>
        <p:nvPicPr>
          <p:cNvPr id="100" name="Picture 9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0481" y="1534569"/>
            <a:ext cx="368319" cy="393720"/>
          </a:xfrm>
          <a:prstGeom prst="rect">
            <a:avLst/>
          </a:prstGeom>
        </p:spPr>
      </p:pic>
      <p:sp>
        <p:nvSpPr>
          <p:cNvPr id="219" name="Rectangle 218"/>
          <p:cNvSpPr/>
          <p:nvPr/>
        </p:nvSpPr>
        <p:spPr>
          <a:xfrm>
            <a:off x="4385461" y="2897576"/>
            <a:ext cx="276650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 smtClean="0"/>
              <a:t>Multirate systems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 dirty="0" smtClean="0"/>
              <a:t>Fast System </a:t>
            </a:r>
            <a:r>
              <a:rPr lang="en-GB" sz="1400" dirty="0" smtClean="0"/>
              <a:t> </a:t>
            </a:r>
            <a:r>
              <a:rPr lang="pl-PL" sz="1400" dirty="0" smtClean="0"/>
              <a:t>→ small steps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1400" dirty="0" smtClean="0"/>
              <a:t>Slow</a:t>
            </a:r>
            <a:r>
              <a:rPr lang="en-GB" sz="1400" dirty="0" smtClean="0"/>
              <a:t> </a:t>
            </a:r>
            <a:r>
              <a:rPr lang="pl-PL" sz="1400" dirty="0" smtClean="0"/>
              <a:t>System </a:t>
            </a:r>
            <a:r>
              <a:rPr lang="pl-PL" sz="1400" dirty="0"/>
              <a:t>→ </a:t>
            </a:r>
            <a:r>
              <a:rPr lang="pl-PL" sz="1400" dirty="0" smtClean="0"/>
              <a:t>large steps</a:t>
            </a:r>
          </a:p>
        </p:txBody>
      </p:sp>
      <p:sp>
        <p:nvSpPr>
          <p:cNvPr id="2" name="Rectangle 1"/>
          <p:cNvSpPr/>
          <p:nvPr/>
        </p:nvSpPr>
        <p:spPr>
          <a:xfrm>
            <a:off x="768453" y="2442555"/>
            <a:ext cx="4574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(S1) Field map from ROXIE → (S2) </a:t>
            </a:r>
            <a:r>
              <a:rPr lang="pl-PL" dirty="0" smtClean="0">
                <a:solidFill>
                  <a:srgbClr val="00B050"/>
                </a:solidFill>
              </a:rPr>
              <a:t>TALES</a:t>
            </a:r>
            <a:endParaRPr lang="pl-PL" dirty="0">
              <a:solidFill>
                <a:srgbClr val="00B050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6773777" y="2407827"/>
            <a:ext cx="4707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(S1) TALES thermal→ (S2) </a:t>
            </a:r>
            <a:r>
              <a:rPr lang="pl-PL" dirty="0" smtClean="0">
                <a:solidFill>
                  <a:srgbClr val="00B050"/>
                </a:solidFill>
              </a:rPr>
              <a:t>TALES electrical</a:t>
            </a: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142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8" grpId="0" animBg="1"/>
      <p:bldP spid="10" grpId="0" animBg="1"/>
      <p:bldP spid="11" grpId="0" animBg="1"/>
      <p:bldP spid="12" grpId="0" animBg="1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2" grpId="0"/>
      <p:bldP spid="23" grpId="0"/>
      <p:bldP spid="2" grpId="0"/>
      <p:bldP spid="1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1" name="Title 1"/>
          <p:cNvSpPr>
            <a:spLocks noGrp="1"/>
          </p:cNvSpPr>
          <p:nvPr>
            <p:ph type="title"/>
          </p:nvPr>
        </p:nvSpPr>
        <p:spPr>
          <a:xfrm>
            <a:off x="589546" y="7531"/>
            <a:ext cx="10969139" cy="940443"/>
          </a:xfrm>
        </p:spPr>
        <p:txBody>
          <a:bodyPr>
            <a:normAutofit/>
          </a:bodyPr>
          <a:lstStyle/>
          <a:p>
            <a:r>
              <a:rPr lang="pl-PL" sz="3600" dirty="0" smtClean="0"/>
              <a:t>The Solution: </a:t>
            </a:r>
            <a:r>
              <a:rPr lang="en-US" sz="3600" dirty="0" smtClean="0"/>
              <a:t>Waveform </a:t>
            </a:r>
            <a:r>
              <a:rPr lang="pl-PL" sz="3600" dirty="0" smtClean="0"/>
              <a:t>R</a:t>
            </a:r>
            <a:r>
              <a:rPr lang="en-US" sz="3600" dirty="0" err="1" smtClean="0"/>
              <a:t>elaxation</a:t>
            </a:r>
            <a:endParaRPr lang="en-US" sz="36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647484" y="3700517"/>
            <a:ext cx="2400822" cy="3176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3615701" y="3401011"/>
            <a:ext cx="2580640" cy="396240"/>
            <a:chOff x="6456890" y="3765230"/>
            <a:chExt cx="2580640" cy="396240"/>
          </a:xfrm>
        </p:grpSpPr>
        <p:sp>
          <p:nvSpPr>
            <p:cNvPr id="18" name="Arc 17"/>
            <p:cNvSpPr/>
            <p:nvPr/>
          </p:nvSpPr>
          <p:spPr>
            <a:xfrm>
              <a:off x="645689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9" name="Arc 18"/>
            <p:cNvSpPr/>
            <p:nvPr/>
          </p:nvSpPr>
          <p:spPr>
            <a:xfrm>
              <a:off x="774721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50621" y="3366094"/>
            <a:ext cx="2534920" cy="420997"/>
            <a:chOff x="8991810" y="3730313"/>
            <a:chExt cx="2534920" cy="420997"/>
          </a:xfrm>
        </p:grpSpPr>
        <p:sp>
          <p:nvSpPr>
            <p:cNvPr id="21" name="Arc 20"/>
            <p:cNvSpPr/>
            <p:nvPr/>
          </p:nvSpPr>
          <p:spPr>
            <a:xfrm>
              <a:off x="8991810" y="375507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2" name="Arc 21"/>
            <p:cNvSpPr/>
            <p:nvPr/>
          </p:nvSpPr>
          <p:spPr>
            <a:xfrm>
              <a:off x="10236410" y="3730313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615701" y="4037466"/>
            <a:ext cx="2474977" cy="412025"/>
            <a:chOff x="6456890" y="4401685"/>
            <a:chExt cx="2474977" cy="412025"/>
          </a:xfrm>
        </p:grpSpPr>
        <p:sp>
          <p:nvSpPr>
            <p:cNvPr id="24" name="Arc 23"/>
            <p:cNvSpPr/>
            <p:nvPr/>
          </p:nvSpPr>
          <p:spPr>
            <a:xfrm flipV="1">
              <a:off x="645689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5" name="Arc 24"/>
            <p:cNvSpPr/>
            <p:nvPr/>
          </p:nvSpPr>
          <p:spPr>
            <a:xfrm flipV="1">
              <a:off x="730017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6" name="Arc 25"/>
            <p:cNvSpPr/>
            <p:nvPr/>
          </p:nvSpPr>
          <p:spPr>
            <a:xfrm flipV="1">
              <a:off x="819018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196341" y="4030261"/>
            <a:ext cx="2416049" cy="414868"/>
            <a:chOff x="9037530" y="4394480"/>
            <a:chExt cx="2416049" cy="414868"/>
          </a:xfrm>
        </p:grpSpPr>
        <p:sp>
          <p:nvSpPr>
            <p:cNvPr id="28" name="Arc 27"/>
            <p:cNvSpPr/>
            <p:nvPr/>
          </p:nvSpPr>
          <p:spPr>
            <a:xfrm flipV="1">
              <a:off x="9037530" y="440152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9" name="Arc 28"/>
            <p:cNvSpPr/>
            <p:nvPr/>
          </p:nvSpPr>
          <p:spPr>
            <a:xfrm flipV="1">
              <a:off x="9884873" y="4415206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0" name="Arc 29"/>
            <p:cNvSpPr/>
            <p:nvPr/>
          </p:nvSpPr>
          <p:spPr>
            <a:xfrm flipV="1">
              <a:off x="10711899" y="439448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601230" y="3393002"/>
            <a:ext cx="6598135" cy="879930"/>
            <a:chOff x="5442419" y="3757221"/>
            <a:chExt cx="6598135" cy="879930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6456890" y="400544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6456890" y="445248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11536890" y="4040987"/>
              <a:ext cx="5036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r>
                <a:rPr lang="pl-PL" baseline="-25000" dirty="0" smtClean="0"/>
                <a:t>end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378217" y="4017608"/>
              <a:ext cx="2487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endParaRPr lang="pl-PL" baseline="-25000" dirty="0" smtClean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442419" y="3757221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/>
                <a:t>circuit</a:t>
              </a:r>
              <a:endParaRPr lang="pl-PL" b="1" baseline="-25000" dirty="0" smtClean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546784" y="4267819"/>
              <a:ext cx="6591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/>
                <a:t>field</a:t>
              </a:r>
              <a:endParaRPr lang="pl-PL" b="1" baseline="-25000" dirty="0" smtClean="0"/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 flipH="1">
            <a:off x="6157571" y="3720616"/>
            <a:ext cx="2400822" cy="3176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3661421" y="3653389"/>
            <a:ext cx="2400822" cy="40920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6203291" y="3707646"/>
            <a:ext cx="2355102" cy="33845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530127" y="1235254"/>
            <a:ext cx="113957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buClr>
                <a:srgbClr val="0055A0"/>
              </a:buClr>
              <a:buNone/>
            </a:pPr>
            <a:r>
              <a:rPr lang="en-US" dirty="0" smtClean="0">
                <a:solidFill>
                  <a:srgbClr val="0055A0"/>
                </a:solidFill>
              </a:rPr>
              <a:t>Waveform relaxation (dynamic iteration) co-simulation scheme allows controlling the convergence error between two consecutive iterations. If the error is smaller than the desired one, the next iteration starts.</a:t>
            </a:r>
            <a:br>
              <a:rPr lang="en-US" dirty="0" smtClean="0">
                <a:solidFill>
                  <a:srgbClr val="0055A0"/>
                </a:solidFill>
              </a:rPr>
            </a:br>
            <a:endParaRPr lang="en-US" dirty="0" smtClean="0">
              <a:solidFill>
                <a:srgbClr val="0055A0"/>
              </a:solidFill>
            </a:endParaRPr>
          </a:p>
          <a:p>
            <a:pPr marL="36576" indent="0" algn="just">
              <a:buClr>
                <a:srgbClr val="0055A0"/>
              </a:buClr>
              <a:buNone/>
            </a:pPr>
            <a:r>
              <a:rPr lang="en-US" dirty="0" smtClean="0">
                <a:solidFill>
                  <a:srgbClr val="0055A0"/>
                </a:solidFill>
              </a:rPr>
              <a:t>In order to determine which model should execute first the computational causality representing the problem is analyzed.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393634" y="2663961"/>
            <a:ext cx="5389880" cy="45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b="1" dirty="0"/>
              <a:t>Parallel vs Serial Execution</a:t>
            </a:r>
            <a:endParaRPr lang="en-GB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3603096" y="5080984"/>
            <a:ext cx="2400822" cy="3176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3571313" y="4781478"/>
            <a:ext cx="2580640" cy="396240"/>
            <a:chOff x="6456890" y="3765230"/>
            <a:chExt cx="2580640" cy="396240"/>
          </a:xfrm>
        </p:grpSpPr>
        <p:sp>
          <p:nvSpPr>
            <p:cNvPr id="44" name="Arc 43"/>
            <p:cNvSpPr/>
            <p:nvPr/>
          </p:nvSpPr>
          <p:spPr>
            <a:xfrm>
              <a:off x="645689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5" name="Arc 44"/>
            <p:cNvSpPr/>
            <p:nvPr/>
          </p:nvSpPr>
          <p:spPr>
            <a:xfrm>
              <a:off x="774721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106233" y="4746561"/>
            <a:ext cx="2534920" cy="420997"/>
            <a:chOff x="8991810" y="3730313"/>
            <a:chExt cx="2534920" cy="420997"/>
          </a:xfrm>
        </p:grpSpPr>
        <p:sp>
          <p:nvSpPr>
            <p:cNvPr id="47" name="Arc 46"/>
            <p:cNvSpPr/>
            <p:nvPr/>
          </p:nvSpPr>
          <p:spPr>
            <a:xfrm>
              <a:off x="8991810" y="375507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8" name="Arc 47"/>
            <p:cNvSpPr/>
            <p:nvPr/>
          </p:nvSpPr>
          <p:spPr>
            <a:xfrm>
              <a:off x="10236410" y="3730313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571313" y="5417933"/>
            <a:ext cx="2474977" cy="412025"/>
            <a:chOff x="6456890" y="4401685"/>
            <a:chExt cx="2474977" cy="412025"/>
          </a:xfrm>
        </p:grpSpPr>
        <p:sp>
          <p:nvSpPr>
            <p:cNvPr id="50" name="Arc 49"/>
            <p:cNvSpPr/>
            <p:nvPr/>
          </p:nvSpPr>
          <p:spPr>
            <a:xfrm flipV="1">
              <a:off x="645689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1" name="Arc 50"/>
            <p:cNvSpPr/>
            <p:nvPr/>
          </p:nvSpPr>
          <p:spPr>
            <a:xfrm flipV="1">
              <a:off x="730017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2" name="Arc 51"/>
            <p:cNvSpPr/>
            <p:nvPr/>
          </p:nvSpPr>
          <p:spPr>
            <a:xfrm flipV="1">
              <a:off x="819018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1953" y="5410728"/>
            <a:ext cx="2416049" cy="414868"/>
            <a:chOff x="9037530" y="4394480"/>
            <a:chExt cx="2416049" cy="414868"/>
          </a:xfrm>
        </p:grpSpPr>
        <p:sp>
          <p:nvSpPr>
            <p:cNvPr id="54" name="Arc 53"/>
            <p:cNvSpPr/>
            <p:nvPr/>
          </p:nvSpPr>
          <p:spPr>
            <a:xfrm flipV="1">
              <a:off x="9037530" y="440152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Arc 54"/>
            <p:cNvSpPr/>
            <p:nvPr/>
          </p:nvSpPr>
          <p:spPr>
            <a:xfrm flipV="1">
              <a:off x="9884873" y="4415206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6" name="Arc 55"/>
            <p:cNvSpPr/>
            <p:nvPr/>
          </p:nvSpPr>
          <p:spPr>
            <a:xfrm flipV="1">
              <a:off x="10711899" y="439448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556842" y="4773469"/>
            <a:ext cx="6598135" cy="879930"/>
            <a:chOff x="5442419" y="3757221"/>
            <a:chExt cx="6598135" cy="879930"/>
          </a:xfrm>
        </p:grpSpPr>
        <p:cxnSp>
          <p:nvCxnSpPr>
            <p:cNvPr id="58" name="Straight Arrow Connector 57"/>
            <p:cNvCxnSpPr/>
            <p:nvPr/>
          </p:nvCxnSpPr>
          <p:spPr>
            <a:xfrm>
              <a:off x="6456890" y="400544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6456890" y="445248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2" name="Rectangle 61"/>
            <p:cNvSpPr/>
            <p:nvPr/>
          </p:nvSpPr>
          <p:spPr>
            <a:xfrm>
              <a:off x="11536890" y="4040987"/>
              <a:ext cx="5036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r>
                <a:rPr lang="pl-PL" baseline="-25000" dirty="0" smtClean="0"/>
                <a:t>end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378217" y="4017608"/>
              <a:ext cx="2487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dirty="0" smtClean="0"/>
                <a:t>t</a:t>
              </a:r>
              <a:endParaRPr lang="pl-PL" baseline="-25000" dirty="0" smtClean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442419" y="3757221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/>
                <a:t>circuit</a:t>
              </a:r>
              <a:endParaRPr lang="pl-PL" b="1" baseline="-25000" dirty="0" smtClean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546784" y="4267819"/>
              <a:ext cx="6591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/>
                <a:t>field</a:t>
              </a:r>
              <a:endParaRPr lang="pl-PL" b="1" baseline="-25000" dirty="0" smtClean="0"/>
            </a:p>
          </p:txBody>
        </p:sp>
      </p:grpSp>
      <p:cxnSp>
        <p:nvCxnSpPr>
          <p:cNvPr id="66" name="Straight Arrow Connector 65"/>
          <p:cNvCxnSpPr/>
          <p:nvPr/>
        </p:nvCxnSpPr>
        <p:spPr>
          <a:xfrm flipH="1">
            <a:off x="6113183" y="5101083"/>
            <a:ext cx="2400822" cy="317618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3617033" y="5033856"/>
            <a:ext cx="2400822" cy="40920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 flipV="1">
            <a:off x="6158903" y="5088113"/>
            <a:ext cx="2355102" cy="33845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26201" y="4988172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Jacobi</a:t>
            </a:r>
            <a:endParaRPr lang="pl-PL" dirty="0"/>
          </a:p>
        </p:txBody>
      </p:sp>
      <p:sp>
        <p:nvSpPr>
          <p:cNvPr id="70" name="Rectangle 69"/>
          <p:cNvSpPr/>
          <p:nvPr/>
        </p:nvSpPr>
        <p:spPr>
          <a:xfrm>
            <a:off x="523494" y="3667970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/>
              <a:t>Gauss-Seidel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1553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8</a:t>
            </a:fld>
            <a:endParaRPr lang="pl-PL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292047" y="2203554"/>
            <a:ext cx="2216151" cy="4826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2295220" y="1946177"/>
            <a:ext cx="2357876" cy="362036"/>
            <a:chOff x="421074" y="547498"/>
            <a:chExt cx="2580640" cy="396240"/>
          </a:xfrm>
        </p:grpSpPr>
        <p:sp>
          <p:nvSpPr>
            <p:cNvPr id="78" name="Arc 77"/>
            <p:cNvSpPr/>
            <p:nvPr/>
          </p:nvSpPr>
          <p:spPr>
            <a:xfrm>
              <a:off x="421074" y="547498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  <p:sp>
          <p:nvSpPr>
            <p:cNvPr id="79" name="Arc 78"/>
            <p:cNvSpPr/>
            <p:nvPr/>
          </p:nvSpPr>
          <p:spPr>
            <a:xfrm>
              <a:off x="1711394" y="547498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11323" y="1914274"/>
            <a:ext cx="2316103" cy="384656"/>
            <a:chOff x="2955994" y="512581"/>
            <a:chExt cx="2534920" cy="420997"/>
          </a:xfrm>
        </p:grpSpPr>
        <p:sp>
          <p:nvSpPr>
            <p:cNvPr id="76" name="Arc 75"/>
            <p:cNvSpPr/>
            <p:nvPr/>
          </p:nvSpPr>
          <p:spPr>
            <a:xfrm>
              <a:off x="2955994" y="537338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  <p:sp>
          <p:nvSpPr>
            <p:cNvPr id="77" name="Arc 76"/>
            <p:cNvSpPr/>
            <p:nvPr/>
          </p:nvSpPr>
          <p:spPr>
            <a:xfrm>
              <a:off x="4200594" y="512581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10544" y="2544033"/>
            <a:ext cx="2246009" cy="432850"/>
            <a:chOff x="437846" y="1201836"/>
            <a:chExt cx="2458205" cy="473743"/>
          </a:xfrm>
        </p:grpSpPr>
        <p:sp>
          <p:nvSpPr>
            <p:cNvPr id="73" name="Arc 72"/>
            <p:cNvSpPr/>
            <p:nvPr/>
          </p:nvSpPr>
          <p:spPr>
            <a:xfrm flipV="1">
              <a:off x="437846" y="1271220"/>
              <a:ext cx="741680" cy="394141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  <p:sp>
          <p:nvSpPr>
            <p:cNvPr id="74" name="Arc 73"/>
            <p:cNvSpPr/>
            <p:nvPr/>
          </p:nvSpPr>
          <p:spPr>
            <a:xfrm flipV="1">
              <a:off x="1293800" y="1281438"/>
              <a:ext cx="741680" cy="394141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  <p:sp>
          <p:nvSpPr>
            <p:cNvPr id="75" name="Arc 74"/>
            <p:cNvSpPr/>
            <p:nvPr/>
          </p:nvSpPr>
          <p:spPr>
            <a:xfrm flipV="1">
              <a:off x="2154370" y="1201836"/>
              <a:ext cx="741681" cy="473743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61754" y="2610026"/>
            <a:ext cx="2207492" cy="379056"/>
            <a:chOff x="3001714" y="1176748"/>
            <a:chExt cx="2416049" cy="414868"/>
          </a:xfrm>
        </p:grpSpPr>
        <p:sp>
          <p:nvSpPr>
            <p:cNvPr id="70" name="Arc 69"/>
            <p:cNvSpPr/>
            <p:nvPr/>
          </p:nvSpPr>
          <p:spPr>
            <a:xfrm flipV="1">
              <a:off x="3001714" y="118379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  <p:sp>
          <p:nvSpPr>
            <p:cNvPr id="71" name="Arc 70"/>
            <p:cNvSpPr/>
            <p:nvPr/>
          </p:nvSpPr>
          <p:spPr>
            <a:xfrm flipV="1">
              <a:off x="3849057" y="1197474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  <p:sp>
          <p:nvSpPr>
            <p:cNvPr id="72" name="Arc 71"/>
            <p:cNvSpPr/>
            <p:nvPr/>
          </p:nvSpPr>
          <p:spPr>
            <a:xfrm flipV="1">
              <a:off x="4676082" y="1176748"/>
              <a:ext cx="741681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</p:grpSp>
      <p:cxnSp>
        <p:nvCxnSpPr>
          <p:cNvPr id="61" name="Straight Arrow Connector 60"/>
          <p:cNvCxnSpPr/>
          <p:nvPr/>
        </p:nvCxnSpPr>
        <p:spPr>
          <a:xfrm>
            <a:off x="2295220" y="2164153"/>
            <a:ext cx="7069483" cy="0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2295220" y="2802629"/>
            <a:ext cx="7069483" cy="0"/>
          </a:xfrm>
          <a:prstGeom prst="straightConnector1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9222392" y="2873318"/>
            <a:ext cx="485776" cy="467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pl-PL" sz="1800" kern="12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180686" y="3024329"/>
            <a:ext cx="259715" cy="4051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542194" y="1958521"/>
            <a:ext cx="791845" cy="4051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800" b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Circuit</a:t>
            </a:r>
            <a:endParaRPr lang="pl-PL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1679354" y="2590280"/>
            <a:ext cx="638175" cy="4051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800" b="1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pl-PL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367981" y="3027009"/>
            <a:ext cx="570230" cy="4051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8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t+dt</a:t>
            </a:r>
            <a:endParaRPr lang="pl-PL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292047" y="2203554"/>
            <a:ext cx="2228850" cy="5207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650244" y="2227964"/>
            <a:ext cx="2216150" cy="4826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650244" y="2227964"/>
            <a:ext cx="2228850" cy="5207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323458" y="3505049"/>
            <a:ext cx="694690" cy="353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4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</a:t>
            </a:r>
            <a:r>
              <a:rPr lang="pl-PL" sz="1400" kern="1200" baseline="30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0</a:t>
            </a:r>
            <a:r>
              <a:rPr lang="pl-PL" sz="1400" kern="1200" baseline="-25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</a:t>
            </a:r>
            <a:r>
              <a:rPr lang="pl-PL" sz="14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u</a:t>
            </a:r>
            <a:r>
              <a:rPr lang="pl-PL" sz="1400" kern="1200" baseline="30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0</a:t>
            </a:r>
            <a:r>
              <a:rPr lang="pl-PL" sz="1400" kern="1200" baseline="-25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</a:t>
            </a:r>
            <a:endParaRPr lang="pl-PL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89924" y="3524099"/>
            <a:ext cx="481965" cy="37338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spcAft>
                <a:spcPts val="0"/>
              </a:spcAft>
            </a:pPr>
            <a:r>
              <a:rPr lang="pl-PL" sz="14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</a:t>
            </a:r>
            <a:r>
              <a:rPr lang="pl-PL" sz="1400" kern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</a:t>
            </a:r>
            <a:r>
              <a:rPr lang="pl-PL" sz="1400" kern="12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mag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986482" y="3675643"/>
            <a:ext cx="72000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477074" y="3822549"/>
            <a:ext cx="481965" cy="37338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spcAft>
                <a:spcPts val="0"/>
              </a:spcAft>
            </a:pPr>
            <a:r>
              <a:rPr lang="pl-PL" sz="14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</a:t>
            </a:r>
            <a:r>
              <a:rPr lang="pl-PL" sz="1400" kern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</a:t>
            </a:r>
            <a:r>
              <a:rPr lang="pl-PL" sz="1400" kern="12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mag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977929" y="4050293"/>
            <a:ext cx="72000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700132" y="3847535"/>
            <a:ext cx="694690" cy="353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4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</a:t>
            </a:r>
            <a:r>
              <a:rPr lang="pl-PL" sz="1400" kern="1200" baseline="30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</a:t>
            </a:r>
            <a:r>
              <a:rPr lang="pl-PL" sz="1400" kern="1200" baseline="-25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</a:t>
            </a:r>
            <a:r>
              <a:rPr lang="pl-PL" sz="14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u</a:t>
            </a:r>
            <a:r>
              <a:rPr lang="pl-PL" sz="1400" kern="1200" baseline="30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</a:t>
            </a:r>
            <a:r>
              <a:rPr lang="pl-PL" sz="1400" kern="1200" baseline="-25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</a:t>
            </a:r>
            <a:endParaRPr lang="pl-PL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281632" y="3516893"/>
            <a:ext cx="2216150" cy="679036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l-PL"/>
          </a:p>
        </p:txBody>
      </p:sp>
      <p:sp>
        <p:nvSpPr>
          <p:cNvPr id="23" name="Rectangle 22"/>
          <p:cNvSpPr/>
          <p:nvPr/>
        </p:nvSpPr>
        <p:spPr>
          <a:xfrm>
            <a:off x="2323458" y="4286099"/>
            <a:ext cx="694690" cy="353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4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</a:t>
            </a:r>
            <a:r>
              <a:rPr lang="pl-PL" sz="1400" kern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</a:t>
            </a:r>
            <a:r>
              <a:rPr lang="pl-PL" sz="1400" kern="12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</a:t>
            </a:r>
            <a:r>
              <a:rPr lang="pl-PL" sz="14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u</a:t>
            </a:r>
            <a:r>
              <a:rPr lang="pl-PL" sz="1400" kern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</a:t>
            </a:r>
            <a:r>
              <a:rPr lang="pl-PL" sz="1400" kern="12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689924" y="4305149"/>
            <a:ext cx="481965" cy="37338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spcAft>
                <a:spcPts val="0"/>
              </a:spcAft>
            </a:pPr>
            <a:r>
              <a:rPr lang="pl-PL" sz="14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</a:t>
            </a:r>
            <a:r>
              <a:rPr lang="pl-PL" sz="1400" kern="1200" baseline="30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</a:t>
            </a:r>
            <a:r>
              <a:rPr lang="pl-PL" sz="1400" kern="1200" baseline="-25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mag</a:t>
            </a:r>
            <a:endParaRPr lang="pl-PL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986482" y="4456693"/>
            <a:ext cx="72000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477074" y="4603599"/>
            <a:ext cx="481965" cy="37338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spcAft>
                <a:spcPts val="0"/>
              </a:spcAft>
            </a:pPr>
            <a:r>
              <a:rPr lang="pl-PL" sz="14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</a:t>
            </a:r>
            <a:r>
              <a:rPr lang="pl-PL" sz="1400" kern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</a:t>
            </a:r>
            <a:r>
              <a:rPr lang="pl-PL" sz="1400" kern="12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mag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977929" y="4831343"/>
            <a:ext cx="72000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700132" y="4628585"/>
            <a:ext cx="694690" cy="353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4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</a:t>
            </a:r>
            <a:r>
              <a:rPr lang="pl-PL" sz="1400" kern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</a:t>
            </a:r>
            <a:r>
              <a:rPr lang="pl-PL" sz="1400" kern="12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</a:t>
            </a:r>
            <a:r>
              <a:rPr lang="pl-PL" sz="14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u</a:t>
            </a:r>
            <a:r>
              <a:rPr lang="pl-PL" sz="1400" kern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</a:t>
            </a:r>
            <a:r>
              <a:rPr lang="pl-PL" sz="1400" kern="12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281632" y="4297943"/>
            <a:ext cx="2216150" cy="679036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l-PL"/>
          </a:p>
        </p:txBody>
      </p:sp>
      <p:sp>
        <p:nvSpPr>
          <p:cNvPr id="30" name="Rectangle 29"/>
          <p:cNvSpPr/>
          <p:nvPr/>
        </p:nvSpPr>
        <p:spPr>
          <a:xfrm>
            <a:off x="2323458" y="5073499"/>
            <a:ext cx="694690" cy="353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4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</a:t>
            </a:r>
            <a:r>
              <a:rPr lang="pl-PL" sz="1400" kern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</a:t>
            </a:r>
            <a:r>
              <a:rPr lang="pl-PL" sz="1400" kern="12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</a:t>
            </a:r>
            <a:r>
              <a:rPr lang="pl-PL" sz="14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u</a:t>
            </a:r>
            <a:r>
              <a:rPr lang="pl-PL" sz="1400" kern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</a:t>
            </a:r>
            <a:r>
              <a:rPr lang="pl-PL" sz="1400" kern="12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689924" y="5092549"/>
            <a:ext cx="481965" cy="37338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spcAft>
                <a:spcPts val="0"/>
              </a:spcAft>
            </a:pPr>
            <a:r>
              <a:rPr lang="pl-PL" sz="14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</a:t>
            </a:r>
            <a:r>
              <a:rPr lang="pl-PL" sz="1400" kern="1200" baseline="30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3</a:t>
            </a:r>
            <a:r>
              <a:rPr lang="pl-PL" sz="1400" kern="1200" baseline="-25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mag</a:t>
            </a:r>
            <a:endParaRPr lang="pl-PL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986482" y="5244093"/>
            <a:ext cx="72000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477074" y="5390999"/>
            <a:ext cx="481965" cy="37338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spcAft>
                <a:spcPts val="0"/>
              </a:spcAft>
            </a:pPr>
            <a:r>
              <a:rPr lang="pl-PL" sz="14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</a:t>
            </a:r>
            <a:r>
              <a:rPr lang="pl-PL" sz="1400" kern="12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3</a:t>
            </a:r>
            <a:r>
              <a:rPr lang="pl-PL" sz="1400" kern="1200" baseline="-25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mag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977929" y="5618743"/>
            <a:ext cx="72000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3700132" y="5415985"/>
            <a:ext cx="694690" cy="3530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4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</a:t>
            </a:r>
            <a:r>
              <a:rPr lang="pl-PL" sz="1400" kern="1200" baseline="30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3</a:t>
            </a:r>
            <a:r>
              <a:rPr lang="pl-PL" sz="1400" kern="1200" baseline="-25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</a:t>
            </a:r>
            <a:r>
              <a:rPr lang="pl-PL" sz="1400" kern="12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u</a:t>
            </a:r>
            <a:r>
              <a:rPr lang="pl-PL" sz="1400" kern="1200" baseline="30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3</a:t>
            </a:r>
            <a:r>
              <a:rPr lang="pl-PL" sz="1400" kern="1200" baseline="-2500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</a:t>
            </a:r>
            <a:endParaRPr lang="pl-PL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2281632" y="5085343"/>
            <a:ext cx="2216150" cy="679036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l-PL"/>
          </a:p>
        </p:txBody>
      </p:sp>
      <p:grpSp>
        <p:nvGrpSpPr>
          <p:cNvPr id="128" name="Group 127"/>
          <p:cNvGrpSpPr/>
          <p:nvPr/>
        </p:nvGrpSpPr>
        <p:grpSpPr>
          <a:xfrm>
            <a:off x="4681670" y="4132692"/>
            <a:ext cx="1302474" cy="1239478"/>
            <a:chOff x="4681670" y="4132692"/>
            <a:chExt cx="1302474" cy="1239478"/>
          </a:xfrm>
        </p:grpSpPr>
        <p:cxnSp>
          <p:nvCxnSpPr>
            <p:cNvPr id="57" name="Straight Connector 56"/>
            <p:cNvCxnSpPr/>
            <p:nvPr/>
          </p:nvCxnSpPr>
          <p:spPr>
            <a:xfrm flipH="1">
              <a:off x="5072487" y="4970873"/>
              <a:ext cx="715997" cy="0"/>
            </a:xfrm>
            <a:prstGeom prst="line">
              <a:avLst/>
            </a:prstGeom>
            <a:ln w="28575">
              <a:solidFill>
                <a:schemeClr val="accent6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5072262" y="4309040"/>
              <a:ext cx="225" cy="662527"/>
            </a:xfrm>
            <a:prstGeom prst="line">
              <a:avLst/>
            </a:prstGeom>
            <a:ln w="28575">
              <a:solidFill>
                <a:schemeClr val="accent6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Pole tekstowe 11315"/>
            <p:cNvSpPr txBox="1"/>
            <p:nvPr/>
          </p:nvSpPr>
          <p:spPr>
            <a:xfrm>
              <a:off x="4681670" y="4132692"/>
              <a:ext cx="334667" cy="523361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kern="1200">
                  <a:solidFill>
                    <a:srgbClr val="70AD47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i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0" name="Pole tekstowe 11315"/>
            <p:cNvSpPr txBox="1"/>
            <p:nvPr/>
          </p:nvSpPr>
          <p:spPr>
            <a:xfrm>
              <a:off x="5649477" y="4862009"/>
              <a:ext cx="334667" cy="510161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kern="1200" dirty="0">
                  <a:solidFill>
                    <a:srgbClr val="70AD47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t</a:t>
              </a:r>
              <a:endParaRPr lang="pl-PL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5084056" y="4440661"/>
              <a:ext cx="553133" cy="323241"/>
            </a:xfrm>
            <a:custGeom>
              <a:avLst/>
              <a:gdLst>
                <a:gd name="connsiteX0" fmla="*/ 0 w 1038225"/>
                <a:gd name="connsiteY0" fmla="*/ 362561 h 438761"/>
                <a:gd name="connsiteX1" fmla="*/ 323850 w 1038225"/>
                <a:gd name="connsiteY1" fmla="*/ 611 h 438761"/>
                <a:gd name="connsiteX2" fmla="*/ 1038225 w 1038225"/>
                <a:gd name="connsiteY2" fmla="*/ 438761 h 438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8225" h="438761">
                  <a:moveTo>
                    <a:pt x="0" y="362561"/>
                  </a:moveTo>
                  <a:cubicBezTo>
                    <a:pt x="75406" y="175236"/>
                    <a:pt x="150812" y="-12089"/>
                    <a:pt x="323850" y="611"/>
                  </a:cubicBezTo>
                  <a:cubicBezTo>
                    <a:pt x="496888" y="13311"/>
                    <a:pt x="767556" y="226036"/>
                    <a:pt x="1038225" y="438761"/>
                  </a:cubicBezTo>
                </a:path>
              </a:pathLst>
            </a:custGeom>
            <a:ln w="19050">
              <a:solidFill>
                <a:schemeClr val="accent6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</p:grpSp>
      <p:sp>
        <p:nvSpPr>
          <p:cNvPr id="46" name="Freeform 45"/>
          <p:cNvSpPr/>
          <p:nvPr/>
        </p:nvSpPr>
        <p:spPr>
          <a:xfrm>
            <a:off x="5075414" y="4548444"/>
            <a:ext cx="544230" cy="346575"/>
          </a:xfrm>
          <a:custGeom>
            <a:avLst/>
            <a:gdLst>
              <a:gd name="connsiteX0" fmla="*/ 0 w 1038225"/>
              <a:gd name="connsiteY0" fmla="*/ 362561 h 438761"/>
              <a:gd name="connsiteX1" fmla="*/ 323850 w 1038225"/>
              <a:gd name="connsiteY1" fmla="*/ 611 h 438761"/>
              <a:gd name="connsiteX2" fmla="*/ 1038225 w 1038225"/>
              <a:gd name="connsiteY2" fmla="*/ 438761 h 438761"/>
              <a:gd name="connsiteX0" fmla="*/ 0 w 981075"/>
              <a:gd name="connsiteY0" fmla="*/ 366620 h 601123"/>
              <a:gd name="connsiteX1" fmla="*/ 323850 w 981075"/>
              <a:gd name="connsiteY1" fmla="*/ 4670 h 601123"/>
              <a:gd name="connsiteX2" fmla="*/ 981075 w 981075"/>
              <a:gd name="connsiteY2" fmla="*/ 601123 h 601123"/>
              <a:gd name="connsiteX0" fmla="*/ 0 w 981075"/>
              <a:gd name="connsiteY0" fmla="*/ 366620 h 601123"/>
              <a:gd name="connsiteX1" fmla="*/ 323850 w 981075"/>
              <a:gd name="connsiteY1" fmla="*/ 4670 h 601123"/>
              <a:gd name="connsiteX2" fmla="*/ 981075 w 981075"/>
              <a:gd name="connsiteY2" fmla="*/ 601123 h 60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1075" h="601123">
                <a:moveTo>
                  <a:pt x="0" y="366620"/>
                </a:moveTo>
                <a:cubicBezTo>
                  <a:pt x="75406" y="179295"/>
                  <a:pt x="160337" y="-34414"/>
                  <a:pt x="323850" y="4670"/>
                </a:cubicBezTo>
                <a:cubicBezTo>
                  <a:pt x="487363" y="43754"/>
                  <a:pt x="719931" y="364043"/>
                  <a:pt x="981075" y="601123"/>
                </a:cubicBezTo>
              </a:path>
            </a:pathLst>
          </a:custGeom>
          <a:ln w="1905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pl-PL"/>
          </a:p>
        </p:txBody>
      </p:sp>
      <p:sp>
        <p:nvSpPr>
          <p:cNvPr id="47" name="Arc 46"/>
          <p:cNvSpPr/>
          <p:nvPr/>
        </p:nvSpPr>
        <p:spPr>
          <a:xfrm rot="16200000" flipH="1" flipV="1">
            <a:off x="4084411" y="3886107"/>
            <a:ext cx="816016" cy="360045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pl-PL"/>
          </a:p>
        </p:txBody>
      </p:sp>
      <p:grpSp>
        <p:nvGrpSpPr>
          <p:cNvPr id="130" name="Group 129"/>
          <p:cNvGrpSpPr/>
          <p:nvPr/>
        </p:nvGrpSpPr>
        <p:grpSpPr>
          <a:xfrm>
            <a:off x="4715081" y="4973813"/>
            <a:ext cx="1328923" cy="1004254"/>
            <a:chOff x="4715081" y="4973813"/>
            <a:chExt cx="1328923" cy="1004254"/>
          </a:xfrm>
        </p:grpSpPr>
        <p:sp>
          <p:nvSpPr>
            <p:cNvPr id="109" name="Pole tekstowe 11315"/>
            <p:cNvSpPr txBox="1"/>
            <p:nvPr/>
          </p:nvSpPr>
          <p:spPr>
            <a:xfrm>
              <a:off x="4715081" y="4973813"/>
              <a:ext cx="334667" cy="523361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400" kern="1200">
                  <a:solidFill>
                    <a:srgbClr val="70AD47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i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5093537" y="5051927"/>
              <a:ext cx="950467" cy="926140"/>
              <a:chOff x="5093537" y="5051927"/>
              <a:chExt cx="950467" cy="926140"/>
            </a:xfrm>
          </p:grpSpPr>
          <p:cxnSp>
            <p:nvCxnSpPr>
              <p:cNvPr id="107" name="Straight Connector 106"/>
              <p:cNvCxnSpPr/>
              <p:nvPr/>
            </p:nvCxnSpPr>
            <p:spPr>
              <a:xfrm flipH="1">
                <a:off x="5093762" y="5713760"/>
                <a:ext cx="715997" cy="0"/>
              </a:xfrm>
              <a:prstGeom prst="line">
                <a:avLst/>
              </a:prstGeom>
              <a:ln w="28575">
                <a:solidFill>
                  <a:schemeClr val="accent6"/>
                </a:solidFill>
                <a:prstDash val="solid"/>
                <a:headEnd type="arrow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5093537" y="5051927"/>
                <a:ext cx="225" cy="662527"/>
              </a:xfrm>
              <a:prstGeom prst="line">
                <a:avLst/>
              </a:prstGeom>
              <a:ln w="28575">
                <a:solidFill>
                  <a:schemeClr val="accent6"/>
                </a:solidFill>
                <a:prstDash val="solid"/>
                <a:headEnd type="arrow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0" name="Pole tekstowe 11315"/>
              <p:cNvSpPr txBox="1"/>
              <p:nvPr/>
            </p:nvSpPr>
            <p:spPr>
              <a:xfrm>
                <a:off x="5634874" y="5467906"/>
                <a:ext cx="334667" cy="51016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GB" sz="1400" kern="1200" dirty="0">
                    <a:solidFill>
                      <a:srgbClr val="70AD47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t</a:t>
                </a:r>
                <a:endPara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56" name="Pole tekstowe 11315"/>
              <p:cNvSpPr txBox="1"/>
              <p:nvPr/>
            </p:nvSpPr>
            <p:spPr>
              <a:xfrm>
                <a:off x="5709337" y="5460183"/>
                <a:ext cx="334667" cy="51016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pl-PL"/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5103350" y="5200764"/>
                <a:ext cx="544230" cy="346575"/>
              </a:xfrm>
              <a:custGeom>
                <a:avLst/>
                <a:gdLst>
                  <a:gd name="connsiteX0" fmla="*/ 0 w 1038225"/>
                  <a:gd name="connsiteY0" fmla="*/ 362561 h 438761"/>
                  <a:gd name="connsiteX1" fmla="*/ 323850 w 1038225"/>
                  <a:gd name="connsiteY1" fmla="*/ 611 h 438761"/>
                  <a:gd name="connsiteX2" fmla="*/ 1038225 w 1038225"/>
                  <a:gd name="connsiteY2" fmla="*/ 438761 h 438761"/>
                  <a:gd name="connsiteX0" fmla="*/ 0 w 981075"/>
                  <a:gd name="connsiteY0" fmla="*/ 366620 h 601123"/>
                  <a:gd name="connsiteX1" fmla="*/ 323850 w 981075"/>
                  <a:gd name="connsiteY1" fmla="*/ 4670 h 601123"/>
                  <a:gd name="connsiteX2" fmla="*/ 981075 w 981075"/>
                  <a:gd name="connsiteY2" fmla="*/ 601123 h 601123"/>
                  <a:gd name="connsiteX0" fmla="*/ 0 w 981075"/>
                  <a:gd name="connsiteY0" fmla="*/ 366620 h 601123"/>
                  <a:gd name="connsiteX1" fmla="*/ 323850 w 981075"/>
                  <a:gd name="connsiteY1" fmla="*/ 4670 h 601123"/>
                  <a:gd name="connsiteX2" fmla="*/ 981075 w 981075"/>
                  <a:gd name="connsiteY2" fmla="*/ 601123 h 60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81075" h="601123">
                    <a:moveTo>
                      <a:pt x="0" y="366620"/>
                    </a:moveTo>
                    <a:cubicBezTo>
                      <a:pt x="75406" y="179295"/>
                      <a:pt x="160337" y="-34414"/>
                      <a:pt x="323850" y="4670"/>
                    </a:cubicBezTo>
                    <a:cubicBezTo>
                      <a:pt x="487363" y="43754"/>
                      <a:pt x="719931" y="364043"/>
                      <a:pt x="981075" y="601123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pl-PL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5097983" y="5236888"/>
                <a:ext cx="544230" cy="346575"/>
              </a:xfrm>
              <a:custGeom>
                <a:avLst/>
                <a:gdLst>
                  <a:gd name="connsiteX0" fmla="*/ 0 w 1038225"/>
                  <a:gd name="connsiteY0" fmla="*/ 362561 h 438761"/>
                  <a:gd name="connsiteX1" fmla="*/ 323850 w 1038225"/>
                  <a:gd name="connsiteY1" fmla="*/ 611 h 438761"/>
                  <a:gd name="connsiteX2" fmla="*/ 1038225 w 1038225"/>
                  <a:gd name="connsiteY2" fmla="*/ 438761 h 438761"/>
                  <a:gd name="connsiteX0" fmla="*/ 0 w 981075"/>
                  <a:gd name="connsiteY0" fmla="*/ 366620 h 601123"/>
                  <a:gd name="connsiteX1" fmla="*/ 323850 w 981075"/>
                  <a:gd name="connsiteY1" fmla="*/ 4670 h 601123"/>
                  <a:gd name="connsiteX2" fmla="*/ 981075 w 981075"/>
                  <a:gd name="connsiteY2" fmla="*/ 601123 h 601123"/>
                  <a:gd name="connsiteX0" fmla="*/ 0 w 981075"/>
                  <a:gd name="connsiteY0" fmla="*/ 366620 h 601123"/>
                  <a:gd name="connsiteX1" fmla="*/ 323850 w 981075"/>
                  <a:gd name="connsiteY1" fmla="*/ 4670 h 601123"/>
                  <a:gd name="connsiteX2" fmla="*/ 981075 w 981075"/>
                  <a:gd name="connsiteY2" fmla="*/ 601123 h 601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81075" h="601123">
                    <a:moveTo>
                      <a:pt x="0" y="366620"/>
                    </a:moveTo>
                    <a:cubicBezTo>
                      <a:pt x="75406" y="179295"/>
                      <a:pt x="160337" y="-34414"/>
                      <a:pt x="323850" y="4670"/>
                    </a:cubicBezTo>
                    <a:cubicBezTo>
                      <a:pt x="487363" y="43754"/>
                      <a:pt x="719931" y="364043"/>
                      <a:pt x="981075" y="601123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pl-PL"/>
              </a:p>
            </p:txBody>
          </p:sp>
        </p:grpSp>
      </p:grpSp>
      <p:sp>
        <p:nvSpPr>
          <p:cNvPr id="52" name="Rectangle 51"/>
          <p:cNvSpPr/>
          <p:nvPr/>
        </p:nvSpPr>
        <p:spPr>
          <a:xfrm rot="16200000">
            <a:off x="1227695" y="4306736"/>
            <a:ext cx="1644015" cy="370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Inner iterations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Rectangle 79"/>
              <p:cNvSpPr/>
              <p:nvPr/>
            </p:nvSpPr>
            <p:spPr>
              <a:xfrm>
                <a:off x="5956512" y="4348833"/>
                <a:ext cx="1545167" cy="5725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tol</m:t>
                      </m:r>
                      <m:r>
                        <a:rPr lang="en-GB" sz="1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pHide m:val="on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GB" sz="1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/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  <m:sup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  <m:sup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GB" sz="1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/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  <m:sup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nary>
                        </m:den>
                      </m:f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0" name="Rectangle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6512" y="4348833"/>
                <a:ext cx="1545167" cy="5725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Title 1"/>
          <p:cNvSpPr>
            <a:spLocks noGrp="1"/>
          </p:cNvSpPr>
          <p:nvPr>
            <p:ph type="title"/>
          </p:nvPr>
        </p:nvSpPr>
        <p:spPr>
          <a:xfrm>
            <a:off x="589546" y="7531"/>
            <a:ext cx="10969139" cy="940443"/>
          </a:xfrm>
        </p:spPr>
        <p:txBody>
          <a:bodyPr>
            <a:normAutofit/>
          </a:bodyPr>
          <a:lstStyle/>
          <a:p>
            <a:r>
              <a:rPr lang="pl-PL" sz="3600" dirty="0" smtClean="0"/>
              <a:t>The Solution: </a:t>
            </a:r>
            <a:r>
              <a:rPr lang="en-US" sz="3600" dirty="0" smtClean="0"/>
              <a:t>Waveform </a:t>
            </a:r>
            <a:r>
              <a:rPr lang="pl-PL" sz="3600" dirty="0" smtClean="0"/>
              <a:t>R</a:t>
            </a:r>
            <a:r>
              <a:rPr lang="en-US" sz="3600" dirty="0" err="1" smtClean="0"/>
              <a:t>elaxation</a:t>
            </a:r>
            <a:endParaRPr lang="en-US" sz="3600" dirty="0"/>
          </a:p>
        </p:txBody>
      </p:sp>
      <p:sp>
        <p:nvSpPr>
          <p:cNvPr id="111" name="Arc 110"/>
          <p:cNvSpPr/>
          <p:nvPr/>
        </p:nvSpPr>
        <p:spPr>
          <a:xfrm rot="16200000" flipH="1" flipV="1">
            <a:off x="4073723" y="4707161"/>
            <a:ext cx="816016" cy="360045"/>
          </a:xfrm>
          <a:prstGeom prst="arc">
            <a:avLst>
              <a:gd name="adj1" fmla="val 11184261"/>
              <a:gd name="adj2" fmla="val 21117056"/>
            </a:avLst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pl-PL"/>
          </a:p>
        </p:txBody>
      </p:sp>
      <p:grpSp>
        <p:nvGrpSpPr>
          <p:cNvPr id="112" name="Group 111"/>
          <p:cNvGrpSpPr/>
          <p:nvPr/>
        </p:nvGrpSpPr>
        <p:grpSpPr>
          <a:xfrm>
            <a:off x="6906289" y="1905476"/>
            <a:ext cx="2316103" cy="384656"/>
            <a:chOff x="2955994" y="512581"/>
            <a:chExt cx="2534920" cy="420997"/>
          </a:xfrm>
        </p:grpSpPr>
        <p:sp>
          <p:nvSpPr>
            <p:cNvPr id="113" name="Arc 112"/>
            <p:cNvSpPr/>
            <p:nvPr/>
          </p:nvSpPr>
          <p:spPr>
            <a:xfrm>
              <a:off x="2955994" y="537338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  <p:sp>
          <p:nvSpPr>
            <p:cNvPr id="114" name="Arc 113"/>
            <p:cNvSpPr/>
            <p:nvPr/>
          </p:nvSpPr>
          <p:spPr>
            <a:xfrm>
              <a:off x="4200594" y="512581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019658" y="2641555"/>
            <a:ext cx="2207492" cy="379056"/>
            <a:chOff x="3001714" y="1176748"/>
            <a:chExt cx="2416049" cy="414868"/>
          </a:xfrm>
        </p:grpSpPr>
        <p:sp>
          <p:nvSpPr>
            <p:cNvPr id="116" name="Arc 115"/>
            <p:cNvSpPr/>
            <p:nvPr/>
          </p:nvSpPr>
          <p:spPr>
            <a:xfrm flipV="1">
              <a:off x="3001714" y="118379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  <p:sp>
          <p:nvSpPr>
            <p:cNvPr id="117" name="Arc 116"/>
            <p:cNvSpPr/>
            <p:nvPr/>
          </p:nvSpPr>
          <p:spPr>
            <a:xfrm flipV="1">
              <a:off x="3849057" y="1197474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  <p:sp>
          <p:nvSpPr>
            <p:cNvPr id="118" name="Arc 117"/>
            <p:cNvSpPr/>
            <p:nvPr/>
          </p:nvSpPr>
          <p:spPr>
            <a:xfrm flipV="1">
              <a:off x="4676082" y="1176748"/>
              <a:ext cx="741681" cy="394142"/>
            </a:xfrm>
            <a:prstGeom prst="arc">
              <a:avLst>
                <a:gd name="adj1" fmla="val 11184261"/>
                <a:gd name="adj2" fmla="val 21117056"/>
              </a:avLst>
            </a:prstGeom>
            <a:ln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pl-PL"/>
            </a:p>
          </p:txBody>
        </p:sp>
      </p:grpSp>
      <p:sp>
        <p:nvSpPr>
          <p:cNvPr id="121" name="Rectangle 120"/>
          <p:cNvSpPr/>
          <p:nvPr/>
        </p:nvSpPr>
        <p:spPr>
          <a:xfrm>
            <a:off x="6659337" y="2974673"/>
            <a:ext cx="808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pl-PL" sz="18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t+</a:t>
            </a:r>
            <a:r>
              <a:rPr lang="en-GB" sz="18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2*</a:t>
            </a:r>
            <a:r>
              <a:rPr lang="pl-PL" sz="18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dt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2" name="Straight Arrow Connector 121"/>
          <p:cNvCxnSpPr/>
          <p:nvPr/>
        </p:nvCxnSpPr>
        <p:spPr>
          <a:xfrm flipH="1">
            <a:off x="6935379" y="2220396"/>
            <a:ext cx="2216150" cy="4826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 flipH="1" flipV="1">
            <a:off x="6935379" y="2220396"/>
            <a:ext cx="2228850" cy="52070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4978606" y="1475103"/>
            <a:ext cx="1702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sz="1800" b="1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Outer </a:t>
            </a:r>
            <a:r>
              <a:rPr lang="pl-PL" sz="1800" b="1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iterations</a:t>
            </a:r>
            <a:endParaRPr lang="pl-PL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589545" y="834814"/>
            <a:ext cx="11385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buClr>
                <a:srgbClr val="0055A0"/>
              </a:buClr>
              <a:buNone/>
            </a:pPr>
            <a:r>
              <a:rPr lang="en-US" dirty="0">
                <a:solidFill>
                  <a:srgbClr val="0055A0"/>
                </a:solidFill>
              </a:rPr>
              <a:t>Waveform relaxation (dynamic iteration) co-simulation scheme allows controlling the convergence error between two consecutive iterations. If the error is smaller than the desired one, the next iteration starts.</a:t>
            </a:r>
            <a:br>
              <a:rPr lang="en-US" dirty="0">
                <a:solidFill>
                  <a:srgbClr val="0055A0"/>
                </a:solidFill>
              </a:rPr>
            </a:b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27" name="Rounded Rectangle 126"/>
          <p:cNvSpPr/>
          <p:nvPr/>
        </p:nvSpPr>
        <p:spPr>
          <a:xfrm>
            <a:off x="2281632" y="1824848"/>
            <a:ext cx="2310449" cy="1230063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637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16" grpId="0"/>
      <p:bldP spid="17" grpId="0"/>
      <p:bldP spid="19" grpId="0"/>
      <p:bldP spid="21" grpId="0"/>
      <p:bldP spid="23" grpId="0"/>
      <p:bldP spid="24" grpId="0"/>
      <p:bldP spid="26" grpId="0"/>
      <p:bldP spid="28" grpId="0"/>
      <p:bldP spid="30" grpId="0"/>
      <p:bldP spid="31" grpId="0"/>
      <p:bldP spid="33" grpId="0"/>
      <p:bldP spid="35" grpId="0"/>
      <p:bldP spid="46" grpId="0" animBg="1"/>
      <p:bldP spid="80" grpId="0"/>
      <p:bldP spid="121" grpId="0"/>
      <p:bldP spid="1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9</a:t>
            </a:fld>
            <a:endParaRPr lang="pl-PL"/>
          </a:p>
        </p:txBody>
      </p:sp>
      <p:grpSp>
        <p:nvGrpSpPr>
          <p:cNvPr id="92" name="Canvas 89"/>
          <p:cNvGrpSpPr/>
          <p:nvPr/>
        </p:nvGrpSpPr>
        <p:grpSpPr>
          <a:xfrm>
            <a:off x="6761285" y="0"/>
            <a:ext cx="5283200" cy="5912766"/>
            <a:chOff x="0" y="0"/>
            <a:chExt cx="5283200" cy="5912766"/>
          </a:xfrm>
        </p:grpSpPr>
        <p:sp>
          <p:nvSpPr>
            <p:cNvPr id="93" name="Rectangle 92"/>
            <p:cNvSpPr/>
            <p:nvPr/>
          </p:nvSpPr>
          <p:spPr>
            <a:xfrm>
              <a:off x="0" y="0"/>
              <a:ext cx="5283200" cy="5911850"/>
            </a:xfrm>
            <a:prstGeom prst="rect">
              <a:avLst/>
            </a:prstGeom>
          </p:spPr>
        </p:sp>
        <p:sp>
          <p:nvSpPr>
            <p:cNvPr id="94" name="Rounded Rectangle 93"/>
            <p:cNvSpPr/>
            <p:nvPr/>
          </p:nvSpPr>
          <p:spPr>
            <a:xfrm>
              <a:off x="1169150" y="544891"/>
              <a:ext cx="1882347" cy="340002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Set Initial Conditions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1571498" y="884835"/>
              <a:ext cx="1080000" cy="1225587"/>
              <a:chOff x="733974" y="825688"/>
              <a:chExt cx="1184707" cy="1862670"/>
            </a:xfrm>
          </p:grpSpPr>
          <p:sp>
            <p:nvSpPr>
              <p:cNvPr id="143" name="Diamond 142"/>
              <p:cNvSpPr/>
              <p:nvPr/>
            </p:nvSpPr>
            <p:spPr>
              <a:xfrm>
                <a:off x="733974" y="1046954"/>
                <a:ext cx="1184707" cy="1641404"/>
              </a:xfrm>
              <a:prstGeom prst="diamond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endParaRPr lang="pl-PL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796047" y="1641058"/>
                <a:ext cx="1035094" cy="4217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  == t</a:t>
                </a:r>
                <a:r>
                  <a:rPr lang="en-GB" sz="1200" kern="1200" baseline="-250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end</a:t>
                </a:r>
                <a:r>
                  <a:rPr lang="en-GB" sz="12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  <a:endPara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145" name="Straight Arrow Connector 144"/>
              <p:cNvCxnSpPr>
                <a:stCxn id="94" idx="2"/>
                <a:endCxn id="143" idx="0"/>
              </p:cNvCxnSpPr>
              <p:nvPr/>
            </p:nvCxnSpPr>
            <p:spPr>
              <a:xfrm>
                <a:off x="1325040" y="825688"/>
                <a:ext cx="1288" cy="221166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/>
            <p:nvPr/>
          </p:nvGrpSpPr>
          <p:grpSpPr>
            <a:xfrm>
              <a:off x="1035852" y="3647597"/>
              <a:ext cx="2125224" cy="564342"/>
              <a:chOff x="160000" y="2813228"/>
              <a:chExt cx="2331268" cy="514321"/>
            </a:xfrm>
          </p:grpSpPr>
          <p:sp>
            <p:nvSpPr>
              <p:cNvPr id="139" name="Rounded Rectangle 138"/>
              <p:cNvSpPr/>
              <p:nvPr/>
            </p:nvSpPr>
            <p:spPr>
              <a:xfrm>
                <a:off x="160000" y="3039689"/>
                <a:ext cx="2331268" cy="28786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spcAft>
                    <a:spcPts val="0"/>
                  </a:spcAft>
                </a:pPr>
                <a:r>
                  <a:rPr lang="en-GB" sz="1200" kern="120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i(t) → Run Field → R(t), u(t)</a:t>
                </a:r>
                <a:endParaRPr lang="pl-PL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140" name="Straight Arrow Connector 139"/>
              <p:cNvCxnSpPr>
                <a:stCxn id="131" idx="2"/>
                <a:endCxn id="139" idx="0"/>
              </p:cNvCxnSpPr>
              <p:nvPr/>
            </p:nvCxnSpPr>
            <p:spPr>
              <a:xfrm>
                <a:off x="1325634" y="2813228"/>
                <a:ext cx="0" cy="226461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 96"/>
            <p:cNvGrpSpPr/>
            <p:nvPr/>
          </p:nvGrpSpPr>
          <p:grpSpPr>
            <a:xfrm>
              <a:off x="1673372" y="2874543"/>
              <a:ext cx="895350" cy="835399"/>
              <a:chOff x="851635" y="3613665"/>
              <a:chExt cx="1627246" cy="916394"/>
            </a:xfrm>
          </p:grpSpPr>
          <p:sp>
            <p:nvSpPr>
              <p:cNvPr id="136" name="Diamond 135"/>
              <p:cNvSpPr/>
              <p:nvPr/>
            </p:nvSpPr>
            <p:spPr>
              <a:xfrm>
                <a:off x="851635" y="3613665"/>
                <a:ext cx="1596447" cy="916394"/>
              </a:xfrm>
              <a:prstGeom prst="diamond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endParaRPr lang="pl-PL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851635" y="3763730"/>
                <a:ext cx="1627246" cy="5084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Current</a:t>
                </a:r>
                <a:endPara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GB" sz="12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converged?</a:t>
                </a:r>
                <a:endParaRPr lang="pl-PL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1048551" y="2056200"/>
              <a:ext cx="2125225" cy="549990"/>
              <a:chOff x="159999" y="2151598"/>
              <a:chExt cx="2331269" cy="603468"/>
            </a:xfrm>
          </p:grpSpPr>
          <p:sp>
            <p:nvSpPr>
              <p:cNvPr id="131" name="Rounded Rectangle 130"/>
              <p:cNvSpPr/>
              <p:nvPr/>
            </p:nvSpPr>
            <p:spPr>
              <a:xfrm>
                <a:off x="159999" y="2437251"/>
                <a:ext cx="2331269" cy="317815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spcAft>
                    <a:spcPts val="0"/>
                  </a:spcAft>
                </a:pPr>
                <a:r>
                  <a:rPr lang="en-GB" sz="1100" kern="12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R(t), u(t) → Run Circuit → i(t)</a:t>
                </a:r>
                <a:endParaRPr lang="pl-PL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133" name="Straight Arrow Connector 132"/>
              <p:cNvCxnSpPr>
                <a:stCxn id="143" idx="2"/>
                <a:endCxn id="131" idx="0"/>
              </p:cNvCxnSpPr>
              <p:nvPr/>
            </p:nvCxnSpPr>
            <p:spPr>
              <a:xfrm flipH="1">
                <a:off x="1325634" y="2211088"/>
                <a:ext cx="366" cy="226164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4" name="Rectangle 133"/>
              <p:cNvSpPr/>
              <p:nvPr/>
            </p:nvSpPr>
            <p:spPr>
              <a:xfrm>
                <a:off x="1322745" y="2151598"/>
                <a:ext cx="397042" cy="3044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en-GB" sz="1200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No</a:t>
                </a:r>
                <a:endParaRPr lang="pl-PL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cxnSp>
          <p:nvCxnSpPr>
            <p:cNvPr id="99" name="Straight Connector 98"/>
            <p:cNvCxnSpPr/>
            <p:nvPr/>
          </p:nvCxnSpPr>
          <p:spPr>
            <a:xfrm>
              <a:off x="896343" y="2182459"/>
              <a:ext cx="0" cy="220948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>
              <a:off x="902693" y="2188809"/>
              <a:ext cx="1206051" cy="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>
              <a:endCxn id="107" idx="0"/>
            </p:cNvCxnSpPr>
            <p:nvPr/>
          </p:nvCxnSpPr>
          <p:spPr>
            <a:xfrm>
              <a:off x="4612589" y="1566338"/>
              <a:ext cx="0" cy="399674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2639463" y="1566338"/>
              <a:ext cx="198171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3941977" y="5563418"/>
              <a:ext cx="1341223" cy="34934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en-GB" sz="1400" b="1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END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08" name="Straight Connector 107"/>
            <p:cNvCxnSpPr/>
            <p:nvPr/>
          </p:nvCxnSpPr>
          <p:spPr>
            <a:xfrm flipH="1">
              <a:off x="889993" y="4392066"/>
              <a:ext cx="121482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>
              <a:endCxn id="110" idx="3"/>
            </p:cNvCxnSpPr>
            <p:nvPr/>
          </p:nvCxnSpPr>
          <p:spPr>
            <a:xfrm flipH="1">
              <a:off x="3128575" y="4793002"/>
              <a:ext cx="80503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Rounded Rectangle 109"/>
            <p:cNvSpPr/>
            <p:nvPr/>
          </p:nvSpPr>
          <p:spPr>
            <a:xfrm>
              <a:off x="1118711" y="4615909"/>
              <a:ext cx="2009864" cy="354186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449580" indent="-449580" algn="ctr">
                <a:spcAft>
                  <a:spcPts val="0"/>
                </a:spcAft>
              </a:pPr>
              <a:r>
                <a:rPr lang="en-GB" sz="12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Adaptive algorithm </a:t>
              </a:r>
              <a:r>
                <a:rPr lang="en-GB" sz="11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→ </a:t>
              </a:r>
              <a:r>
                <a:rPr lang="en-GB" sz="1100" kern="1200" dirty="0" err="1" smtClean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dt</a:t>
              </a:r>
              <a:endParaRPr lang="pl-PL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1173049" y="36007"/>
              <a:ext cx="1882347" cy="345829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en-GB" sz="1400" b="1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START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12" name="Straight Connector 111"/>
            <p:cNvCxnSpPr>
              <a:stCxn id="123" idx="2"/>
            </p:cNvCxnSpPr>
            <p:nvPr/>
          </p:nvCxnSpPr>
          <p:spPr>
            <a:xfrm flipH="1">
              <a:off x="2122976" y="5537847"/>
              <a:ext cx="1793" cy="19600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Rectangle 113"/>
            <p:cNvSpPr/>
            <p:nvPr/>
          </p:nvSpPr>
          <p:spPr>
            <a:xfrm>
              <a:off x="2976977" y="1311037"/>
              <a:ext cx="382270" cy="2774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Yes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15" name="Straight Arrow Connector 114"/>
            <p:cNvCxnSpPr>
              <a:stCxn id="111" idx="2"/>
              <a:endCxn id="94" idx="0"/>
            </p:cNvCxnSpPr>
            <p:nvPr/>
          </p:nvCxnSpPr>
          <p:spPr>
            <a:xfrm flipH="1">
              <a:off x="2110231" y="381836"/>
              <a:ext cx="3992" cy="1630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Rectangle 115"/>
            <p:cNvSpPr/>
            <p:nvPr/>
          </p:nvSpPr>
          <p:spPr>
            <a:xfrm>
              <a:off x="2945326" y="3047955"/>
              <a:ext cx="382270" cy="2774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Yes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17" name="Straight Connector 116"/>
            <p:cNvCxnSpPr/>
            <p:nvPr/>
          </p:nvCxnSpPr>
          <p:spPr>
            <a:xfrm flipH="1">
              <a:off x="545109" y="5728392"/>
              <a:ext cx="157307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552003" y="1566337"/>
              <a:ext cx="0" cy="415580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>
              <a:off x="552003" y="1566534"/>
              <a:ext cx="1018820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3" name="Rounded Rectangle 122"/>
            <p:cNvSpPr/>
            <p:nvPr/>
          </p:nvSpPr>
          <p:spPr>
            <a:xfrm>
              <a:off x="1119837" y="5183999"/>
              <a:ext cx="2009864" cy="354186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449580" indent="-449580" algn="ctr">
                <a:spcAft>
                  <a:spcPts val="0"/>
                </a:spcAft>
              </a:pPr>
              <a:r>
                <a:rPr lang="en-GB" sz="12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t = t + </a:t>
              </a:r>
              <a:r>
                <a:rPr lang="en-GB" sz="1200" kern="1200" dirty="0" err="1" smtClean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dt</a:t>
              </a:r>
              <a:endParaRPr lang="pl-PL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24" name="Straight Arrow Connector 123"/>
            <p:cNvCxnSpPr>
              <a:stCxn id="110" idx="2"/>
              <a:endCxn id="123" idx="0"/>
            </p:cNvCxnSpPr>
            <p:nvPr/>
          </p:nvCxnSpPr>
          <p:spPr>
            <a:xfrm>
              <a:off x="2123643" y="4970095"/>
              <a:ext cx="1126" cy="21390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>
              <a:stCxn id="131" idx="2"/>
              <a:endCxn id="136" idx="0"/>
            </p:cNvCxnSpPr>
            <p:nvPr/>
          </p:nvCxnSpPr>
          <p:spPr>
            <a:xfrm>
              <a:off x="2111164" y="2606195"/>
              <a:ext cx="1410" cy="26834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H="1">
              <a:off x="2537864" y="3299888"/>
              <a:ext cx="140411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H="1">
              <a:off x="3921477" y="3312588"/>
              <a:ext cx="12136" cy="147305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>
              <a:stCxn id="139" idx="2"/>
            </p:cNvCxnSpPr>
            <p:nvPr/>
          </p:nvCxnSpPr>
          <p:spPr>
            <a:xfrm>
              <a:off x="2098464" y="4211932"/>
              <a:ext cx="0" cy="18000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9" name="Rectangle 128"/>
            <p:cNvSpPr/>
            <p:nvPr/>
          </p:nvSpPr>
          <p:spPr>
            <a:xfrm>
              <a:off x="1657042" y="3600391"/>
              <a:ext cx="361950" cy="2768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2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No</a:t>
              </a:r>
              <a:endParaRPr lang="pl-PL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68" name="Title 1"/>
          <p:cNvSpPr>
            <a:spLocks noGrp="1"/>
          </p:cNvSpPr>
          <p:nvPr>
            <p:ph type="title"/>
          </p:nvPr>
        </p:nvSpPr>
        <p:spPr>
          <a:xfrm>
            <a:off x="0" y="7532"/>
            <a:ext cx="6761285" cy="537359"/>
          </a:xfrm>
        </p:spPr>
        <p:txBody>
          <a:bodyPr>
            <a:normAutofit fontScale="90000"/>
          </a:bodyPr>
          <a:lstStyle/>
          <a:p>
            <a:pPr algn="r"/>
            <a:r>
              <a:rPr lang="pl-PL" sz="3600" dirty="0" smtClean="0"/>
              <a:t>The Solution: </a:t>
            </a:r>
            <a:r>
              <a:rPr lang="en-US" sz="3600" dirty="0" smtClean="0"/>
              <a:t>Waveform </a:t>
            </a:r>
            <a:r>
              <a:rPr lang="pl-PL" sz="3600" dirty="0" smtClean="0"/>
              <a:t>R</a:t>
            </a:r>
            <a:r>
              <a:rPr lang="en-US" sz="3600" dirty="0" err="1" smtClean="0"/>
              <a:t>elaxation</a:t>
            </a:r>
            <a:endParaRPr lang="en-US" sz="3600" dirty="0"/>
          </a:p>
        </p:txBody>
      </p:sp>
      <p:sp>
        <p:nvSpPr>
          <p:cNvPr id="2" name="Rectangle 1"/>
          <p:cNvSpPr/>
          <p:nvPr/>
        </p:nvSpPr>
        <p:spPr>
          <a:xfrm>
            <a:off x="405405" y="1520582"/>
            <a:ext cx="6276077" cy="48013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solidFill>
                  <a:srgbClr val="0055A0"/>
                </a:solidFill>
              </a:rPr>
              <a:t>Initial Conditions: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Calculate differential inductance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Ramp-up FEM model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Set initial conditions for circuit model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Set-up co-simulation parameters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55A0"/>
                </a:solidFill>
              </a:rPr>
              <a:t>Run Circuit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55A0"/>
                </a:solidFill>
              </a:rPr>
              <a:t>Check Convergence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In case co-simulation converged, field computation</a:t>
            </a:r>
            <a:br>
              <a:rPr lang="en-US" dirty="0" smtClean="0">
                <a:solidFill>
                  <a:srgbClr val="0055A0"/>
                </a:solidFill>
              </a:rPr>
            </a:br>
            <a:r>
              <a:rPr lang="en-US" dirty="0" smtClean="0">
                <a:solidFill>
                  <a:srgbClr val="0055A0"/>
                </a:solidFill>
              </a:rPr>
              <a:t>can be avoided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55A0"/>
                </a:solidFill>
              </a:rPr>
              <a:t>Run Field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Increase solution accuracy after each inner iteration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55A0"/>
                </a:solidFill>
              </a:rPr>
              <a:t>Adaptive algorithm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Outer iteration time window is adjusted based on </a:t>
            </a:r>
            <a:br>
              <a:rPr lang="en-US" dirty="0" smtClean="0">
                <a:solidFill>
                  <a:srgbClr val="0055A0"/>
                </a:solidFill>
              </a:rPr>
            </a:br>
            <a:r>
              <a:rPr lang="en-US" dirty="0" smtClean="0">
                <a:solidFill>
                  <a:srgbClr val="0055A0"/>
                </a:solidFill>
              </a:rPr>
              <a:t>convergence of previous iteration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55A0"/>
              </a:solidFill>
            </a:endParaRPr>
          </a:p>
          <a:p>
            <a:endParaRPr lang="en-GB" dirty="0" smtClean="0"/>
          </a:p>
          <a:p>
            <a:endParaRPr lang="en-US" dirty="0" smtClean="0">
              <a:solidFill>
                <a:srgbClr val="0055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5405" y="803453"/>
            <a:ext cx="61350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</a:rPr>
              <a:t>The waveform relaxation algorithm has the following main </a:t>
            </a:r>
          </a:p>
          <a:p>
            <a:r>
              <a:rPr lang="en-US" dirty="0" smtClean="0">
                <a:solidFill>
                  <a:srgbClr val="0055A0"/>
                </a:solidFill>
              </a:rPr>
              <a:t>subroutines: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09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109F9D4B78346B4AE976AE1BEB3EE" ma:contentTypeVersion="0" ma:contentTypeDescription="Create a new document." ma:contentTypeScope="" ma:versionID="607db0f5464ee89518f28504cef8cd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F5924D-FE46-423B-8B35-DCCE8C9D1B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EB9DF9-E23B-49C2-9DAB-47EFE8B47D03}">
  <ds:schemaRefs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B3CC75B-3D2A-48B7-9E8E-2C77B8BAEA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10172</TotalTime>
  <Words>1136</Words>
  <Application>Microsoft Office PowerPoint</Application>
  <PresentationFormat>Widescreen</PresentationFormat>
  <Paragraphs>320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Times New Roman</vt:lpstr>
      <vt:lpstr>Times-Roman</vt:lpstr>
      <vt:lpstr>Wingdings</vt:lpstr>
      <vt:lpstr>CERNCorporate16-9</vt:lpstr>
      <vt:lpstr>PowerPoint Presentation</vt:lpstr>
      <vt:lpstr>Field-Circuit Coupling - update</vt:lpstr>
      <vt:lpstr>Outline</vt:lpstr>
      <vt:lpstr>The Challenge: Coupling Circuit and FEM models</vt:lpstr>
      <vt:lpstr>PowerPoint Presentation</vt:lpstr>
      <vt:lpstr>Q2: Coupling in Time Domain Between Two Systems</vt:lpstr>
      <vt:lpstr>The Solution: Waveform Relaxation</vt:lpstr>
      <vt:lpstr>The Solution: Waveform Relaxation</vt:lpstr>
      <vt:lpstr>The Solution: Waveform Relaxation</vt:lpstr>
      <vt:lpstr>Numerical experiments: D1 magnet</vt:lpstr>
      <vt:lpstr>PowerPoint Presentation</vt:lpstr>
      <vt:lpstr>PowerPoint Presentation</vt:lpstr>
      <vt:lpstr>PowerPoint Presentation</vt:lpstr>
      <vt:lpstr>D1 Quadrant Protected by EE (0.1 Ω): Convergence Rate</vt:lpstr>
      <vt:lpstr>D1 Quadrant protected by CLIQ (500 V, 50 mF): Configuration</vt:lpstr>
      <vt:lpstr>PowerPoint Presentation</vt:lpstr>
      <vt:lpstr>PowerPoint Presentation</vt:lpstr>
      <vt:lpstr>Quench-back: Convergence Rate</vt:lpstr>
      <vt:lpstr>Full D1 protected by CLIQ (500 V, 50 mF): Configuration</vt:lpstr>
      <vt:lpstr>Full D1 protected by CLIQ (500 V, 50 mF): Current evolution</vt:lpstr>
      <vt:lpstr>PowerPoint Presentation</vt:lpstr>
      <vt:lpstr>Towards thermo-mechanical analysis of unbalanced currents…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during stay at TU Darmstadt</dc:title>
  <dc:creator>Michał Maciejewski</dc:creator>
  <cp:lastModifiedBy>Michal Maciejewski</cp:lastModifiedBy>
  <cp:revision>547</cp:revision>
  <dcterms:created xsi:type="dcterms:W3CDTF">2014-04-13T10:01:50Z</dcterms:created>
  <dcterms:modified xsi:type="dcterms:W3CDTF">2016-07-14T08:28:18Z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0x010100A87109F9D4B78346B4AE976AE1BEB3EE</vt:lpwstr>
  </property>
  <property fmtid="{D5CDD505-2E9C-101B-9397-08002B2CF9AE}" pid="3" name="IsMyDocuments">
    <vt:bool>true</vt:bool>
  </property>
</Properties>
</file>