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9" r:id="rId2"/>
    <p:sldId id="256" r:id="rId3"/>
    <p:sldId id="297" r:id="rId4"/>
    <p:sldId id="281" r:id="rId5"/>
    <p:sldId id="277" r:id="rId6"/>
    <p:sldId id="283" r:id="rId7"/>
    <p:sldId id="285" r:id="rId8"/>
    <p:sldId id="308" r:id="rId9"/>
    <p:sldId id="301" r:id="rId10"/>
    <p:sldId id="264" r:id="rId11"/>
    <p:sldId id="294" r:id="rId12"/>
    <p:sldId id="309" r:id="rId13"/>
    <p:sldId id="295" r:id="rId14"/>
    <p:sldId id="296" r:id="rId15"/>
    <p:sldId id="305" r:id="rId16"/>
    <p:sldId id="307" r:id="rId17"/>
    <p:sldId id="306" r:id="rId18"/>
    <p:sldId id="310" r:id="rId19"/>
    <p:sldId id="274" r:id="rId20"/>
  </p:sldIdLst>
  <p:sldSz cx="9144000" cy="5143500" type="screen16x9"/>
  <p:notesSz cx="9942513" cy="68119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6">
          <p15:clr>
            <a:srgbClr val="A4A3A4"/>
          </p15:clr>
        </p15:guide>
        <p15:guide id="2" pos="313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CC00"/>
    <a:srgbClr val="920E47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94707" autoAdjust="0"/>
  </p:normalViewPr>
  <p:slideViewPr>
    <p:cSldViewPr snapToGrid="0" snapToObjects="1">
      <p:cViewPr varScale="1">
        <p:scale>
          <a:sx n="145" d="100"/>
          <a:sy n="145" d="100"/>
        </p:scale>
        <p:origin x="630" y="102"/>
      </p:cViewPr>
      <p:guideLst>
        <p:guide orient="horz" pos="1620"/>
        <p:guide pos="2884"/>
      </p:guideLst>
    </p:cSldViewPr>
  </p:slideViewPr>
  <p:outlineViewPr>
    <p:cViewPr>
      <p:scale>
        <a:sx n="33" d="100"/>
        <a:sy n="33" d="100"/>
      </p:scale>
      <p:origin x="0" y="-45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7" d="100"/>
          <a:sy n="67" d="100"/>
        </p:scale>
        <p:origin x="-3168" y="-86"/>
      </p:cViewPr>
      <p:guideLst>
        <p:guide orient="horz" pos="2146"/>
        <p:guide pos="31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22" cy="34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31790" y="0"/>
            <a:ext cx="4308422" cy="34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7042E9-9771-49EC-BF12-BF27EC10E9AD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70183"/>
            <a:ext cx="4308422" cy="3405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31790" y="6470183"/>
            <a:ext cx="4308422" cy="3405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F0D5E8-B1A4-4C69-A56A-528E3F17F2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97263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22" cy="34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1790" y="0"/>
            <a:ext cx="4308422" cy="34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7765A7-BF42-4BA6-8C1C-5460D40DB644}" type="datetimeFigureOut">
              <a:rPr lang="en-GB" smtClean="0"/>
              <a:t>14/07/2016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00338" y="511175"/>
            <a:ext cx="4541837" cy="2554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4252" y="3235683"/>
            <a:ext cx="7954010" cy="306538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70183"/>
            <a:ext cx="4308422" cy="3405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1790" y="6470183"/>
            <a:ext cx="4308422" cy="3405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B7E2A-6863-4B2E-9D56-9C37FE9D7B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534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B7E2A-6863-4B2E-9D56-9C37FE9D7BD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09039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B7E2A-6863-4B2E-9D56-9C37FE9D7BD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9979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B7E2A-6863-4B2E-9D56-9C37FE9D7BD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9960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B7E2A-6863-4B2E-9D56-9C37FE9D7BD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2941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B7E2A-6863-4B2E-9D56-9C37FE9D7BD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6632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B7E2A-6863-4B2E-9D56-9C37FE9D7BD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740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B7E2A-6863-4B2E-9D56-9C37FE9D7BD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1536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B7E2A-6863-4B2E-9D56-9C37FE9D7BD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5817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B7E2A-6863-4B2E-9D56-9C37FE9D7BD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2357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B7E2A-6863-4B2E-9D56-9C37FE9D7BD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584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B7E2A-6863-4B2E-9D56-9C37FE9D7BD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6089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B7E2A-6863-4B2E-9D56-9C37FE9D7BD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6716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B7E2A-6863-4B2E-9D56-9C37FE9D7BD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1472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B7E2A-6863-4B2E-9D56-9C37FE9D7BD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154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B7E2A-6863-4B2E-9D56-9C37FE9D7BD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0520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B7E2A-6863-4B2E-9D56-9C37FE9D7BD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1065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B7E2A-6863-4B2E-9D56-9C37FE9D7BD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590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B7E2A-6863-4B2E-9D56-9C37FE9D7BD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039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 smtClean="0"/>
              <a:t>Drag </a:t>
            </a:r>
            <a:r>
              <a:rPr kumimoji="0" lang="fr-CH" dirty="0" err="1" smtClean="0"/>
              <a:t>picture</a:t>
            </a:r>
            <a:r>
              <a:rPr kumimoji="0" lang="fr-CH" dirty="0" smtClean="0"/>
              <a:t> to </a:t>
            </a:r>
            <a:r>
              <a:rPr kumimoji="0" lang="fr-CH" dirty="0" err="1" smtClean="0"/>
              <a:t>placeholder</a:t>
            </a:r>
            <a:r>
              <a:rPr kumimoji="0" lang="fr-CH" dirty="0" smtClean="0"/>
              <a:t> or click </a:t>
            </a:r>
            <a:r>
              <a:rPr kumimoji="0" lang="fr-CH" dirty="0" err="1" smtClean="0"/>
              <a:t>icon</a:t>
            </a:r>
            <a:r>
              <a:rPr kumimoji="0" lang="fr-CH" dirty="0" smtClean="0"/>
              <a:t> to </a:t>
            </a:r>
            <a:r>
              <a:rPr kumimoji="0" lang="fr-CH" dirty="0" err="1" smtClean="0"/>
              <a:t>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 sz="4400" baseline="0"/>
            </a:lvl1pPr>
          </a:lstStyle>
          <a:p>
            <a:r>
              <a:rPr kumimoji="0" lang="fr-CH" dirty="0" smtClean="0"/>
              <a:t>New </a:t>
            </a:r>
            <a:r>
              <a:rPr kumimoji="0" lang="fr-CH" dirty="0" err="1" smtClean="0"/>
              <a:t>member</a:t>
            </a:r>
            <a:r>
              <a:rPr kumimoji="0" lang="fr-CH" dirty="0" smtClean="0"/>
              <a:t> TE-MPE-PE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/>
              <a:t>New </a:t>
            </a:r>
            <a:r>
              <a:rPr lang="fr-CH" dirty="0" err="1" smtClean="0"/>
              <a:t>member</a:t>
            </a:r>
            <a:r>
              <a:rPr lang="fr-CH" dirty="0" smtClean="0"/>
              <a:t> TE-MPE-PE</a:t>
            </a:r>
          </a:p>
          <a:p>
            <a:r>
              <a:rPr lang="en-US" dirty="0" smtClean="0"/>
              <a:t>Tina </a:t>
            </a:r>
            <a:r>
              <a:rPr lang="en-US" dirty="0" err="1" smtClean="0"/>
              <a:t>Griesemer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/>
              <a:t>New </a:t>
            </a:r>
            <a:r>
              <a:rPr lang="fr-CH" dirty="0" err="1" smtClean="0"/>
              <a:t>member</a:t>
            </a:r>
            <a:r>
              <a:rPr lang="fr-CH" dirty="0" smtClean="0"/>
              <a:t> TE-MPE-PE</a:t>
            </a:r>
          </a:p>
          <a:p>
            <a:r>
              <a:rPr lang="en-US" dirty="0" smtClean="0"/>
              <a:t>Tina </a:t>
            </a:r>
            <a:r>
              <a:rPr lang="en-US" dirty="0" err="1" smtClean="0"/>
              <a:t>Griesemer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4.png"/><Relationship Id="rId5" Type="http://schemas.openxmlformats.org/officeDocument/2006/relationships/image" Target="../media/image33.JP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8.png"/><Relationship Id="rId5" Type="http://schemas.openxmlformats.org/officeDocument/2006/relationships/image" Target="../media/image37.JP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7.png"/><Relationship Id="rId4" Type="http://schemas.openxmlformats.org/officeDocument/2006/relationships/image" Target="../media/image4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9.png"/><Relationship Id="rId7" Type="http://schemas.openxmlformats.org/officeDocument/2006/relationships/image" Target="../media/image1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794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7924" y="1156609"/>
            <a:ext cx="3498876" cy="2592334"/>
          </a:xfrm>
          <a:prstGeom prst="rect">
            <a:avLst/>
          </a:prstGeom>
        </p:spPr>
      </p:pic>
      <p:pic>
        <p:nvPicPr>
          <p:cNvPr id="26" name="Content Placeholder 25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02" y="1062533"/>
            <a:ext cx="2776105" cy="277610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902" y="3709096"/>
            <a:ext cx="2405744" cy="553435"/>
          </a:xfrm>
        </p:spPr>
        <p:txBody>
          <a:bodyPr>
            <a:normAutofit/>
          </a:bodyPr>
          <a:lstStyle/>
          <a:p>
            <a:pPr algn="ctr"/>
            <a:r>
              <a:rPr lang="en-GB" sz="1400" dirty="0" smtClean="0"/>
              <a:t>COMSOL</a:t>
            </a:r>
            <a:endParaRPr lang="en-GB" sz="1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971792" y="3828120"/>
            <a:ext cx="3657600" cy="553436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400" dirty="0" smtClean="0"/>
              <a:t>ANSYS 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408708" y="197763"/>
            <a:ext cx="83542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Proof of concept: </a:t>
            </a:r>
            <a:r>
              <a:rPr lang="en-GB" sz="3200" dirty="0"/>
              <a:t>s</a:t>
            </a:r>
            <a:r>
              <a:rPr lang="en-GB" sz="3200" dirty="0" smtClean="0"/>
              <a:t>imple geometry (</a:t>
            </a:r>
            <a:r>
              <a:rPr lang="en-GB" sz="3200" dirty="0" err="1" smtClean="0"/>
              <a:t>Busbar</a:t>
            </a:r>
            <a:r>
              <a:rPr lang="en-GB" sz="3200" dirty="0" smtClean="0"/>
              <a:t>)</a:t>
            </a:r>
            <a:endParaRPr lang="en-GB" sz="3200" dirty="0"/>
          </a:p>
        </p:txBody>
      </p:sp>
      <p:grpSp>
        <p:nvGrpSpPr>
          <p:cNvPr id="6" name="Group 5"/>
          <p:cNvGrpSpPr/>
          <p:nvPr/>
        </p:nvGrpSpPr>
        <p:grpSpPr>
          <a:xfrm>
            <a:off x="1412665" y="1315087"/>
            <a:ext cx="3046269" cy="2084374"/>
            <a:chOff x="1357746" y="1588770"/>
            <a:chExt cx="3046269" cy="2084374"/>
          </a:xfrm>
        </p:grpSpPr>
        <p:sp>
          <p:nvSpPr>
            <p:cNvPr id="29" name="Oval 28"/>
            <p:cNvSpPr/>
            <p:nvPr/>
          </p:nvSpPr>
          <p:spPr>
            <a:xfrm>
              <a:off x="1357746" y="2535380"/>
              <a:ext cx="360218" cy="318655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" name="Straight Connector 30"/>
            <p:cNvCxnSpPr>
              <a:stCxn id="29" idx="0"/>
            </p:cNvCxnSpPr>
            <p:nvPr/>
          </p:nvCxnSpPr>
          <p:spPr>
            <a:xfrm flipV="1">
              <a:off x="1537855" y="1950697"/>
              <a:ext cx="1011952" cy="58468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29" idx="4"/>
            </p:cNvCxnSpPr>
            <p:nvPr/>
          </p:nvCxnSpPr>
          <p:spPr>
            <a:xfrm>
              <a:off x="1537855" y="2854035"/>
              <a:ext cx="1028433" cy="5970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>
              <a:off x="2196145" y="1588770"/>
              <a:ext cx="2207870" cy="2084374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Rounded Rectangle 15"/>
          <p:cNvSpPr/>
          <p:nvPr/>
        </p:nvSpPr>
        <p:spPr>
          <a:xfrm>
            <a:off x="2604726" y="3860554"/>
            <a:ext cx="3410340" cy="37413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/>
              <a:t>Different </a:t>
            </a:r>
            <a:r>
              <a:rPr lang="en-GB" sz="2800" dirty="0" smtClean="0"/>
              <a:t>Mesh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5544" y="1772215"/>
            <a:ext cx="1730650" cy="124415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813576" y="1981199"/>
            <a:ext cx="372671" cy="7810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3584542" y="1972236"/>
            <a:ext cx="372671" cy="7810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8609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95300" y="997350"/>
            <a:ext cx="8229600" cy="1920621"/>
          </a:xfrm>
        </p:spPr>
        <p:txBody>
          <a:bodyPr>
            <a:normAutofit/>
          </a:bodyPr>
          <a:lstStyle/>
          <a:p>
            <a:r>
              <a:rPr lang="en-GB" sz="3200" dirty="0"/>
              <a:t>Material </a:t>
            </a:r>
            <a:r>
              <a:rPr lang="en-GB" sz="3200" dirty="0" err="1"/>
              <a:t>Busbars</a:t>
            </a:r>
            <a:r>
              <a:rPr lang="en-GB" sz="3200" dirty="0"/>
              <a:t>: </a:t>
            </a:r>
            <a:r>
              <a:rPr lang="en-GB" sz="3200" dirty="0" smtClean="0"/>
              <a:t>Copper</a:t>
            </a:r>
          </a:p>
          <a:p>
            <a:r>
              <a:rPr lang="en-GB" sz="3200" dirty="0" smtClean="0"/>
              <a:t>Applied Current:</a:t>
            </a:r>
          </a:p>
          <a:p>
            <a:pPr marL="36576" indent="0">
              <a:buNone/>
            </a:pPr>
            <a:endParaRPr lang="en-GB" sz="2400" dirty="0"/>
          </a:p>
          <a:p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COMSOL </a:t>
            </a:r>
            <a:r>
              <a:rPr lang="en-GB" sz="4000" dirty="0" err="1" smtClean="0"/>
              <a:t>em</a:t>
            </a:r>
            <a:r>
              <a:rPr lang="en-GB" sz="4000" dirty="0" err="1"/>
              <a:t>-</a:t>
            </a:r>
            <a:r>
              <a:rPr lang="en-GB" sz="4000" dirty="0" err="1" smtClean="0"/>
              <a:t>th</a:t>
            </a:r>
            <a:r>
              <a:rPr lang="en-GB" sz="4000" dirty="0" smtClean="0"/>
              <a:t> model</a:t>
            </a:r>
            <a:endParaRPr lang="en-GB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t="2230" b="1"/>
          <a:stretch/>
        </p:blipFill>
        <p:spPr>
          <a:xfrm>
            <a:off x="3575084" y="2209204"/>
            <a:ext cx="5245231" cy="2227139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900551" y="2628916"/>
            <a:ext cx="2345919" cy="1286541"/>
            <a:chOff x="2963226" y="988978"/>
            <a:chExt cx="1328321" cy="70207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/>
            <a:srcRect t="8292" b="9174"/>
            <a:stretch/>
          </p:blipFill>
          <p:spPr>
            <a:xfrm>
              <a:off x="2963226" y="988978"/>
              <a:ext cx="1328321" cy="702074"/>
            </a:xfrm>
            <a:prstGeom prst="rect">
              <a:avLst/>
            </a:prstGeom>
          </p:spPr>
        </p:pic>
        <p:grpSp>
          <p:nvGrpSpPr>
            <p:cNvPr id="23" name="Group 22"/>
            <p:cNvGrpSpPr>
              <a:grpSpLocks/>
            </p:cNvGrpSpPr>
            <p:nvPr/>
          </p:nvGrpSpPr>
          <p:grpSpPr>
            <a:xfrm>
              <a:off x="3233284" y="1257032"/>
              <a:ext cx="168028" cy="166841"/>
              <a:chOff x="1923944" y="2928578"/>
              <a:chExt cx="331694" cy="322730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1923944" y="2928578"/>
                <a:ext cx="331694" cy="322730"/>
              </a:xfrm>
              <a:prstGeom prst="ellipse">
                <a:avLst/>
              </a:prstGeom>
              <a:noFill/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2051466" y="3046377"/>
                <a:ext cx="75761" cy="85442"/>
              </a:xfrm>
              <a:prstGeom prst="ellipse">
                <a:avLst/>
              </a:prstGeom>
              <a:solidFill>
                <a:schemeClr val="accent6"/>
              </a:solidFill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" name="Group 23"/>
            <p:cNvGrpSpPr>
              <a:grpSpLocks noChangeAspect="1"/>
            </p:cNvGrpSpPr>
            <p:nvPr/>
          </p:nvGrpSpPr>
          <p:grpSpPr>
            <a:xfrm>
              <a:off x="3850020" y="1260272"/>
              <a:ext cx="178889" cy="168080"/>
              <a:chOff x="2702014" y="2943627"/>
              <a:chExt cx="331694" cy="322730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2702014" y="2943627"/>
                <a:ext cx="331694" cy="322730"/>
              </a:xfrm>
              <a:prstGeom prst="ellipse">
                <a:avLst/>
              </a:prstGeom>
              <a:noFill/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8" name="Straight Connector 17"/>
              <p:cNvCxnSpPr>
                <a:stCxn id="16" idx="1"/>
                <a:endCxn id="16" idx="5"/>
              </p:cNvCxnSpPr>
              <p:nvPr/>
            </p:nvCxnSpPr>
            <p:spPr>
              <a:xfrm>
                <a:off x="2750589" y="2990890"/>
                <a:ext cx="234543" cy="228205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>
                <a:stCxn id="16" idx="7"/>
                <a:endCxn id="16" idx="3"/>
              </p:cNvCxnSpPr>
              <p:nvPr/>
            </p:nvCxnSpPr>
            <p:spPr>
              <a:xfrm flipH="1">
                <a:off x="2750589" y="2990890"/>
                <a:ext cx="234543" cy="228205"/>
              </a:xfrm>
              <a:prstGeom prst="line">
                <a:avLst/>
              </a:prstGeom>
              <a:ln w="19050">
                <a:solidFill>
                  <a:schemeClr val="accent6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5358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COMSOL </a:t>
            </a:r>
            <a:r>
              <a:rPr lang="en-GB" sz="4000" dirty="0" err="1" smtClean="0"/>
              <a:t>em</a:t>
            </a:r>
            <a:r>
              <a:rPr lang="en-GB" sz="4000" dirty="0" err="1"/>
              <a:t>-</a:t>
            </a:r>
            <a:r>
              <a:rPr lang="en-GB" sz="4000" dirty="0" err="1" smtClean="0"/>
              <a:t>th</a:t>
            </a:r>
            <a:r>
              <a:rPr lang="en-GB" sz="4000" dirty="0" smtClean="0"/>
              <a:t> model</a:t>
            </a:r>
            <a:endParaRPr lang="en-GB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927" y="886256"/>
            <a:ext cx="8591550" cy="359092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748" y="1029037"/>
            <a:ext cx="8648700" cy="359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691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Coupling between COMSOL and ANSYS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1786" y="994206"/>
            <a:ext cx="6562847" cy="2026900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 smtClean="0"/>
              <a:t>Execute COMSOL model</a:t>
            </a:r>
          </a:p>
          <a:p>
            <a:r>
              <a:rPr lang="en-GB" sz="2400" dirty="0" smtClean="0"/>
              <a:t>Get surface average results from COMSOL:</a:t>
            </a:r>
          </a:p>
          <a:p>
            <a:pPr lvl="1"/>
            <a:r>
              <a:rPr lang="en-GB" sz="2000" dirty="0" smtClean="0"/>
              <a:t>T</a:t>
            </a:r>
          </a:p>
          <a:p>
            <a:pPr lvl="1"/>
            <a:r>
              <a:rPr lang="en-GB" sz="2000" dirty="0" smtClean="0"/>
              <a:t>F_L</a:t>
            </a:r>
          </a:p>
          <a:p>
            <a:r>
              <a:rPr lang="en-GB" sz="2400" dirty="0" smtClean="0"/>
              <a:t>Write to ANSYS text file</a:t>
            </a:r>
          </a:p>
          <a:p>
            <a:r>
              <a:rPr lang="en-GB" sz="2400" dirty="0" smtClean="0"/>
              <a:t>Apply to selected surfaces of ANSYS model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344074" y="994206"/>
            <a:ext cx="1574157" cy="3078865"/>
            <a:chOff x="7280476" y="1180618"/>
            <a:chExt cx="1574157" cy="307886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l="12857" t="5447" r="11119" b="4587"/>
            <a:stretch/>
          </p:blipFill>
          <p:spPr>
            <a:xfrm>
              <a:off x="7280476" y="1180618"/>
              <a:ext cx="1574157" cy="3078865"/>
            </a:xfrm>
            <a:prstGeom prst="rect">
              <a:avLst/>
            </a:prstGeom>
          </p:spPr>
        </p:pic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7433738" y="3630194"/>
              <a:ext cx="515493" cy="4861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rgbClr val="0070C0"/>
                  </a:solidFill>
                </a:rPr>
                <a:t>1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sp>
          <p:nvSpPr>
            <p:cNvPr id="10" name="Oval 9"/>
            <p:cNvSpPr>
              <a:spLocks noChangeAspect="1"/>
            </p:cNvSpPr>
            <p:nvPr/>
          </p:nvSpPr>
          <p:spPr>
            <a:xfrm>
              <a:off x="8185376" y="1351734"/>
              <a:ext cx="515493" cy="4861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rgbClr val="0070C0"/>
                  </a:solidFill>
                </a:rPr>
                <a:t>8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sp>
          <p:nvSpPr>
            <p:cNvPr id="11" name="Oval 10"/>
            <p:cNvSpPr>
              <a:spLocks noChangeAspect="1"/>
            </p:cNvSpPr>
            <p:nvPr/>
          </p:nvSpPr>
          <p:spPr>
            <a:xfrm>
              <a:off x="8168560" y="2094653"/>
              <a:ext cx="515493" cy="4861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rgbClr val="0070C0"/>
                  </a:solidFill>
                </a:rPr>
                <a:t>6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sp>
          <p:nvSpPr>
            <p:cNvPr id="12" name="Oval 11"/>
            <p:cNvSpPr>
              <a:spLocks noChangeAspect="1"/>
            </p:cNvSpPr>
            <p:nvPr/>
          </p:nvSpPr>
          <p:spPr>
            <a:xfrm>
              <a:off x="7433736" y="1347156"/>
              <a:ext cx="515493" cy="4861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rgbClr val="0070C0"/>
                  </a:solidFill>
                </a:rPr>
                <a:t>7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7433737" y="2098066"/>
              <a:ext cx="515493" cy="4861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rgbClr val="0070C0"/>
                  </a:solidFill>
                </a:rPr>
                <a:t>5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168561" y="2875854"/>
              <a:ext cx="515493" cy="4861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rgbClr val="0070C0"/>
                  </a:solidFill>
                </a:rPr>
                <a:t>4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sp>
          <p:nvSpPr>
            <p:cNvPr id="15" name="Oval 14"/>
            <p:cNvSpPr>
              <a:spLocks noChangeAspect="1"/>
            </p:cNvSpPr>
            <p:nvPr/>
          </p:nvSpPr>
          <p:spPr>
            <a:xfrm>
              <a:off x="7433738" y="2856197"/>
              <a:ext cx="515493" cy="4861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rgbClr val="0070C0"/>
                  </a:solidFill>
                </a:rPr>
                <a:t>3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sp>
          <p:nvSpPr>
            <p:cNvPr id="16" name="Oval 15"/>
            <p:cNvSpPr>
              <a:spLocks noChangeAspect="1"/>
            </p:cNvSpPr>
            <p:nvPr/>
          </p:nvSpPr>
          <p:spPr>
            <a:xfrm>
              <a:off x="8185376" y="3627454"/>
              <a:ext cx="515493" cy="4861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solidFill>
                    <a:srgbClr val="0070C0"/>
                  </a:solidFill>
                </a:rPr>
                <a:t>2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12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117" y="150168"/>
            <a:ext cx="8226854" cy="705332"/>
          </a:xfrm>
        </p:spPr>
        <p:txBody>
          <a:bodyPr>
            <a:normAutofit/>
          </a:bodyPr>
          <a:lstStyle/>
          <a:p>
            <a:r>
              <a:rPr lang="en-GB" sz="4000" dirty="0" smtClean="0"/>
              <a:t>Workflow in ANSYS</a:t>
            </a:r>
            <a:endParaRPr lang="en-GB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3574240" y="1210095"/>
            <a:ext cx="5331390" cy="3117467"/>
            <a:chOff x="3576022" y="1228745"/>
            <a:chExt cx="5331390" cy="3117467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45996" y="1228745"/>
              <a:ext cx="2059634" cy="232691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89494" y="1740718"/>
              <a:ext cx="2617918" cy="130896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87972" y="2294223"/>
              <a:ext cx="3119439" cy="135777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80624" y="2816529"/>
              <a:ext cx="4026787" cy="1529683"/>
            </a:xfrm>
            <a:prstGeom prst="rect">
              <a:avLst/>
            </a:prstGeom>
          </p:spPr>
        </p:pic>
        <p:cxnSp>
          <p:nvCxnSpPr>
            <p:cNvPr id="12" name="Straight Arrow Connector 11"/>
            <p:cNvCxnSpPr/>
            <p:nvPr/>
          </p:nvCxnSpPr>
          <p:spPr>
            <a:xfrm flipV="1">
              <a:off x="3576022" y="2747054"/>
              <a:ext cx="920226" cy="372360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887629" y="3027539"/>
              <a:ext cx="53091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 smtClean="0"/>
                <a:t>Output</a:t>
              </a:r>
              <a:endParaRPr lang="en-GB" sz="900" dirty="0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/>
          <a:srcRect r="22483"/>
          <a:stretch/>
        </p:blipFill>
        <p:spPr>
          <a:xfrm>
            <a:off x="195152" y="1020870"/>
            <a:ext cx="2802692" cy="1626444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1631222" y="2165819"/>
            <a:ext cx="1814427" cy="1804022"/>
            <a:chOff x="1631222" y="2165819"/>
            <a:chExt cx="1814427" cy="1804022"/>
          </a:xfrm>
        </p:grpSpPr>
        <p:sp>
          <p:nvSpPr>
            <p:cNvPr id="8" name="Oval 7"/>
            <p:cNvSpPr/>
            <p:nvPr/>
          </p:nvSpPr>
          <p:spPr>
            <a:xfrm>
              <a:off x="1631222" y="3207841"/>
              <a:ext cx="1814427" cy="76200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ANSYS APDL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225695" y="2391217"/>
              <a:ext cx="44114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 smtClean="0"/>
                <a:t>Input</a:t>
              </a:r>
              <a:endParaRPr lang="en-GB" sz="900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1886193" y="2165819"/>
              <a:ext cx="381964" cy="861720"/>
            </a:xfrm>
            <a:prstGeom prst="straightConnector1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47380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520162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Results: Cooldown</a:t>
            </a:r>
            <a:endParaRPr lang="en-GB" sz="4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548281" y="1515404"/>
            <a:ext cx="950258" cy="1882223"/>
          </a:xfrm>
          <a:prstGeom prst="rect">
            <a:avLst/>
          </a:prstGeom>
          <a:solidFill>
            <a:srgbClr val="FF99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Isosceles Triangle 11"/>
          <p:cNvSpPr/>
          <p:nvPr/>
        </p:nvSpPr>
        <p:spPr>
          <a:xfrm rot="5400000">
            <a:off x="7281615" y="2331009"/>
            <a:ext cx="277906" cy="251012"/>
          </a:xfrm>
          <a:prstGeom prst="triangle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Isosceles Triangle 12"/>
          <p:cNvSpPr/>
          <p:nvPr/>
        </p:nvSpPr>
        <p:spPr>
          <a:xfrm rot="16200000">
            <a:off x="8500815" y="2344456"/>
            <a:ext cx="277906" cy="251012"/>
          </a:xfrm>
          <a:prstGeom prst="triangle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07" y="782449"/>
            <a:ext cx="4695349" cy="35313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4137211" y="2744141"/>
                <a:ext cx="3733800" cy="123110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0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α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GB" sz="2000" dirty="0" smtClean="0">
                    <a:latin typeface="Cambria Math" panose="02040503050406030204" pitchFamily="18" charset="0"/>
                  </a:rPr>
                  <a:t>∆T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α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GB" sz="2000" dirty="0" smtClean="0">
                    <a:latin typeface="Cambria Math" panose="02040503050406030204" pitchFamily="18" charset="0"/>
                  </a:rPr>
                  <a:t> = 3.9e-3</a:t>
                </a:r>
                <a:endParaRPr lang="en-GB" sz="2000" dirty="0">
                  <a:latin typeface="Cambria Math" panose="02040503050406030204" pitchFamily="18" charset="0"/>
                </a:endParaRPr>
              </a:p>
              <a:p>
                <a:r>
                  <a:rPr lang="en-GB" sz="2000" dirty="0">
                    <a:latin typeface="Cambria Math" panose="02040503050406030204" pitchFamily="18" charset="0"/>
                  </a:rPr>
                  <a:t>∆</a:t>
                </a:r>
                <a:r>
                  <a:rPr lang="en-GB" sz="2000" dirty="0" smtClean="0">
                    <a:latin typeface="Cambria Math" panose="02040503050406030204" pitchFamily="18" charset="0"/>
                  </a:rPr>
                  <a:t>T = -291.1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</m:oMath>
                </a14:m>
                <a:r>
                  <a:rPr lang="en-GB" sz="2000" dirty="0" smtClean="0">
                    <a:latin typeface="Cambria Math" panose="02040503050406030204" pitchFamily="18" charset="0"/>
                  </a:rPr>
                  <a:t> = 3.9e-3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GB" sz="2000" dirty="0">
                    <a:latin typeface="Cambria Math" panose="02040503050406030204" pitchFamily="18" charset="0"/>
                  </a:rPr>
                  <a:t>(-</a:t>
                </a:r>
                <a:r>
                  <a:rPr lang="en-GB" sz="2000" dirty="0" smtClean="0">
                    <a:latin typeface="Cambria Math" panose="02040503050406030204" pitchFamily="18" charset="0"/>
                  </a:rPr>
                  <a:t>291.1) = -1.13529 </a:t>
                </a:r>
                <a:endParaRPr lang="en-GB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7211" y="2744141"/>
                <a:ext cx="3733800" cy="1231106"/>
              </a:xfrm>
              <a:prstGeom prst="rect">
                <a:avLst/>
              </a:prstGeom>
              <a:blipFill rotWithShape="0">
                <a:blip r:embed="rId4"/>
                <a:stretch>
                  <a:fillRect l="-4248" t="-6436" r="-1471" b="-118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477" y="1030409"/>
            <a:ext cx="4695349" cy="3531321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030" y="1181856"/>
            <a:ext cx="4119569" cy="3228429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02688" y="1161833"/>
            <a:ext cx="4169175" cy="326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46" y="866658"/>
            <a:ext cx="4781994" cy="35964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05979"/>
            <a:ext cx="8414663" cy="520162"/>
          </a:xfrm>
        </p:spPr>
        <p:txBody>
          <a:bodyPr>
            <a:normAutofit/>
          </a:bodyPr>
          <a:lstStyle/>
          <a:p>
            <a:r>
              <a:rPr lang="en-GB" sz="2800" dirty="0" smtClean="0"/>
              <a:t>Results</a:t>
            </a:r>
            <a:r>
              <a:rPr lang="en-GB" sz="2800" dirty="0"/>
              <a:t>: Lorentz Forces &amp; Temperature at 60kA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548281" y="1515404"/>
            <a:ext cx="950258" cy="1882223"/>
          </a:xfrm>
          <a:prstGeom prst="rect">
            <a:avLst/>
          </a:prstGeom>
          <a:solidFill>
            <a:srgbClr val="FF99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Isosceles Triangle 11"/>
          <p:cNvSpPr/>
          <p:nvPr/>
        </p:nvSpPr>
        <p:spPr>
          <a:xfrm rot="5400000">
            <a:off x="7281615" y="2331009"/>
            <a:ext cx="277906" cy="251012"/>
          </a:xfrm>
          <a:prstGeom prst="triangle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Isosceles Triangle 12"/>
          <p:cNvSpPr/>
          <p:nvPr/>
        </p:nvSpPr>
        <p:spPr>
          <a:xfrm rot="16200000">
            <a:off x="8500815" y="2344456"/>
            <a:ext cx="277906" cy="251012"/>
          </a:xfrm>
          <a:prstGeom prst="triangle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244303" y="2719953"/>
                <a:ext cx="3733800" cy="15388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0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α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GB" sz="2000" dirty="0" smtClean="0">
                    <a:latin typeface="Cambria Math" panose="02040503050406030204" pitchFamily="18" charset="0"/>
                  </a:rPr>
                  <a:t>∆T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α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GB" sz="2000" dirty="0" smtClean="0">
                    <a:latin typeface="Cambria Math" panose="02040503050406030204" pitchFamily="18" charset="0"/>
                  </a:rPr>
                  <a:t> = 3.9e-3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000" i="1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=8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GB" sz="2000" dirty="0"/>
              </a:p>
              <a:p>
                <a:r>
                  <a:rPr lang="en-GB" sz="2000" dirty="0" smtClean="0">
                    <a:latin typeface="Cambria Math" panose="02040503050406030204" pitchFamily="18" charset="0"/>
                  </a:rPr>
                  <a:t>∆T = -285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</m:oMath>
                </a14:m>
                <a:r>
                  <a:rPr lang="en-GB" sz="2000" dirty="0" smtClean="0">
                    <a:latin typeface="Cambria Math" panose="02040503050406030204" pitchFamily="18" charset="0"/>
                  </a:rPr>
                  <a:t> = 3.9e-3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∗</m:t>
                    </m:r>
                  </m:oMath>
                </a14:m>
                <a:r>
                  <a:rPr lang="en-GB" sz="2000" dirty="0">
                    <a:latin typeface="Cambria Math" panose="02040503050406030204" pitchFamily="18" charset="0"/>
                  </a:rPr>
                  <a:t>(-</a:t>
                </a:r>
                <a:r>
                  <a:rPr lang="en-GB" sz="2000" dirty="0" smtClean="0">
                    <a:latin typeface="Cambria Math" panose="02040503050406030204" pitchFamily="18" charset="0"/>
                  </a:rPr>
                  <a:t>285) = -1.1115 </a:t>
                </a:r>
                <a:endParaRPr lang="en-GB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4303" y="2719953"/>
                <a:ext cx="3733800" cy="1538883"/>
              </a:xfrm>
              <a:prstGeom prst="rect">
                <a:avLst/>
              </a:prstGeom>
              <a:blipFill rotWithShape="0">
                <a:blip r:embed="rId4"/>
                <a:stretch>
                  <a:fillRect l="-4078" t="-5138" b="-9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410" y="1067522"/>
            <a:ext cx="4867274" cy="36606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449" y="991143"/>
            <a:ext cx="4232471" cy="329660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83401" y="965690"/>
            <a:ext cx="4353926" cy="334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91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20162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Results: Only Lorentz </a:t>
            </a:r>
            <a:r>
              <a:rPr lang="en-GB" sz="4000" dirty="0"/>
              <a:t>Forces </a:t>
            </a:r>
            <a:r>
              <a:rPr lang="en-GB" sz="4000" dirty="0" smtClean="0"/>
              <a:t>at </a:t>
            </a:r>
            <a:r>
              <a:rPr lang="en-GB" sz="4000" dirty="0"/>
              <a:t>60kA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548281" y="1515404"/>
            <a:ext cx="950258" cy="1882223"/>
          </a:xfrm>
          <a:prstGeom prst="rect">
            <a:avLst/>
          </a:prstGeom>
          <a:solidFill>
            <a:srgbClr val="FF993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Isosceles Triangle 11"/>
          <p:cNvSpPr/>
          <p:nvPr/>
        </p:nvSpPr>
        <p:spPr>
          <a:xfrm rot="5400000">
            <a:off x="7281615" y="2331009"/>
            <a:ext cx="277906" cy="251012"/>
          </a:xfrm>
          <a:prstGeom prst="triangle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Isosceles Triangle 12"/>
          <p:cNvSpPr/>
          <p:nvPr/>
        </p:nvSpPr>
        <p:spPr>
          <a:xfrm rot="16200000">
            <a:off x="8500815" y="2344456"/>
            <a:ext cx="277906" cy="251012"/>
          </a:xfrm>
          <a:prstGeom prst="triangle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88253"/>
            <a:ext cx="4725556" cy="35540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48177" y="2361105"/>
            <a:ext cx="1164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 SMN and SMX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405" y="1115155"/>
            <a:ext cx="4755748" cy="357674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944" y="942055"/>
            <a:ext cx="4439056" cy="344071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9535" y="927590"/>
            <a:ext cx="4459757" cy="3453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33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Different </a:t>
            </a:r>
            <a:r>
              <a:rPr lang="en-GB" dirty="0"/>
              <a:t>User </a:t>
            </a:r>
            <a:r>
              <a:rPr lang="en-GB" dirty="0" smtClean="0"/>
              <a:t>Interface</a:t>
            </a:r>
          </a:p>
          <a:p>
            <a:r>
              <a:rPr lang="en-GB" dirty="0"/>
              <a:t>Different node storage</a:t>
            </a:r>
          </a:p>
          <a:p>
            <a:r>
              <a:rPr lang="en-GB" dirty="0" smtClean="0"/>
              <a:t>Different mesh</a:t>
            </a:r>
          </a:p>
          <a:p>
            <a:r>
              <a:rPr lang="en-GB" dirty="0" smtClean="0"/>
              <a:t>Not </a:t>
            </a:r>
            <a:r>
              <a:rPr lang="en-GB" smtClean="0"/>
              <a:t>way found </a:t>
            </a:r>
            <a:r>
              <a:rPr lang="en-GB" dirty="0" smtClean="0"/>
              <a:t>to update the COMSOL geometry with displacement results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611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Future plans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199" y="952333"/>
            <a:ext cx="5710519" cy="2764991"/>
          </a:xfrm>
        </p:spPr>
        <p:txBody>
          <a:bodyPr>
            <a:normAutofit fontScale="92500" lnSpcReduction="10000"/>
          </a:bodyPr>
          <a:lstStyle/>
          <a:p>
            <a:r>
              <a:rPr lang="en-GB" sz="2000" dirty="0" smtClean="0"/>
              <a:t>Finish Code for </a:t>
            </a:r>
            <a:r>
              <a:rPr lang="en-GB" sz="2000" dirty="0" err="1" smtClean="0"/>
              <a:t>Busbar</a:t>
            </a:r>
            <a:r>
              <a:rPr lang="en-GB" sz="2000" dirty="0"/>
              <a:t> </a:t>
            </a:r>
            <a:r>
              <a:rPr lang="en-GB" sz="2000" dirty="0" smtClean="0"/>
              <a:t>Coupling</a:t>
            </a:r>
          </a:p>
          <a:p>
            <a:r>
              <a:rPr lang="en-GB" sz="2000" dirty="0"/>
              <a:t>Transfer </a:t>
            </a:r>
            <a:r>
              <a:rPr lang="en-GB" sz="2000" dirty="0" smtClean="0"/>
              <a:t>ANSYS code modifications </a:t>
            </a:r>
            <a:r>
              <a:rPr lang="en-GB" sz="2000" dirty="0"/>
              <a:t>to </a:t>
            </a:r>
            <a:r>
              <a:rPr lang="en-GB" sz="2000" dirty="0" smtClean="0"/>
              <a:t>a simplified </a:t>
            </a:r>
            <a:r>
              <a:rPr lang="en-GB" sz="2000" dirty="0"/>
              <a:t>11T </a:t>
            </a:r>
            <a:r>
              <a:rPr lang="en-GB" sz="2000" dirty="0" smtClean="0"/>
              <a:t>model (single quadrant)</a:t>
            </a:r>
          </a:p>
          <a:p>
            <a:r>
              <a:rPr lang="en-GB" sz="2000" dirty="0" smtClean="0"/>
              <a:t>Finish 2D COMSOL model of 11 T (single quadrant)</a:t>
            </a:r>
          </a:p>
          <a:p>
            <a:r>
              <a:rPr lang="en-GB" sz="2000" dirty="0" smtClean="0"/>
              <a:t>Develop models to be coupled via </a:t>
            </a:r>
            <a:br>
              <a:rPr lang="en-GB" sz="2000" dirty="0" smtClean="0"/>
            </a:br>
            <a:r>
              <a:rPr lang="en-GB" sz="2000" dirty="0" err="1" smtClean="0"/>
              <a:t>MpCCI</a:t>
            </a:r>
            <a:r>
              <a:rPr lang="en-GB" sz="2000" dirty="0" smtClean="0"/>
              <a:t> (</a:t>
            </a:r>
            <a:r>
              <a:rPr lang="en-GB" sz="2000" dirty="0"/>
              <a:t>mesh-based </a:t>
            </a:r>
            <a:r>
              <a:rPr lang="en-GB" sz="2000" dirty="0" smtClean="0"/>
              <a:t>coupling)</a:t>
            </a:r>
          </a:p>
          <a:p>
            <a:r>
              <a:rPr lang="en-GB" sz="2000" dirty="0" smtClean="0"/>
              <a:t>Develop models for full 11 T geometry (ANSYS model from Bernhard)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203" y="240318"/>
            <a:ext cx="1614346" cy="16016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9" t="4387" r="29991" b="6887"/>
          <a:stretch/>
        </p:blipFill>
        <p:spPr>
          <a:xfrm>
            <a:off x="6455188" y="2067804"/>
            <a:ext cx="1730188" cy="29673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89" r="27018"/>
          <a:stretch/>
        </p:blipFill>
        <p:spPr>
          <a:xfrm>
            <a:off x="5424913" y="296880"/>
            <a:ext cx="1895369" cy="161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3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457200" y="989701"/>
            <a:ext cx="8226854" cy="125878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Towards 2D Thermo-Mechanical Analysis</a:t>
            </a:r>
            <a:endParaRPr lang="en-GB" sz="3200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idx="10"/>
          </p:nvPr>
        </p:nvSpPr>
        <p:spPr>
          <a:xfrm>
            <a:off x="457200" y="2817662"/>
            <a:ext cx="8226854" cy="1319998"/>
          </a:xfrm>
        </p:spPr>
        <p:txBody>
          <a:bodyPr anchor="ctr">
            <a:normAutofit fontScale="77500" lnSpcReduction="20000"/>
          </a:bodyPr>
          <a:lstStyle/>
          <a:p>
            <a:pPr algn="ctr"/>
            <a:r>
              <a:rPr lang="en-US" sz="1800" dirty="0"/>
              <a:t>Tina Griesemer</a:t>
            </a:r>
          </a:p>
          <a:p>
            <a:pPr algn="ctr"/>
            <a:r>
              <a:rPr lang="en-US" sz="1800" dirty="0" smtClean="0"/>
              <a:t>07/14/2016</a:t>
            </a:r>
            <a:endParaRPr lang="en-US" sz="1800" dirty="0"/>
          </a:p>
          <a:p>
            <a:pPr algn="ctr"/>
            <a:endParaRPr lang="en-US" sz="1800" dirty="0"/>
          </a:p>
          <a:p>
            <a:pPr algn="ctr"/>
            <a:r>
              <a:rPr lang="en-US" sz="1800" dirty="0"/>
              <a:t>Supervisors:</a:t>
            </a:r>
          </a:p>
          <a:p>
            <a:pPr algn="ctr"/>
            <a:r>
              <a:rPr lang="en-US" sz="1800" dirty="0"/>
              <a:t>Michal </a:t>
            </a:r>
            <a:r>
              <a:rPr lang="en-GB" sz="1800" dirty="0"/>
              <a:t>Maciejewski</a:t>
            </a:r>
          </a:p>
          <a:p>
            <a:pPr algn="ctr"/>
            <a:r>
              <a:rPr lang="en-GB" sz="1800" dirty="0"/>
              <a:t>Lorenzo Bortot</a:t>
            </a:r>
            <a:endParaRPr lang="en-US" sz="1800" dirty="0"/>
          </a:p>
        </p:txBody>
      </p:sp>
      <p:sp>
        <p:nvSpPr>
          <p:cNvPr id="2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123690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fld id="{B4BFD808-6B56-4447-9401-2398D08EE3C0}" type="datetime1">
              <a:rPr lang="en-US" smtClean="0"/>
              <a:pPr algn="l"/>
              <a:t>7/14/2016</a:t>
            </a:fld>
            <a:endParaRPr lang="en-US" dirty="0"/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</a:p>
          <a:p>
            <a:r>
              <a:rPr lang="en-GB" sz="3200" dirty="0"/>
              <a:t>Introduction in mechanics</a:t>
            </a:r>
            <a:endParaRPr lang="en-GB" dirty="0" smtClean="0"/>
          </a:p>
          <a:p>
            <a:r>
              <a:rPr lang="en-GB" dirty="0" smtClean="0"/>
              <a:t>How the coupling is done</a:t>
            </a:r>
          </a:p>
          <a:p>
            <a:r>
              <a:rPr lang="en-GB" dirty="0" smtClean="0"/>
              <a:t>Results</a:t>
            </a:r>
          </a:p>
          <a:p>
            <a:r>
              <a:rPr lang="en-GB" dirty="0" smtClean="0"/>
              <a:t>Next steps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61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327520"/>
                <a:ext cx="8311790" cy="774447"/>
              </a:xfrm>
            </p:spPr>
            <p:txBody>
              <a:bodyPr>
                <a:noAutofit/>
              </a:bodyPr>
              <a:lstStyle/>
              <a:p>
                <a:r>
                  <a:rPr lang="en-GB" sz="2800" dirty="0" smtClean="0"/>
                  <a:t>11T </a:t>
                </a:r>
                <a:r>
                  <a:rPr lang="en-GB" sz="2800" dirty="0"/>
                  <a:t>Twin-Aperture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2800"/>
                          <m:t>Nb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800"/>
                          <m:t>3</m:t>
                        </m:r>
                      </m:sub>
                    </m:sSub>
                  </m:oMath>
                </a14:m>
                <a:r>
                  <a:rPr lang="en-GB" sz="2800" dirty="0"/>
                  <a:t>Sn </a:t>
                </a:r>
                <a:r>
                  <a:rPr lang="en-GB" sz="2800" dirty="0" smtClean="0"/>
                  <a:t>Dipole for LHC Upgrades</a:t>
                </a:r>
                <a:endParaRPr lang="en-GB" sz="280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327520"/>
                <a:ext cx="8311790" cy="774447"/>
              </a:xfrm>
              <a:blipFill rotWithShape="0">
                <a:blip r:embed="rId3"/>
                <a:stretch>
                  <a:fillRect l="-2054" r="-1321" b="-23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07466"/>
                <a:ext cx="5093891" cy="3005044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GB" sz="1800" dirty="0" smtClean="0"/>
                  <a:t>Improve collimation efficiency by a factor 15-90 with adding additional collimators</a:t>
                </a:r>
              </a:p>
              <a:p>
                <a:r>
                  <a:rPr lang="en-GB" sz="1800" dirty="0" smtClean="0"/>
                  <a:t>Same nominal current of 11.85 kA and integrated strength of 119 Tm</a:t>
                </a:r>
              </a:p>
              <a:p>
                <a:endParaRPr lang="en-GB" sz="800" dirty="0" smtClean="0"/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1800" dirty="0" smtClean="0"/>
                  <a:t>New design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1800" dirty="0" smtClean="0"/>
                  <a:t>New  superconducting material: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1800"/>
                          <m:t>Nb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1800"/>
                          <m:t>3</m:t>
                        </m:r>
                      </m:sub>
                    </m:sSub>
                  </m:oMath>
                </a14:m>
                <a:r>
                  <a:rPr lang="en-GB" sz="1800" dirty="0"/>
                  <a:t>Sn </a:t>
                </a:r>
                <a:endParaRPr lang="en-GB" sz="1800" dirty="0" smtClean="0"/>
              </a:p>
              <a:p>
                <a:pPr marL="448056" lvl="1" indent="0">
                  <a:buNone/>
                </a:pPr>
                <a:r>
                  <a:rPr lang="en-GB" sz="1800" dirty="0" smtClean="0"/>
                  <a:t>	Brittle material behaviour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1800" dirty="0" smtClean="0"/>
                  <a:t>Higher magnetic field: 11 T</a:t>
                </a:r>
              </a:p>
              <a:p>
                <a:pPr marL="448056" lvl="1" indent="0">
                  <a:buNone/>
                </a:pPr>
                <a:r>
                  <a:rPr lang="en-GB" sz="1800" dirty="0" smtClean="0"/>
                  <a:t>	Higher forces</a:t>
                </a:r>
              </a:p>
              <a:p>
                <a:pPr lvl="0">
                  <a:buClr>
                    <a:srgbClr val="0055A0"/>
                  </a:buClr>
                  <a:buFont typeface="Wingdings" panose="05000000000000000000" pitchFamily="2" charset="2"/>
                  <a:buChar char="Ø"/>
                </a:pPr>
                <a:r>
                  <a:rPr lang="en-GB" sz="1800" dirty="0" smtClean="0">
                    <a:solidFill>
                      <a:srgbClr val="0055A0"/>
                    </a:solidFill>
                  </a:rPr>
                  <a:t>More demanding quench protection</a:t>
                </a:r>
                <a:endParaRPr lang="en-GB" sz="1800" dirty="0">
                  <a:solidFill>
                    <a:srgbClr val="0055A0"/>
                  </a:solidFill>
                </a:endParaRPr>
              </a:p>
              <a:p>
                <a:pPr marL="448056" lvl="1" indent="0">
                  <a:buNone/>
                </a:pPr>
                <a:endParaRPr lang="en-GB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07466"/>
                <a:ext cx="5093891" cy="3005044"/>
              </a:xfrm>
              <a:blipFill rotWithShape="0">
                <a:blip r:embed="rId4"/>
                <a:stretch>
                  <a:fillRect t="-1623" b="-2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5755340" y="1680540"/>
            <a:ext cx="3155576" cy="976117"/>
            <a:chOff x="5791200" y="1250230"/>
            <a:chExt cx="3155576" cy="976117"/>
          </a:xfrm>
        </p:grpSpPr>
        <p:sp>
          <p:nvSpPr>
            <p:cNvPr id="8" name="Rectangle 7"/>
            <p:cNvSpPr/>
            <p:nvPr/>
          </p:nvSpPr>
          <p:spPr>
            <a:xfrm>
              <a:off x="5791200" y="1250230"/>
              <a:ext cx="3155576" cy="6013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8.33T main dipole (MB)</a:t>
              </a:r>
              <a:endParaRPr lang="en-GB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923994" y="1857015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14.3 m</a:t>
              </a:r>
              <a:endParaRPr lang="en-GB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755339" y="2844719"/>
            <a:ext cx="3155577" cy="988177"/>
            <a:chOff x="5791199" y="2414409"/>
            <a:chExt cx="3155577" cy="988177"/>
          </a:xfrm>
        </p:grpSpPr>
        <p:sp>
          <p:nvSpPr>
            <p:cNvPr id="11" name="Rectangle 10"/>
            <p:cNvSpPr/>
            <p:nvPr/>
          </p:nvSpPr>
          <p:spPr>
            <a:xfrm>
              <a:off x="5791199" y="2421470"/>
              <a:ext cx="1132795" cy="6013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11T dipole</a:t>
              </a:r>
              <a:endParaRPr lang="en-GB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813981" y="2414409"/>
              <a:ext cx="1132795" cy="6013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11T dipole</a:t>
              </a:r>
              <a:endParaRPr lang="en-GB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946606" y="2414409"/>
              <a:ext cx="846853" cy="6013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 smtClean="0"/>
                <a:t>Colli-mator</a:t>
              </a:r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976722" y="3033254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5.5 m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988113" y="3015736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3.5 m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043103" y="3022797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5.5 m</a:t>
              </a:r>
            </a:p>
          </p:txBody>
        </p:sp>
      </p:grpSp>
      <p:sp>
        <p:nvSpPr>
          <p:cNvPr id="23" name="Right Arrow 22"/>
          <p:cNvSpPr/>
          <p:nvPr/>
        </p:nvSpPr>
        <p:spPr>
          <a:xfrm>
            <a:off x="1095061" y="3152443"/>
            <a:ext cx="244425" cy="27790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Arrow 23"/>
          <p:cNvSpPr/>
          <p:nvPr/>
        </p:nvSpPr>
        <p:spPr>
          <a:xfrm>
            <a:off x="1095061" y="3760297"/>
            <a:ext cx="244425" cy="27790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61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157882" cy="497233"/>
          </a:xfrm>
        </p:spPr>
        <p:txBody>
          <a:bodyPr>
            <a:noAutofit/>
          </a:bodyPr>
          <a:lstStyle/>
          <a:p>
            <a:r>
              <a:rPr lang="en-GB" sz="2800" dirty="0" smtClean="0"/>
              <a:t>Introduction in mechanics</a:t>
            </a:r>
            <a:endParaRPr lang="en-GB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833719"/>
                <a:ext cx="4195901" cy="357691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GB" sz="2000" dirty="0" smtClean="0"/>
                  <a:t>Displacement (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2000" dirty="0" smtClean="0"/>
                  <a:t>) 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sz="1800" dirty="0"/>
                  <a:t>Deformation 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sz="1800" dirty="0" smtClean="0"/>
                  <a:t>Movement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endParaRPr lang="en-GB" sz="1800" dirty="0" smtClean="0"/>
              </a:p>
              <a:p>
                <a:r>
                  <a:rPr lang="en-GB" sz="2000" dirty="0" smtClean="0"/>
                  <a:t>Strain (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𝑛𝑜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𝑢𝑛𝑖𝑡</m:t>
                    </m:r>
                  </m:oMath>
                </a14:m>
                <a:r>
                  <a:rPr lang="en-GB" sz="2000" dirty="0" smtClean="0"/>
                  <a:t>) </a:t>
                </a:r>
                <a:endParaRPr lang="en-GB" sz="2000" b="1" dirty="0" smtClean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sz="1800" dirty="0" smtClean="0"/>
                  <a:t>Deformation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endParaRPr lang="en-GB" sz="1800" dirty="0" smtClean="0"/>
              </a:p>
              <a:p>
                <a:r>
                  <a:rPr lang="en-GB" sz="2000" dirty="0" smtClean="0"/>
                  <a:t>Stress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000" dirty="0" smtClean="0"/>
                  <a:t>) </a:t>
                </a:r>
                <a:endParaRPr lang="en-GB" sz="2000" b="1" dirty="0" smtClean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sz="1800" dirty="0" smtClean="0"/>
                  <a:t>External Force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en-GB" sz="1800" dirty="0" smtClean="0"/>
                  <a:t>Thermal deformation with </a:t>
                </a:r>
              </a:p>
              <a:p>
                <a:pPr marL="448056" lvl="1" indent="0">
                  <a:buNone/>
                </a:pPr>
                <a:r>
                  <a:rPr lang="en-GB" sz="1800" dirty="0"/>
                  <a:t>	</a:t>
                </a:r>
                <a:r>
                  <a:rPr lang="en-GB" sz="1800" dirty="0" smtClean="0"/>
                  <a:t>limited freedom of movement  </a:t>
                </a:r>
                <a:endParaRPr lang="en-GB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833719"/>
                <a:ext cx="4195901" cy="3576916"/>
              </a:xfrm>
              <a:blipFill rotWithShape="0">
                <a:blip r:embed="rId3"/>
                <a:stretch>
                  <a:fillRect t="-1704" r="-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3485864" y="1392734"/>
            <a:ext cx="3780729" cy="1340002"/>
            <a:chOff x="3485864" y="1392734"/>
            <a:chExt cx="3780729" cy="1340002"/>
          </a:xfrm>
        </p:grpSpPr>
        <p:pic>
          <p:nvPicPr>
            <p:cNvPr id="1026" name="Picture 2" descr="http://www.finite-elemente.at/finite_elemente/pic/4_2_1_problemform_clip_image040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5864" y="1392734"/>
              <a:ext cx="3780729" cy="13186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892675" y="2424959"/>
              <a:ext cx="23134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Deformation/</a:t>
              </a:r>
              <a:r>
                <a:rPr lang="en-GB" sz="1400" dirty="0"/>
                <a:t>External </a:t>
              </a:r>
              <a:r>
                <a:rPr lang="en-GB" sz="1400" dirty="0" smtClean="0"/>
                <a:t>force</a:t>
              </a:r>
              <a:endParaRPr lang="en-GB" sz="14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772957" y="77198"/>
            <a:ext cx="2033590" cy="2625981"/>
            <a:chOff x="6772957" y="77198"/>
            <a:chExt cx="2033590" cy="262598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72957" y="77198"/>
              <a:ext cx="2033590" cy="2372522"/>
            </a:xfrm>
            <a:prstGeom prst="rect">
              <a:avLst/>
            </a:prstGeom>
          </p:spPr>
        </p:pic>
        <p:sp>
          <p:nvSpPr>
            <p:cNvPr id="59" name="TextBox 58"/>
            <p:cNvSpPr txBox="1"/>
            <p:nvPr/>
          </p:nvSpPr>
          <p:spPr>
            <a:xfrm>
              <a:off x="7459119" y="2395402"/>
              <a:ext cx="10198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Movement</a:t>
              </a:r>
              <a:endParaRPr lang="en-GB" sz="14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02935" y="2900515"/>
            <a:ext cx="3333153" cy="1330109"/>
            <a:chOff x="5102935" y="2900515"/>
            <a:chExt cx="3333153" cy="133010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02935" y="2900515"/>
              <a:ext cx="2702578" cy="1330109"/>
            </a:xfrm>
            <a:prstGeom prst="rect">
              <a:avLst/>
            </a:prstGeom>
          </p:spPr>
        </p:pic>
        <p:sp>
          <p:nvSpPr>
            <p:cNvPr id="60" name="TextBox 59"/>
            <p:cNvSpPr txBox="1"/>
            <p:nvPr/>
          </p:nvSpPr>
          <p:spPr>
            <a:xfrm>
              <a:off x="7307253" y="3473611"/>
              <a:ext cx="112883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Thermal </a:t>
              </a:r>
            </a:p>
            <a:p>
              <a:r>
                <a:rPr lang="en-GB" sz="1400" dirty="0" smtClean="0"/>
                <a:t>deformation</a:t>
              </a:r>
              <a:endParaRPr lang="en-GB" sz="1400" dirty="0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6752384" y="1700033"/>
            <a:ext cx="514209" cy="6567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234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ounded Rectangle 42"/>
              <p:cNvSpPr/>
              <p:nvPr/>
            </p:nvSpPr>
            <p:spPr>
              <a:xfrm>
                <a:off x="3260429" y="3596392"/>
                <a:ext cx="2445347" cy="653256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>
                        <a:latin typeface="Cambria Math" panose="02040503050406030204" pitchFamily="18" charset="0"/>
                      </a:rPr>
                      <m:t>ε</m:t>
                    </m:r>
                    <m:r>
                      <a:rPr lang="en-GB" sz="240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</a:rPr>
                          <m:t>σ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E</m:t>
                        </m:r>
                      </m:den>
                    </m:f>
                    <m:r>
                      <a:rPr lang="en-GB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α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4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GB" sz="2400" dirty="0">
                    <a:latin typeface="Cambria Math" panose="02040503050406030204" pitchFamily="18" charset="0"/>
                  </a:rPr>
                  <a:t>∆</a:t>
                </a:r>
                <a:r>
                  <a:rPr lang="en-GB" sz="2400" dirty="0" smtClean="0">
                    <a:latin typeface="Cambria Math" panose="02040503050406030204" pitchFamily="18" charset="0"/>
                  </a:rPr>
                  <a:t>T</a:t>
                </a:r>
                <a:endParaRPr lang="en-GB" sz="24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3" name="Rounded Rectangle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0429" y="3596392"/>
                <a:ext cx="2445347" cy="653256"/>
              </a:xfrm>
              <a:prstGeom prst="round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6871" y="358588"/>
            <a:ext cx="2369967" cy="175708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6576" indent="0" algn="ctr">
              <a:lnSpc>
                <a:spcPct val="150000"/>
              </a:lnSpc>
              <a:buNone/>
            </a:pPr>
            <a:r>
              <a:rPr lang="en-GB" dirty="0"/>
              <a:t>Stress </a:t>
            </a:r>
            <a:r>
              <a:rPr lang="el-GR" i="1" dirty="0"/>
              <a:t>σ</a:t>
            </a:r>
            <a:endParaRPr lang="en-GB" i="1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2726772" y="358588"/>
            <a:ext cx="3512663" cy="175708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6576" indent="0" algn="ctr">
              <a:lnSpc>
                <a:spcPct val="150000"/>
              </a:lnSpc>
              <a:buNone/>
            </a:pPr>
            <a:r>
              <a:rPr lang="en-GB" dirty="0"/>
              <a:t>Strain </a:t>
            </a:r>
            <a:r>
              <a:rPr lang="el-GR" i="1" dirty="0"/>
              <a:t>ε</a:t>
            </a:r>
            <a:endParaRPr lang="en-GB" i="1" dirty="0"/>
          </a:p>
          <a:p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881589" y="1055191"/>
                <a:ext cx="3357846" cy="5884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b="0" i="1" smtClean="0">
                        <a:latin typeface="Cambria Math" panose="02040503050406030204" pitchFamily="18" charset="0"/>
                      </a:rPr>
                      <m:t>ε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[1</m:t>
                    </m:r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]=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F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]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E</m:t>
                        </m:r>
                        <m:r>
                          <a:rPr lang="en-GB" sz="2000">
                            <a:latin typeface="Cambria Math" panose="02040503050406030204" pitchFamily="18" charset="0"/>
                          </a:rPr>
                          <m:t>[</m:t>
                        </m:r>
                        <m:f>
                          <m:f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GB" sz="2000">
                                <a:latin typeface="Cambria Math" panose="02040503050406030204" pitchFamily="18" charset="0"/>
                              </a:rPr>
                              <m:t>N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GB" sz="2000"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</m:e>
                              <m:sup>
                                <m:r>
                                  <a:rPr lang="en-GB" sz="20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GB" sz="2000">
                            <a:latin typeface="Cambria Math" panose="02040503050406030204" pitchFamily="18" charset="0"/>
                          </a:rPr>
                          <m:t>]</m:t>
                        </m:r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[</m:t>
                        </m:r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]</m:t>
                        </m:r>
                      </m:den>
                    </m:f>
                    <m:r>
                      <a:rPr lang="en-GB" sz="20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20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α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GB" sz="2000" dirty="0" smtClean="0">
                    <a:latin typeface="Cambria Math" panose="02040503050406030204" pitchFamily="18" charset="0"/>
                  </a:rPr>
                  <a:t>[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den>
                    </m:f>
                  </m:oMath>
                </a14:m>
                <a:r>
                  <a:rPr lang="en-GB" sz="2000" dirty="0" smtClean="0">
                    <a:latin typeface="Cambria Math" panose="02040503050406030204" pitchFamily="18" charset="0"/>
                  </a:rPr>
                  <a:t>]∆T[K]</a:t>
                </a:r>
                <a:endParaRPr lang="en-GB" sz="20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1589" y="1055191"/>
                <a:ext cx="3357846" cy="588431"/>
              </a:xfrm>
              <a:prstGeom prst="rect">
                <a:avLst/>
              </a:prstGeom>
              <a:blipFill rotWithShape="0">
                <a:blip r:embed="rId4"/>
                <a:stretch>
                  <a:fillRect t="-2062" r="-4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4"/>
              <p:cNvSpPr txBox="1">
                <a:spLocks/>
              </p:cNvSpPr>
              <p:nvPr/>
            </p:nvSpPr>
            <p:spPr>
              <a:xfrm>
                <a:off x="6310251" y="358588"/>
                <a:ext cx="2600667" cy="1757083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>
                <a:normAutofit fontScale="92500"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 algn="ctr">
                  <a:lnSpc>
                    <a:spcPct val="150000"/>
                  </a:lnSpc>
                  <a:buNone/>
                </a:pPr>
                <a:r>
                  <a:rPr lang="en-GB" dirty="0" smtClean="0"/>
                  <a:t>Length </a:t>
                </a:r>
                <a:r>
                  <a:rPr lang="en-GB" dirty="0"/>
                  <a:t>change</a:t>
                </a:r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r>
                      <a:rPr lang="el-GR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endParaRPr lang="en-GB" b="0" i="1" dirty="0" smtClean="0">
                  <a:latin typeface="Cambria Math" panose="02040503050406030204" pitchFamily="18" charset="0"/>
                </a:endParaRPr>
              </a:p>
              <a:p>
                <a:pPr marL="36576" indent="0" algn="ctr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r>
                      <a:rPr lang="el-GR" sz="1800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]</m:t>
                    </m:r>
                    <m:r>
                      <a:rPr lang="en-GB" sz="1800" b="0" i="0" smtClean="0">
                        <a:latin typeface="Cambria Math" panose="02040503050406030204" pitchFamily="18" charset="0"/>
                      </a:rPr>
                      <m:t>&gt;0:</m:t>
                    </m:r>
                  </m:oMath>
                </a14:m>
                <a:r>
                  <a:rPr lang="en-GB" sz="1800" dirty="0" smtClean="0"/>
                  <a:t> extension</a:t>
                </a:r>
                <a:endParaRPr lang="en-GB" sz="1800" dirty="0"/>
              </a:p>
              <a:p>
                <a:pPr marL="36576" indent="0" algn="ctr">
                  <a:buNone/>
                </a:pPr>
                <a14:m>
                  <m:oMath xmlns:m="http://schemas.openxmlformats.org/officeDocument/2006/math">
                    <m:r>
                      <a:rPr lang="el-GR" sz="1800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]</m:t>
                    </m:r>
                    <m:r>
                      <a:rPr lang="en-GB" sz="1800" b="0" i="0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GB" sz="1800" b="0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sz="1800" b="0" i="0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sz="1800" dirty="0" smtClean="0"/>
                  <a:t> </a:t>
                </a:r>
                <a:r>
                  <a:rPr lang="en-GB" sz="1800" dirty="0"/>
                  <a:t>reduction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GB" sz="1800" dirty="0"/>
              </a:p>
              <a:p>
                <a:pPr>
                  <a:buFont typeface="Wingdings" panose="05000000000000000000" pitchFamily="2" charset="2"/>
                  <a:buChar char="Ø"/>
                </a:pPr>
                <a:endParaRPr lang="en-GB" sz="1800" dirty="0"/>
              </a:p>
              <a:p>
                <a:endParaRPr lang="en-GB" sz="1800" dirty="0"/>
              </a:p>
            </p:txBody>
          </p:sp>
        </mc:Choice>
        <mc:Fallback xmlns="">
          <p:sp>
            <p:nvSpPr>
              <p:cNvPr id="10" name="Content Placeholder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0251" y="358588"/>
                <a:ext cx="2600667" cy="175708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00719" y="1045617"/>
                <a:ext cx="1742272" cy="6420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0" i="0" smtClean="0">
                          <a:latin typeface="Cambria Math" panose="02040503050406030204" pitchFamily="18" charset="0"/>
                        </a:rPr>
                        <m:t>σ</m:t>
                      </m:r>
                      <m:r>
                        <a:rPr lang="en-GB" sz="2000" b="0" i="0" smtClean="0">
                          <a:latin typeface="Cambria Math" panose="02040503050406030204" pitchFamily="18" charset="0"/>
                        </a:rPr>
                        <m:t>[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N</m:t>
                          </m:r>
                        </m:num>
                        <m:den>
                          <m:sSup>
                            <m:s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sz="2000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en-GB" sz="20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sz="2000" b="0" i="0" smtClean="0">
                          <a:latin typeface="Cambria Math" panose="02040503050406030204" pitchFamily="18" charset="0"/>
                        </a:rPr>
                        <m:t>]=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F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sSup>
                            <m:s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719" y="1045617"/>
                <a:ext cx="1742272" cy="642099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Oval 11"/>
              <p:cNvSpPr/>
              <p:nvPr/>
            </p:nvSpPr>
            <p:spPr>
              <a:xfrm>
                <a:off x="1963270" y="2421219"/>
                <a:ext cx="2142565" cy="105083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Hooke's law</a:t>
                </a:r>
              </a:p>
              <a:p>
                <a:pPr algn="ctr"/>
                <a:r>
                  <a:rPr lang="en-GB" sz="11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T=const.</a:t>
                </a:r>
              </a:p>
              <a:p>
                <a:pPr algn="ctr"/>
                <a:r>
                  <a:rPr lang="el-GR" sz="2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σ</a:t>
                </a:r>
                <a:r>
                  <a:rPr lang="en-GB" sz="2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GB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E</a:t>
                </a:r>
                <a:r>
                  <a:rPr lang="en-GB" sz="2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l-GR" sz="2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GB" sz="2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0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sz="20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en-GB" sz="20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𝑒𝑙</m:t>
                        </m:r>
                      </m:sub>
                    </m:sSub>
                  </m:oMath>
                </a14:m>
                <a:endParaRPr lang="en-GB" sz="2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Oval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3270" y="2421219"/>
                <a:ext cx="2142565" cy="1050832"/>
              </a:xfrm>
              <a:prstGeom prst="ellipse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val 13"/>
              <p:cNvSpPr/>
              <p:nvPr/>
            </p:nvSpPr>
            <p:spPr>
              <a:xfrm>
                <a:off x="4872481" y="2421219"/>
                <a:ext cx="2142565" cy="1050832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l-GR" sz="2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ε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l-GR" sz="200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l-GR" sz="2000" i="0">
                        <a:latin typeface="Cambria Math" panose="02040503050406030204" pitchFamily="18" charset="0"/>
                      </a:rPr>
                      <m:t>∆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endParaRPr lang="en-GB" sz="20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Oval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2481" y="2421219"/>
                <a:ext cx="2142565" cy="1050832"/>
              </a:xfrm>
              <a:prstGeom prst="ellipse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/>
          <p:cNvCxnSpPr>
            <a:stCxn id="4" idx="2"/>
            <a:endCxn id="12" idx="1"/>
          </p:cNvCxnSpPr>
          <p:nvPr/>
        </p:nvCxnSpPr>
        <p:spPr>
          <a:xfrm>
            <a:off x="1471855" y="2115671"/>
            <a:ext cx="805186" cy="4594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5" idx="2"/>
            <a:endCxn id="12" idx="7"/>
          </p:cNvCxnSpPr>
          <p:nvPr/>
        </p:nvCxnSpPr>
        <p:spPr>
          <a:xfrm flipH="1">
            <a:off x="3792064" y="2115671"/>
            <a:ext cx="691040" cy="4594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5" idx="2"/>
            <a:endCxn id="14" idx="1"/>
          </p:cNvCxnSpPr>
          <p:nvPr/>
        </p:nvCxnSpPr>
        <p:spPr>
          <a:xfrm>
            <a:off x="4483104" y="2115671"/>
            <a:ext cx="703148" cy="4594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0" idx="2"/>
            <a:endCxn id="14" idx="7"/>
          </p:cNvCxnSpPr>
          <p:nvPr/>
        </p:nvCxnSpPr>
        <p:spPr>
          <a:xfrm flipH="1">
            <a:off x="6701275" y="2115671"/>
            <a:ext cx="909310" cy="4594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7384" y="3685862"/>
                <a:ext cx="267938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Material properties: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200">
                        <a:latin typeface="Cambria Math" panose="02040503050406030204" pitchFamily="18" charset="0"/>
                      </a:rPr>
                      <m:t>E</m:t>
                    </m:r>
                  </m:oMath>
                </a14:m>
                <a:r>
                  <a:rPr lang="en-GB" sz="1200" dirty="0" smtClean="0"/>
                  <a:t> – Young’s modulus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2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α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2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GB" sz="1200" dirty="0" smtClean="0"/>
                  <a:t> </a:t>
                </a:r>
                <a:r>
                  <a:rPr lang="en-GB" sz="1200" dirty="0"/>
                  <a:t>–</a:t>
                </a:r>
                <a:r>
                  <a:rPr lang="en-GB" sz="1200" dirty="0" smtClean="0"/>
                  <a:t> </a:t>
                </a:r>
                <a:r>
                  <a:rPr lang="en-GB" sz="1200" dirty="0"/>
                  <a:t>coefficient of thermal expansion</a:t>
                </a: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84" y="3685862"/>
                <a:ext cx="2679388" cy="646331"/>
              </a:xfrm>
              <a:prstGeom prst="rect">
                <a:avLst/>
              </a:prstGeom>
              <a:blipFill rotWithShape="0">
                <a:blip r:embed="rId9"/>
                <a:stretch>
                  <a:fillRect l="-228" t="-1887" b="-5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9014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12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3211077" y="405114"/>
            <a:ext cx="5521371" cy="4030462"/>
            <a:chOff x="4061776" y="1038180"/>
            <a:chExt cx="4862447" cy="342438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85208" y="1914338"/>
              <a:ext cx="4203535" cy="254822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/>
            <a:srcRect r="18344" b="70639"/>
            <a:stretch/>
          </p:blipFill>
          <p:spPr>
            <a:xfrm>
              <a:off x="4061776" y="1042887"/>
              <a:ext cx="4247625" cy="816443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8257619" y="1038180"/>
              <a:ext cx="666604" cy="2353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Fracture</a:t>
              </a: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le 6"/>
          <p:cNvSpPr txBox="1">
            <a:spLocks noGrp="1"/>
          </p:cNvSpPr>
          <p:nvPr>
            <p:ph type="title"/>
          </p:nvPr>
        </p:nvSpPr>
        <p:spPr>
          <a:xfrm>
            <a:off x="139307" y="497226"/>
            <a:ext cx="35947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Material behaviour: stress strain curve</a:t>
            </a:r>
            <a:endParaRPr lang="en-GB" sz="32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6863788" y="2930419"/>
            <a:ext cx="1926447" cy="688966"/>
            <a:chOff x="7176304" y="2930419"/>
            <a:chExt cx="1926447" cy="688966"/>
          </a:xfrm>
        </p:grpSpPr>
        <p:cxnSp>
          <p:nvCxnSpPr>
            <p:cNvPr id="14" name="Straight Arrow Connector 13"/>
            <p:cNvCxnSpPr/>
            <p:nvPr/>
          </p:nvCxnSpPr>
          <p:spPr>
            <a:xfrm>
              <a:off x="7743463" y="2930419"/>
              <a:ext cx="79865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7176304" y="2947534"/>
                  <a:ext cx="963662" cy="67185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Brittle</a:t>
                  </a:r>
                  <a:br>
                    <a:rPr lang="en-GB" dirty="0" smtClean="0"/>
                  </a:br>
                  <a14:m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GB"/>
                            <m:t>Nb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en-GB"/>
                            <m:t>3</m:t>
                          </m:r>
                        </m:sub>
                      </m:sSub>
                    </m:oMath>
                  </a14:m>
                  <a:r>
                    <a:rPr lang="en-GB" dirty="0"/>
                    <a:t>Sn </a:t>
                  </a: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76304" y="2947534"/>
                  <a:ext cx="963662" cy="671851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5696" t="-5455" r="-3797" b="-10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TextBox 16"/>
            <p:cNvSpPr txBox="1"/>
            <p:nvPr/>
          </p:nvSpPr>
          <p:spPr>
            <a:xfrm>
              <a:off x="8212764" y="2957027"/>
              <a:ext cx="88998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Ductile</a:t>
              </a:r>
              <a:br>
                <a:rPr lang="en-GB" dirty="0" smtClean="0"/>
              </a:br>
              <a:r>
                <a:rPr lang="en-GB" dirty="0" err="1" smtClean="0"/>
                <a:t>Nb-Ti</a:t>
              </a:r>
              <a:endParaRPr lang="en-GB" dirty="0" smtClean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464242" y="3095526"/>
            <a:ext cx="1680561" cy="774396"/>
            <a:chOff x="4043083" y="2031234"/>
            <a:chExt cx="1680561" cy="774396"/>
          </a:xfrm>
        </p:grpSpPr>
        <p:sp>
          <p:nvSpPr>
            <p:cNvPr id="22" name="TextBox 21"/>
            <p:cNvSpPr txBox="1"/>
            <p:nvPr/>
          </p:nvSpPr>
          <p:spPr>
            <a:xfrm>
              <a:off x="4043083" y="2031234"/>
              <a:ext cx="53957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stiff</a:t>
              </a:r>
              <a:endParaRPr lang="en-GB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84953" y="2436298"/>
              <a:ext cx="838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elastic</a:t>
              </a:r>
              <a:endParaRPr lang="en-GB" dirty="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6150296" y="1656649"/>
            <a:ext cx="99418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Constriction</a:t>
            </a:r>
            <a:endParaRPr lang="en-GB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7965564" y="2327717"/>
            <a:ext cx="75693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Fracture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203422" y="2092701"/>
            <a:ext cx="95250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Elastic limit</a:t>
            </a:r>
            <a:endParaRPr lang="en-GB" sz="1200" dirty="0"/>
          </a:p>
        </p:txBody>
      </p:sp>
      <p:grpSp>
        <p:nvGrpSpPr>
          <p:cNvPr id="39" name="Group 38"/>
          <p:cNvGrpSpPr/>
          <p:nvPr/>
        </p:nvGrpSpPr>
        <p:grpSpPr>
          <a:xfrm>
            <a:off x="2132032" y="2218406"/>
            <a:ext cx="2158090" cy="772495"/>
            <a:chOff x="2014517" y="2639251"/>
            <a:chExt cx="2158090" cy="772495"/>
          </a:xfrm>
        </p:grpSpPr>
        <p:grpSp>
          <p:nvGrpSpPr>
            <p:cNvPr id="33" name="Group 32"/>
            <p:cNvGrpSpPr/>
            <p:nvPr/>
          </p:nvGrpSpPr>
          <p:grpSpPr>
            <a:xfrm>
              <a:off x="2014517" y="2639251"/>
              <a:ext cx="2158090" cy="653983"/>
              <a:chOff x="2327033" y="2639251"/>
              <a:chExt cx="2158090" cy="653983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2327033" y="2639251"/>
                <a:ext cx="17450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Hook’s Straight</a:t>
                </a:r>
                <a:endParaRPr lang="en-GB" dirty="0"/>
              </a:p>
            </p:txBody>
          </p:sp>
          <p:cxnSp>
            <p:nvCxnSpPr>
              <p:cNvPr id="30" name="Straight Arrow Connector 29"/>
              <p:cNvCxnSpPr>
                <a:stCxn id="28" idx="3"/>
              </p:cNvCxnSpPr>
              <p:nvPr/>
            </p:nvCxnSpPr>
            <p:spPr>
              <a:xfrm>
                <a:off x="4072062" y="2823917"/>
                <a:ext cx="413061" cy="469317"/>
              </a:xfrm>
              <a:prstGeom prst="straightConnector1">
                <a:avLst/>
              </a:prstGeom>
              <a:ln>
                <a:solidFill>
                  <a:schemeClr val="tx2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Rounded Rectangle 37"/>
                <p:cNvSpPr/>
                <p:nvPr/>
              </p:nvSpPr>
              <p:spPr>
                <a:xfrm>
                  <a:off x="2181164" y="2976261"/>
                  <a:ext cx="1495317" cy="435485"/>
                </a:xfrm>
                <a:prstGeom prst="roundRect">
                  <a:avLst/>
                </a:prstGeom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l-GR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σ</a:t>
                  </a:r>
                  <a:r>
                    <a:rPr lang="en-GB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 = E </a:t>
                  </a:r>
                  <a14:m>
                    <m:oMath xmlns:m="http://schemas.openxmlformats.org/officeDocument/2006/math">
                      <m:r>
                        <a:rPr lang="el-GR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</m:oMath>
                  </a14:m>
                  <a:r>
                    <a:rPr lang="en-GB" dirty="0"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l-GR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l-GR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r>
                            <a:rPr lang="en-GB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𝑒𝑙</m:t>
                          </m:r>
                        </m:sub>
                      </m:sSub>
                    </m:oMath>
                  </a14:m>
                  <a:endParaRPr lang="en-GB" dirty="0">
                    <a:latin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38" name="Rounded Rectangle 3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81164" y="2976261"/>
                  <a:ext cx="1495317" cy="435485"/>
                </a:xfrm>
                <a:prstGeom prst="round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41" name="Straight Connector 40"/>
          <p:cNvCxnSpPr/>
          <p:nvPr/>
        </p:nvCxnSpPr>
        <p:spPr>
          <a:xfrm flipH="1">
            <a:off x="4550023" y="2554366"/>
            <a:ext cx="468292" cy="1506005"/>
          </a:xfrm>
          <a:prstGeom prst="line">
            <a:avLst/>
          </a:prstGeom>
          <a:ln>
            <a:solidFill>
              <a:schemeClr val="accent6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Arc 1"/>
          <p:cNvSpPr/>
          <p:nvPr/>
        </p:nvSpPr>
        <p:spPr>
          <a:xfrm>
            <a:off x="3897030" y="3322161"/>
            <a:ext cx="511629" cy="690937"/>
          </a:xfrm>
          <a:prstGeom prst="arc">
            <a:avLst>
              <a:gd name="adj1" fmla="val 15233151"/>
              <a:gd name="adj2" fmla="val 20195354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/>
          <p:cNvSpPr/>
          <p:nvPr/>
        </p:nvSpPr>
        <p:spPr>
          <a:xfrm>
            <a:off x="3897030" y="1217207"/>
            <a:ext cx="245625" cy="219135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29" name="Oval 28"/>
          <p:cNvSpPr/>
          <p:nvPr/>
        </p:nvSpPr>
        <p:spPr>
          <a:xfrm>
            <a:off x="4172505" y="1217705"/>
            <a:ext cx="245625" cy="219135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31" name="Oval 30"/>
          <p:cNvSpPr/>
          <p:nvPr/>
        </p:nvSpPr>
        <p:spPr>
          <a:xfrm>
            <a:off x="5426293" y="1217207"/>
            <a:ext cx="245625" cy="219135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32" name="Oval 31"/>
          <p:cNvSpPr/>
          <p:nvPr/>
        </p:nvSpPr>
        <p:spPr>
          <a:xfrm>
            <a:off x="6805798" y="1226170"/>
            <a:ext cx="245625" cy="219135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34" name="Oval 33"/>
          <p:cNvSpPr/>
          <p:nvPr/>
        </p:nvSpPr>
        <p:spPr>
          <a:xfrm>
            <a:off x="7581825" y="1226170"/>
            <a:ext cx="245625" cy="219135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40" name="Oval 39"/>
          <p:cNvSpPr/>
          <p:nvPr/>
        </p:nvSpPr>
        <p:spPr>
          <a:xfrm>
            <a:off x="3734028" y="3950803"/>
            <a:ext cx="245625" cy="219135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42" name="Oval 41"/>
          <p:cNvSpPr/>
          <p:nvPr/>
        </p:nvSpPr>
        <p:spPr>
          <a:xfrm>
            <a:off x="4408659" y="1926671"/>
            <a:ext cx="245625" cy="219135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43" name="Oval 42"/>
          <p:cNvSpPr/>
          <p:nvPr/>
        </p:nvSpPr>
        <p:spPr>
          <a:xfrm>
            <a:off x="5394361" y="1873566"/>
            <a:ext cx="245625" cy="219135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44" name="Oval 43"/>
          <p:cNvSpPr/>
          <p:nvPr/>
        </p:nvSpPr>
        <p:spPr>
          <a:xfrm>
            <a:off x="6524574" y="1473375"/>
            <a:ext cx="245625" cy="219135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45" name="Oval 44"/>
          <p:cNvSpPr/>
          <p:nvPr/>
        </p:nvSpPr>
        <p:spPr>
          <a:xfrm>
            <a:off x="7802898" y="2194476"/>
            <a:ext cx="245625" cy="219135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4004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b="0" i="0" dirty="0" smtClean="0"/>
                          <m:t>B</m:t>
                        </m:r>
                        <m:r>
                          <m:rPr>
                            <m:nor/>
                          </m:rPr>
                          <a:rPr lang="en-GB" dirty="0"/>
                          <m:t>ehaviour</m:t>
                        </m:r>
                        <m:r>
                          <m:rPr>
                            <m:nor/>
                          </m:rPr>
                          <a:rPr lang="en-GB" b="0" i="0" dirty="0" smtClean="0"/>
                          <m:t> </m:t>
                        </m:r>
                        <m:r>
                          <m:rPr>
                            <m:nor/>
                          </m:rPr>
                          <a:rPr lang="en-GB" b="0" i="0" dirty="0" smtClean="0"/>
                          <m:t>of</m:t>
                        </m:r>
                        <m:r>
                          <m:rPr>
                            <m:nor/>
                          </m:rPr>
                          <a:rPr lang="en-GB" b="0" i="0" dirty="0" smtClean="0"/>
                          <m:t> </m:t>
                        </m:r>
                        <m:r>
                          <m:rPr>
                            <m:nor/>
                          </m:rPr>
                          <a:rPr lang="en-GB"/>
                          <m:t>Nb</m:t>
                        </m:r>
                      </m:e>
                      <m:sub>
                        <m:r>
                          <m:rPr>
                            <m:nor/>
                          </m:rPr>
                          <a:rPr lang="en-GB"/>
                          <m:t>3</m:t>
                        </m:r>
                      </m:sub>
                    </m:sSub>
                  </m:oMath>
                </a14:m>
                <a:r>
                  <a:rPr lang="en-GB" dirty="0" smtClean="0"/>
                  <a:t>Sn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t="-21739" b="-339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022" y="978423"/>
            <a:ext cx="4660829" cy="24910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4022" y="3469438"/>
            <a:ext cx="4019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A. </a:t>
            </a:r>
            <a:r>
              <a:rPr lang="en-GB" i="1" dirty="0" err="1"/>
              <a:t>Nijhuis</a:t>
            </a:r>
            <a:r>
              <a:rPr lang="en-GB" i="1" dirty="0"/>
              <a:t>, PhD thesis, </a:t>
            </a:r>
            <a:r>
              <a:rPr lang="en-GB" i="1" dirty="0" err="1"/>
              <a:t>UTwente</a:t>
            </a:r>
            <a:r>
              <a:rPr lang="en-GB" i="1" dirty="0"/>
              <a:t> 2016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9985" y="808732"/>
            <a:ext cx="4124015" cy="34065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82756" y="4102374"/>
            <a:ext cx="4019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A. </a:t>
            </a:r>
            <a:r>
              <a:rPr lang="en-GB" i="1" dirty="0" err="1"/>
              <a:t>Nijhuis</a:t>
            </a:r>
            <a:r>
              <a:rPr lang="en-GB" i="1" dirty="0"/>
              <a:t>, PhD thesis, </a:t>
            </a:r>
            <a:r>
              <a:rPr lang="en-GB" i="1" dirty="0" err="1"/>
              <a:t>UTwente</a:t>
            </a:r>
            <a:r>
              <a:rPr lang="en-GB" i="1" dirty="0"/>
              <a:t> 2016</a:t>
            </a:r>
          </a:p>
        </p:txBody>
      </p:sp>
    </p:spTree>
    <p:extLst>
      <p:ext uri="{BB962C8B-B14F-4D97-AF65-F5344CB8AC3E}">
        <p14:creationId xmlns:p14="http://schemas.microsoft.com/office/powerpoint/2010/main" val="388715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290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Summary of two coupling steps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7/14/2016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836" y="1088232"/>
            <a:ext cx="5806598" cy="227584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28354" y="3364078"/>
            <a:ext cx="89156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 lot of models are already existing in ANSYS Mechanical APDL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It would be a lot of time consumption to recreate all this geometry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COMSOL models are created with macro from STEAM (not 100% same geometry)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465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3434</TotalTime>
  <Words>462</Words>
  <Application>Microsoft Office PowerPoint</Application>
  <PresentationFormat>On-screen Show (16:9)</PresentationFormat>
  <Paragraphs>198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Cambria Math</vt:lpstr>
      <vt:lpstr>Optima</vt:lpstr>
      <vt:lpstr>Wingdings</vt:lpstr>
      <vt:lpstr>CERNCorporate16-9</vt:lpstr>
      <vt:lpstr>PowerPoint Presentation</vt:lpstr>
      <vt:lpstr>Towards 2D Thermo-Mechanical Analysis</vt:lpstr>
      <vt:lpstr>Overview</vt:lpstr>
      <vt:lpstr>11T Twin-Aperture 〖"Nb" 〗_"3" Sn Dipole for LHC Upgrades</vt:lpstr>
      <vt:lpstr>Introduction in mechanics</vt:lpstr>
      <vt:lpstr>PowerPoint Presentation</vt:lpstr>
      <vt:lpstr>Material behaviour: stress strain curve</vt:lpstr>
      <vt:lpstr>〖"Behaviour of Nb" 〗_"3" Sn</vt:lpstr>
      <vt:lpstr>Summary of two coupling steps</vt:lpstr>
      <vt:lpstr>COMSOL</vt:lpstr>
      <vt:lpstr>COMSOL em-th model</vt:lpstr>
      <vt:lpstr>COMSOL em-th model</vt:lpstr>
      <vt:lpstr>Coupling between COMSOL and ANSYS</vt:lpstr>
      <vt:lpstr>Workflow in ANSYS</vt:lpstr>
      <vt:lpstr>Results: Cooldown</vt:lpstr>
      <vt:lpstr>Results: Lorentz Forces &amp; Temperature at 60kA</vt:lpstr>
      <vt:lpstr>Results: Only Lorentz Forces at 60kA</vt:lpstr>
      <vt:lpstr>Conclusions</vt:lpstr>
      <vt:lpstr>Future plans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Tina Griesemer</cp:lastModifiedBy>
  <cp:revision>206</cp:revision>
  <cp:lastPrinted>2016-07-13T15:55:43Z</cp:lastPrinted>
  <dcterms:created xsi:type="dcterms:W3CDTF">2012-11-30T11:04:26Z</dcterms:created>
  <dcterms:modified xsi:type="dcterms:W3CDTF">2016-07-14T08:29:03Z</dcterms:modified>
</cp:coreProperties>
</file>