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61" r:id="rId5"/>
    <p:sldId id="260" r:id="rId6"/>
    <p:sldId id="269" r:id="rId7"/>
    <p:sldId id="266" r:id="rId8"/>
    <p:sldId id="268" r:id="rId9"/>
    <p:sldId id="265" r:id="rId10"/>
    <p:sldId id="271" r:id="rId11"/>
    <p:sldId id="267" r:id="rId12"/>
    <p:sldId id="272" r:id="rId13"/>
    <p:sldId id="262" r:id="rId14"/>
    <p:sldId id="263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156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025B8-9EF8-466D-A44C-36110D7DB34C}" type="datetimeFigureOut">
              <a:rPr lang="en-GB" smtClean="0"/>
              <a:t>27/07/2016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A16D9-54F8-4048-B86D-5C8A584738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924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A16D9-54F8-4048-B86D-5C8A584738A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011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A16D9-54F8-4048-B86D-5C8A584738A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218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A16D9-54F8-4048-B86D-5C8A584738A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786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CC4B-1EB3-4FF8-993D-CB3A0150912A}" type="datetime1">
              <a:rPr lang="nl-NL" smtClean="0"/>
              <a:t>27-7-2016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Arjanbbb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72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B432E-9199-4502-A6D9-9E1DABF5BB65}" type="datetime1">
              <a:rPr lang="nl-NL" smtClean="0"/>
              <a:t>27-7-2016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6581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2AE9-CA96-4AFE-919E-3F1253B8C7A5}" type="datetime1">
              <a:rPr lang="nl-NL" smtClean="0"/>
              <a:t>27-7-2016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2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80F2-39B1-4B3C-9E53-A0E49765F6D0}" type="datetime1">
              <a:rPr lang="nl-NL" smtClean="0"/>
              <a:t>27-7-2016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7762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AE4A4-9BCF-4A17-A1BD-0504CCE08773}" type="datetime1">
              <a:rPr lang="nl-NL" smtClean="0"/>
              <a:t>27-7-2016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008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9461-AF08-4A17-A0B2-3868A79497F8}" type="datetime1">
              <a:rPr lang="nl-NL" smtClean="0"/>
              <a:t>27-7-2016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767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686A-4839-4B07-AADA-9FAD01B00C27}" type="datetime1">
              <a:rPr lang="nl-NL" smtClean="0"/>
              <a:t>27-7-2016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03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B2EC7-09A5-47A8-AEA9-CA0B115F4CE6}" type="datetime1">
              <a:rPr lang="nl-NL" smtClean="0"/>
              <a:t>27-7-2016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278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E0AFF-48D0-47DF-BAD6-BF0CB7C7C2B3}" type="datetime1">
              <a:rPr lang="nl-NL" smtClean="0"/>
              <a:t>27-7-2016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31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31122-C632-4390-815B-FD39304B7D82}" type="datetime1">
              <a:rPr lang="nl-NL" smtClean="0"/>
              <a:t>27-7-2016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584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EAA4-65E4-4952-AF69-C63AF890D0D2}" type="datetime1">
              <a:rPr lang="nl-NL" smtClean="0"/>
              <a:t>27-7-2016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7140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721A-194F-498C-A32B-351B2A076ACB}" type="datetime1">
              <a:rPr lang="nl-NL" smtClean="0"/>
              <a:t>27-7-2016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Arjan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09428-7C31-4BC9-9997-AD60644D99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63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4770" y="592504"/>
            <a:ext cx="7772400" cy="1785104"/>
          </a:xfrm>
        </p:spPr>
        <p:txBody>
          <a:bodyPr>
            <a:spAutoFit/>
          </a:bodyPr>
          <a:lstStyle/>
          <a:p>
            <a:r>
              <a:rPr lang="nl-NL" b="1" dirty="0" smtClean="0">
                <a:solidFill>
                  <a:srgbClr val="0070C0"/>
                </a:solidFill>
              </a:rPr>
              <a:t>Some guidelines &amp; hints for </a:t>
            </a:r>
            <a:r>
              <a:rPr lang="nl-NL" b="1" i="1" dirty="0" smtClean="0">
                <a:solidFill>
                  <a:srgbClr val="0070C0"/>
                </a:solidFill>
              </a:rPr>
              <a:t>technical</a:t>
            </a:r>
            <a:r>
              <a:rPr lang="nl-NL" b="1" dirty="0" smtClean="0">
                <a:solidFill>
                  <a:srgbClr val="0070C0"/>
                </a:solidFill>
              </a:rPr>
              <a:t> presentations</a:t>
            </a:r>
            <a:br>
              <a:rPr lang="nl-NL" b="1" dirty="0" smtClean="0">
                <a:solidFill>
                  <a:srgbClr val="0070C0"/>
                </a:solidFill>
              </a:rPr>
            </a:br>
            <a:r>
              <a:rPr lang="nl-NL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especially for conferences, workshops, schools, etc</a:t>
            </a:r>
            <a:endParaRPr lang="nl-NL" sz="2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924944"/>
            <a:ext cx="3219048" cy="3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60"/>
            <a:ext cx="7772400" cy="769441"/>
          </a:xfrm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Intro to your work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0804" y="1484784"/>
            <a:ext cx="849694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/>
              <a:t>Previous </a:t>
            </a:r>
            <a:r>
              <a:rPr lang="en-GB" sz="2400" dirty="0" smtClean="0"/>
              <a:t>work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/>
              <a:t>Possible solutions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/>
              <a:t>Chosen solution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/>
              <a:t>Your </a:t>
            </a:r>
            <a:r>
              <a:rPr lang="en-GB" sz="2400" dirty="0"/>
              <a:t>personal </a:t>
            </a:r>
            <a:r>
              <a:rPr lang="en-GB" sz="2400" dirty="0" smtClean="0"/>
              <a:t>contribution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/>
              <a:t>Model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/>
              <a:t>Definitions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10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6482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769441"/>
          </a:xfrm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The results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441" y="1294889"/>
            <a:ext cx="88569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Simulations/measurements</a:t>
            </a:r>
            <a:r>
              <a:rPr lang="en-GB" sz="2400" dirty="0"/>
              <a:t>, </a:t>
            </a:r>
            <a:endParaRPr lang="en-GB" sz="24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Graphs</a:t>
            </a:r>
            <a:r>
              <a:rPr lang="en-GB" sz="2400" dirty="0"/>
              <a:t>, Tables, </a:t>
            </a:r>
            <a:endParaRPr lang="en-GB" sz="24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Proof</a:t>
            </a:r>
            <a:r>
              <a:rPr lang="en-GB" sz="2400" dirty="0"/>
              <a:t>, correlation/validation/cross-check with other work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Present enough results to support your argument(s)</a:t>
            </a:r>
          </a:p>
          <a:p>
            <a:r>
              <a:rPr lang="nl-NL" sz="2400" dirty="0" smtClean="0"/>
              <a:t>	but...</a:t>
            </a:r>
          </a:p>
          <a:p>
            <a:r>
              <a:rPr lang="nl-NL" sz="2400" dirty="0" smtClean="0"/>
              <a:t>do not present so much results that the message is lost in the clutter.</a:t>
            </a:r>
          </a:p>
          <a:p>
            <a:endParaRPr lang="nl-NL" sz="2400" dirty="0"/>
          </a:p>
          <a:p>
            <a:r>
              <a:rPr lang="nl-NL" sz="2400" dirty="0" smtClean="0"/>
              <a:t>In </a:t>
            </a:r>
            <a:r>
              <a:rPr lang="nl-NL" sz="2400" dirty="0"/>
              <a:t>general: </a:t>
            </a:r>
            <a:r>
              <a:rPr lang="nl-NL" sz="2400" b="1" dirty="0">
                <a:solidFill>
                  <a:srgbClr val="FF0000"/>
                </a:solidFill>
              </a:rPr>
              <a:t>CLEAR, SIMPLE, </a:t>
            </a:r>
            <a:r>
              <a:rPr lang="nl-NL" sz="2400" b="1" dirty="0" smtClean="0">
                <a:solidFill>
                  <a:srgbClr val="FF0000"/>
                </a:solidFill>
              </a:rPr>
              <a:t>RELEVANT</a:t>
            </a:r>
            <a:r>
              <a:rPr lang="nl-NL" sz="2400" dirty="0" smtClean="0"/>
              <a:t>. The audience needs time to absorb the results! Break-down a complex message so that the audience understands.</a:t>
            </a:r>
          </a:p>
          <a:p>
            <a:endParaRPr lang="nl-NL" sz="2400" dirty="0"/>
          </a:p>
          <a:p>
            <a:r>
              <a:rPr lang="nl-NL" sz="2400" dirty="0" smtClean="0"/>
              <a:t>1 graph/table and a few lines per slide works usually rather well.</a:t>
            </a:r>
            <a:endParaRPr lang="nl-NL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11</a:t>
            </a:fld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162" y="19868"/>
            <a:ext cx="2548669" cy="196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79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44624"/>
            <a:ext cx="7772400" cy="76944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>
                <a:solidFill>
                  <a:srgbClr val="0070C0"/>
                </a:solidFill>
              </a:rPr>
              <a:t>Conclusion / Outlook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484784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The conclusion should reflect the purpose of the talk.</a:t>
            </a:r>
          </a:p>
          <a:p>
            <a:endParaRPr lang="nl-NL" sz="2400" dirty="0"/>
          </a:p>
          <a:p>
            <a:r>
              <a:rPr lang="nl-NL" sz="2400" dirty="0" smtClean="0"/>
              <a:t>Use the conclusions (or outlook) as last slide since this may trigger questions. Do not use a “Questions” or “Thank you” slide as the last </a:t>
            </a:r>
            <a:r>
              <a:rPr lang="nl-NL" sz="2400" dirty="0" smtClean="0"/>
              <a:t>slide.</a:t>
            </a:r>
            <a:endParaRPr lang="nl-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12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8223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7050" y="44624"/>
            <a:ext cx="7772400" cy="769441"/>
          </a:xfrm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Practical hints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958081"/>
            <a:ext cx="890823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All text and figures should be readible (&gt;16 pt), including the axis and legend of plots.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Limit the use of abbreviations, acronyms, jargon, and slang. Only use well-known ones and those that appear very often in the talk.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Use coherent format, fonts, font size, colors, axis, ...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Use SI units (unless the alternative is the standard, e.g. fb</a:t>
            </a:r>
            <a:r>
              <a:rPr lang="nl-NL" sz="2400" baseline="30000" dirty="0" smtClean="0"/>
              <a:t>-1</a:t>
            </a:r>
            <a:r>
              <a:rPr lang="nl-NL" sz="2400" dirty="0" smtClean="0"/>
              <a:t>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Include page numbers (useful for questions at the end)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Take care while copying/pasting figures and graphs from others. They often contain different naming, different axis, unknown abbreviations, too much information.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13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280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7050" y="44624"/>
            <a:ext cx="7772400" cy="769441"/>
          </a:xfrm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Practical hints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0762" y="980728"/>
            <a:ext cx="878497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A few animations can be nice, but never exaggerate.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A quote or a joke can be nice (if you are experienced), but take care: it can be perceived differently by the audience...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Only show text, figures, graphs that you actually present. If not, put them in the annex slides.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Do not put too much info on one slide. Slides are for free.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Clearly mark intermediate conclusions/key messages (different color, colored box, etc).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Talk to the audience instead of reading to them. This works better if you don’t use full sentences on your slides.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14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3548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7050" y="44624"/>
            <a:ext cx="7772400" cy="769441"/>
          </a:xfrm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Practical hints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908720"/>
            <a:ext cx="890823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Make sure that the ‘red line’ of the talk is clear. In longer talks you can repeate the contents/chapter headings to better structure the talk.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b="1" i="1" dirty="0" smtClean="0"/>
              <a:t>You</a:t>
            </a:r>
            <a:r>
              <a:rPr lang="nl-NL" sz="2400" dirty="0" smtClean="0"/>
              <a:t> should do the reasoning and draw the conclusions. Don’t leave it up to the audience.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/>
              <a:t>On average you should spend 1-2 minutes per slide. Have a back-up strategy in case you run out of time. </a:t>
            </a:r>
            <a:r>
              <a:rPr lang="nl-NL" sz="2400" dirty="0" smtClean="0"/>
              <a:t>It is better to skip a few slides than to go through them in hyper-speed.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/>
              <a:t>If the audience is small, you can give them handouts (2-3 slides per page).</a:t>
            </a:r>
            <a:endParaRPr lang="nl-NL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/>
              <a:t>Ask feed-back after the meeting if you want to know how your talk was perceived or how it could be improved</a:t>
            </a:r>
            <a:r>
              <a:rPr lang="nl-NL" sz="2400" dirty="0" smtClean="0"/>
              <a:t>.</a:t>
            </a:r>
            <a:endParaRPr lang="nl-NL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15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1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5850" y="990600"/>
            <a:ext cx="8640960" cy="2246769"/>
          </a:xfrm>
        </p:spPr>
        <p:txBody>
          <a:bodyPr wrap="square">
            <a:spAutoFit/>
          </a:bodyPr>
          <a:lstStyle/>
          <a:p>
            <a:pPr algn="l"/>
            <a:r>
              <a:rPr lang="nl-NL" sz="2800" dirty="0" smtClean="0"/>
              <a:t>You work a few hundred days a year...</a:t>
            </a:r>
            <a:br>
              <a:rPr lang="nl-NL" sz="2800" dirty="0" smtClean="0"/>
            </a:br>
            <a:r>
              <a:rPr lang="nl-NL" sz="2800" dirty="0"/>
              <a:t/>
            </a:r>
            <a:br>
              <a:rPr lang="nl-NL" sz="2800" dirty="0"/>
            </a:br>
            <a:r>
              <a:rPr lang="nl-NL" sz="2800" dirty="0" smtClean="0"/>
              <a:t>You present your work in less than one hour </a:t>
            </a:r>
            <a:r>
              <a:rPr lang="nl-NL" sz="2800" dirty="0" smtClean="0"/>
              <a:t>...</a:t>
            </a:r>
            <a:br>
              <a:rPr lang="nl-NL" sz="2800" dirty="0" smtClean="0"/>
            </a:br>
            <a:r>
              <a:rPr lang="nl-NL" sz="2800" dirty="0"/>
              <a:t/>
            </a:r>
            <a:br>
              <a:rPr lang="nl-NL" sz="2800" dirty="0"/>
            </a:br>
            <a:r>
              <a:rPr lang="nl-NL" sz="2800" dirty="0" smtClean="0"/>
              <a:t>...so prepare and present your work well.</a:t>
            </a:r>
            <a:endParaRPr lang="nl-NL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4321736"/>
            <a:ext cx="6624736" cy="954107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Many </a:t>
            </a:r>
            <a:r>
              <a:rPr lang="nl-NL" sz="2800" dirty="0" smtClean="0"/>
              <a:t>people </a:t>
            </a:r>
            <a:r>
              <a:rPr lang="nl-NL" sz="2800" b="1" i="1" dirty="0" smtClean="0"/>
              <a:t>only</a:t>
            </a:r>
            <a:r>
              <a:rPr lang="nl-NL" sz="2800" dirty="0" smtClean="0"/>
              <a:t> get to know you and your work during your talk...</a:t>
            </a:r>
            <a:endParaRPr lang="nl-NL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2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5640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193" y="733321"/>
            <a:ext cx="8856984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i="1" dirty="0" smtClean="0">
                <a:solidFill>
                  <a:srgbClr val="FF0000"/>
                </a:solidFill>
              </a:rPr>
              <a:t>Before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smtClean="0"/>
              <a:t>preparing the talk make sure that you know: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nl-NL" sz="2400" dirty="0" smtClean="0"/>
              <a:t>the </a:t>
            </a:r>
            <a:r>
              <a:rPr lang="nl-NL" sz="2400" b="1" dirty="0" smtClean="0">
                <a:solidFill>
                  <a:srgbClr val="0070C0"/>
                </a:solidFill>
              </a:rPr>
              <a:t>purpose</a:t>
            </a:r>
            <a:r>
              <a:rPr lang="nl-NL" sz="2400" dirty="0" smtClean="0"/>
              <a:t> of the talk and the </a:t>
            </a:r>
            <a:r>
              <a:rPr lang="nl-NL" sz="2400" b="1" dirty="0" smtClean="0">
                <a:solidFill>
                  <a:srgbClr val="0070C0"/>
                </a:solidFill>
              </a:rPr>
              <a:t>expectations</a:t>
            </a:r>
            <a:r>
              <a:rPr lang="nl-NL" sz="2400" dirty="0" smtClean="0"/>
              <a:t> </a:t>
            </a:r>
            <a:r>
              <a:rPr lang="nl-NL" sz="2400" dirty="0" smtClean="0"/>
              <a:t>of the organiser, </a:t>
            </a:r>
            <a:r>
              <a:rPr lang="nl-NL" sz="2400" dirty="0" smtClean="0"/>
              <a:t>(talk needed for learning / input for something else / decision making / ...) </a:t>
            </a:r>
            <a:endParaRPr lang="nl-NL" sz="2400" dirty="0" smtClean="0"/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nl-NL" sz="2400" dirty="0" smtClean="0"/>
              <a:t>the </a:t>
            </a:r>
            <a:r>
              <a:rPr lang="nl-NL" sz="2400" b="1" dirty="0" smtClean="0">
                <a:solidFill>
                  <a:srgbClr val="0070C0"/>
                </a:solidFill>
              </a:rPr>
              <a:t>duration</a:t>
            </a:r>
            <a:r>
              <a:rPr lang="nl-NL" sz="2400" dirty="0" smtClean="0"/>
              <a:t> of the talk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nl-NL" sz="2400" dirty="0" smtClean="0"/>
              <a:t>your </a:t>
            </a:r>
            <a:r>
              <a:rPr lang="nl-NL" sz="2400" b="1" dirty="0" smtClean="0">
                <a:solidFill>
                  <a:srgbClr val="0070C0"/>
                </a:solidFill>
              </a:rPr>
              <a:t>audience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nl-NL" sz="2400" dirty="0" smtClean="0"/>
              <a:t>one or a few </a:t>
            </a:r>
            <a:r>
              <a:rPr lang="nl-NL" sz="2400" b="1" dirty="0" smtClean="0">
                <a:solidFill>
                  <a:srgbClr val="0070C0"/>
                </a:solidFill>
              </a:rPr>
              <a:t>key messages </a:t>
            </a:r>
            <a:r>
              <a:rPr lang="nl-NL" sz="2400" dirty="0" smtClean="0"/>
              <a:t>that people should remember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3193" y="450912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Prepare a draft of the talk a few days in advance. Let it rest a day, and look at it again and finish it. If important, do a rehearsal.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3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2000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424936" cy="769441"/>
          </a:xfrm>
        </p:spPr>
        <p:txBody>
          <a:bodyPr wrap="square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Don’t forget...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24744"/>
            <a:ext cx="8585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... that your talk is one of the rare occasions </a:t>
            </a:r>
            <a:r>
              <a:rPr lang="nl-NL" sz="2400" b="1" dirty="0" smtClean="0">
                <a:solidFill>
                  <a:srgbClr val="FF0000"/>
                </a:solidFill>
              </a:rPr>
              <a:t>for the audience</a:t>
            </a:r>
            <a:r>
              <a:rPr lang="nl-NL" sz="2400" b="1" dirty="0" smtClean="0"/>
              <a:t> to: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nl-NL" sz="2400" dirty="0" smtClean="0"/>
              <a:t>Get to know you, and possibly see </a:t>
            </a:r>
            <a:r>
              <a:rPr lang="nl-NL" sz="2400" dirty="0"/>
              <a:t>if you are suitable for a </a:t>
            </a:r>
            <a:r>
              <a:rPr lang="nl-NL" sz="2400" dirty="0" smtClean="0"/>
              <a:t>future </a:t>
            </a:r>
            <a:r>
              <a:rPr lang="nl-NL" sz="2400" dirty="0" smtClean="0"/>
              <a:t>job/project/...</a:t>
            </a:r>
            <a:endParaRPr lang="nl-NL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4</a:t>
            </a:fld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2708920"/>
            <a:ext cx="8585122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... and one of the rare occasions </a:t>
            </a:r>
            <a:r>
              <a:rPr lang="nl-NL" sz="2400" b="1" dirty="0" smtClean="0">
                <a:solidFill>
                  <a:srgbClr val="FF0000"/>
                </a:solidFill>
              </a:rPr>
              <a:t>for you </a:t>
            </a:r>
            <a:r>
              <a:rPr lang="nl-NL" sz="2400" b="1" dirty="0" smtClean="0"/>
              <a:t>to: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nl-NL" sz="2400" dirty="0" smtClean="0"/>
              <a:t>Try to get more resources (money, people)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nl-NL" sz="2400" dirty="0" smtClean="0"/>
              <a:t>Find out if other people have experience that could be useful for you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nl-NL" sz="2400" dirty="0" smtClean="0"/>
              <a:t>Get feed-back on your work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nl-NL" sz="2400" dirty="0" smtClean="0"/>
              <a:t>Convince the audience of your ideas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nl-NL" sz="2400" dirty="0"/>
              <a:t>S</a:t>
            </a:r>
            <a:r>
              <a:rPr lang="nl-NL" sz="2400" dirty="0" smtClean="0"/>
              <a:t>how your skills/know-how/experience</a:t>
            </a:r>
          </a:p>
        </p:txBody>
      </p:sp>
    </p:spTree>
    <p:extLst>
      <p:ext uri="{BB962C8B-B14F-4D97-AF65-F5344CB8AC3E}">
        <p14:creationId xmlns:p14="http://schemas.microsoft.com/office/powerpoint/2010/main" val="279153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624"/>
            <a:ext cx="7772400" cy="769441"/>
          </a:xfrm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Know your audience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132856"/>
            <a:ext cx="87849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Experts: </a:t>
            </a:r>
            <a:r>
              <a:rPr lang="nl-NL" sz="2400" dirty="0" smtClean="0"/>
              <a:t> </a:t>
            </a:r>
            <a:r>
              <a:rPr lang="nl-NL" sz="2400" dirty="0" smtClean="0">
                <a:sym typeface="Symbol" panose="05050102010706020507" pitchFamily="18" charset="2"/>
              </a:rPr>
              <a:t>Less time for introduction. More time on results.</a:t>
            </a:r>
          </a:p>
          <a:p>
            <a:endParaRPr lang="nl-NL" sz="2400" b="1" dirty="0" smtClean="0">
              <a:sym typeface="Symbol" panose="05050102010706020507" pitchFamily="18" charset="2"/>
            </a:endParaRPr>
          </a:p>
          <a:p>
            <a:r>
              <a:rPr lang="nl-NL" sz="2400" b="1" dirty="0" smtClean="0">
                <a:sym typeface="Symbol" panose="05050102010706020507" pitchFamily="18" charset="2"/>
              </a:rPr>
              <a:t>Non-experts: </a:t>
            </a:r>
            <a:r>
              <a:rPr lang="nl-NL" sz="2400" dirty="0" smtClean="0">
                <a:sym typeface="Symbol" panose="05050102010706020507" pitchFamily="18" charset="2"/>
              </a:rPr>
              <a:t>More </a:t>
            </a:r>
            <a:r>
              <a:rPr lang="nl-NL" sz="2400" dirty="0">
                <a:sym typeface="Symbol" panose="05050102010706020507" pitchFamily="18" charset="2"/>
              </a:rPr>
              <a:t>time for introduction. </a:t>
            </a:r>
            <a:r>
              <a:rPr lang="nl-NL" sz="2400" dirty="0" smtClean="0">
                <a:sym typeface="Symbol" panose="05050102010706020507" pitchFamily="18" charset="2"/>
              </a:rPr>
              <a:t>Less </a:t>
            </a:r>
            <a:r>
              <a:rPr lang="nl-NL" sz="2400" dirty="0">
                <a:sym typeface="Symbol" panose="05050102010706020507" pitchFamily="18" charset="2"/>
              </a:rPr>
              <a:t>time on results.</a:t>
            </a:r>
          </a:p>
          <a:p>
            <a:endParaRPr lang="nl-NL" sz="2400" dirty="0">
              <a:sym typeface="Symbol" panose="05050102010706020507" pitchFamily="18" charset="2"/>
            </a:endParaRPr>
          </a:p>
          <a:p>
            <a:r>
              <a:rPr lang="nl-NL" sz="2400" b="1" dirty="0" smtClean="0">
                <a:sym typeface="Symbol" panose="05050102010706020507" pitchFamily="18" charset="2"/>
              </a:rPr>
              <a:t>Mix of experts and non-experts: </a:t>
            </a:r>
            <a:r>
              <a:rPr lang="nl-NL" sz="2400" dirty="0" smtClean="0"/>
              <a:t>The </a:t>
            </a:r>
            <a:r>
              <a:rPr lang="nl-NL" sz="2400" dirty="0"/>
              <a:t>technical details </a:t>
            </a:r>
            <a:r>
              <a:rPr lang="nl-NL" sz="2400" dirty="0" smtClean="0"/>
              <a:t>do not need to </a:t>
            </a:r>
            <a:r>
              <a:rPr lang="nl-NL" sz="2400" dirty="0"/>
              <a:t>be </a:t>
            </a:r>
            <a:r>
              <a:rPr lang="nl-NL" sz="2400" dirty="0" smtClean="0"/>
              <a:t>fully understood </a:t>
            </a:r>
            <a:r>
              <a:rPr lang="nl-NL" sz="2400" dirty="0"/>
              <a:t>by all. However, make sure that </a:t>
            </a:r>
            <a:r>
              <a:rPr lang="nl-NL" sz="2400" dirty="0" smtClean="0"/>
              <a:t>the background, purpose, </a:t>
            </a:r>
            <a:r>
              <a:rPr lang="nl-NL" sz="2400" dirty="0"/>
              <a:t>the red line, and the key message/conclusions are clear to all.</a:t>
            </a:r>
            <a:endParaRPr lang="nl-NL" sz="2400" b="1" dirty="0" smtClean="0">
              <a:sym typeface="Symbol" panose="05050102010706020507" pitchFamily="18" charset="2"/>
            </a:endParaRPr>
          </a:p>
          <a:p>
            <a:endParaRPr lang="nl-NL" sz="2400" b="1" dirty="0" smtClean="0">
              <a:sym typeface="Symbol" panose="05050102010706020507" pitchFamily="18" charset="2"/>
            </a:endParaRPr>
          </a:p>
          <a:p>
            <a:r>
              <a:rPr lang="nl-NL" sz="2400" b="1" dirty="0" smtClean="0">
                <a:sym typeface="Symbol" panose="05050102010706020507" pitchFamily="18" charset="2"/>
              </a:rPr>
              <a:t>“Physically non-present” audience (more and more frequent)</a:t>
            </a:r>
          </a:p>
          <a:p>
            <a:r>
              <a:rPr lang="nl-NL" sz="2400" dirty="0" smtClean="0"/>
              <a:t>Try </a:t>
            </a:r>
            <a:r>
              <a:rPr lang="nl-NL" sz="2400" dirty="0"/>
              <a:t>to make the slides </a:t>
            </a:r>
            <a:r>
              <a:rPr lang="nl-NL" sz="2400" dirty="0" smtClean="0"/>
              <a:t>as self-explainatory </a:t>
            </a:r>
            <a:r>
              <a:rPr lang="nl-NL" sz="2400" dirty="0"/>
              <a:t>as possible</a:t>
            </a:r>
            <a:r>
              <a:rPr lang="nl-NL" sz="2400" dirty="0" smtClean="0"/>
              <a:t>.</a:t>
            </a:r>
            <a:endParaRPr lang="nl-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980728"/>
            <a:ext cx="8712968" cy="83099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Adapt your presentation to the audience. A presentation has to be tailor-made for each situation with its specific audience</a:t>
            </a:r>
            <a:r>
              <a:rPr lang="nl-NL" sz="2400" dirty="0" smtClean="0">
                <a:solidFill>
                  <a:srgbClr val="FF0000"/>
                </a:solidFill>
              </a:rPr>
              <a:t>.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5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4876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624"/>
            <a:ext cx="7772400" cy="769441"/>
          </a:xfrm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Know your audience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837140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People best remember the beginning and the end of a talk!</a:t>
            </a:r>
          </a:p>
          <a:p>
            <a:endParaRPr lang="nl-NL" sz="2400" dirty="0"/>
          </a:p>
          <a:p>
            <a:r>
              <a:rPr lang="nl-NL" sz="2400" dirty="0" smtClean="0"/>
              <a:t>Pay attention to the reponse from the audience</a:t>
            </a:r>
            <a:r>
              <a:rPr lang="nl-NL" sz="2400" dirty="0"/>
              <a:t>.</a:t>
            </a:r>
            <a:r>
              <a:rPr lang="nl-NL" sz="2400" dirty="0" smtClean="0"/>
              <a:t> </a:t>
            </a:r>
            <a:r>
              <a:rPr lang="nl-NL" sz="2400" dirty="0" smtClean="0">
                <a:solidFill>
                  <a:srgbClr val="0070C0"/>
                </a:solidFill>
              </a:rPr>
              <a:t>Do they listen or not?, do they understand or not?, do they ask questions or not? </a:t>
            </a:r>
          </a:p>
          <a:p>
            <a:r>
              <a:rPr lang="nl-NL" sz="2400" dirty="0"/>
              <a:t>Y</a:t>
            </a:r>
            <a:r>
              <a:rPr lang="nl-NL" sz="2400" dirty="0" smtClean="0"/>
              <a:t>ou can no longer change the slides during the talk, but you can still adapt the way you present them (faster, slower, more/less details, more/less explanations</a:t>
            </a:r>
            <a:r>
              <a:rPr lang="nl-NL" sz="2400" dirty="0" smtClean="0"/>
              <a:t>).</a:t>
            </a:r>
            <a:endParaRPr lang="nl-NL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6</a:t>
            </a:fld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3802050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Many </a:t>
            </a:r>
            <a:r>
              <a:rPr lang="nl-NL" sz="2400" dirty="0"/>
              <a:t>people in the audience see hundreds of presentations per year. Make sure that they will remember the key message(s) from </a:t>
            </a:r>
            <a:r>
              <a:rPr lang="nl-NL" sz="2400" b="1" i="1" dirty="0"/>
              <a:t>your</a:t>
            </a:r>
            <a:r>
              <a:rPr lang="nl-NL" sz="2400" dirty="0"/>
              <a:t> talk.</a:t>
            </a:r>
          </a:p>
          <a:p>
            <a:endParaRPr lang="nl-NL" sz="2400" dirty="0"/>
          </a:p>
          <a:p>
            <a:r>
              <a:rPr lang="nl-NL" sz="2400" dirty="0"/>
              <a:t>A blind person listening to your talk should get a reasonably good idea of what the talk is about</a:t>
            </a:r>
            <a:r>
              <a:rPr lang="nl-NL" sz="2400" dirty="0" smtClean="0"/>
              <a:t>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9716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68034"/>
            <a:ext cx="7772400" cy="1138773"/>
          </a:xfrm>
          <a:ln>
            <a:noFill/>
          </a:ln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Know the venue</a:t>
            </a:r>
            <a:br>
              <a:rPr lang="nl-NL" dirty="0" smtClean="0">
                <a:solidFill>
                  <a:srgbClr val="0070C0"/>
                </a:solidFill>
              </a:rPr>
            </a:br>
            <a:r>
              <a:rPr lang="nl-NL" sz="2400" dirty="0" smtClean="0">
                <a:solidFill>
                  <a:srgbClr val="0070C0"/>
                </a:solidFill>
              </a:rPr>
              <a:t>(conferences/workshops/large meeting/school)</a:t>
            </a:r>
            <a:endParaRPr lang="nl-NL" sz="2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628216"/>
            <a:ext cx="849694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sz="2400" dirty="0" smtClean="0"/>
              <a:t>Small or large room.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sz="2400" dirty="0" smtClean="0"/>
              <a:t>Dark or light room.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sz="2400" dirty="0" smtClean="0"/>
              <a:t>Flat </a:t>
            </a:r>
            <a:r>
              <a:rPr lang="nl-NL" sz="2400" dirty="0"/>
              <a:t>or sloped room.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sz="2400" dirty="0" smtClean="0"/>
              <a:t>Large or small screen</a:t>
            </a:r>
            <a:r>
              <a:rPr lang="nl-NL" sz="2400" dirty="0" smtClean="0"/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sz="2400" dirty="0" smtClean="0"/>
              <a:t>Microphone or not.</a:t>
            </a:r>
            <a:endParaRPr lang="nl-NL" sz="2400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sz="2400" dirty="0" smtClean="0"/>
              <a:t>One or multiple screens. (you can’t use a laser pointer with multiple screens).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sz="2400" dirty="0" smtClean="0"/>
              <a:t>Private computer or General one. Take care that animations not always work properly if you don’t use your own computer.</a:t>
            </a:r>
            <a:endParaRPr lang="nl-NL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7</a:t>
            </a:fld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765" y="1154942"/>
            <a:ext cx="3693835" cy="276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41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769441"/>
          </a:xfrm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Slide structure (guideline)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296" y="1196752"/>
            <a:ext cx="849694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rgbClr val="FF0000"/>
                </a:solidFill>
              </a:rPr>
              <a:t>Title</a:t>
            </a:r>
            <a:r>
              <a:rPr lang="en-GB" sz="2400" dirty="0" smtClean="0"/>
              <a:t> (with acknowledgment or “input from …”) - </a:t>
            </a:r>
            <a:r>
              <a:rPr lang="en-GB" sz="2400" dirty="0" smtClean="0">
                <a:solidFill>
                  <a:srgbClr val="00B050"/>
                </a:solidFill>
              </a:rPr>
              <a:t>1 slide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rgbClr val="FF0000"/>
                </a:solidFill>
              </a:rPr>
              <a:t>Contents / structure of the talk </a:t>
            </a:r>
            <a:r>
              <a:rPr lang="en-GB" sz="2400" dirty="0" smtClean="0"/>
              <a:t>(can sometimes be merged on the title slide) – </a:t>
            </a:r>
            <a:r>
              <a:rPr lang="en-GB" sz="2400" dirty="0" smtClean="0">
                <a:solidFill>
                  <a:srgbClr val="00B050"/>
                </a:solidFill>
              </a:rPr>
              <a:t>1 slide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rgbClr val="FF0000"/>
                </a:solidFill>
              </a:rPr>
              <a:t>Introduction to the “big picture” </a:t>
            </a:r>
            <a:r>
              <a:rPr lang="en-GB" sz="2400" dirty="0" smtClean="0"/>
              <a:t>– </a:t>
            </a:r>
            <a:r>
              <a:rPr lang="en-GB" sz="2400" dirty="0" smtClean="0">
                <a:solidFill>
                  <a:srgbClr val="00B050"/>
                </a:solidFill>
              </a:rPr>
              <a:t>10% (experts) – 20% (non-experts)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rgbClr val="FF0000"/>
                </a:solidFill>
              </a:rPr>
              <a:t>Introduction to your work</a:t>
            </a:r>
            <a:r>
              <a:rPr lang="en-GB" sz="2400" dirty="0" smtClean="0"/>
              <a:t> – </a:t>
            </a:r>
            <a:r>
              <a:rPr lang="en-GB" sz="2400" dirty="0">
                <a:solidFill>
                  <a:srgbClr val="00B050"/>
                </a:solidFill>
              </a:rPr>
              <a:t>1</a:t>
            </a:r>
            <a:r>
              <a:rPr lang="en-GB" sz="2400" dirty="0" smtClean="0">
                <a:solidFill>
                  <a:srgbClr val="00B050"/>
                </a:solidFill>
              </a:rPr>
              <a:t>0% (experts) – 20% (non-experts)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rgbClr val="FF0000"/>
                </a:solidFill>
              </a:rPr>
              <a:t>Results</a:t>
            </a:r>
            <a:r>
              <a:rPr lang="en-GB" sz="2400" dirty="0" smtClean="0"/>
              <a:t> - </a:t>
            </a:r>
            <a:r>
              <a:rPr lang="en-GB" sz="2400" dirty="0" smtClean="0">
                <a:solidFill>
                  <a:srgbClr val="00B050"/>
                </a:solidFill>
              </a:rPr>
              <a:t>40% (non-experts) – 60% (experts)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rgbClr val="FF0000"/>
                </a:solidFill>
              </a:rPr>
              <a:t>Conclusions</a:t>
            </a:r>
            <a:r>
              <a:rPr lang="en-GB" sz="2400" dirty="0" smtClean="0"/>
              <a:t>  – </a:t>
            </a:r>
            <a:r>
              <a:rPr lang="en-GB" sz="2400" dirty="0" smtClean="0">
                <a:solidFill>
                  <a:srgbClr val="00B050"/>
                </a:solidFill>
              </a:rPr>
              <a:t>1 slide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rgbClr val="FF0000"/>
                </a:solidFill>
              </a:rPr>
              <a:t>Future work </a:t>
            </a:r>
            <a:r>
              <a:rPr lang="en-GB" sz="2400" dirty="0" smtClean="0"/>
              <a:t>– </a:t>
            </a:r>
            <a:r>
              <a:rPr lang="en-GB" sz="2400" dirty="0" smtClean="0">
                <a:solidFill>
                  <a:srgbClr val="00B050"/>
                </a:solidFill>
              </a:rPr>
              <a:t>1 slide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8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3376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60"/>
            <a:ext cx="7772400" cy="769441"/>
          </a:xfrm>
        </p:spPr>
        <p:txBody>
          <a:bodyPr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Intro to “the big picture”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980728"/>
            <a:ext cx="84969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Big </a:t>
            </a:r>
            <a:r>
              <a:rPr lang="en-GB" sz="2400" dirty="0" smtClean="0"/>
              <a:t>picture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Background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Importance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Motivation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Problem description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Sub-problem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Roadmap</a:t>
            </a:r>
          </a:p>
          <a:p>
            <a:endParaRPr lang="nl-NL" sz="2400" dirty="0" smtClean="0"/>
          </a:p>
          <a:p>
            <a:r>
              <a:rPr lang="nl-NL" sz="2400" dirty="0"/>
              <a:t>Try to catch the audience. Convince them that the subject is important and that they should care (and listen).</a:t>
            </a:r>
          </a:p>
          <a:p>
            <a:endParaRPr lang="nl-NL" sz="2400" dirty="0" smtClean="0"/>
          </a:p>
          <a:p>
            <a:r>
              <a:rPr lang="nl-NL" sz="2400" dirty="0" smtClean="0"/>
              <a:t>If </a:t>
            </a:r>
            <a:r>
              <a:rPr lang="nl-NL" sz="2400" dirty="0"/>
              <a:t>people don’t understand the ultimate goal, they will be much less interested</a:t>
            </a:r>
            <a:r>
              <a:rPr lang="nl-NL" sz="2400" dirty="0" smtClean="0"/>
              <a:t>.</a:t>
            </a:r>
            <a:endParaRPr lang="nl-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6525344"/>
            <a:ext cx="2063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Arjan Verweij, TE-MPE-PE, July 2016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8628129" y="639762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C374613-065A-4AEB-A663-E2A48148E184}" type="slidenum">
              <a:rPr lang="en-GB" sz="1600" smtClean="0"/>
              <a:t>9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692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1204</Words>
  <Application>Microsoft Office PowerPoint</Application>
  <PresentationFormat>On-screen Show (4:3)</PresentationFormat>
  <Paragraphs>139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Wingdings</vt:lpstr>
      <vt:lpstr>Office Theme</vt:lpstr>
      <vt:lpstr>Some guidelines &amp; hints for technical presentations especially for conferences, workshops, schools, etc</vt:lpstr>
      <vt:lpstr>You work a few hundred days a year...  You present your work in less than one hour ...  ...so prepare and present your work well.</vt:lpstr>
      <vt:lpstr>PowerPoint Presentation</vt:lpstr>
      <vt:lpstr>Don’t forget...</vt:lpstr>
      <vt:lpstr>Know your audience</vt:lpstr>
      <vt:lpstr>Know your audience</vt:lpstr>
      <vt:lpstr>Know the venue (conferences/workshops/large meeting/school)</vt:lpstr>
      <vt:lpstr>Slide structure (guideline)</vt:lpstr>
      <vt:lpstr>Intro to “the big picture”</vt:lpstr>
      <vt:lpstr>Intro to your work</vt:lpstr>
      <vt:lpstr>The results</vt:lpstr>
      <vt:lpstr>PowerPoint Presentation</vt:lpstr>
      <vt:lpstr>Practical hints</vt:lpstr>
      <vt:lpstr>Practical hints</vt:lpstr>
      <vt:lpstr>Practical hints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hints for technical presentations</dc:title>
  <dc:creator>Arjan</dc:creator>
  <cp:lastModifiedBy>Arjan Verweij</cp:lastModifiedBy>
  <cp:revision>51</cp:revision>
  <dcterms:created xsi:type="dcterms:W3CDTF">2016-07-07T05:22:03Z</dcterms:created>
  <dcterms:modified xsi:type="dcterms:W3CDTF">2016-07-27T15:46:28Z</dcterms:modified>
</cp:coreProperties>
</file>