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sldIdLst>
    <p:sldId id="256" r:id="rId2"/>
    <p:sldId id="260" r:id="rId3"/>
    <p:sldId id="282" r:id="rId4"/>
    <p:sldId id="283" r:id="rId5"/>
    <p:sldId id="318" r:id="rId6"/>
    <p:sldId id="326" r:id="rId7"/>
    <p:sldId id="259" r:id="rId8"/>
    <p:sldId id="284" r:id="rId9"/>
    <p:sldId id="288" r:id="rId10"/>
    <p:sldId id="291" r:id="rId11"/>
    <p:sldId id="289" r:id="rId12"/>
    <p:sldId id="319" r:id="rId13"/>
    <p:sldId id="285" r:id="rId14"/>
    <p:sldId id="292" r:id="rId15"/>
    <p:sldId id="293" r:id="rId16"/>
    <p:sldId id="320" r:id="rId17"/>
    <p:sldId id="286" r:id="rId18"/>
    <p:sldId id="321" r:id="rId19"/>
    <p:sldId id="322" r:id="rId20"/>
    <p:sldId id="264" r:id="rId21"/>
    <p:sldId id="294" r:id="rId22"/>
    <p:sldId id="323" r:id="rId23"/>
    <p:sldId id="315" r:id="rId24"/>
    <p:sldId id="314" r:id="rId25"/>
    <p:sldId id="316" r:id="rId26"/>
    <p:sldId id="311" r:id="rId27"/>
    <p:sldId id="317" r:id="rId28"/>
    <p:sldId id="313" r:id="rId29"/>
    <p:sldId id="325" r:id="rId30"/>
    <p:sldId id="32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</p:sldIdLst>
  <p:sldSz cx="12192000" cy="6858000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A22098-D047-437B-B78D-FCAC8CBA656A}">
          <p14:sldIdLst>
            <p14:sldId id="256"/>
            <p14:sldId id="260"/>
            <p14:sldId id="282"/>
            <p14:sldId id="283"/>
            <p14:sldId id="318"/>
          </p14:sldIdLst>
        </p14:section>
        <p14:section name="UFO Buster" id="{0B52F1BC-EEBD-4AC1-B1F8-69483777F4EC}">
          <p14:sldIdLst>
            <p14:sldId id="326"/>
            <p14:sldId id="259"/>
            <p14:sldId id="284"/>
            <p14:sldId id="288"/>
            <p14:sldId id="291"/>
            <p14:sldId id="289"/>
            <p14:sldId id="319"/>
            <p14:sldId id="285"/>
            <p14:sldId id="292"/>
            <p14:sldId id="293"/>
            <p14:sldId id="320"/>
            <p14:sldId id="286"/>
            <p14:sldId id="321"/>
            <p14:sldId id="322"/>
            <p14:sldId id="264"/>
            <p14:sldId id="294"/>
            <p14:sldId id="323"/>
            <p14:sldId id="315"/>
            <p14:sldId id="314"/>
            <p14:sldId id="316"/>
            <p14:sldId id="311"/>
            <p14:sldId id="317"/>
            <p14:sldId id="313"/>
            <p14:sldId id="325"/>
            <p14:sldId id="32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Katharina Grob" initials="LKG" lastIdx="28" clrIdx="0">
    <p:extLst>
      <p:ext uri="{19B8F6BF-5375-455C-9EA6-DF929625EA0E}">
        <p15:presenceInfo xmlns:p15="http://schemas.microsoft.com/office/powerpoint/2012/main" userId="S-1-5-21-1526224874-1540688658-1361462980-18955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08T10:04:13.594" idx="28">
    <p:pos x="10" y="10"/>
    <p:text>UFO Buster requirements: min. 2 BLMs within 40 m detect min. 10^-4 Gy/s in 640 us running sum (RS 4)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6T16:28:10.330" idx="2">
    <p:pos x="7014" y="1709"/>
    <p:text>interesting: TCLAs in B2 see also strong signal of 3.4 E-2 !!!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6T16:28:10.330" idx="2">
    <p:pos x="7014" y="1709"/>
    <p:text>interesting: TCLAs in B2 see also strong signal of 3.4 E-2 !!!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6T16:28:10.330" idx="2">
    <p:pos x="7014" y="1709"/>
    <p:text>interesting: TCLAs in B2 see also strong signal of 3.4 E-2 !!!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6T16:28:10.330" idx="2">
    <p:pos x="7014" y="1709"/>
    <p:text>interesting: TCLAs in B2 see also strong signal of 3.4 E-2 !!!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AF53A-0A9B-4A29-A750-E6F22AECC363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BB63-FC4B-4BCE-AF56-865A2DF8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28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2B0C3-47A8-4905-9FF4-1BE704C93C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22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036" y="578757"/>
            <a:ext cx="9633857" cy="665638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414" y="6376991"/>
            <a:ext cx="1594757" cy="365125"/>
          </a:xfrm>
        </p:spPr>
        <p:txBody>
          <a:bodyPr/>
          <a:lstStyle>
            <a:lvl1pPr algn="r">
              <a:defRPr>
                <a:solidFill>
                  <a:srgbClr val="9EAAB6"/>
                </a:solidFill>
              </a:defRPr>
            </a:lvl1pPr>
          </a:lstStyle>
          <a:p>
            <a:fld id="{A430F48B-8F36-4E55-829F-7021A10E59E6}" type="datetime3">
              <a:rPr lang="de-DE" smtClean="0"/>
              <a:pPr/>
              <a:t>25/08/16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95700" y="6443665"/>
            <a:ext cx="4578352" cy="231775"/>
          </a:xfrm>
        </p:spPr>
        <p:txBody>
          <a:bodyPr/>
          <a:lstStyle>
            <a:lvl1pPr>
              <a:defRPr/>
            </a:lvl1pPr>
          </a:lstStyle>
          <a:p>
            <a:pPr algn="ctr"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/>
              <a:t>DPG 2016	---	Laura Grob</a:t>
            </a:r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8" y="1509713"/>
            <a:ext cx="11544300" cy="4613275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71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9089" y="1679787"/>
            <a:ext cx="11544300" cy="4443202"/>
          </a:xfrm>
        </p:spPr>
        <p:txBody>
          <a:bodyPr/>
          <a:lstStyle>
            <a:lvl1pPr>
              <a:defRPr sz="1800" b="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u="none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52F5-8416-4A88-95DF-340967033715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25/08/16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C85A-843E-455A-8017-02D50324EFC8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2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DED5B-B184-4C71-AF33-79859713EAB5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25/08/16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DPG 2016 --- Laura Grob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7572F-1704-44DF-9FE1-12D24E620F7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5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25/08/2016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257783" y="6144698"/>
            <a:ext cx="174391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77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9347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805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871200" cy="715962"/>
          </a:xfrm>
        </p:spPr>
        <p:txBody>
          <a:bodyPr/>
          <a:lstStyle>
            <a:lvl1pPr>
              <a:defRPr sz="3600"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5CD4F6-1EC2-4E98-B0B4-FE1432BFC6AC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37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75C1-090A-420D-A1FD-67A75371FCCB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5B811-FB49-4F62-B077-0A23CC89C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97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2000">
              <a:schemeClr val="accent3">
                <a:alpha val="22000"/>
                <a:lumMod val="10000"/>
                <a:lumOff val="90000"/>
              </a:schemeClr>
            </a:gs>
            <a:gs pos="100000">
              <a:srgbClr val="0053A1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4435" y="368300"/>
            <a:ext cx="11523133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28" name="SlideTitle"/>
          <p:cNvSpPr>
            <a:spLocks noGrp="1" noChangeArrowheads="1"/>
          </p:cNvSpPr>
          <p:nvPr>
            <p:ph type="title"/>
          </p:nvPr>
        </p:nvSpPr>
        <p:spPr bwMode="auto">
          <a:xfrm>
            <a:off x="529004" y="489744"/>
            <a:ext cx="9169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6" y="1484316"/>
            <a:ext cx="11521017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35" y="6510341"/>
            <a:ext cx="782531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Tx/>
              <a:buSzTx/>
              <a:buFontTx/>
              <a:buNone/>
              <a:defRPr sz="750">
                <a:solidFill>
                  <a:srgbClr val="B5B5B5"/>
                </a:solidFill>
                <a:latin typeface="Arial" charset="0"/>
              </a:defRPr>
            </a:lvl1pPr>
          </a:lstStyle>
          <a:p>
            <a:pPr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/>
              <a:t>DPG 2016 --- Laura Grob</a:t>
            </a:r>
            <a:endParaRPr lang="de-DE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34435" y="246222"/>
            <a:ext cx="11523133" cy="45720"/>
          </a:xfrm>
          <a:prstGeom prst="rect">
            <a:avLst/>
          </a:prstGeom>
          <a:solidFill>
            <a:srgbClr val="005AA9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pic>
        <p:nvPicPr>
          <p:cNvPr id="1032" name="Picture 8" descr="tud_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10088879" y="512763"/>
            <a:ext cx="1965539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34436" y="1449388"/>
            <a:ext cx="11521017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34436" y="366716"/>
            <a:ext cx="11521017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336947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1328402" y="6524625"/>
            <a:ext cx="529167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36947" fontAlgn="base">
              <a:spcBef>
                <a:spcPct val="0"/>
              </a:spcBef>
              <a:spcAft>
                <a:spcPct val="0"/>
              </a:spcAft>
            </a:pPr>
            <a:fld id="{582D5D14-DD15-4A2D-8BFF-61D28DE9A5AB}" type="slidenum">
              <a:rPr lang="de-DE" sz="750">
                <a:solidFill>
                  <a:srgbClr val="000000"/>
                </a:solidFill>
              </a:rPr>
              <a:pPr algn="r" defTabSz="33694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750">
              <a:solidFill>
                <a:srgbClr val="000000"/>
              </a:solidFill>
            </a:endParaRPr>
          </a:p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endParaRPr lang="de-DE" sz="750">
              <a:solidFill>
                <a:srgbClr val="B5B5B5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D668-22E4-42B0-AA75-C6BC38FBF37E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25/08/16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71334-42E1-4329-9C0E-C9B23FAC1A5F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6" descr="http://wolfgang-gentner-stipendien.web.cern.ch/wolfgang-gentner-stipendien/images/BMBF_png/200px-DEgov-BMBF-Logo.svg.png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843" y="6119897"/>
            <a:ext cx="1191784" cy="62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 userDrawn="1"/>
        </p:nvGrpSpPr>
        <p:grpSpPr>
          <a:xfrm>
            <a:off x="225263" y="6286504"/>
            <a:ext cx="450763" cy="455610"/>
            <a:chOff x="4211444" y="3071621"/>
            <a:chExt cx="719330" cy="71932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4231392" y="3106558"/>
              <a:ext cx="699382" cy="6843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336947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GB" sz="1350">
                <a:solidFill>
                  <a:srgbClr val="FFFFFF"/>
                </a:solidFill>
                <a:latin typeface="Arial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444" y="3071621"/>
              <a:ext cx="719329" cy="7193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882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92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" charset="0"/>
        </a:defRPr>
      </a:lvl9pPr>
    </p:titleStyle>
    <p:bodyStyle>
      <a:lvl1pPr marL="134541" indent="-134541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261938" indent="-126206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403622" indent="-140494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538163" indent="-129779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681038" indent="-14168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0239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13668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17097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2052638" indent="-141685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comments" Target="../comments/commen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slideLayout" Target="../slideLayouts/slideLayout2.xml"/><Relationship Id="rId47" Type="http://schemas.openxmlformats.org/officeDocument/2006/relationships/image" Target="../media/image7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image" Target="../media/image6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image" Target="../media/image5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notesSlide" Target="../notesSlides/notesSlide1.xml"/><Relationship Id="rId48" Type="http://schemas.openxmlformats.org/officeDocument/2006/relationships/comments" Target="../comments/commen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6600" dirty="0" smtClean="0"/>
              <a:t>UFO Buster 2.0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DE" sz="2800" dirty="0" smtClean="0"/>
              <a:t>Status-Quo of automized UFO detection and future optimizations</a:t>
            </a:r>
          </a:p>
          <a:p>
            <a:pPr algn="ctr"/>
            <a:endParaRPr lang="de-DE" sz="2800" dirty="0"/>
          </a:p>
          <a:p>
            <a:pPr algn="ctr"/>
            <a:r>
              <a:rPr lang="de-DE" sz="2800" b="0" dirty="0" smtClean="0"/>
              <a:t>L. Grob, R. Schmidt</a:t>
            </a:r>
          </a:p>
          <a:p>
            <a:pPr algn="ctr"/>
            <a:endParaRPr lang="de-DE" dirty="0"/>
          </a:p>
          <a:p>
            <a:endParaRPr lang="de-DE" sz="2000" u="sng" dirty="0" smtClean="0"/>
          </a:p>
          <a:p>
            <a:endParaRPr lang="de-DE" sz="2000" u="sng" dirty="0" smtClean="0"/>
          </a:p>
          <a:p>
            <a:endParaRPr lang="de-DE" sz="2000" b="0" dirty="0" smtClean="0"/>
          </a:p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492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Display of 200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of </a:t>
            </a:r>
            <a:r>
              <a:rPr lang="de-DE" dirty="0" err="1" smtClean="0"/>
              <a:t>recorded</a:t>
            </a:r>
            <a:r>
              <a:rPr lang="de-DE" dirty="0" smtClean="0"/>
              <a:t> UFO </a:t>
            </a:r>
            <a:r>
              <a:rPr lang="de-DE" dirty="0" err="1" smtClean="0"/>
              <a:t>events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err="1" smtClean="0">
                <a:solidFill>
                  <a:schemeClr val="accent3"/>
                </a:solidFill>
              </a:rPr>
              <a:t>Full</a:t>
            </a:r>
            <a:r>
              <a:rPr lang="de-DE" b="1" dirty="0" smtClean="0">
                <a:solidFill>
                  <a:schemeClr val="accent3"/>
                </a:solidFill>
              </a:rPr>
              <a:t> BLM </a:t>
            </a:r>
            <a:r>
              <a:rPr lang="de-DE" b="1" dirty="0" err="1" smtClean="0">
                <a:solidFill>
                  <a:schemeClr val="accent3"/>
                </a:solidFill>
              </a:rPr>
              <a:t>data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available</a:t>
            </a:r>
            <a:endParaRPr lang="de-DE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b="1" dirty="0">
              <a:solidFill>
                <a:schemeClr val="accent3"/>
              </a:solidFill>
            </a:endParaRPr>
          </a:p>
          <a:p>
            <a:pPr marL="0" indent="0"/>
            <a:endParaRPr lang="de-D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</a:t>
            </a:r>
            <a:r>
              <a:rPr lang="de-DE" dirty="0" smtClean="0"/>
              <a:t>Features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66" y="2669105"/>
            <a:ext cx="3556230" cy="39776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413" y="1327944"/>
            <a:ext cx="7186034" cy="543583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372309" y="4949954"/>
            <a:ext cx="1773813" cy="426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/>
              <a:t>Dumping BLM</a:t>
            </a:r>
            <a:endParaRPr lang="en-GB" b="1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 bwMode="auto">
          <a:xfrm flipH="1">
            <a:off x="8974058" y="5163211"/>
            <a:ext cx="398252" cy="110001"/>
          </a:xfrm>
          <a:prstGeom prst="straightConnector1">
            <a:avLst/>
          </a:prstGeom>
          <a:solidFill>
            <a:schemeClr val="accent2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182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Display of 200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of </a:t>
            </a:r>
            <a:r>
              <a:rPr lang="de-DE" dirty="0" err="1" smtClean="0"/>
              <a:t>recorded</a:t>
            </a:r>
            <a:r>
              <a:rPr lang="de-DE" dirty="0" smtClean="0"/>
              <a:t> UFO </a:t>
            </a:r>
            <a:r>
              <a:rPr lang="de-DE" dirty="0" err="1" smtClean="0"/>
              <a:t>events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err="1" smtClean="0"/>
              <a:t>Full</a:t>
            </a:r>
            <a:r>
              <a:rPr lang="de-DE" dirty="0" smtClean="0"/>
              <a:t> BLM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smtClean="0">
                <a:solidFill>
                  <a:schemeClr val="accent3"/>
                </a:solidFill>
              </a:rPr>
              <a:t>Capture </a:t>
            </a:r>
            <a:r>
              <a:rPr lang="de-DE" b="1" dirty="0" err="1" smtClean="0">
                <a:solidFill>
                  <a:schemeClr val="accent3"/>
                </a:solidFill>
              </a:rPr>
              <a:t>buffer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to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provide</a:t>
            </a:r>
            <a:r>
              <a:rPr lang="de-DE" b="1" dirty="0" smtClean="0">
                <a:solidFill>
                  <a:schemeClr val="accent3"/>
                </a:solidFill>
              </a:rPr>
              <a:t/>
            </a:r>
            <a:br>
              <a:rPr lang="de-DE" b="1" dirty="0" smtClean="0">
                <a:solidFill>
                  <a:schemeClr val="accent3"/>
                </a:solidFill>
              </a:rPr>
            </a:br>
            <a:r>
              <a:rPr lang="de-DE" b="1" dirty="0" err="1" smtClean="0">
                <a:solidFill>
                  <a:schemeClr val="accent3"/>
                </a:solidFill>
              </a:rPr>
              <a:t>highly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resolved</a:t>
            </a:r>
            <a:r>
              <a:rPr lang="de-DE" b="1" dirty="0" smtClean="0">
                <a:solidFill>
                  <a:schemeClr val="accent3"/>
                </a:solidFill>
              </a:rPr>
              <a:t> UFO </a:t>
            </a:r>
            <a:r>
              <a:rPr lang="de-DE" b="1" dirty="0" err="1" smtClean="0">
                <a:solidFill>
                  <a:schemeClr val="accent3"/>
                </a:solidFill>
              </a:rPr>
              <a:t>data</a:t>
            </a:r>
            <a:endParaRPr lang="de-DE" b="1" dirty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</a:t>
            </a:r>
            <a:r>
              <a:rPr lang="de-DE" dirty="0" smtClean="0"/>
              <a:t>Features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1360340"/>
            <a:ext cx="8154989" cy="50820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9258300" y="5553075"/>
            <a:ext cx="1343025" cy="27622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219699" y="6130311"/>
            <a:ext cx="1085851" cy="27622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895975" y="3657600"/>
            <a:ext cx="952500" cy="2667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8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2"/>
          </p:nvPr>
        </p:nvSpPr>
        <p:spPr>
          <a:xfrm>
            <a:off x="2980267" y="1971040"/>
            <a:ext cx="8883122" cy="415194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smtClean="0"/>
              <a:t>Brief UFO </a:t>
            </a:r>
            <a:r>
              <a:rPr lang="de-DE" sz="2800" dirty="0" err="1" smtClean="0"/>
              <a:t>summary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Introduction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 </a:t>
            </a:r>
            <a:r>
              <a:rPr lang="de-DE" sz="2800" dirty="0" err="1" smtClean="0"/>
              <a:t>application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b="1" u="sng" dirty="0" err="1" smtClean="0">
                <a:solidFill>
                  <a:schemeClr val="accent1"/>
                </a:solidFill>
              </a:rPr>
              <a:t>Limitations</a:t>
            </a:r>
            <a:r>
              <a:rPr lang="de-DE" sz="2800" b="1" u="sng" dirty="0" smtClean="0">
                <a:solidFill>
                  <a:schemeClr val="accent1"/>
                </a:solidFill>
              </a:rPr>
              <a:t> of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the</a:t>
            </a:r>
            <a:r>
              <a:rPr lang="de-DE" sz="2800" b="1" u="sng" dirty="0" smtClean="0">
                <a:solidFill>
                  <a:schemeClr val="accent1"/>
                </a:solidFill>
              </a:rPr>
              <a:t> UFO Buster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Strategy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obtain</a:t>
            </a:r>
            <a:r>
              <a:rPr lang="de-DE" sz="2800" dirty="0" smtClean="0"/>
              <a:t> </a:t>
            </a:r>
            <a:r>
              <a:rPr lang="de-DE" sz="2800" dirty="0" err="1" smtClean="0"/>
              <a:t>improved</a:t>
            </a:r>
            <a:r>
              <a:rPr lang="de-DE" sz="2800" dirty="0" smtClean="0"/>
              <a:t> UFO </a:t>
            </a:r>
            <a:r>
              <a:rPr lang="de-DE" sz="2800" dirty="0" err="1" smtClean="0"/>
              <a:t>event</a:t>
            </a:r>
            <a:r>
              <a:rPr lang="de-DE" sz="2800" dirty="0" smtClean="0"/>
              <a:t> </a:t>
            </a:r>
            <a:r>
              <a:rPr lang="de-DE" sz="2800" dirty="0" err="1" smtClean="0"/>
              <a:t>database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8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Limited </a:t>
            </a:r>
            <a:r>
              <a:rPr lang="de-DE" dirty="0" err="1" smtClean="0"/>
              <a:t>amount</a:t>
            </a:r>
            <a:r>
              <a:rPr lang="de-DE" dirty="0" smtClean="0"/>
              <a:t> of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display</a:t>
            </a:r>
            <a:r>
              <a:rPr lang="de-DE" dirty="0" smtClean="0"/>
              <a:t> </a:t>
            </a:r>
            <a:r>
              <a:rPr lang="de-DE" dirty="0" err="1" smtClean="0"/>
              <a:t>counteracts</a:t>
            </a:r>
            <a:r>
              <a:rPr lang="de-DE" dirty="0" smtClean="0"/>
              <a:t> an easy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overwritten</a:t>
            </a:r>
            <a:r>
              <a:rPr lang="de-DE" dirty="0" smtClean="0"/>
              <a:t>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200 UFOs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chosen</a:t>
            </a:r>
            <a:r>
              <a:rPr lang="de-DE" dirty="0" smtClean="0"/>
              <a:t> time </a:t>
            </a:r>
            <a:r>
              <a:rPr lang="de-DE" dirty="0" err="1" smtClean="0"/>
              <a:t>range</a:t>
            </a:r>
            <a:endParaRPr lang="de-DE" dirty="0" smtClean="0"/>
          </a:p>
          <a:p>
            <a:pPr marL="0" indent="0"/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Buster </a:t>
            </a:r>
            <a:r>
              <a:rPr lang="de-DE" dirty="0" err="1" smtClean="0"/>
              <a:t>Limitations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5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Limited </a:t>
            </a:r>
            <a:r>
              <a:rPr lang="de-DE" dirty="0" err="1" smtClean="0"/>
              <a:t>amount</a:t>
            </a:r>
            <a:r>
              <a:rPr lang="de-DE" dirty="0" smtClean="0"/>
              <a:t> of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display</a:t>
            </a:r>
            <a:r>
              <a:rPr lang="de-DE" dirty="0" smtClean="0"/>
              <a:t> </a:t>
            </a:r>
            <a:r>
              <a:rPr lang="de-DE" dirty="0" err="1" smtClean="0"/>
              <a:t>counteracts</a:t>
            </a:r>
            <a:r>
              <a:rPr lang="de-DE" dirty="0" smtClean="0"/>
              <a:t> an easy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overwritten</a:t>
            </a:r>
            <a:r>
              <a:rPr lang="de-DE" dirty="0" smtClean="0"/>
              <a:t>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200 UFOs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chosen</a:t>
            </a:r>
            <a:r>
              <a:rPr lang="de-DE" dirty="0" smtClean="0"/>
              <a:t> time </a:t>
            </a:r>
            <a:r>
              <a:rPr lang="de-DE" dirty="0" err="1" smtClean="0"/>
              <a:t>range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buffer</a:t>
            </a:r>
            <a:r>
              <a:rPr lang="de-DE" dirty="0" smtClean="0"/>
              <a:t> not </a:t>
            </a:r>
            <a:r>
              <a:rPr lang="de-DE" dirty="0" err="1" smtClean="0"/>
              <a:t>sufficiently</a:t>
            </a:r>
            <a:r>
              <a:rPr lang="de-DE" dirty="0" smtClean="0"/>
              <a:t> large. </a:t>
            </a:r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third</a:t>
            </a:r>
            <a:r>
              <a:rPr lang="de-DE" dirty="0" smtClean="0"/>
              <a:t> of all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Buster </a:t>
            </a:r>
            <a:r>
              <a:rPr lang="de-DE" dirty="0" err="1" smtClean="0"/>
              <a:t>Limitations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81" y="2730148"/>
            <a:ext cx="6257194" cy="374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8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714" y="-19155"/>
            <a:ext cx="5967411" cy="68771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4552950" y="-1"/>
            <a:ext cx="5962650" cy="42767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rgbClr val="FFFFFF">
                  <a:alpha val="65000"/>
                </a:srgbClr>
              </a:gs>
              <a:gs pos="49000">
                <a:schemeClr val="bg1">
                  <a:alpha val="9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Buster </a:t>
            </a:r>
            <a:r>
              <a:rPr lang="de-DE" dirty="0" err="1" smtClean="0"/>
              <a:t>Limitations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Limited </a:t>
            </a:r>
            <a:r>
              <a:rPr lang="de-DE" dirty="0" err="1" smtClean="0"/>
              <a:t>amount</a:t>
            </a:r>
            <a:r>
              <a:rPr lang="de-DE" dirty="0" smtClean="0"/>
              <a:t> of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display</a:t>
            </a:r>
            <a:r>
              <a:rPr lang="de-DE" dirty="0" smtClean="0"/>
              <a:t> </a:t>
            </a:r>
            <a:r>
              <a:rPr lang="de-DE" dirty="0" err="1" smtClean="0"/>
              <a:t>counteracts</a:t>
            </a:r>
            <a:r>
              <a:rPr lang="de-DE" dirty="0" smtClean="0"/>
              <a:t> an easy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overwritten</a:t>
            </a:r>
            <a:r>
              <a:rPr lang="de-DE" dirty="0" smtClean="0"/>
              <a:t>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200 UFOs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chosen</a:t>
            </a:r>
            <a:r>
              <a:rPr lang="de-DE" dirty="0" smtClean="0"/>
              <a:t> time </a:t>
            </a:r>
            <a:r>
              <a:rPr lang="de-DE" dirty="0" err="1" smtClean="0"/>
              <a:t>range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buffer</a:t>
            </a:r>
            <a:r>
              <a:rPr lang="de-DE" dirty="0" smtClean="0"/>
              <a:t> not </a:t>
            </a:r>
            <a:r>
              <a:rPr lang="de-DE" dirty="0" err="1" smtClean="0"/>
              <a:t>sufficiently</a:t>
            </a:r>
            <a:r>
              <a:rPr lang="de-DE" dirty="0" smtClean="0"/>
              <a:t> large. </a:t>
            </a:r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third</a:t>
            </a:r>
            <a:r>
              <a:rPr lang="de-DE" dirty="0" smtClean="0"/>
              <a:t> of all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err="1" smtClean="0">
                <a:solidFill>
                  <a:srgbClr val="FF0000"/>
                </a:solidFill>
              </a:rPr>
              <a:t>Fishy</a:t>
            </a:r>
            <a:r>
              <a:rPr lang="de-DE" dirty="0" smtClean="0">
                <a:solidFill>
                  <a:srgbClr val="FF0000"/>
                </a:solidFill>
              </a:rPr>
              <a:t> UFO </a:t>
            </a:r>
            <a:r>
              <a:rPr lang="de-DE" dirty="0" err="1" smtClean="0">
                <a:solidFill>
                  <a:srgbClr val="FF0000"/>
                </a:solidFill>
              </a:rPr>
              <a:t>events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fill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up</a:t>
            </a:r>
            <a:r>
              <a:rPr lang="de-DE" dirty="0" smtClean="0">
                <a:solidFill>
                  <a:srgbClr val="FF0000"/>
                </a:solidFill>
              </a:rPr>
              <a:t> UFO </a:t>
            </a:r>
            <a:r>
              <a:rPr lang="de-DE" dirty="0" err="1" smtClean="0">
                <a:solidFill>
                  <a:srgbClr val="FF0000"/>
                </a:solidFill>
              </a:rPr>
              <a:t>database</a:t>
            </a:r>
            <a:r>
              <a:rPr lang="de-DE" dirty="0" smtClean="0">
                <a:solidFill>
                  <a:srgbClr val="FF0000"/>
                </a:solidFill>
              </a:rPr>
              <a:t>!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Today‘s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200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/>
              <a:t/>
            </a:r>
            <a:br>
              <a:rPr lang="de-DE" dirty="0"/>
            </a:br>
            <a:r>
              <a:rPr lang="pt-BR" dirty="0"/>
              <a:t>2016-08-24 03:04 till </a:t>
            </a:r>
            <a:r>
              <a:rPr lang="pt-BR" dirty="0" smtClean="0"/>
              <a:t>2016-08-25 05:05</a:t>
            </a:r>
            <a:br>
              <a:rPr lang="pt-BR" dirty="0" smtClean="0"/>
            </a:br>
            <a:r>
              <a:rPr lang="pt-BR" dirty="0" smtClean="0"/>
              <a:t>gave:</a:t>
            </a:r>
          </a:p>
          <a:p>
            <a:pPr marL="0" indent="0"/>
            <a:r>
              <a:rPr lang="pt-BR" dirty="0"/>
              <a:t>	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47x</a:t>
            </a:r>
            <a:r>
              <a:rPr lang="en-GB" dirty="0"/>
              <a:t> </a:t>
            </a:r>
            <a:r>
              <a:rPr lang="en-GB" dirty="0" smtClean="0"/>
              <a:t>BLMAL.08R8…</a:t>
            </a:r>
          </a:p>
          <a:p>
            <a:pPr marL="0" indent="0"/>
            <a:r>
              <a:rPr lang="de-DE" dirty="0"/>
              <a:t>	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8x</a:t>
            </a:r>
            <a:r>
              <a:rPr lang="en-GB" dirty="0" smtClean="0"/>
              <a:t> BLMAL.08L8…</a:t>
            </a:r>
          </a:p>
          <a:p>
            <a:pPr marL="0" indent="0"/>
            <a:r>
              <a:rPr lang="de-DE" dirty="0"/>
              <a:t>	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20x</a:t>
            </a:r>
            <a:r>
              <a:rPr lang="en-GB" dirty="0"/>
              <a:t> </a:t>
            </a:r>
            <a:r>
              <a:rPr lang="en-GB" dirty="0" smtClean="0"/>
              <a:t>BLMAL.08L2…</a:t>
            </a:r>
          </a:p>
          <a:p>
            <a:pPr marL="0" indent="0"/>
            <a:r>
              <a:rPr lang="de-DE" dirty="0"/>
              <a:t>	</a:t>
            </a:r>
            <a:r>
              <a:rPr lang="de-DE" dirty="0"/>
              <a:t> </a:t>
            </a:r>
            <a:r>
              <a:rPr lang="de-DE" dirty="0" smtClean="0">
                <a:solidFill>
                  <a:srgbClr val="FF0000"/>
                </a:solidFill>
              </a:rPr>
              <a:t>26x</a:t>
            </a:r>
            <a:r>
              <a:rPr lang="de-DE" dirty="0" smtClean="0"/>
              <a:t> BLMQI.10R4…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1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2"/>
          </p:nvPr>
        </p:nvSpPr>
        <p:spPr>
          <a:xfrm>
            <a:off x="2980267" y="1971040"/>
            <a:ext cx="8883122" cy="415194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smtClean="0"/>
              <a:t>Brief UFO </a:t>
            </a:r>
            <a:r>
              <a:rPr lang="de-DE" sz="2800" dirty="0" err="1" smtClean="0"/>
              <a:t>summary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Introduction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 </a:t>
            </a:r>
            <a:r>
              <a:rPr lang="de-DE" sz="2800" dirty="0" err="1" smtClean="0"/>
              <a:t>application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Limitations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b="1" u="sng" dirty="0" err="1" smtClean="0">
                <a:solidFill>
                  <a:schemeClr val="accent1"/>
                </a:solidFill>
              </a:rPr>
              <a:t>Strategy</a:t>
            </a:r>
            <a:r>
              <a:rPr lang="de-DE" sz="2800" b="1" u="sng" dirty="0" smtClean="0">
                <a:solidFill>
                  <a:schemeClr val="accent1"/>
                </a:solidFill>
              </a:rPr>
              <a:t>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to</a:t>
            </a:r>
            <a:r>
              <a:rPr lang="de-DE" sz="2800" b="1" u="sng" dirty="0" smtClean="0">
                <a:solidFill>
                  <a:schemeClr val="accent1"/>
                </a:solidFill>
              </a:rPr>
              <a:t>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obtain</a:t>
            </a:r>
            <a:r>
              <a:rPr lang="de-DE" sz="2800" b="1" u="sng" dirty="0" smtClean="0">
                <a:solidFill>
                  <a:schemeClr val="accent1"/>
                </a:solidFill>
              </a:rPr>
              <a:t>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improved</a:t>
            </a:r>
            <a:r>
              <a:rPr lang="de-DE" sz="2800" b="1" u="sng" dirty="0" smtClean="0">
                <a:solidFill>
                  <a:schemeClr val="accent1"/>
                </a:solidFill>
              </a:rPr>
              <a:t> UFO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event</a:t>
            </a:r>
            <a:r>
              <a:rPr lang="de-DE" sz="2800" b="1" u="sng" dirty="0" smtClean="0">
                <a:solidFill>
                  <a:schemeClr val="accent1"/>
                </a:solidFill>
              </a:rPr>
              <a:t>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database</a:t>
            </a:r>
            <a:endParaRPr lang="en-GB" sz="2800" b="1" u="sng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40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271589" y="1565487"/>
            <a:ext cx="11544300" cy="444320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Automized statistical analysis to generate standardized plots:</a:t>
            </a:r>
            <a:endParaRPr lang="en-GB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e.g. UFO locations along the ring, UFO location projected into arc FODO cell, UFO rate per hour/fill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2.0 </a:t>
            </a:r>
            <a:r>
              <a:rPr lang="de-DE" b="0" dirty="0" err="1" smtClean="0"/>
              <a:t>Planned</a:t>
            </a:r>
            <a:r>
              <a:rPr lang="de-DE" b="0" dirty="0" smtClean="0"/>
              <a:t> </a:t>
            </a:r>
            <a:r>
              <a:rPr lang="de-DE" b="0" dirty="0"/>
              <a:t>F</a:t>
            </a:r>
            <a:r>
              <a:rPr lang="de-DE" b="0" dirty="0" smtClean="0"/>
              <a:t>eatures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7207135" y="2544913"/>
            <a:ext cx="4171912" cy="2149364"/>
            <a:chOff x="6997220" y="4524716"/>
            <a:chExt cx="4171912" cy="21493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220" y="4524716"/>
              <a:ext cx="4103882" cy="209608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192583" y="6458636"/>
              <a:ext cx="9765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solidFill>
                    <a:schemeClr val="bg2"/>
                  </a:solidFill>
                </a:rPr>
                <a:t>c</a:t>
              </a:r>
              <a:r>
                <a:rPr lang="de-DE" sz="800" dirty="0" err="1" smtClean="0">
                  <a:solidFill>
                    <a:schemeClr val="bg2"/>
                  </a:solidFill>
                </a:rPr>
                <a:t>ourtesy</a:t>
              </a:r>
              <a:r>
                <a:rPr lang="de-DE" sz="800" dirty="0" smtClean="0">
                  <a:solidFill>
                    <a:schemeClr val="bg2"/>
                  </a:solidFill>
                </a:rPr>
                <a:t> of J. Ghini</a:t>
              </a:r>
              <a:endParaRPr lang="en-GB" sz="8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84589" y="2544913"/>
            <a:ext cx="3244448" cy="1890730"/>
            <a:chOff x="3574674" y="4524716"/>
            <a:chExt cx="3244448" cy="189073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674" y="4524716"/>
              <a:ext cx="3180546" cy="189073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981410" y="4953827"/>
              <a:ext cx="2185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Beam 2 UFO rate along LHC</a:t>
              </a:r>
              <a:endParaRPr lang="en-GB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42573" y="4636393"/>
              <a:ext cx="9765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solidFill>
                    <a:schemeClr val="bg2"/>
                  </a:solidFill>
                </a:rPr>
                <a:t>c</a:t>
              </a:r>
              <a:r>
                <a:rPr lang="de-DE" sz="800" dirty="0" err="1" smtClean="0">
                  <a:solidFill>
                    <a:schemeClr val="bg2"/>
                  </a:solidFill>
                </a:rPr>
                <a:t>ourtesy</a:t>
              </a:r>
              <a:r>
                <a:rPr lang="de-DE" sz="800" dirty="0" smtClean="0">
                  <a:solidFill>
                    <a:schemeClr val="bg2"/>
                  </a:solidFill>
                </a:rPr>
                <a:t> of J. Ghini</a:t>
              </a:r>
              <a:endParaRPr lang="en-GB" sz="8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9004" y="2544914"/>
            <a:ext cx="3216318" cy="1890730"/>
            <a:chOff x="319089" y="4524717"/>
            <a:chExt cx="3216318" cy="189073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89" y="4524717"/>
              <a:ext cx="3180546" cy="18907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55144" y="4957631"/>
              <a:ext cx="2185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Beam 1 UFO rate along LHC</a:t>
              </a:r>
              <a:endParaRPr lang="en-GB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58858" y="4633452"/>
              <a:ext cx="9765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solidFill>
                    <a:schemeClr val="bg2"/>
                  </a:solidFill>
                </a:rPr>
                <a:t>c</a:t>
              </a:r>
              <a:r>
                <a:rPr lang="de-DE" sz="800" dirty="0" err="1" smtClean="0">
                  <a:solidFill>
                    <a:schemeClr val="bg2"/>
                  </a:solidFill>
                </a:rPr>
                <a:t>ourtesy</a:t>
              </a:r>
              <a:r>
                <a:rPr lang="de-DE" sz="800" dirty="0" smtClean="0">
                  <a:solidFill>
                    <a:schemeClr val="bg2"/>
                  </a:solidFill>
                </a:rPr>
                <a:t> of J. Ghini</a:t>
              </a:r>
              <a:endParaRPr lang="en-GB" sz="8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9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271589" y="1565487"/>
            <a:ext cx="11544300" cy="444320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Python </a:t>
            </a:r>
            <a:r>
              <a:rPr lang="de-DE" dirty="0" err="1" smtClean="0"/>
              <a:t>scripts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retrieve</a:t>
            </a:r>
            <a:r>
              <a:rPr lang="de-DE" dirty="0" smtClean="0"/>
              <a:t> UFO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standardized</a:t>
            </a:r>
            <a:r>
              <a:rPr lang="de-DE" dirty="0" smtClean="0"/>
              <a:t> </a:t>
            </a:r>
            <a:r>
              <a:rPr lang="de-DE" dirty="0" err="1" smtClean="0"/>
              <a:t>plots</a:t>
            </a:r>
            <a:r>
              <a:rPr lang="de-DE" dirty="0" smtClean="0"/>
              <a:t>:</a:t>
            </a:r>
            <a:endParaRPr lang="en-GB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e.g. UFO </a:t>
            </a:r>
            <a:r>
              <a:rPr lang="de-DE" dirty="0" err="1" smtClean="0"/>
              <a:t>locations</a:t>
            </a:r>
            <a:r>
              <a:rPr lang="de-DE" dirty="0" smtClean="0"/>
              <a:t> </a:t>
            </a:r>
            <a:r>
              <a:rPr lang="de-DE" dirty="0" err="1" smtClean="0"/>
              <a:t>along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ring, UFO </a:t>
            </a:r>
            <a:r>
              <a:rPr lang="de-DE" dirty="0" err="1" smtClean="0"/>
              <a:t>location</a:t>
            </a:r>
            <a:r>
              <a:rPr lang="de-DE" dirty="0" smtClean="0"/>
              <a:t> </a:t>
            </a:r>
            <a:r>
              <a:rPr lang="de-DE" dirty="0" err="1" smtClean="0"/>
              <a:t>projected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arc</a:t>
            </a:r>
            <a:r>
              <a:rPr lang="de-DE" dirty="0" smtClean="0"/>
              <a:t> FODO </a:t>
            </a:r>
            <a:r>
              <a:rPr lang="de-DE" dirty="0" err="1" smtClean="0"/>
              <a:t>cell</a:t>
            </a:r>
            <a:r>
              <a:rPr lang="de-DE" dirty="0" smtClean="0"/>
              <a:t>, UFO rate per </a:t>
            </a:r>
            <a:r>
              <a:rPr lang="de-DE" dirty="0" err="1" smtClean="0"/>
              <a:t>hour</a:t>
            </a:r>
            <a:r>
              <a:rPr lang="de-DE" dirty="0" smtClean="0"/>
              <a:t>/</a:t>
            </a:r>
            <a:r>
              <a:rPr lang="de-DE" dirty="0" err="1" smtClean="0"/>
              <a:t>fill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confirmation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physics</a:t>
            </a:r>
            <a:r>
              <a:rPr lang="de-DE" dirty="0" smtClean="0"/>
              <a:t>:</a:t>
            </a:r>
            <a:endParaRPr lang="de-DE" dirty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err="1" smtClean="0"/>
              <a:t>each</a:t>
            </a:r>
            <a:r>
              <a:rPr lang="de-DE" dirty="0" smtClean="0"/>
              <a:t> UFO </a:t>
            </a:r>
            <a:r>
              <a:rPr lang="de-DE" dirty="0" err="1" smtClean="0"/>
              <a:t>event</a:t>
            </a:r>
            <a:r>
              <a:rPr lang="de-DE" dirty="0" smtClean="0"/>
              <a:t> </a:t>
            </a:r>
            <a:r>
              <a:rPr lang="de-DE" dirty="0" err="1" smtClean="0"/>
              <a:t>consists</a:t>
            </a:r>
            <a:r>
              <a:rPr lang="de-DE" dirty="0" smtClean="0"/>
              <a:t> of </a:t>
            </a:r>
            <a:r>
              <a:rPr lang="de-DE" dirty="0" err="1" smtClean="0"/>
              <a:t>inelastic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elastic</a:t>
            </a:r>
            <a:r>
              <a:rPr lang="de-DE" dirty="0" smtClean="0"/>
              <a:t> </a:t>
            </a:r>
            <a:r>
              <a:rPr lang="de-DE" dirty="0" err="1" smtClean="0"/>
              <a:t>collisions</a:t>
            </a:r>
            <a:endParaRPr lang="de-DE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The </a:t>
            </a:r>
            <a:r>
              <a:rPr lang="de-DE" dirty="0" err="1" smtClean="0"/>
              <a:t>elastically</a:t>
            </a:r>
            <a:r>
              <a:rPr lang="de-DE" dirty="0" smtClean="0"/>
              <a:t> </a:t>
            </a:r>
            <a:r>
              <a:rPr lang="de-DE" dirty="0" err="1" smtClean="0"/>
              <a:t>scattered</a:t>
            </a:r>
            <a:r>
              <a:rPr lang="de-DE" dirty="0" smtClean="0"/>
              <a:t> </a:t>
            </a:r>
            <a:r>
              <a:rPr lang="de-DE" dirty="0" err="1" smtClean="0"/>
              <a:t>protons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beam </a:t>
            </a:r>
            <a:r>
              <a:rPr lang="de-DE" dirty="0" err="1" smtClean="0"/>
              <a:t>halo</a:t>
            </a:r>
            <a:endParaRPr lang="de-DE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The </a:t>
            </a:r>
            <a:r>
              <a:rPr lang="de-DE" dirty="0" err="1" smtClean="0"/>
              <a:t>elastic</a:t>
            </a:r>
            <a:r>
              <a:rPr lang="de-DE" dirty="0" smtClean="0"/>
              <a:t> beam </a:t>
            </a:r>
            <a:r>
              <a:rPr lang="de-DE" dirty="0" err="1" smtClean="0"/>
              <a:t>losses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at </a:t>
            </a:r>
            <a:r>
              <a:rPr lang="de-DE" dirty="0" err="1" smtClean="0"/>
              <a:t>aperture</a:t>
            </a:r>
            <a:r>
              <a:rPr lang="de-DE" dirty="0" smtClean="0"/>
              <a:t> </a:t>
            </a:r>
            <a:r>
              <a:rPr lang="de-DE" dirty="0" err="1" smtClean="0"/>
              <a:t>restrictions</a:t>
            </a:r>
            <a:r>
              <a:rPr lang="de-DE" dirty="0" smtClean="0"/>
              <a:t> (e.g. in IR 7, IR 6 </a:t>
            </a:r>
            <a:r>
              <a:rPr lang="de-DE" dirty="0" err="1" smtClean="0"/>
              <a:t>and</a:t>
            </a:r>
            <a:r>
              <a:rPr lang="de-DE" dirty="0" smtClean="0"/>
              <a:t> IR 3)</a:t>
            </a:r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flag only if triggering UFO signal coincides with elastic losses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2.0 </a:t>
            </a:r>
            <a:r>
              <a:rPr lang="de-DE" b="0" dirty="0" err="1" smtClean="0"/>
              <a:t>Planned</a:t>
            </a:r>
            <a:r>
              <a:rPr lang="de-DE" b="0" dirty="0" smtClean="0"/>
              <a:t> </a:t>
            </a:r>
            <a:r>
              <a:rPr lang="de-DE" b="0" dirty="0"/>
              <a:t>F</a:t>
            </a:r>
            <a:r>
              <a:rPr lang="de-DE" b="0" dirty="0" smtClean="0"/>
              <a:t>eatures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2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271589" y="1565487"/>
            <a:ext cx="11544300" cy="444320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Python </a:t>
            </a:r>
            <a:r>
              <a:rPr lang="de-DE" dirty="0" err="1" smtClean="0"/>
              <a:t>scripts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retrieve</a:t>
            </a:r>
            <a:r>
              <a:rPr lang="de-DE" dirty="0" smtClean="0"/>
              <a:t> UFO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standardized</a:t>
            </a:r>
            <a:r>
              <a:rPr lang="de-DE" dirty="0" smtClean="0"/>
              <a:t> </a:t>
            </a:r>
            <a:r>
              <a:rPr lang="de-DE" dirty="0" err="1" smtClean="0"/>
              <a:t>plots</a:t>
            </a:r>
            <a:r>
              <a:rPr lang="de-DE" dirty="0" smtClean="0"/>
              <a:t>:</a:t>
            </a:r>
            <a:endParaRPr lang="en-GB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e.g. UFO </a:t>
            </a:r>
            <a:r>
              <a:rPr lang="de-DE" dirty="0" err="1" smtClean="0"/>
              <a:t>locations</a:t>
            </a:r>
            <a:r>
              <a:rPr lang="de-DE" dirty="0" smtClean="0"/>
              <a:t> </a:t>
            </a:r>
            <a:r>
              <a:rPr lang="de-DE" dirty="0" err="1" smtClean="0"/>
              <a:t>along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ring, UFO </a:t>
            </a:r>
            <a:r>
              <a:rPr lang="de-DE" dirty="0" err="1" smtClean="0"/>
              <a:t>location</a:t>
            </a:r>
            <a:r>
              <a:rPr lang="de-DE" dirty="0" smtClean="0"/>
              <a:t> </a:t>
            </a:r>
            <a:r>
              <a:rPr lang="de-DE" dirty="0" err="1" smtClean="0"/>
              <a:t>projected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arc</a:t>
            </a:r>
            <a:r>
              <a:rPr lang="de-DE" dirty="0" smtClean="0"/>
              <a:t> FODO </a:t>
            </a:r>
            <a:r>
              <a:rPr lang="de-DE" dirty="0" err="1" smtClean="0"/>
              <a:t>cell</a:t>
            </a:r>
            <a:r>
              <a:rPr lang="de-DE" dirty="0" smtClean="0"/>
              <a:t>, UFO rate per </a:t>
            </a:r>
            <a:r>
              <a:rPr lang="de-DE" dirty="0" err="1" smtClean="0"/>
              <a:t>hour</a:t>
            </a:r>
            <a:r>
              <a:rPr lang="de-DE" dirty="0" smtClean="0"/>
              <a:t>/</a:t>
            </a:r>
            <a:r>
              <a:rPr lang="de-DE" dirty="0" err="1" smtClean="0"/>
              <a:t>fill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confirmation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physics</a:t>
            </a:r>
            <a:r>
              <a:rPr lang="de-DE" dirty="0" smtClean="0"/>
              <a:t>:</a:t>
            </a:r>
            <a:endParaRPr lang="de-DE" dirty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err="1" smtClean="0"/>
              <a:t>each</a:t>
            </a:r>
            <a:r>
              <a:rPr lang="de-DE" dirty="0" smtClean="0"/>
              <a:t> UFO </a:t>
            </a:r>
            <a:r>
              <a:rPr lang="de-DE" dirty="0" err="1" smtClean="0"/>
              <a:t>event</a:t>
            </a:r>
            <a:r>
              <a:rPr lang="de-DE" dirty="0" smtClean="0"/>
              <a:t> </a:t>
            </a:r>
            <a:r>
              <a:rPr lang="de-DE" dirty="0" err="1" smtClean="0"/>
              <a:t>consists</a:t>
            </a:r>
            <a:r>
              <a:rPr lang="de-DE" dirty="0" smtClean="0"/>
              <a:t> of </a:t>
            </a:r>
            <a:r>
              <a:rPr lang="de-DE" dirty="0" err="1" smtClean="0"/>
              <a:t>inelastic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elastic</a:t>
            </a:r>
            <a:r>
              <a:rPr lang="de-DE" dirty="0" smtClean="0"/>
              <a:t> </a:t>
            </a:r>
            <a:r>
              <a:rPr lang="de-DE" dirty="0" err="1" smtClean="0"/>
              <a:t>collisions</a:t>
            </a:r>
            <a:endParaRPr lang="de-DE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The </a:t>
            </a:r>
            <a:r>
              <a:rPr lang="de-DE" dirty="0" err="1" smtClean="0"/>
              <a:t>elastically</a:t>
            </a:r>
            <a:r>
              <a:rPr lang="de-DE" dirty="0" smtClean="0"/>
              <a:t> </a:t>
            </a:r>
            <a:r>
              <a:rPr lang="de-DE" dirty="0" err="1" smtClean="0"/>
              <a:t>scattered</a:t>
            </a:r>
            <a:r>
              <a:rPr lang="de-DE" dirty="0" smtClean="0"/>
              <a:t> </a:t>
            </a:r>
            <a:r>
              <a:rPr lang="de-DE" dirty="0" err="1" smtClean="0"/>
              <a:t>protons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beam </a:t>
            </a:r>
            <a:r>
              <a:rPr lang="de-DE" dirty="0" err="1" smtClean="0"/>
              <a:t>halo</a:t>
            </a:r>
            <a:endParaRPr lang="de-DE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The </a:t>
            </a:r>
            <a:r>
              <a:rPr lang="de-DE" dirty="0" err="1" smtClean="0"/>
              <a:t>elastic</a:t>
            </a:r>
            <a:r>
              <a:rPr lang="de-DE" dirty="0" smtClean="0"/>
              <a:t> beam </a:t>
            </a:r>
            <a:r>
              <a:rPr lang="de-DE" dirty="0" err="1" smtClean="0"/>
              <a:t>losses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at </a:t>
            </a:r>
            <a:r>
              <a:rPr lang="de-DE" dirty="0" err="1" smtClean="0"/>
              <a:t>aperture</a:t>
            </a:r>
            <a:r>
              <a:rPr lang="de-DE" dirty="0" smtClean="0"/>
              <a:t> </a:t>
            </a:r>
            <a:r>
              <a:rPr lang="de-DE" dirty="0" err="1" smtClean="0"/>
              <a:t>restrictions</a:t>
            </a:r>
            <a:r>
              <a:rPr lang="de-DE" dirty="0" smtClean="0"/>
              <a:t> (e.g. in IR 7, IR 6 </a:t>
            </a:r>
            <a:r>
              <a:rPr lang="de-DE" dirty="0" err="1" smtClean="0"/>
              <a:t>and</a:t>
            </a:r>
            <a:r>
              <a:rPr lang="de-DE" dirty="0" smtClean="0"/>
              <a:t> IR 3)</a:t>
            </a:r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flag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triggering</a:t>
            </a:r>
            <a:r>
              <a:rPr lang="de-DE" dirty="0" smtClean="0"/>
              <a:t> UFO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coincides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elastic</a:t>
            </a:r>
            <a:r>
              <a:rPr lang="de-DE" dirty="0" smtClean="0"/>
              <a:t> </a:t>
            </a:r>
            <a:r>
              <a:rPr lang="de-DE" dirty="0" err="1" smtClean="0"/>
              <a:t>losses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Elimination of </a:t>
            </a:r>
            <a:r>
              <a:rPr lang="de-DE" dirty="0" err="1" smtClean="0"/>
              <a:t>fishy</a:t>
            </a:r>
            <a:r>
              <a:rPr lang="de-DE" dirty="0" smtClean="0"/>
              <a:t> BLMs:</a:t>
            </a:r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dirty="0" smtClean="0"/>
              <a:t>UFO </a:t>
            </a:r>
            <a:r>
              <a:rPr lang="de-DE" dirty="0" err="1" smtClean="0"/>
              <a:t>triggering</a:t>
            </a:r>
            <a:r>
              <a:rPr lang="de-DE" dirty="0" smtClean="0"/>
              <a:t> BLMs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confirmation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flagged</a:t>
            </a:r>
            <a:r>
              <a:rPr lang="de-DE" dirty="0" smtClean="0"/>
              <a:t> for follow-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investigation</a:t>
            </a:r>
            <a:endParaRPr lang="de-D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2.0 </a:t>
            </a:r>
            <a:r>
              <a:rPr lang="de-DE" b="0" dirty="0" err="1" smtClean="0"/>
              <a:t>Planned</a:t>
            </a:r>
            <a:r>
              <a:rPr lang="de-DE" b="0" dirty="0" smtClean="0"/>
              <a:t> </a:t>
            </a:r>
            <a:r>
              <a:rPr lang="de-DE" b="0" dirty="0"/>
              <a:t>F</a:t>
            </a:r>
            <a:r>
              <a:rPr lang="de-DE" b="0" dirty="0" smtClean="0"/>
              <a:t>eatures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9194" b="12635"/>
          <a:stretch/>
        </p:blipFill>
        <p:spPr>
          <a:xfrm>
            <a:off x="1371600" y="5036556"/>
            <a:ext cx="8972550" cy="143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2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2"/>
          </p:nvPr>
        </p:nvSpPr>
        <p:spPr>
          <a:xfrm>
            <a:off x="2980267" y="1971040"/>
            <a:ext cx="8883122" cy="415194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smtClean="0"/>
              <a:t>Brief UFO </a:t>
            </a:r>
            <a:r>
              <a:rPr lang="de-DE" sz="2800" dirty="0" err="1" smtClean="0"/>
              <a:t>summary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Introduction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 </a:t>
            </a:r>
            <a:r>
              <a:rPr lang="de-DE" sz="2800" dirty="0" err="1" smtClean="0"/>
              <a:t>application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Limitations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Strategy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obtain</a:t>
            </a:r>
            <a:r>
              <a:rPr lang="de-DE" sz="2800" dirty="0" smtClean="0"/>
              <a:t> </a:t>
            </a:r>
            <a:r>
              <a:rPr lang="de-DE" sz="2800" dirty="0" err="1" smtClean="0"/>
              <a:t>improved</a:t>
            </a:r>
            <a:r>
              <a:rPr lang="de-DE" sz="2800" dirty="0" smtClean="0"/>
              <a:t> UFO </a:t>
            </a:r>
            <a:r>
              <a:rPr lang="de-DE" sz="2800" dirty="0" err="1" smtClean="0"/>
              <a:t>event</a:t>
            </a:r>
            <a:r>
              <a:rPr lang="de-DE" sz="2800" dirty="0" smtClean="0"/>
              <a:t> </a:t>
            </a:r>
            <a:r>
              <a:rPr lang="de-DE" sz="2800" dirty="0" err="1" smtClean="0"/>
              <a:t>database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85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6037" y="1679787"/>
            <a:ext cx="11544300" cy="4443202"/>
          </a:xfrm>
        </p:spPr>
        <p:txBody>
          <a:bodyPr/>
          <a:lstStyle/>
          <a:p>
            <a:r>
              <a:rPr lang="de-DE" dirty="0" smtClean="0"/>
              <a:t>Proof of </a:t>
            </a:r>
            <a:r>
              <a:rPr lang="de-DE" dirty="0" err="1" smtClean="0"/>
              <a:t>principle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for </a:t>
            </a:r>
            <a:r>
              <a:rPr lang="de-DE" i="1" dirty="0" err="1" smtClean="0"/>
              <a:t>some</a:t>
            </a:r>
            <a:r>
              <a:rPr lang="de-DE" dirty="0" smtClean="0"/>
              <a:t> UFOs </a:t>
            </a:r>
            <a:r>
              <a:rPr lang="de-DE" dirty="0" err="1" smtClean="0"/>
              <a:t>with</a:t>
            </a:r>
            <a:r>
              <a:rPr lang="de-DE" dirty="0" smtClean="0"/>
              <a:t> high RS4 </a:t>
            </a:r>
            <a:r>
              <a:rPr lang="de-DE" dirty="0" err="1" smtClean="0"/>
              <a:t>losses</a:t>
            </a:r>
            <a:endParaRPr lang="de-DE" dirty="0" smtClean="0"/>
          </a:p>
          <a:p>
            <a:r>
              <a:rPr lang="de-DE" dirty="0" err="1" smtClean="0"/>
              <a:t>Procedure</a:t>
            </a:r>
            <a:r>
              <a:rPr lang="de-DE" dirty="0" smtClean="0"/>
              <a:t>: </a:t>
            </a:r>
            <a:r>
              <a:rPr lang="de-DE" dirty="0" err="1" smtClean="0"/>
              <a:t>searching</a:t>
            </a:r>
            <a:r>
              <a:rPr lang="de-DE" dirty="0" smtClean="0"/>
              <a:t> TIMBER </a:t>
            </a:r>
            <a:r>
              <a:rPr lang="de-DE" dirty="0" err="1" smtClean="0"/>
              <a:t>logging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r>
              <a:rPr lang="de-DE" dirty="0" smtClean="0"/>
              <a:t> for BLM </a:t>
            </a:r>
            <a:r>
              <a:rPr lang="de-DE" dirty="0" err="1" smtClean="0"/>
              <a:t>signals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 </a:t>
            </a:r>
            <a:r>
              <a:rPr lang="de-DE" dirty="0" err="1" smtClean="0"/>
              <a:t>timestamp</a:t>
            </a:r>
            <a:r>
              <a:rPr lang="de-DE" dirty="0" smtClean="0"/>
              <a:t>  →  </a:t>
            </a:r>
            <a:r>
              <a:rPr lang="de-DE" dirty="0" err="1" smtClean="0"/>
              <a:t>tedious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…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5952" y="489744"/>
            <a:ext cx="9169400" cy="838200"/>
          </a:xfr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Example 1: </a:t>
            </a:r>
            <a:r>
              <a:rPr lang="de-DE" b="0" dirty="0" smtClean="0"/>
              <a:t>correlated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b="0" dirty="0" smtClean="0"/>
              <a:t>UFO losses in IP 7</a:t>
            </a:r>
            <a:endParaRPr lang="en-GB" b="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/>
          <a:srcRect r="16157"/>
          <a:stretch/>
        </p:blipFill>
        <p:spPr>
          <a:xfrm>
            <a:off x="13280914" y="-1853455"/>
            <a:ext cx="3497600" cy="353324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96037" y="2517304"/>
            <a:ext cx="11579645" cy="3729510"/>
            <a:chOff x="183840" y="2892160"/>
            <a:chExt cx="11579645" cy="372951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22987" t="43223" r="22567" b="27649"/>
            <a:stretch/>
          </p:blipFill>
          <p:spPr>
            <a:xfrm>
              <a:off x="2474259" y="2892160"/>
              <a:ext cx="2314051" cy="696358"/>
            </a:xfrm>
            <a:prstGeom prst="rect">
              <a:avLst/>
            </a:prstGeom>
          </p:spPr>
        </p:pic>
        <p:pic>
          <p:nvPicPr>
            <p:cNvPr id="6" name="Content Placeholder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155" y="3651777"/>
              <a:ext cx="3039636" cy="296504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 bwMode="auto">
            <a:xfrm flipH="1">
              <a:off x="1578748" y="3264684"/>
              <a:ext cx="2892963" cy="3210148"/>
            </a:xfrm>
            <a:prstGeom prst="straightConnector1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Rectangle 8"/>
            <p:cNvSpPr/>
            <p:nvPr/>
          </p:nvSpPr>
          <p:spPr bwMode="auto">
            <a:xfrm>
              <a:off x="3534274" y="3429044"/>
              <a:ext cx="605926" cy="153646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4104" y="6080319"/>
              <a:ext cx="4610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/>
                <a:t>t</a:t>
              </a:r>
              <a:r>
                <a:rPr lang="de-DE" sz="1400" b="1" baseline="-25000" dirty="0" err="1" smtClean="0"/>
                <a:t>UFO</a:t>
              </a:r>
              <a:endParaRPr lang="en-GB" sz="1400" b="1" baseline="-25000" dirty="0"/>
            </a:p>
          </p:txBody>
        </p:sp>
        <p:cxnSp>
          <p:nvCxnSpPr>
            <p:cNvPr id="13" name="Straight Arrow Connector 12"/>
            <p:cNvCxnSpPr>
              <a:stCxn id="5" idx="2"/>
            </p:cNvCxnSpPr>
            <p:nvPr/>
          </p:nvCxnSpPr>
          <p:spPr bwMode="auto">
            <a:xfrm flipH="1">
              <a:off x="1578746" y="3588518"/>
              <a:ext cx="2052539" cy="1120585"/>
            </a:xfrm>
            <a:prstGeom prst="straightConnector1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 rot="16200000">
              <a:off x="96476" y="4360129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smtClean="0"/>
                <a:t>0.01</a:t>
              </a:r>
              <a:endParaRPr lang="en-GB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60409" y="5450479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smtClean="0"/>
                <a:t>0.005</a:t>
              </a:r>
              <a:endParaRPr lang="en-GB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14213" y="4879576"/>
              <a:ext cx="474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/>
                <a:t>Gy/s</a:t>
              </a:r>
              <a:endParaRPr lang="en-GB" sz="1200" b="1" dirty="0"/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3971577" y="3105547"/>
              <a:ext cx="544539" cy="14452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338326" y="3832656"/>
              <a:ext cx="2694928" cy="2776481"/>
              <a:chOff x="3338326" y="3832656"/>
              <a:chExt cx="2694928" cy="2776481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38326" y="3832656"/>
                <a:ext cx="2694928" cy="2776481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 bwMode="auto">
              <a:xfrm>
                <a:off x="4656654" y="5527820"/>
                <a:ext cx="353466" cy="1067449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49263" rtl="0" eaLnBrk="1" fontAlgn="base" latinLnBrk="0" hangingPunct="1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534274" y="4462153"/>
                <a:ext cx="2401042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smtClean="0">
                    <a:solidFill>
                      <a:schemeClr val="accent3"/>
                    </a:solidFill>
                  </a:rPr>
                  <a:t>RS4</a:t>
                </a:r>
                <a:r>
                  <a:rPr lang="de-DE" sz="1400" b="1" baseline="-25000" dirty="0" smtClean="0">
                    <a:solidFill>
                      <a:schemeClr val="accent3"/>
                    </a:solidFill>
                  </a:rPr>
                  <a:t>IP7 BLM</a:t>
                </a:r>
                <a:r>
                  <a:rPr lang="de-DE" sz="1400" b="1" dirty="0">
                    <a:solidFill>
                      <a:schemeClr val="accent3"/>
                    </a:solidFill>
                  </a:rPr>
                  <a:t>/</a:t>
                </a:r>
                <a:r>
                  <a:rPr lang="de-DE" sz="1400" b="1" dirty="0" smtClean="0">
                    <a:solidFill>
                      <a:schemeClr val="accent3"/>
                    </a:solidFill>
                  </a:rPr>
                  <a:t>RS4</a:t>
                </a:r>
                <a:r>
                  <a:rPr lang="de-DE" sz="1400" b="1" baseline="-25000" dirty="0" smtClean="0">
                    <a:solidFill>
                      <a:schemeClr val="accent3"/>
                    </a:solidFill>
                  </a:rPr>
                  <a:t>triggering BLM</a:t>
                </a:r>
                <a:r>
                  <a:rPr lang="de-DE" sz="1400" b="1" dirty="0" smtClean="0">
                    <a:solidFill>
                      <a:schemeClr val="accent3"/>
                    </a:solidFill>
                  </a:rPr>
                  <a:t>= 0.55</a:t>
                </a:r>
                <a:endParaRPr lang="en-GB" sz="1400" b="1" baseline="-25000" dirty="0">
                  <a:solidFill>
                    <a:schemeClr val="accent3"/>
                  </a:solidFill>
                </a:endParaRPr>
              </a:p>
            </p:txBody>
          </p:sp>
        </p:grp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6"/>
            <a:srcRect l="30851" t="43810" r="30552" b="28319"/>
            <a:stretch/>
          </p:blipFill>
          <p:spPr>
            <a:xfrm>
              <a:off x="8483173" y="2896784"/>
              <a:ext cx="1698171" cy="685906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7"/>
            <a:srcRect l="-1" r="19566"/>
            <a:stretch/>
          </p:blipFill>
          <p:spPr>
            <a:xfrm>
              <a:off x="6354569" y="3651777"/>
              <a:ext cx="2653541" cy="2969893"/>
            </a:xfrm>
            <a:prstGeom prst="rect">
              <a:avLst/>
            </a:prstGeom>
          </p:spPr>
        </p:pic>
        <p:cxnSp>
          <p:nvCxnSpPr>
            <p:cNvPr id="52" name="Straight Arrow Connector 51"/>
            <p:cNvCxnSpPr>
              <a:stCxn id="47" idx="3"/>
            </p:cNvCxnSpPr>
            <p:nvPr/>
          </p:nvCxnSpPr>
          <p:spPr bwMode="auto">
            <a:xfrm flipH="1">
              <a:off x="8159269" y="3239737"/>
              <a:ext cx="2022075" cy="3235095"/>
            </a:xfrm>
            <a:prstGeom prst="straightConnector1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Rectangle 52"/>
            <p:cNvSpPr/>
            <p:nvPr/>
          </p:nvSpPr>
          <p:spPr bwMode="auto">
            <a:xfrm>
              <a:off x="9209660" y="3429044"/>
              <a:ext cx="700952" cy="153646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 flipH="1">
              <a:off x="8159268" y="3588518"/>
              <a:ext cx="1147404" cy="626295"/>
            </a:xfrm>
            <a:prstGeom prst="straightConnector1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5" name="Rectangle 54"/>
            <p:cNvSpPr/>
            <p:nvPr/>
          </p:nvSpPr>
          <p:spPr bwMode="auto">
            <a:xfrm>
              <a:off x="9750705" y="3095685"/>
              <a:ext cx="482847" cy="159137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218177" y="3746512"/>
              <a:ext cx="240104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accent3"/>
                  </a:solidFill>
                </a:rPr>
                <a:t>RS4</a:t>
              </a:r>
              <a:r>
                <a:rPr lang="de-DE" sz="1400" b="1" baseline="-25000" dirty="0" smtClean="0">
                  <a:solidFill>
                    <a:schemeClr val="accent3"/>
                  </a:solidFill>
                </a:rPr>
                <a:t>IP7 BLM</a:t>
              </a:r>
              <a:r>
                <a:rPr lang="de-DE" sz="1400" b="1" dirty="0">
                  <a:solidFill>
                    <a:schemeClr val="accent3"/>
                  </a:solidFill>
                </a:rPr>
                <a:t>/</a:t>
              </a:r>
              <a:r>
                <a:rPr lang="de-DE" sz="1400" b="1" dirty="0" smtClean="0">
                  <a:solidFill>
                    <a:schemeClr val="accent3"/>
                  </a:solidFill>
                </a:rPr>
                <a:t>RS4</a:t>
              </a:r>
              <a:r>
                <a:rPr lang="de-DE" sz="1400" b="1" baseline="-25000" dirty="0" smtClean="0">
                  <a:solidFill>
                    <a:schemeClr val="accent3"/>
                  </a:solidFill>
                </a:rPr>
                <a:t>triggering BLM</a:t>
              </a:r>
              <a:r>
                <a:rPr lang="de-DE" sz="1400" b="1" dirty="0" smtClean="0">
                  <a:solidFill>
                    <a:schemeClr val="accent3"/>
                  </a:solidFill>
                </a:rPr>
                <a:t>= 0.42</a:t>
              </a:r>
              <a:endParaRPr lang="en-GB" sz="1400" b="1" baseline="-25000" dirty="0">
                <a:solidFill>
                  <a:schemeClr val="accent3"/>
                </a:solidFill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84962" y="4165508"/>
              <a:ext cx="2678523" cy="24513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518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5952" y="489744"/>
            <a:ext cx="9169400" cy="838200"/>
          </a:xfrm>
        </p:spPr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Example</a:t>
            </a:r>
            <a:r>
              <a:rPr lang="de-DE" dirty="0" smtClean="0">
                <a:solidFill>
                  <a:schemeClr val="accent1"/>
                </a:solidFill>
              </a:rPr>
              <a:t> 1: </a:t>
            </a:r>
            <a:r>
              <a:rPr lang="de-DE" b="0" dirty="0" err="1" smtClean="0"/>
              <a:t>first</a:t>
            </a:r>
            <a:r>
              <a:rPr lang="de-DE" b="0" dirty="0" smtClean="0"/>
              <a:t> </a:t>
            </a:r>
            <a:r>
              <a:rPr lang="de-DE" b="0" dirty="0" err="1" smtClean="0"/>
              <a:t>fishy</a:t>
            </a:r>
            <a:r>
              <a:rPr lang="de-DE" b="0" dirty="0" smtClean="0"/>
              <a:t> BLM </a:t>
            </a:r>
            <a:r>
              <a:rPr lang="de-DE" b="0" dirty="0" err="1" smtClean="0"/>
              <a:t>eliminated</a:t>
            </a:r>
            <a:endParaRPr lang="en-GB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99" y="489744"/>
            <a:ext cx="5486400" cy="5962469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BLMQI.05L5…. Showed up really often (see exemplary screenshot)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6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5952" y="489744"/>
            <a:ext cx="9169400" cy="838200"/>
          </a:xfrm>
        </p:spPr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Example</a:t>
            </a:r>
            <a:r>
              <a:rPr lang="de-DE" dirty="0" smtClean="0">
                <a:solidFill>
                  <a:schemeClr val="accent1"/>
                </a:solidFill>
              </a:rPr>
              <a:t> 1: </a:t>
            </a:r>
            <a:r>
              <a:rPr lang="de-DE" b="0" dirty="0" err="1" smtClean="0"/>
              <a:t>first</a:t>
            </a:r>
            <a:r>
              <a:rPr lang="de-DE" b="0" dirty="0" smtClean="0"/>
              <a:t> </a:t>
            </a:r>
            <a:r>
              <a:rPr lang="de-DE" b="0" dirty="0" err="1" smtClean="0"/>
              <a:t>fishy</a:t>
            </a:r>
            <a:r>
              <a:rPr lang="de-DE" b="0" dirty="0" smtClean="0"/>
              <a:t> BLM </a:t>
            </a:r>
            <a:r>
              <a:rPr lang="de-DE" b="0" dirty="0" err="1" smtClean="0"/>
              <a:t>eliminated</a:t>
            </a:r>
            <a:endParaRPr lang="en-GB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99" y="489744"/>
            <a:ext cx="5486400" cy="5962469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BLMQI.05L5…. Showed up really often (see exemplary screenshot)</a:t>
            </a:r>
          </a:p>
          <a:p>
            <a:r>
              <a:rPr lang="de-DE" dirty="0" smtClean="0"/>
              <a:t>Cross check in TIMBER revealed this: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46" y="2517987"/>
            <a:ext cx="10093785" cy="42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The comparison of TIMBER data and UFO time stamps confirms the suspicion of fake UFOs: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Example 1: </a:t>
            </a:r>
            <a:r>
              <a:rPr lang="de-DE" b="0" dirty="0"/>
              <a:t>first fishy BLM eliminated</a:t>
            </a:r>
            <a:endParaRPr lang="en-GB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72" y="2123494"/>
            <a:ext cx="9529506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694672" y="4022143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ular Callout 5"/>
          <p:cNvSpPr/>
          <p:nvPr/>
        </p:nvSpPr>
        <p:spPr>
          <a:xfrm>
            <a:off x="2147899" y="3455406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4162679" y="3455406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03/07/2016 00:44:011.30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346757" y="3455256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01:12:37.0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7576557" y="3455255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01:29:55.0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1.24E-04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9029784" y="3455255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01:53:47.0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1.24E-04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9421850" y="3455255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/>
              <a:t>03/07/2016  </a:t>
            </a:r>
            <a:r>
              <a:rPr lang="en-GB" sz="1600" dirty="0" smtClean="0"/>
              <a:t>01:55:03.0</a:t>
            </a:r>
          </a:p>
          <a:p>
            <a:pPr algn="ctr"/>
            <a:r>
              <a:rPr lang="en-GB" sz="1600" b="1" dirty="0" smtClean="0"/>
              <a:t>1.19E-04</a:t>
            </a:r>
            <a:r>
              <a:rPr lang="en-GB" sz="1600" dirty="0" smtClean="0"/>
              <a:t> in RS4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11602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5952" y="489744"/>
            <a:ext cx="9169400" cy="838200"/>
          </a:xfrm>
        </p:spPr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Example</a:t>
            </a:r>
            <a:r>
              <a:rPr lang="de-DE" dirty="0" smtClean="0">
                <a:solidFill>
                  <a:schemeClr val="accent1"/>
                </a:solidFill>
              </a:rPr>
              <a:t> 1: </a:t>
            </a:r>
            <a:r>
              <a:rPr lang="de-DE" b="0" dirty="0" err="1" smtClean="0"/>
              <a:t>first</a:t>
            </a:r>
            <a:r>
              <a:rPr lang="de-DE" b="0" dirty="0" smtClean="0"/>
              <a:t> </a:t>
            </a:r>
            <a:r>
              <a:rPr lang="de-DE" b="0" dirty="0" err="1" smtClean="0"/>
              <a:t>fishy</a:t>
            </a:r>
            <a:r>
              <a:rPr lang="de-DE" b="0" dirty="0" smtClean="0"/>
              <a:t> BLM </a:t>
            </a:r>
            <a:r>
              <a:rPr lang="de-DE" b="0" dirty="0" err="1" smtClean="0"/>
              <a:t>eliminated</a:t>
            </a:r>
            <a:endParaRPr lang="en-GB" b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Closer investigation of the BLM signal (e.g. during different beam modes) fortifies „fake-UFO“ hypothesis</a:t>
            </a:r>
          </a:p>
          <a:p>
            <a:r>
              <a:rPr lang="de-DE" dirty="0" smtClean="0"/>
              <a:t>Most likely electronic noise as fake UFO source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144208" y="2305775"/>
            <a:ext cx="9780967" cy="4248691"/>
            <a:chOff x="887033" y="2203129"/>
            <a:chExt cx="10017272" cy="4351338"/>
          </a:xfrm>
        </p:grpSpPr>
        <p:pic>
          <p:nvPicPr>
            <p:cNvPr id="9" name="Content Placeholder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033" y="2203129"/>
              <a:ext cx="4698042" cy="4351338"/>
            </a:xfrm>
            <a:prstGeom prst="rect">
              <a:avLst/>
            </a:prstGeom>
          </p:spPr>
        </p:pic>
        <p:pic>
          <p:nvPicPr>
            <p:cNvPr id="11" name="Content Placeholder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5803" y="2203129"/>
              <a:ext cx="4668502" cy="4351338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 flipV="1">
              <a:off x="1134204" y="4517704"/>
              <a:ext cx="4450871" cy="1270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453434" y="4530404"/>
              <a:ext cx="4450871" cy="1270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138774" y="4543104"/>
              <a:ext cx="24956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/>
                <a:t>1.3E-4 @ </a:t>
              </a:r>
              <a:r>
                <a:rPr lang="de-DE" sz="2000" b="1" dirty="0" err="1" smtClean="0"/>
                <a:t>stable</a:t>
              </a:r>
              <a:r>
                <a:rPr lang="de-DE" sz="2000" b="1" dirty="0" smtClean="0"/>
                <a:t> beam</a:t>
              </a:r>
              <a:endParaRPr lang="en-GB" sz="20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53446" y="4543104"/>
              <a:ext cx="34011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/>
                <a:t>1.7E-5 @ </a:t>
              </a:r>
              <a:r>
                <a:rPr lang="de-DE" sz="2000" b="1" dirty="0" err="1"/>
                <a:t>no</a:t>
              </a:r>
              <a:r>
                <a:rPr lang="de-DE" sz="2000" b="1" dirty="0"/>
                <a:t> beam, top </a:t>
              </a:r>
              <a:r>
                <a:rPr lang="de-DE" sz="2000" b="1" dirty="0" err="1"/>
                <a:t>energy</a:t>
              </a:r>
              <a:endParaRPr lang="de-DE" sz="2000" b="1" dirty="0"/>
            </a:p>
            <a:p>
              <a:endParaRPr lang="en-GB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7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de-DE" dirty="0" smtClean="0"/>
              <a:t>After Markus Albert and Giulia Papotti discovered strange UFO capture buffer data, an official investigation started.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When I reported the observations Rüdiger and me had made, this helped to find the reason: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Apparently the FPGA board of this specific BLM crate was indeed faulty and generated high electronic noise on the whole</a:t>
            </a:r>
            <a:br>
              <a:rPr lang="de-DE" dirty="0" smtClean="0"/>
            </a:br>
            <a:r>
              <a:rPr lang="de-DE" dirty="0" smtClean="0"/>
              <a:t>BLM 05L5-group. This involves 6 neighboring BLMs, which artficially created UFOs by coinciding spikes.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The card was checked and repaired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First fishy BLM eliminated, surely more to come. Candidates: BLMQI.</a:t>
            </a:r>
            <a:r>
              <a:rPr lang="en-GB" dirty="0" smtClean="0"/>
              <a:t>04L5..</a:t>
            </a:r>
            <a:r>
              <a:rPr lang="de-DE" dirty="0" smtClean="0"/>
              <a:t>.MQY, </a:t>
            </a:r>
            <a:r>
              <a:rPr lang="en-GB" dirty="0" smtClean="0"/>
              <a:t>BLMAL.08L2…, 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Example 1: </a:t>
            </a:r>
            <a:r>
              <a:rPr lang="de-DE" b="0" dirty="0"/>
              <a:t>first fishy BLM </a:t>
            </a:r>
            <a:r>
              <a:rPr lang="de-DE" dirty="0"/>
              <a:t>eliminated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659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3668"/>
          <a:stretch/>
        </p:blipFill>
        <p:spPr>
          <a:xfrm>
            <a:off x="319089" y="1071103"/>
            <a:ext cx="11174421" cy="56605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manually</a:t>
            </a:r>
            <a:r>
              <a:rPr lang="de-DE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2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/>
            <a:r>
              <a:rPr lang="de-DE" dirty="0" smtClean="0"/>
              <a:t>... Was time-consuming, but proved the value of the additional UFO post-selection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smtClean="0"/>
              <a:t>An automized programm based on he UFO Buster online application and the tested algorithm will be developed to:</a:t>
            </a:r>
          </a:p>
          <a:p>
            <a:pPr marL="0" indent="0"/>
            <a:endParaRPr lang="de-DE" dirty="0" smtClean="0"/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Reduce the size of the relevant UFO database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Identify faulty BLMs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Correlate inelastic and elastic beam loss signals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Hopefully gain furher insight into the physics of the UFO process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 smtClean="0"/>
              <a:t>Improve the significance of the statistical analysis</a:t>
            </a:r>
          </a:p>
          <a:p>
            <a:pPr marL="0" indent="0"/>
            <a:endParaRPr lang="de-DE" dirty="0"/>
          </a:p>
          <a:p>
            <a:pPr marL="0" indent="0"/>
            <a:r>
              <a:rPr lang="de-DE" dirty="0" smtClean="0"/>
              <a:t>In autumn a new Technical Student will take care of the software development under the direct supervision of Laura.</a:t>
            </a:r>
          </a:p>
          <a:p>
            <a:pPr marL="0" indent="0"/>
            <a:r>
              <a:rPr lang="de-DE" dirty="0" smtClean="0"/>
              <a:t>This might be a new era of UFO Busting ;)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Testing the algorithm manually…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0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THANK YOU FOR YOUR ATTENTION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2" y="3156652"/>
            <a:ext cx="2960383" cy="2863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/>
          <a:srcRect l="14171" t="14287" r="10940" b="7142"/>
          <a:stretch/>
        </p:blipFill>
        <p:spPr>
          <a:xfrm>
            <a:off x="8814046" y="3509963"/>
            <a:ext cx="2676508" cy="20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1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52F5-8416-4A88-95DF-340967033715}" type="datetime3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25/08/16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006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2"/>
          </p:nvPr>
        </p:nvSpPr>
        <p:spPr>
          <a:xfrm>
            <a:off x="2980267" y="1971040"/>
            <a:ext cx="8883122" cy="415194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b="1" u="sng" dirty="0" smtClean="0">
                <a:solidFill>
                  <a:schemeClr val="accent1"/>
                </a:solidFill>
              </a:rPr>
              <a:t>Brief UFO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summary</a:t>
            </a:r>
            <a:endParaRPr lang="de-DE" sz="2800" b="1" u="sng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Introduction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 </a:t>
            </a:r>
            <a:r>
              <a:rPr lang="de-DE" sz="2800" dirty="0" err="1" smtClean="0"/>
              <a:t>application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Limitations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Strategy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obtain</a:t>
            </a:r>
            <a:r>
              <a:rPr lang="de-DE" sz="2800" dirty="0" smtClean="0"/>
              <a:t> </a:t>
            </a:r>
            <a:r>
              <a:rPr lang="de-DE" sz="2800" dirty="0" err="1" smtClean="0"/>
              <a:t>improved</a:t>
            </a:r>
            <a:r>
              <a:rPr lang="de-DE" sz="2800" dirty="0" smtClean="0"/>
              <a:t> UFO </a:t>
            </a:r>
            <a:r>
              <a:rPr lang="de-DE" sz="2800" dirty="0" err="1" smtClean="0"/>
              <a:t>event</a:t>
            </a:r>
            <a:r>
              <a:rPr lang="de-DE" sz="2800" dirty="0" smtClean="0"/>
              <a:t> </a:t>
            </a:r>
            <a:r>
              <a:rPr lang="de-DE" sz="2800" dirty="0" err="1" smtClean="0"/>
              <a:t>database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8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29004" y="1896956"/>
            <a:ext cx="9379315" cy="23969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 smtClean="0"/>
              <a:t>Lowest</a:t>
            </a:r>
            <a:r>
              <a:rPr lang="de-DE" sz="2000" dirty="0" smtClean="0"/>
              <a:t> </a:t>
            </a:r>
            <a:r>
              <a:rPr lang="de-DE" sz="2000" dirty="0" err="1" smtClean="0"/>
              <a:t>detection</a:t>
            </a:r>
            <a:r>
              <a:rPr lang="de-DE" sz="2000" dirty="0" smtClean="0"/>
              <a:t> </a:t>
            </a:r>
            <a:r>
              <a:rPr lang="de-DE" sz="2000" dirty="0" err="1" smtClean="0"/>
              <a:t>limit</a:t>
            </a:r>
            <a:r>
              <a:rPr lang="de-DE" sz="2000" dirty="0" smtClean="0"/>
              <a:t> for UFO </a:t>
            </a:r>
            <a:r>
              <a:rPr lang="de-DE" sz="2000" dirty="0" err="1" smtClean="0"/>
              <a:t>event</a:t>
            </a:r>
            <a:r>
              <a:rPr lang="de-DE" sz="2000" dirty="0"/>
              <a:t> </a:t>
            </a:r>
            <a:r>
              <a:rPr lang="de-DE" sz="2000" dirty="0" smtClean="0"/>
              <a:t>in IP7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Signal </a:t>
            </a:r>
            <a:r>
              <a:rPr lang="de-DE" sz="2000" dirty="0" err="1" smtClean="0"/>
              <a:t>height</a:t>
            </a:r>
            <a:r>
              <a:rPr lang="de-DE" sz="2000" dirty="0" smtClean="0"/>
              <a:t> in IP7, IP6 </a:t>
            </a:r>
            <a:r>
              <a:rPr lang="de-DE" sz="2000" dirty="0" err="1" smtClean="0"/>
              <a:t>and</a:t>
            </a:r>
            <a:r>
              <a:rPr lang="de-DE" sz="2000" dirty="0" smtClean="0"/>
              <a:t> IP3 </a:t>
            </a:r>
            <a:r>
              <a:rPr lang="de-DE" sz="2000" dirty="0" err="1" smtClean="0"/>
              <a:t>wrt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triggering</a:t>
            </a:r>
            <a:r>
              <a:rPr lang="de-DE" sz="2000" dirty="0" smtClean="0"/>
              <a:t> BLM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 smtClean="0"/>
              <a:t>Dependency</a:t>
            </a:r>
            <a:r>
              <a:rPr lang="de-DE" sz="2000" dirty="0" smtClean="0"/>
              <a:t> on </a:t>
            </a:r>
            <a:r>
              <a:rPr lang="de-DE" sz="2000" dirty="0" err="1" smtClean="0"/>
              <a:t>beta</a:t>
            </a:r>
            <a:r>
              <a:rPr lang="de-DE" sz="2000" dirty="0" smtClean="0"/>
              <a:t> </a:t>
            </a:r>
            <a:r>
              <a:rPr lang="de-DE" sz="2000" dirty="0" err="1" smtClean="0"/>
              <a:t>function</a:t>
            </a:r>
            <a:endParaRPr lang="en-GB" sz="2000" dirty="0" smtClean="0"/>
          </a:p>
          <a:p>
            <a:pPr marL="554831" lvl="2" indent="-285750">
              <a:buFont typeface="Wingdings" panose="05000000000000000000" pitchFamily="2" charset="2"/>
              <a:buChar char="Ø"/>
            </a:pPr>
            <a:r>
              <a:rPr lang="de-DE" sz="1800" dirty="0" smtClean="0"/>
              <a:t>Potential </a:t>
            </a:r>
            <a:r>
              <a:rPr lang="de-DE" sz="1800" dirty="0" err="1" smtClean="0"/>
              <a:t>tool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simulate</a:t>
            </a:r>
            <a:r>
              <a:rPr lang="de-DE" sz="1800" dirty="0" smtClean="0"/>
              <a:t> </a:t>
            </a:r>
            <a:r>
              <a:rPr lang="de-DE" sz="1800" dirty="0" err="1" smtClean="0"/>
              <a:t>elastic</a:t>
            </a:r>
            <a:r>
              <a:rPr lang="de-DE" sz="1800" dirty="0" smtClean="0"/>
              <a:t> </a:t>
            </a:r>
            <a:r>
              <a:rPr lang="de-DE" sz="1800" dirty="0" err="1" smtClean="0"/>
              <a:t>losses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IP7 UFO </a:t>
            </a:r>
            <a:r>
              <a:rPr lang="de-DE" sz="1800" dirty="0" err="1" smtClean="0"/>
              <a:t>signal</a:t>
            </a:r>
            <a:endParaRPr lang="de-DE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Additional </a:t>
            </a:r>
            <a:r>
              <a:rPr lang="de-DE" sz="2000" dirty="0" err="1" smtClean="0"/>
              <a:t>dBLM</a:t>
            </a:r>
            <a:r>
              <a:rPr lang="de-DE" sz="2000" dirty="0" smtClean="0"/>
              <a:t>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ns</a:t>
            </a:r>
            <a:r>
              <a:rPr lang="de-DE" sz="2000" dirty="0" smtClean="0"/>
              <a:t> time </a:t>
            </a:r>
            <a:r>
              <a:rPr lang="de-DE" sz="2000" dirty="0" err="1" smtClean="0"/>
              <a:t>resolution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	</a:t>
            </a:r>
            <a:r>
              <a:rPr lang="de-DE" dirty="0" smtClean="0"/>
              <a:t>(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plot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bunch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fully</a:t>
            </a:r>
            <a:r>
              <a:rPr lang="de-DE" dirty="0" smtClean="0"/>
              <a:t> </a:t>
            </a:r>
            <a:r>
              <a:rPr lang="de-DE" dirty="0" err="1" smtClean="0"/>
              <a:t>resolved</a:t>
            </a:r>
            <a:r>
              <a:rPr lang="de-DE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Open </a:t>
            </a:r>
            <a:r>
              <a:rPr lang="de-DE" dirty="0" err="1" smtClean="0">
                <a:solidFill>
                  <a:schemeClr val="accent1"/>
                </a:solidFill>
              </a:rPr>
              <a:t>questions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/>
              <a:t>regarding</a:t>
            </a:r>
            <a:r>
              <a:rPr lang="de-DE" dirty="0" smtClean="0"/>
              <a:t> UFO </a:t>
            </a:r>
            <a:r>
              <a:rPr lang="de-DE" dirty="0" err="1" smtClean="0"/>
              <a:t>detection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49" y="2567939"/>
            <a:ext cx="4653222" cy="345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BLMQI.05L5.B1I30_MQML 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9113" y="1825625"/>
            <a:ext cx="95537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1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Content Placeholder 11"/>
          <p:cNvPicPr>
            <a:picLocks noChangeAspect="1"/>
          </p:cNvPicPr>
          <p:nvPr/>
        </p:nvPicPr>
        <p:blipFill rotWithShape="1">
          <a:blip r:embed="rId2"/>
          <a:srcRect l="3809" r="24933"/>
          <a:stretch/>
        </p:blipFill>
        <p:spPr>
          <a:xfrm>
            <a:off x="61940" y="1259430"/>
            <a:ext cx="6807850" cy="435133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BLMQI.05L5.B1I30_MQML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332727" y="1475059"/>
            <a:ext cx="4797333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400" dirty="0" smtClean="0"/>
              <a:t>1.7.2016, 13-15 h: </a:t>
            </a:r>
            <a:r>
              <a:rPr lang="de-DE" sz="2400" dirty="0" err="1" smtClean="0"/>
              <a:t>no</a:t>
            </a:r>
            <a:r>
              <a:rPr lang="de-DE" sz="2400" dirty="0" smtClean="0"/>
              <a:t> beam, </a:t>
            </a:r>
            <a:r>
              <a:rPr lang="de-DE" sz="2400" dirty="0" err="1" smtClean="0"/>
              <a:t>injection</a:t>
            </a:r>
            <a:r>
              <a:rPr lang="de-DE" sz="2400" dirty="0" smtClean="0"/>
              <a:t> </a:t>
            </a:r>
            <a:r>
              <a:rPr lang="de-DE" sz="2400" dirty="0" err="1" smtClean="0"/>
              <a:t>energy</a:t>
            </a:r>
            <a:endParaRPr lang="de-DE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400" dirty="0" smtClean="0"/>
              <a:t>1.7.2016, 19-21 h: </a:t>
            </a:r>
            <a:r>
              <a:rPr lang="de-DE" sz="2400" dirty="0" err="1" smtClean="0"/>
              <a:t>no</a:t>
            </a:r>
            <a:r>
              <a:rPr lang="de-DE" sz="2400" dirty="0" smtClean="0"/>
              <a:t> beam, top </a:t>
            </a:r>
            <a:r>
              <a:rPr lang="de-DE" sz="2400" dirty="0" err="1" smtClean="0"/>
              <a:t>energy</a:t>
            </a:r>
            <a:endParaRPr lang="de-DE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400" dirty="0" smtClean="0"/>
              <a:t>3.7.2016, 0-2 h: </a:t>
            </a:r>
            <a:r>
              <a:rPr lang="de-DE" sz="2400" dirty="0" err="1" smtClean="0"/>
              <a:t>stable</a:t>
            </a:r>
            <a:r>
              <a:rPr lang="de-DE" sz="2400" dirty="0" smtClean="0"/>
              <a:t> </a:t>
            </a:r>
            <a:r>
              <a:rPr lang="de-DE" sz="2400" dirty="0" err="1" smtClean="0"/>
              <a:t>beams</a:t>
            </a:r>
            <a:r>
              <a:rPr lang="de-DE" sz="2400" dirty="0" smtClean="0"/>
              <a:t> </a:t>
            </a:r>
          </a:p>
          <a:p>
            <a:pPr marL="0" indent="0">
              <a:buNone/>
            </a:pPr>
            <a:endParaRPr lang="en-GB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54603" y="1400483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62300" y="1400483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7609" y="5807631"/>
            <a:ext cx="30168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1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293205" y="5807631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2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441562" y="5807631"/>
            <a:ext cx="30168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3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7344365" y="1475059"/>
            <a:ext cx="301686" cy="1925281"/>
            <a:chOff x="6196533" y="1934372"/>
            <a:chExt cx="301686" cy="2251588"/>
          </a:xfrm>
        </p:grpSpPr>
        <p:sp>
          <p:nvSpPr>
            <p:cNvPr id="28" name="TextBox 27"/>
            <p:cNvSpPr txBox="1"/>
            <p:nvPr/>
          </p:nvSpPr>
          <p:spPr>
            <a:xfrm>
              <a:off x="6196533" y="1934372"/>
              <a:ext cx="301686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96533" y="2875500"/>
              <a:ext cx="301686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dirty="0"/>
                <a:t>2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96533" y="3816628"/>
              <a:ext cx="301686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3</a:t>
              </a:r>
              <a:endParaRPr lang="en-GB" dirty="0"/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1230733" y="1388002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638430" y="1388002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83953" y="1388002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791650" y="1388002"/>
            <a:ext cx="0" cy="477648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1059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BLMQI.05L5.B1I30_MQML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4166" y="1825625"/>
            <a:ext cx="9583668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6911" y="827851"/>
            <a:ext cx="314510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/>
              <a:t>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43419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BLMQI.05L5.B1I30_MQML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46911" y="827851"/>
            <a:ext cx="314510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dirty="0" smtClean="0"/>
              <a:t>1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338" y="1825625"/>
            <a:ext cx="952332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336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BLMQI.05L5.B1I30_MQML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861" y="1825625"/>
            <a:ext cx="9588278" cy="43513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8157" y="766296"/>
            <a:ext cx="36740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800" dirty="0"/>
              <a:t>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6516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	BLMQI.05L5.B1I30_MQML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5623" y="1825625"/>
            <a:ext cx="9740753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68416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5623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405106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089646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1331247" y="3724274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32063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1331247" y="3724274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5" name="Group 14"/>
          <p:cNvGrpSpPr/>
          <p:nvPr/>
        </p:nvGrpSpPr>
        <p:grpSpPr>
          <a:xfrm>
            <a:off x="2784474" y="3157537"/>
            <a:ext cx="2587626" cy="1228723"/>
            <a:chOff x="3594099" y="3357563"/>
            <a:chExt cx="2587626" cy="1228723"/>
          </a:xfrm>
        </p:grpSpPr>
        <p:sp>
          <p:nvSpPr>
            <p:cNvPr id="8" name="Rounded Rectangular Callout 7"/>
            <p:cNvSpPr/>
            <p:nvPr/>
          </p:nvSpPr>
          <p:spPr>
            <a:xfrm>
              <a:off x="3594099" y="3357563"/>
              <a:ext cx="2587626" cy="1228723"/>
            </a:xfrm>
            <a:prstGeom prst="wedgeRoundRectCallout">
              <a:avLst>
                <a:gd name="adj1" fmla="val -41856"/>
                <a:gd name="adj2" fmla="val 9664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de-DE" sz="1600" dirty="0" smtClean="0"/>
                <a:t>UFO Buster time </a:t>
              </a:r>
              <a:r>
                <a:rPr lang="de-DE" sz="1600" dirty="0" err="1" smtClean="0"/>
                <a:t>stamp</a:t>
              </a:r>
              <a:r>
                <a:rPr lang="de-DE" sz="1600" dirty="0" smtClean="0"/>
                <a:t>:</a:t>
              </a:r>
            </a:p>
            <a:p>
              <a:pPr algn="r"/>
              <a:r>
                <a:rPr lang="en-GB" sz="1600" dirty="0"/>
                <a:t>03/07/2016  </a:t>
              </a:r>
              <a:r>
                <a:rPr lang="en-GB" sz="1600" dirty="0" smtClean="0"/>
                <a:t>00:18:38</a:t>
              </a:r>
            </a:p>
            <a:p>
              <a:pPr algn="r"/>
              <a:r>
                <a:rPr lang="en-GB" sz="1600" dirty="0"/>
                <a:t>1.30E-04 </a:t>
              </a:r>
              <a:r>
                <a:rPr lang="en-GB" sz="1600" dirty="0" smtClean="0"/>
                <a:t>in RS4</a:t>
              </a:r>
              <a:endParaRPr lang="en-GB" sz="16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25899" y="3950770"/>
              <a:ext cx="652463" cy="635516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>
              <a:off x="4452937" y="4014527"/>
              <a:ext cx="90488" cy="22383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651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Text Placeholder 1130"/>
          <p:cNvSpPr>
            <a:spLocks noGrp="1"/>
          </p:cNvSpPr>
          <p:nvPr>
            <p:ph type="body" sz="quarter" idx="12"/>
          </p:nvPr>
        </p:nvSpPr>
        <p:spPr>
          <a:xfrm>
            <a:off x="6423192" y="1651294"/>
            <a:ext cx="4802621" cy="1479598"/>
          </a:xfrm>
        </p:spPr>
        <p:txBody>
          <a:bodyPr/>
          <a:lstStyle/>
          <a:p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UFO characteristics:							  </a:t>
            </a:r>
            <a:r>
              <a:rPr lang="de-DE" sz="1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de-DE" sz="16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Very fast (microsecond time regime) beam losses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Localized beam losses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>
                <a:solidFill>
                  <a:schemeClr val="bg2">
                    <a:lumMod val="50000"/>
                  </a:schemeClr>
                </a:solidFill>
              </a:rPr>
              <a:t>Gaussian signal shape (asymmetric)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Basic facts about UFOs in LHC			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025390" y="188186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132" name="Rectangle 1131"/>
          <p:cNvSpPr/>
          <p:nvPr/>
        </p:nvSpPr>
        <p:spPr>
          <a:xfrm>
            <a:off x="9720322" y="1418127"/>
            <a:ext cx="7938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[18], [19] </a:t>
            </a:r>
            <a:endParaRPr lang="en-GB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774826" y="6413439"/>
            <a:ext cx="1196068" cy="231775"/>
          </a:xfrm>
          <a:prstGeom prst="rect">
            <a:avLst/>
          </a:prstGeom>
        </p:spPr>
        <p:txBody>
          <a:bodyPr/>
          <a:lstStyle/>
          <a:p>
            <a:fld id="{DEB2373F-442C-4F30-9EE1-1B436AEA18F3}" type="datetime1">
              <a:rPr lang="en-US" smtClean="0"/>
              <a:t>8/25/2016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4505367" y="6398421"/>
            <a:ext cx="3433764" cy="231775"/>
          </a:xfrm>
          <a:prstGeom prst="rect">
            <a:avLst/>
          </a:prstGeom>
        </p:spPr>
        <p:txBody>
          <a:bodyPr/>
          <a:lstStyle/>
          <a:p>
            <a:pPr algn="ctr" defTabSz="33694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/>
              <a:t>1st UFO study meeting  ---  Laura Grob</a:t>
            </a:r>
            <a:endParaRPr lang="de-DE" sz="1000" dirty="0"/>
          </a:p>
        </p:txBody>
      </p:sp>
      <p:grpSp>
        <p:nvGrpSpPr>
          <p:cNvPr id="1142" name="Group 1141"/>
          <p:cNvGrpSpPr/>
          <p:nvPr>
            <p:custDataLst>
              <p:tags r:id="rId2"/>
            </p:custDataLst>
          </p:nvPr>
        </p:nvGrpSpPr>
        <p:grpSpPr>
          <a:xfrm>
            <a:off x="1524000" y="101600"/>
            <a:ext cx="9144000" cy="200660"/>
            <a:chOff x="0" y="101600"/>
            <a:chExt cx="9144000" cy="200660"/>
          </a:xfrm>
        </p:grpSpPr>
        <p:sp>
          <p:nvSpPr>
            <p:cNvPr id="12" name="Oval 11"/>
            <p:cNvSpPr/>
            <p:nvPr>
              <p:custDataLst>
                <p:tags r:id="rId3"/>
              </p:custDataLst>
            </p:nvPr>
          </p:nvSpPr>
          <p:spPr bwMode="auto">
            <a:xfrm>
              <a:off x="635000" y="228600"/>
              <a:ext cx="73660" cy="73660"/>
            </a:xfrm>
            <a:prstGeom prst="ellipse">
              <a:avLst/>
            </a:prstGeom>
            <a:solidFill>
              <a:srgbClr val="255DFF"/>
            </a:solidFill>
            <a:ln w="9525" cap="flat" cmpd="sng" algn="ctr">
              <a:solidFill>
                <a:srgbClr val="255D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>
              <p:custDataLst>
                <p:tags r:id="rId4"/>
              </p:custDataLst>
            </p:nvPr>
          </p:nvSpPr>
          <p:spPr>
            <a:xfrm>
              <a:off x="0" y="101600"/>
              <a:ext cx="1343660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546DFF"/>
                  </a:solidFill>
                  <a:latin typeface="Courier"/>
                </a:rPr>
                <a:t>Intro</a:t>
              </a:r>
            </a:p>
          </p:txBody>
        </p:sp>
        <p:sp>
          <p:nvSpPr>
            <p:cNvPr id="14" name="Oval 13"/>
            <p:cNvSpPr/>
            <p:nvPr>
              <p:custDataLst>
                <p:tags r:id="rId5"/>
              </p:custDataLst>
            </p:nvPr>
          </p:nvSpPr>
          <p:spPr bwMode="auto">
            <a:xfrm>
              <a:off x="1667818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>
              <p:custDataLst>
                <p:tags r:id="rId6"/>
              </p:custDataLst>
            </p:nvPr>
          </p:nvSpPr>
          <p:spPr>
            <a:xfrm>
              <a:off x="0" y="101600"/>
              <a:ext cx="3506934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E1EDFF"/>
                  </a:solidFill>
                  <a:latin typeface="Courier"/>
                </a:rPr>
                <a:t>UFOs in other accelerators</a:t>
              </a:r>
            </a:p>
          </p:txBody>
        </p:sp>
        <p:sp>
          <p:nvSpPr>
            <p:cNvPr id="17" name="Oval 16"/>
            <p:cNvSpPr/>
            <p:nvPr>
              <p:custDataLst>
                <p:tags r:id="rId7"/>
              </p:custDataLst>
            </p:nvPr>
          </p:nvSpPr>
          <p:spPr bwMode="auto">
            <a:xfrm>
              <a:off x="1765457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8" name="Oval 17"/>
            <p:cNvSpPr/>
            <p:nvPr>
              <p:custDataLst>
                <p:tags r:id="rId8"/>
              </p:custDataLst>
            </p:nvPr>
          </p:nvSpPr>
          <p:spPr bwMode="auto">
            <a:xfrm>
              <a:off x="2798274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>
              <p:custDataLst>
                <p:tags r:id="rId9"/>
              </p:custDataLst>
            </p:nvPr>
          </p:nvSpPr>
          <p:spPr>
            <a:xfrm>
              <a:off x="258274" y="101600"/>
              <a:ext cx="5544216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E1EDFF"/>
                  </a:solidFill>
                  <a:latin typeface="Courier"/>
                </a:rPr>
                <a:t>MKI UFOs</a:t>
              </a:r>
            </a:p>
          </p:txBody>
        </p:sp>
        <p:sp>
          <p:nvSpPr>
            <p:cNvPr id="20" name="Oval 19"/>
            <p:cNvSpPr/>
            <p:nvPr>
              <p:custDataLst>
                <p:tags r:id="rId10"/>
              </p:custDataLst>
            </p:nvPr>
          </p:nvSpPr>
          <p:spPr bwMode="auto">
            <a:xfrm>
              <a:off x="2895913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1" name="Oval 20"/>
            <p:cNvSpPr/>
            <p:nvPr>
              <p:custDataLst>
                <p:tags r:id="rId11"/>
              </p:custDataLst>
            </p:nvPr>
          </p:nvSpPr>
          <p:spPr bwMode="auto">
            <a:xfrm>
              <a:off x="2993552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2" name="Oval 21"/>
            <p:cNvSpPr/>
            <p:nvPr>
              <p:custDataLst>
                <p:tags r:id="rId12"/>
              </p:custDataLst>
            </p:nvPr>
          </p:nvSpPr>
          <p:spPr bwMode="auto">
            <a:xfrm>
              <a:off x="3091191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3" name="Oval 22"/>
            <p:cNvSpPr/>
            <p:nvPr>
              <p:custDataLst>
                <p:tags r:id="rId13"/>
              </p:custDataLst>
            </p:nvPr>
          </p:nvSpPr>
          <p:spPr bwMode="auto">
            <a:xfrm>
              <a:off x="3188830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4" name="Oval 23"/>
            <p:cNvSpPr/>
            <p:nvPr>
              <p:custDataLst>
                <p:tags r:id="rId14"/>
              </p:custDataLst>
            </p:nvPr>
          </p:nvSpPr>
          <p:spPr bwMode="auto">
            <a:xfrm>
              <a:off x="4221648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>
              <p:custDataLst>
                <p:tags r:id="rId15"/>
              </p:custDataLst>
            </p:nvPr>
          </p:nvSpPr>
          <p:spPr>
            <a:xfrm>
              <a:off x="1681648" y="101600"/>
              <a:ext cx="5544216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E1EDFF"/>
                  </a:solidFill>
                  <a:latin typeface="Courier"/>
                </a:rPr>
                <a:t>ARC UFOs</a:t>
              </a:r>
            </a:p>
          </p:txBody>
        </p:sp>
        <p:sp>
          <p:nvSpPr>
            <p:cNvPr id="26" name="Oval 25"/>
            <p:cNvSpPr/>
            <p:nvPr>
              <p:custDataLst>
                <p:tags r:id="rId16"/>
              </p:custDataLst>
            </p:nvPr>
          </p:nvSpPr>
          <p:spPr bwMode="auto">
            <a:xfrm>
              <a:off x="4319287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7" name="Oval 26"/>
            <p:cNvSpPr/>
            <p:nvPr>
              <p:custDataLst>
                <p:tags r:id="rId17"/>
              </p:custDataLst>
            </p:nvPr>
          </p:nvSpPr>
          <p:spPr bwMode="auto">
            <a:xfrm>
              <a:off x="4416926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8" name="Oval 27"/>
            <p:cNvSpPr/>
            <p:nvPr>
              <p:custDataLst>
                <p:tags r:id="rId18"/>
              </p:custDataLst>
            </p:nvPr>
          </p:nvSpPr>
          <p:spPr bwMode="auto">
            <a:xfrm>
              <a:off x="4514565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9" name="Oval 28"/>
            <p:cNvSpPr/>
            <p:nvPr>
              <p:custDataLst>
                <p:tags r:id="rId19"/>
              </p:custDataLst>
            </p:nvPr>
          </p:nvSpPr>
          <p:spPr bwMode="auto">
            <a:xfrm>
              <a:off x="4612204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0" name="Oval 29"/>
            <p:cNvSpPr/>
            <p:nvPr>
              <p:custDataLst>
                <p:tags r:id="rId20"/>
              </p:custDataLst>
            </p:nvPr>
          </p:nvSpPr>
          <p:spPr bwMode="auto">
            <a:xfrm>
              <a:off x="5645021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1" name="TextBox 30"/>
            <p:cNvSpPr txBox="1"/>
            <p:nvPr>
              <p:custDataLst>
                <p:tags r:id="rId21"/>
              </p:custDataLst>
            </p:nvPr>
          </p:nvSpPr>
          <p:spPr>
            <a:xfrm>
              <a:off x="3105021" y="101600"/>
              <a:ext cx="5251299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E1EDFF"/>
                  </a:solidFill>
                  <a:latin typeface="Courier"/>
                </a:rPr>
                <a:t>END</a:t>
              </a:r>
            </a:p>
          </p:txBody>
        </p:sp>
        <p:sp>
          <p:nvSpPr>
            <p:cNvPr id="1120" name="Oval 1119"/>
            <p:cNvSpPr/>
            <p:nvPr>
              <p:custDataLst>
                <p:tags r:id="rId22"/>
              </p:custDataLst>
            </p:nvPr>
          </p:nvSpPr>
          <p:spPr bwMode="auto">
            <a:xfrm>
              <a:off x="5742660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1" name="Oval 1120"/>
            <p:cNvSpPr/>
            <p:nvPr>
              <p:custDataLst>
                <p:tags r:id="rId23"/>
              </p:custDataLst>
            </p:nvPr>
          </p:nvSpPr>
          <p:spPr bwMode="auto">
            <a:xfrm>
              <a:off x="6775478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2" name="TextBox 1121"/>
            <p:cNvSpPr txBox="1"/>
            <p:nvPr>
              <p:custDataLst>
                <p:tags r:id="rId24"/>
              </p:custDataLst>
            </p:nvPr>
          </p:nvSpPr>
          <p:spPr>
            <a:xfrm>
              <a:off x="6140478" y="101600"/>
              <a:ext cx="3003522" cy="123111"/>
            </a:xfrm>
            <a:prstGeom prst="rect">
              <a:avLst/>
            </a:prstGeom>
            <a:noFill/>
          </p:spPr>
          <p:txBody>
            <a:bodyPr vert="horz" lIns="0" tIns="0" rIns="0" bIns="0" rtlCol="0" anchorCtr="1">
              <a:spAutoFit/>
            </a:bodyPr>
            <a:lstStyle/>
            <a:p>
              <a:r>
                <a:rPr lang="en-GB" sz="800">
                  <a:solidFill>
                    <a:srgbClr val="E1EDFF"/>
                  </a:solidFill>
                  <a:latin typeface="Courier"/>
                </a:rPr>
                <a:t>Backup Slides</a:t>
              </a:r>
            </a:p>
          </p:txBody>
        </p:sp>
        <p:sp>
          <p:nvSpPr>
            <p:cNvPr id="1123" name="Oval 1122"/>
            <p:cNvSpPr/>
            <p:nvPr>
              <p:custDataLst>
                <p:tags r:id="rId25"/>
              </p:custDataLst>
            </p:nvPr>
          </p:nvSpPr>
          <p:spPr bwMode="auto">
            <a:xfrm>
              <a:off x="6873117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4" name="Oval 1123"/>
            <p:cNvSpPr/>
            <p:nvPr>
              <p:custDataLst>
                <p:tags r:id="rId26"/>
              </p:custDataLst>
            </p:nvPr>
          </p:nvSpPr>
          <p:spPr bwMode="auto">
            <a:xfrm>
              <a:off x="6970756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5" name="Oval 1124"/>
            <p:cNvSpPr/>
            <p:nvPr>
              <p:custDataLst>
                <p:tags r:id="rId27"/>
              </p:custDataLst>
            </p:nvPr>
          </p:nvSpPr>
          <p:spPr bwMode="auto">
            <a:xfrm>
              <a:off x="7068395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6" name="Oval 1125"/>
            <p:cNvSpPr/>
            <p:nvPr>
              <p:custDataLst>
                <p:tags r:id="rId28"/>
              </p:custDataLst>
            </p:nvPr>
          </p:nvSpPr>
          <p:spPr bwMode="auto">
            <a:xfrm>
              <a:off x="7166034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7" name="Oval 1126"/>
            <p:cNvSpPr/>
            <p:nvPr>
              <p:custDataLst>
                <p:tags r:id="rId29"/>
              </p:custDataLst>
            </p:nvPr>
          </p:nvSpPr>
          <p:spPr bwMode="auto">
            <a:xfrm>
              <a:off x="7263673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8" name="Oval 1127"/>
            <p:cNvSpPr/>
            <p:nvPr>
              <p:custDataLst>
                <p:tags r:id="rId30"/>
              </p:custDataLst>
            </p:nvPr>
          </p:nvSpPr>
          <p:spPr bwMode="auto">
            <a:xfrm>
              <a:off x="7361312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29" name="Oval 1128"/>
            <p:cNvSpPr/>
            <p:nvPr>
              <p:custDataLst>
                <p:tags r:id="rId31"/>
              </p:custDataLst>
            </p:nvPr>
          </p:nvSpPr>
          <p:spPr bwMode="auto">
            <a:xfrm>
              <a:off x="7458951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0" name="Oval 1129"/>
            <p:cNvSpPr/>
            <p:nvPr>
              <p:custDataLst>
                <p:tags r:id="rId32"/>
              </p:custDataLst>
            </p:nvPr>
          </p:nvSpPr>
          <p:spPr bwMode="auto">
            <a:xfrm>
              <a:off x="7556589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3" name="Oval 1132"/>
            <p:cNvSpPr/>
            <p:nvPr>
              <p:custDataLst>
                <p:tags r:id="rId33"/>
              </p:custDataLst>
            </p:nvPr>
          </p:nvSpPr>
          <p:spPr bwMode="auto">
            <a:xfrm>
              <a:off x="7654228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4" name="Oval 1133"/>
            <p:cNvSpPr/>
            <p:nvPr>
              <p:custDataLst>
                <p:tags r:id="rId34"/>
              </p:custDataLst>
            </p:nvPr>
          </p:nvSpPr>
          <p:spPr bwMode="auto">
            <a:xfrm>
              <a:off x="7751867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5" name="Oval 1134"/>
            <p:cNvSpPr/>
            <p:nvPr>
              <p:custDataLst>
                <p:tags r:id="rId35"/>
              </p:custDataLst>
            </p:nvPr>
          </p:nvSpPr>
          <p:spPr bwMode="auto">
            <a:xfrm>
              <a:off x="7849506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6" name="Oval 1135"/>
            <p:cNvSpPr/>
            <p:nvPr>
              <p:custDataLst>
                <p:tags r:id="rId36"/>
              </p:custDataLst>
            </p:nvPr>
          </p:nvSpPr>
          <p:spPr bwMode="auto">
            <a:xfrm>
              <a:off x="7947145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7" name="Oval 1136"/>
            <p:cNvSpPr/>
            <p:nvPr>
              <p:custDataLst>
                <p:tags r:id="rId37"/>
              </p:custDataLst>
            </p:nvPr>
          </p:nvSpPr>
          <p:spPr bwMode="auto">
            <a:xfrm>
              <a:off x="8044784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8" name="Oval 1137"/>
            <p:cNvSpPr/>
            <p:nvPr>
              <p:custDataLst>
                <p:tags r:id="rId38"/>
              </p:custDataLst>
            </p:nvPr>
          </p:nvSpPr>
          <p:spPr bwMode="auto">
            <a:xfrm>
              <a:off x="8142423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39" name="Oval 1138"/>
            <p:cNvSpPr/>
            <p:nvPr>
              <p:custDataLst>
                <p:tags r:id="rId39"/>
              </p:custDataLst>
            </p:nvPr>
          </p:nvSpPr>
          <p:spPr bwMode="auto">
            <a:xfrm>
              <a:off x="8240062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40" name="Oval 1139"/>
            <p:cNvSpPr/>
            <p:nvPr>
              <p:custDataLst>
                <p:tags r:id="rId40"/>
              </p:custDataLst>
            </p:nvPr>
          </p:nvSpPr>
          <p:spPr bwMode="auto">
            <a:xfrm>
              <a:off x="8337701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141" name="Oval 1140"/>
            <p:cNvSpPr/>
            <p:nvPr>
              <p:custDataLst>
                <p:tags r:id="rId41"/>
              </p:custDataLst>
            </p:nvPr>
          </p:nvSpPr>
          <p:spPr bwMode="auto">
            <a:xfrm>
              <a:off x="8435340" y="228600"/>
              <a:ext cx="73660" cy="73660"/>
            </a:xfrm>
            <a:prstGeom prst="ellipse">
              <a:avLst/>
            </a:prstGeom>
            <a:solidFill>
              <a:srgbClr val="BBC7E0"/>
            </a:solidFill>
            <a:ln w="9525" cap="flat" cmpd="sng" algn="ctr">
              <a:solidFill>
                <a:srgbClr val="BBC7E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>
                <a:solidFill>
                  <a:schemeClr val="bg1"/>
                </a:solidFill>
                <a:latin typeface="Arial" charset="0"/>
              </a:endParaRPr>
            </a:p>
          </p:txBody>
        </p:sp>
      </p:grpSp>
      <p:pic>
        <p:nvPicPr>
          <p:cNvPr id="1401" name="Picture 1400"/>
          <p:cNvPicPr>
            <a:picLocks noChangeAspect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7" b="17340"/>
          <a:stretch/>
        </p:blipFill>
        <p:spPr>
          <a:xfrm>
            <a:off x="8920427" y="3103177"/>
            <a:ext cx="3955123" cy="204120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2600" b="1218"/>
          <a:stretch/>
        </p:blipFill>
        <p:spPr>
          <a:xfrm>
            <a:off x="5572356" y="3492240"/>
            <a:ext cx="3777171" cy="243931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b="3311"/>
          <a:stretch/>
        </p:blipFill>
        <p:spPr>
          <a:xfrm>
            <a:off x="633479" y="3529788"/>
            <a:ext cx="4166721" cy="2401765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1242842" y="4546004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Measured UFO signal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42842" y="1690688"/>
            <a:ext cx="3029260" cy="1801552"/>
            <a:chOff x="1242842" y="1690688"/>
            <a:chExt cx="2524198" cy="1501183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844" y="1690688"/>
              <a:ext cx="2524196" cy="1501183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9" t="41605" r="603" b="24295"/>
            <a:stretch/>
          </p:blipFill>
          <p:spPr>
            <a:xfrm>
              <a:off x="1242842" y="2824937"/>
              <a:ext cx="1532082" cy="3669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69998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1331247" y="3724274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ular Callout 7"/>
          <p:cNvSpPr/>
          <p:nvPr/>
        </p:nvSpPr>
        <p:spPr>
          <a:xfrm>
            <a:off x="278447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79925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 smtClean="0"/>
              <a:t>03/07/2016 00:44:011.30</a:t>
            </a:r>
          </a:p>
          <a:p>
            <a:pPr algn="ctr"/>
            <a:r>
              <a:rPr lang="en-GB" sz="1600" b="1" dirty="0"/>
              <a:t>1.30E-04</a:t>
            </a:r>
            <a:r>
              <a:rPr lang="en-GB" sz="1600" dirty="0"/>
              <a:t> </a:t>
            </a:r>
            <a:r>
              <a:rPr lang="en-GB" sz="1600" dirty="0" smtClean="0"/>
              <a:t>in RS4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798065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1331247" y="3724274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ular Callout 7"/>
          <p:cNvSpPr/>
          <p:nvPr/>
        </p:nvSpPr>
        <p:spPr>
          <a:xfrm>
            <a:off x="278447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79925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03/07/2016 00:44:011.30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983332" y="315738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/>
              <a:t>03/07/2016 </a:t>
            </a:r>
            <a:r>
              <a:rPr lang="en-GB" sz="1600" dirty="0" smtClean="0"/>
              <a:t>01:12:37.0</a:t>
            </a:r>
          </a:p>
          <a:p>
            <a:pPr algn="ctr"/>
            <a:r>
              <a:rPr lang="en-GB" sz="1600" b="1" dirty="0" smtClean="0"/>
              <a:t>1.30E-04</a:t>
            </a:r>
            <a:r>
              <a:rPr lang="en-GB" sz="1600" dirty="0" smtClean="0"/>
              <a:t> in RS4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560596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247" y="1825625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1331247" y="3724274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ular Callout 7"/>
          <p:cNvSpPr/>
          <p:nvPr/>
        </p:nvSpPr>
        <p:spPr>
          <a:xfrm>
            <a:off x="278447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799254" y="315753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03/07/2016 00:44:011.30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983332" y="315738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01:12:37.0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8213132" y="3157386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/>
              <a:t>03/07/2016 </a:t>
            </a:r>
            <a:r>
              <a:rPr lang="en-GB" sz="1600" dirty="0" smtClean="0"/>
              <a:t>01:29:55.0</a:t>
            </a:r>
          </a:p>
          <a:p>
            <a:pPr algn="ctr"/>
            <a:r>
              <a:rPr lang="en-GB" sz="1600" b="1" dirty="0" smtClean="0"/>
              <a:t>1.30E-04</a:t>
            </a:r>
            <a:r>
              <a:rPr lang="en-GB" sz="1600" dirty="0" smtClean="0"/>
              <a:t> in RS4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442" y="139264"/>
            <a:ext cx="339535" cy="41375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>
            <a:off x="8220650" y="3145172"/>
            <a:ext cx="24636" cy="79087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6560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062" y="1690686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431062" y="3589335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ular Callout 7"/>
          <p:cNvSpPr/>
          <p:nvPr/>
        </p:nvSpPr>
        <p:spPr>
          <a:xfrm>
            <a:off x="1884289" y="302259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899069" y="302259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03/07/2016 00:44:011.30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083147" y="302244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01:12:37.0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7312947" y="302244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01:29:55.0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1.24E-04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8766174" y="302244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/>
              <a:t>03/07/2016 </a:t>
            </a:r>
            <a:r>
              <a:rPr lang="en-GB" sz="1600" dirty="0" smtClean="0"/>
              <a:t>01:53:47.0</a:t>
            </a:r>
          </a:p>
          <a:p>
            <a:pPr algn="ctr"/>
            <a:r>
              <a:rPr lang="en-GB" sz="1600" b="1" dirty="0" smtClean="0"/>
              <a:t>1.24E-04</a:t>
            </a:r>
            <a:r>
              <a:rPr lang="en-GB" sz="1600" dirty="0" smtClean="0"/>
              <a:t> in RS4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532682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UFOs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062" y="1690686"/>
            <a:ext cx="9529506" cy="4351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6987" y="797073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5995" b="1368"/>
          <a:stretch/>
        </p:blipFill>
        <p:spPr>
          <a:xfrm>
            <a:off x="431062" y="3589335"/>
            <a:ext cx="952364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ular Callout 7"/>
          <p:cNvSpPr/>
          <p:nvPr/>
        </p:nvSpPr>
        <p:spPr>
          <a:xfrm>
            <a:off x="1884289" y="302259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00:18:38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899069" y="302259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03/07/2016 00:44:011.30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083147" y="3022448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01:12:37.0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1.30E-04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7312947" y="302244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01:29:55.0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1.24E-04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8766174" y="302244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UFO Buster time </a:t>
            </a:r>
            <a:r>
              <a:rPr lang="de-DE" sz="1600" dirty="0" err="1" smtClean="0">
                <a:solidFill>
                  <a:schemeClr val="accent1">
                    <a:lumMod val="75000"/>
                  </a:schemeClr>
                </a:solidFill>
              </a:rPr>
              <a:t>stamp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03/07/2016 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01:53:47.0</a:t>
            </a:r>
          </a:p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1.24E-04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in RS4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9158240" y="3022447"/>
            <a:ext cx="2587626" cy="1228723"/>
          </a:xfrm>
          <a:prstGeom prst="wedgeRoundRectCallout">
            <a:avLst>
              <a:gd name="adj1" fmla="val -41856"/>
              <a:gd name="adj2" fmla="val 96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UFO Buster time </a:t>
            </a:r>
            <a:r>
              <a:rPr lang="de-DE" sz="1600" dirty="0" err="1" smtClean="0"/>
              <a:t>stamp</a:t>
            </a:r>
            <a:r>
              <a:rPr lang="de-DE" sz="1600" dirty="0" smtClean="0"/>
              <a:t>:</a:t>
            </a:r>
          </a:p>
          <a:p>
            <a:pPr algn="ctr"/>
            <a:r>
              <a:rPr lang="en-GB" sz="1600" dirty="0"/>
              <a:t>03/07/2016  </a:t>
            </a:r>
            <a:r>
              <a:rPr lang="en-GB" sz="1600" dirty="0" smtClean="0"/>
              <a:t>01:55:03.0</a:t>
            </a:r>
          </a:p>
          <a:p>
            <a:pPr algn="ctr"/>
            <a:r>
              <a:rPr lang="en-GB" sz="1600" b="1" dirty="0" smtClean="0"/>
              <a:t>1.19E-04</a:t>
            </a:r>
            <a:r>
              <a:rPr lang="en-GB" sz="1600" dirty="0" smtClean="0"/>
              <a:t> in RS4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162599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3200" b="1" dirty="0" smtClean="0"/>
              <a:t>None of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high </a:t>
            </a:r>
            <a:r>
              <a:rPr lang="de-DE" sz="3200" b="1" dirty="0" err="1" smtClean="0"/>
              <a:t>spikes</a:t>
            </a:r>
            <a:r>
              <a:rPr lang="de-DE" sz="3200" b="1" dirty="0" smtClean="0"/>
              <a:t> in BLMQI.05L5.B1I30_MQML </a:t>
            </a:r>
            <a:r>
              <a:rPr lang="de-DE" sz="3200" b="1" dirty="0" err="1" smtClean="0"/>
              <a:t>were</a:t>
            </a:r>
            <a:r>
              <a:rPr lang="de-DE" sz="3200" b="1" dirty="0" smtClean="0"/>
              <a:t> UFOs, </a:t>
            </a:r>
            <a:r>
              <a:rPr lang="de-DE" sz="3200" b="1" dirty="0" err="1" smtClean="0"/>
              <a:t>they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were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always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triggered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from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within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noise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level</a:t>
            </a:r>
            <a:r>
              <a:rPr lang="de-DE" sz="3200" b="1" dirty="0" smtClean="0"/>
              <a:t>!</a:t>
            </a:r>
            <a:endParaRPr lang="en-GB" sz="32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9979" y="1825625"/>
            <a:ext cx="4698042" cy="435133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28749" y="1825625"/>
            <a:ext cx="4668502" cy="435133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1327150" y="4140200"/>
            <a:ext cx="4450871" cy="1270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646380" y="4152900"/>
            <a:ext cx="4450871" cy="1270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31720" y="4165600"/>
            <a:ext cx="2495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1.3E-4 @ </a:t>
            </a:r>
            <a:r>
              <a:rPr lang="de-DE" sz="2000" b="1" dirty="0" err="1" smtClean="0"/>
              <a:t>stable</a:t>
            </a:r>
            <a:r>
              <a:rPr lang="de-DE" sz="2000" b="1" dirty="0" smtClean="0"/>
              <a:t> beam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46392" y="4165600"/>
            <a:ext cx="3401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1.7E-5 @ </a:t>
            </a:r>
            <a:r>
              <a:rPr lang="de-DE" sz="2000" b="1" dirty="0" err="1"/>
              <a:t>no</a:t>
            </a:r>
            <a:r>
              <a:rPr lang="de-DE" sz="2000" b="1" dirty="0"/>
              <a:t> beam, top </a:t>
            </a:r>
            <a:r>
              <a:rPr lang="de-DE" sz="2000" b="1" dirty="0" err="1"/>
              <a:t>energy</a:t>
            </a:r>
            <a:endParaRPr lang="de-DE" sz="2000" b="1" dirty="0"/>
          </a:p>
          <a:p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9821" y="1825625"/>
            <a:ext cx="340158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400" dirty="0" smtClean="0"/>
              <a:t>3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118179" y="1856402"/>
            <a:ext cx="31451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000" dirty="0"/>
              <a:t>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279238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losses for UFOs in BLMQI.05L5.B1I30_MQML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66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2"/>
          </p:nvPr>
        </p:nvSpPr>
        <p:spPr>
          <a:xfrm>
            <a:off x="2980267" y="1971040"/>
            <a:ext cx="8883122" cy="415194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smtClean="0"/>
              <a:t>Brief UFO </a:t>
            </a:r>
            <a:r>
              <a:rPr lang="de-DE" sz="2800" dirty="0" err="1" smtClean="0"/>
              <a:t>summary</a:t>
            </a:r>
            <a:endParaRPr lang="de-DE" sz="2800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b="1" u="sng" dirty="0" err="1" smtClean="0">
                <a:solidFill>
                  <a:schemeClr val="accent1"/>
                </a:solidFill>
              </a:rPr>
              <a:t>Introduction</a:t>
            </a:r>
            <a:r>
              <a:rPr lang="de-DE" sz="2800" b="1" u="sng" dirty="0" smtClean="0">
                <a:solidFill>
                  <a:schemeClr val="accent1"/>
                </a:solidFill>
              </a:rPr>
              <a:t> of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the</a:t>
            </a:r>
            <a:r>
              <a:rPr lang="de-DE" sz="2800" b="1" u="sng" dirty="0" smtClean="0">
                <a:solidFill>
                  <a:schemeClr val="accent1"/>
                </a:solidFill>
              </a:rPr>
              <a:t> UFO Buster </a:t>
            </a:r>
            <a:r>
              <a:rPr lang="de-DE" sz="2800" b="1" u="sng" dirty="0" err="1" smtClean="0">
                <a:solidFill>
                  <a:schemeClr val="accent1"/>
                </a:solidFill>
              </a:rPr>
              <a:t>application</a:t>
            </a:r>
            <a:endParaRPr lang="de-DE" sz="2800" b="1" u="sng" dirty="0" smtClean="0">
              <a:solidFill>
                <a:schemeClr val="accent1"/>
              </a:solidFill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Limitations</a:t>
            </a:r>
            <a:r>
              <a:rPr lang="de-DE" sz="2800" dirty="0" smtClean="0"/>
              <a:t> of </a:t>
            </a:r>
            <a:r>
              <a:rPr lang="de-DE" sz="2800" dirty="0" err="1" smtClean="0"/>
              <a:t>the</a:t>
            </a:r>
            <a:r>
              <a:rPr lang="de-DE" sz="2800" dirty="0" smtClean="0"/>
              <a:t> UFO Buster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de-DE" sz="2800" dirty="0" err="1" smtClean="0"/>
              <a:t>Strategy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obtain</a:t>
            </a:r>
            <a:r>
              <a:rPr lang="de-DE" sz="2800" dirty="0" smtClean="0"/>
              <a:t> </a:t>
            </a:r>
            <a:r>
              <a:rPr lang="de-DE" sz="2800" dirty="0" err="1" smtClean="0"/>
              <a:t>improved</a:t>
            </a:r>
            <a:r>
              <a:rPr lang="de-DE" sz="2800" dirty="0" smtClean="0"/>
              <a:t> UFO </a:t>
            </a:r>
            <a:r>
              <a:rPr lang="de-DE" sz="2800" dirty="0" err="1" smtClean="0"/>
              <a:t>event</a:t>
            </a:r>
            <a:r>
              <a:rPr lang="de-DE" sz="2800" dirty="0" smtClean="0"/>
              <a:t> </a:t>
            </a:r>
            <a:r>
              <a:rPr lang="de-DE" sz="2800" dirty="0" err="1" smtClean="0"/>
              <a:t>database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5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UFO Buster </a:t>
            </a:r>
            <a:r>
              <a:rPr lang="de-DE" b="0" dirty="0" smtClean="0"/>
              <a:t>Online UFO </a:t>
            </a:r>
            <a:r>
              <a:rPr lang="de-DE" b="0" dirty="0" err="1" smtClean="0"/>
              <a:t>detection</a:t>
            </a:r>
            <a:endParaRPr lang="en-GB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426367" y="2380841"/>
            <a:ext cx="739268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UFO Buster </a:t>
            </a:r>
            <a:r>
              <a:rPr lang="de-DE" dirty="0" smtClean="0"/>
              <a:t>(2011,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T. Bär):</a:t>
            </a:r>
          </a:p>
          <a:p>
            <a:endParaRPr lang="de-DE" dirty="0" smtClean="0"/>
          </a:p>
          <a:p>
            <a:r>
              <a:rPr lang="de-DE" dirty="0" smtClean="0"/>
              <a:t>Software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stores</a:t>
            </a:r>
            <a:r>
              <a:rPr lang="de-DE" dirty="0" smtClean="0"/>
              <a:t> BLM </a:t>
            </a:r>
            <a:r>
              <a:rPr lang="de-DE" dirty="0" err="1" smtClean="0"/>
              <a:t>data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if</a:t>
            </a:r>
            <a:r>
              <a:rPr lang="de-DE" dirty="0" smtClean="0"/>
              <a:t> UFO-like beam </a:t>
            </a:r>
            <a:r>
              <a:rPr lang="de-DE" dirty="0" err="1" smtClean="0"/>
              <a:t>loss</a:t>
            </a:r>
            <a:r>
              <a:rPr lang="de-DE" dirty="0" smtClean="0"/>
              <a:t> was registered</a:t>
            </a:r>
          </a:p>
          <a:p>
            <a:endParaRPr lang="de-DE" dirty="0" smtClean="0"/>
          </a:p>
          <a:p>
            <a:r>
              <a:rPr lang="de-DE" dirty="0" err="1"/>
              <a:t>Based</a:t>
            </a:r>
            <a:r>
              <a:rPr lang="de-DE" dirty="0"/>
              <a:t> on BLM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 smtClean="0"/>
              <a:t>times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(RS1 </a:t>
            </a:r>
            <a:r>
              <a:rPr lang="de-DE" dirty="0"/>
              <a:t>40 </a:t>
            </a:r>
            <a:r>
              <a:rPr lang="en-GB" dirty="0"/>
              <a:t>µs, RS2 80 µs, RS 3 320 µs, RS 4 640 µs</a:t>
            </a:r>
            <a:r>
              <a:rPr lang="en-GB" dirty="0" smtClean="0"/>
              <a:t>…)</a:t>
            </a:r>
          </a:p>
          <a:p>
            <a:endParaRPr lang="de-DE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646" y="1153269"/>
            <a:ext cx="6375724" cy="352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8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UFO Buster </a:t>
            </a:r>
            <a:r>
              <a:rPr lang="de-DE" b="0" dirty="0" smtClean="0"/>
              <a:t>Online UFO </a:t>
            </a:r>
            <a:r>
              <a:rPr lang="de-DE" b="0" dirty="0" err="1" smtClean="0"/>
              <a:t>detection</a:t>
            </a:r>
            <a:endParaRPr lang="en-GB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426367" y="2380841"/>
            <a:ext cx="73926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UFO Buster </a:t>
            </a:r>
            <a:r>
              <a:rPr lang="de-DE" dirty="0" smtClean="0"/>
              <a:t>(2011,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T. Bär):</a:t>
            </a:r>
          </a:p>
          <a:p>
            <a:endParaRPr lang="de-DE" dirty="0" smtClean="0"/>
          </a:p>
          <a:p>
            <a:r>
              <a:rPr lang="de-DE" dirty="0" smtClean="0"/>
              <a:t>Software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stores</a:t>
            </a:r>
            <a:r>
              <a:rPr lang="de-DE" dirty="0" smtClean="0"/>
              <a:t> BLM </a:t>
            </a:r>
            <a:r>
              <a:rPr lang="de-DE" dirty="0" err="1" smtClean="0"/>
              <a:t>data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if</a:t>
            </a:r>
            <a:r>
              <a:rPr lang="de-DE" dirty="0" smtClean="0"/>
              <a:t> UFO-like beam </a:t>
            </a:r>
            <a:r>
              <a:rPr lang="de-DE" dirty="0" err="1" smtClean="0"/>
              <a:t>loss</a:t>
            </a:r>
            <a:r>
              <a:rPr lang="de-DE" dirty="0" smtClean="0"/>
              <a:t> was registered</a:t>
            </a:r>
          </a:p>
          <a:p>
            <a:endParaRPr lang="de-DE" dirty="0" smtClean="0"/>
          </a:p>
          <a:p>
            <a:r>
              <a:rPr lang="de-DE" dirty="0" err="1"/>
              <a:t>Based</a:t>
            </a:r>
            <a:r>
              <a:rPr lang="de-DE" dirty="0"/>
              <a:t> on BLM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 smtClean="0"/>
              <a:t>times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(RS1 </a:t>
            </a:r>
            <a:r>
              <a:rPr lang="de-DE" dirty="0"/>
              <a:t>40 </a:t>
            </a:r>
            <a:r>
              <a:rPr lang="en-GB" dirty="0"/>
              <a:t>µs, RS2 80 µs, RS 3 320 µs, RS 4 640 µs</a:t>
            </a:r>
            <a:r>
              <a:rPr lang="en-GB" dirty="0" smtClean="0"/>
              <a:t>…)</a:t>
            </a:r>
          </a:p>
          <a:p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assumption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5309646" y="467377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/>
              <a:t>Min. </a:t>
            </a:r>
            <a:r>
              <a:rPr lang="de-DE" b="1" dirty="0"/>
              <a:t>2 BLMs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b="1" dirty="0"/>
              <a:t>40 m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detect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UFO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en-GB" dirty="0"/>
              <a:t>Losses in </a:t>
            </a:r>
            <a:r>
              <a:rPr lang="en-GB" b="1" dirty="0"/>
              <a:t>RS 4 &gt; 1∙10</a:t>
            </a:r>
            <a:r>
              <a:rPr lang="en-GB" b="1" baseline="30000" dirty="0"/>
              <a:t>-4</a:t>
            </a:r>
            <a:r>
              <a:rPr lang="en-GB" b="1" dirty="0"/>
              <a:t> </a:t>
            </a:r>
            <a:r>
              <a:rPr lang="en-GB" b="1" dirty="0" err="1"/>
              <a:t>Gy</a:t>
            </a:r>
            <a:r>
              <a:rPr lang="en-GB" b="1" dirty="0"/>
              <a:t>/s </a:t>
            </a:r>
            <a:r>
              <a:rPr lang="en-GB" dirty="0"/>
              <a:t>(noise level about 2∙10</a:t>
            </a:r>
            <a:r>
              <a:rPr lang="en-GB" baseline="30000" dirty="0"/>
              <a:t>-5</a:t>
            </a:r>
            <a:r>
              <a:rPr lang="en-GB" dirty="0"/>
              <a:t> </a:t>
            </a:r>
            <a:r>
              <a:rPr lang="en-GB" dirty="0" err="1"/>
              <a:t>Gy</a:t>
            </a:r>
            <a:r>
              <a:rPr lang="en-GB" dirty="0"/>
              <a:t>/s)</a:t>
            </a:r>
          </a:p>
          <a:p>
            <a:pPr marL="413147" lvl="1" indent="-285750">
              <a:buFont typeface="Wingdings" panose="05000000000000000000" pitchFamily="2" charset="2"/>
              <a:buChar char="Ø"/>
            </a:pPr>
            <a:r>
              <a:rPr lang="de-DE" dirty="0"/>
              <a:t>Additional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filters</a:t>
            </a:r>
            <a:r>
              <a:rPr lang="de-DE" dirty="0"/>
              <a:t>: </a:t>
            </a:r>
          </a:p>
          <a:p>
            <a:pPr marL="554831" lvl="2" indent="-285750"/>
            <a:r>
              <a:rPr lang="de-DE" dirty="0"/>
              <a:t>	RS2/RS1 &gt; 0.55</a:t>
            </a:r>
          </a:p>
          <a:p>
            <a:pPr marL="554831" lvl="2" indent="-285750"/>
            <a:r>
              <a:rPr lang="de-DE" dirty="0"/>
              <a:t>	RS3/RS1 &gt; 0.30*</a:t>
            </a:r>
          </a:p>
          <a:p>
            <a:pPr marL="554831" lvl="2" indent="-285750"/>
            <a:r>
              <a:rPr lang="de-DE" dirty="0"/>
              <a:t>	</a:t>
            </a:r>
            <a:r>
              <a:rPr lang="de-DE" sz="1400" dirty="0"/>
              <a:t>*For MKI </a:t>
            </a:r>
            <a:r>
              <a:rPr lang="de-DE" sz="1400" dirty="0" err="1"/>
              <a:t>studies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2011 </a:t>
            </a:r>
            <a:r>
              <a:rPr lang="de-DE" sz="1400" dirty="0" err="1"/>
              <a:t>data</a:t>
            </a:r>
            <a:r>
              <a:rPr lang="de-DE" sz="1400" dirty="0"/>
              <a:t>: RS1 &gt; </a:t>
            </a:r>
            <a:r>
              <a:rPr lang="en-GB" sz="1400" dirty="0"/>
              <a:t>1∙10</a:t>
            </a:r>
            <a:r>
              <a:rPr lang="en-GB" sz="1400" baseline="30000" dirty="0"/>
              <a:t>-2</a:t>
            </a:r>
            <a:r>
              <a:rPr lang="en-GB" sz="1400" dirty="0"/>
              <a:t> </a:t>
            </a:r>
            <a:r>
              <a:rPr lang="en-GB" sz="1400" dirty="0" err="1"/>
              <a:t>Gy</a:t>
            </a:r>
            <a:r>
              <a:rPr lang="en-GB" sz="1400" dirty="0"/>
              <a:t>/s</a:t>
            </a:r>
            <a:endParaRPr lang="de-DE" sz="1400" baseline="30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646" y="1153269"/>
            <a:ext cx="6375724" cy="352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2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smtClean="0">
                <a:solidFill>
                  <a:schemeClr val="accent3"/>
                </a:solidFill>
              </a:rPr>
              <a:t>Display of 200 </a:t>
            </a:r>
            <a:r>
              <a:rPr lang="de-DE" b="1" dirty="0" err="1" smtClean="0">
                <a:solidFill>
                  <a:schemeClr val="accent3"/>
                </a:solidFill>
              </a:rPr>
              <a:t>full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data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sets</a:t>
            </a:r>
            <a:r>
              <a:rPr lang="de-DE" b="1" dirty="0" smtClean="0">
                <a:solidFill>
                  <a:schemeClr val="accent3"/>
                </a:solidFill>
              </a:rPr>
              <a:t/>
            </a:r>
            <a:br>
              <a:rPr lang="de-DE" b="1" dirty="0" smtClean="0">
                <a:solidFill>
                  <a:schemeClr val="accent3"/>
                </a:solidFill>
              </a:rPr>
            </a:br>
            <a:r>
              <a:rPr lang="de-DE" b="1" dirty="0" smtClean="0">
                <a:solidFill>
                  <a:schemeClr val="accent3"/>
                </a:solidFill>
              </a:rPr>
              <a:t>of </a:t>
            </a:r>
            <a:r>
              <a:rPr lang="de-DE" b="1" dirty="0" err="1" smtClean="0">
                <a:solidFill>
                  <a:schemeClr val="accent3"/>
                </a:solidFill>
              </a:rPr>
              <a:t>recorded</a:t>
            </a:r>
            <a:r>
              <a:rPr lang="de-DE" b="1" dirty="0" smtClean="0">
                <a:solidFill>
                  <a:schemeClr val="accent3"/>
                </a:solidFill>
              </a:rPr>
              <a:t> UFO </a:t>
            </a:r>
            <a:r>
              <a:rPr lang="de-DE" b="1" dirty="0" err="1" smtClean="0">
                <a:solidFill>
                  <a:schemeClr val="accent3"/>
                </a:solidFill>
              </a:rPr>
              <a:t>events</a:t>
            </a:r>
            <a:endParaRPr lang="de-DE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b="1" dirty="0">
              <a:solidFill>
                <a:schemeClr val="accent3"/>
              </a:solidFill>
            </a:endParaRPr>
          </a:p>
          <a:p>
            <a:pPr marL="0" indent="0"/>
            <a:r>
              <a:rPr lang="de-DE" dirty="0" err="1" smtClean="0"/>
              <a:t>Containing</a:t>
            </a:r>
            <a:r>
              <a:rPr lang="de-DE" dirty="0" smtClean="0"/>
              <a:t>:</a:t>
            </a:r>
          </a:p>
          <a:p>
            <a:pPr marL="0" indent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UFO </a:t>
            </a:r>
            <a:r>
              <a:rPr lang="de-DE" dirty="0" err="1" smtClean="0"/>
              <a:t>timestamp</a:t>
            </a:r>
            <a:endParaRPr lang="de-DE" dirty="0" smtClean="0"/>
          </a:p>
          <a:p>
            <a:pPr marL="0" indent="0"/>
            <a:r>
              <a:rPr lang="de-DE" dirty="0" err="1" smtClean="0"/>
              <a:t>Triggering</a:t>
            </a:r>
            <a:r>
              <a:rPr lang="de-DE" dirty="0" smtClean="0"/>
              <a:t> BLM</a:t>
            </a:r>
          </a:p>
          <a:p>
            <a:pPr marL="0" indent="0"/>
            <a:r>
              <a:rPr lang="de-DE" dirty="0" smtClean="0"/>
              <a:t>Loss/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de-DE" dirty="0" err="1" smtClean="0"/>
              <a:t>ratio</a:t>
            </a:r>
            <a:endParaRPr lang="de-DE" dirty="0" smtClean="0"/>
          </a:p>
          <a:p>
            <a:pPr marL="0" indent="0"/>
            <a:r>
              <a:rPr lang="de-DE" dirty="0" err="1" smtClean="0"/>
              <a:t>Losses</a:t>
            </a:r>
            <a:r>
              <a:rPr lang="de-DE" dirty="0" smtClean="0"/>
              <a:t> in RS4 (640 µs)</a:t>
            </a:r>
          </a:p>
          <a:p>
            <a:pPr marL="0" indent="0"/>
            <a:r>
              <a:rPr lang="de-DE" dirty="0" smtClean="0"/>
              <a:t>Beam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0" indent="0"/>
            <a:r>
              <a:rPr lang="de-DE" dirty="0" err="1" smtClean="0"/>
              <a:t>Fill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endParaRPr lang="de-DE" dirty="0" smtClean="0"/>
          </a:p>
          <a:p>
            <a:pPr marL="0" indent="0"/>
            <a:r>
              <a:rPr lang="de-DE" dirty="0" smtClean="0"/>
              <a:t>Event </a:t>
            </a:r>
            <a:r>
              <a:rPr lang="de-DE" dirty="0" err="1" smtClean="0"/>
              <a:t>label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</a:t>
            </a:r>
            <a:r>
              <a:rPr lang="de-DE" dirty="0" smtClean="0"/>
              <a:t>Features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221" y="1451365"/>
            <a:ext cx="7847045" cy="511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4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/>
              <a:t>Display of 200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sets</a:t>
            </a:r>
            <a:r>
              <a:rPr lang="de-DE" dirty="0" smtClean="0"/>
              <a:t> of </a:t>
            </a:r>
            <a:r>
              <a:rPr lang="de-DE" dirty="0" err="1" smtClean="0"/>
              <a:t>recorded</a:t>
            </a:r>
            <a:r>
              <a:rPr lang="de-DE" dirty="0" smtClean="0"/>
              <a:t> UFO </a:t>
            </a:r>
            <a:r>
              <a:rPr lang="de-DE" dirty="0" err="1" smtClean="0"/>
              <a:t>events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err="1" smtClean="0">
                <a:solidFill>
                  <a:schemeClr val="accent3"/>
                </a:solidFill>
              </a:rPr>
              <a:t>Full</a:t>
            </a:r>
            <a:r>
              <a:rPr lang="de-DE" b="1" dirty="0" smtClean="0">
                <a:solidFill>
                  <a:schemeClr val="accent3"/>
                </a:solidFill>
              </a:rPr>
              <a:t> BLM </a:t>
            </a:r>
            <a:r>
              <a:rPr lang="de-DE" b="1" dirty="0" err="1" smtClean="0">
                <a:solidFill>
                  <a:schemeClr val="accent3"/>
                </a:solidFill>
              </a:rPr>
              <a:t>data</a:t>
            </a:r>
            <a:r>
              <a:rPr lang="de-DE" b="1" dirty="0" smtClean="0">
                <a:solidFill>
                  <a:schemeClr val="accent3"/>
                </a:solidFill>
              </a:rPr>
              <a:t> </a:t>
            </a:r>
            <a:r>
              <a:rPr lang="de-DE" b="1" dirty="0" err="1" smtClean="0">
                <a:solidFill>
                  <a:schemeClr val="accent3"/>
                </a:solidFill>
              </a:rPr>
              <a:t>available</a:t>
            </a:r>
            <a:endParaRPr lang="de-DE" b="1" dirty="0" smtClean="0">
              <a:solidFill>
                <a:schemeClr val="accent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b="1" dirty="0">
              <a:solidFill>
                <a:schemeClr val="accent3"/>
              </a:solidFill>
            </a:endParaRPr>
          </a:p>
          <a:p>
            <a:pPr marL="0" indent="0"/>
            <a:endParaRPr lang="de-D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UFO </a:t>
            </a:r>
            <a:r>
              <a:rPr lang="de-DE" dirty="0" smtClean="0">
                <a:solidFill>
                  <a:schemeClr val="accent1"/>
                </a:solidFill>
              </a:rPr>
              <a:t>Buster </a:t>
            </a:r>
            <a:r>
              <a:rPr lang="de-DE" dirty="0" smtClean="0"/>
              <a:t>Features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957112" y="1676367"/>
            <a:ext cx="5999583" cy="4798465"/>
            <a:chOff x="319089" y="2547257"/>
            <a:chExt cx="5195219" cy="41551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089" y="2547257"/>
              <a:ext cx="5195219" cy="415513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725790" y="4870579"/>
              <a:ext cx="1535998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Dumping BLM</a:t>
              </a:r>
              <a:endParaRPr lang="en-GB" b="1" dirty="0"/>
            </a:p>
          </p:txBody>
        </p:sp>
        <p:cxnSp>
          <p:nvCxnSpPr>
            <p:cNvPr id="8" name="Straight Arrow Connector 7"/>
            <p:cNvCxnSpPr>
              <a:stCxn id="6" idx="1"/>
            </p:cNvCxnSpPr>
            <p:nvPr/>
          </p:nvCxnSpPr>
          <p:spPr bwMode="auto">
            <a:xfrm flipH="1">
              <a:off x="1380932" y="5055245"/>
              <a:ext cx="344858" cy="95253"/>
            </a:xfrm>
            <a:prstGeom prst="straightConnector1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4278"/>
          <a:stretch/>
        </p:blipFill>
        <p:spPr>
          <a:xfrm>
            <a:off x="225783" y="2375889"/>
            <a:ext cx="5604849" cy="39230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2609850" y="5743575"/>
            <a:ext cx="638175" cy="228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92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GRESS DOTS TITLE" val="Intro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ROGRESS-DOTS__" val="yes"/>
</p:tagLst>
</file>

<file path=ppt/theme/theme1.xml><?xml version="1.0" encoding="utf-8"?>
<a:theme xmlns:a="http://schemas.openxmlformats.org/drawingml/2006/main" name="Standard169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H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DCA00"/>
        </a:accent1>
        <a:accent2>
          <a:srgbClr val="005AA9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005199"/>
        </a:accent6>
        <a:hlink>
          <a:srgbClr val="005AA9"/>
        </a:hlink>
        <a:folHlink>
          <a:srgbClr val="B5B5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12086</TotalTime>
  <Words>1243</Words>
  <Application>Microsoft Office PowerPoint</Application>
  <PresentationFormat>Widescreen</PresentationFormat>
  <Paragraphs>302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ＭＳ Ｐゴシック</vt:lpstr>
      <vt:lpstr>Arial</vt:lpstr>
      <vt:lpstr>Calibri</vt:lpstr>
      <vt:lpstr>Cambria</vt:lpstr>
      <vt:lpstr>Courier</vt:lpstr>
      <vt:lpstr>Helvetica</vt:lpstr>
      <vt:lpstr>Wingdings</vt:lpstr>
      <vt:lpstr>Standard169</vt:lpstr>
      <vt:lpstr>UFO Buster 2.0</vt:lpstr>
      <vt:lpstr>Outline</vt:lpstr>
      <vt:lpstr>Outline</vt:lpstr>
      <vt:lpstr>Basic facts about UFOs in LHC   </vt:lpstr>
      <vt:lpstr>Outline</vt:lpstr>
      <vt:lpstr>UFO Buster Online UFO detection</vt:lpstr>
      <vt:lpstr>UFO Buster Online UFO detection</vt:lpstr>
      <vt:lpstr>UFO Buster Features</vt:lpstr>
      <vt:lpstr>UFO Buster Features</vt:lpstr>
      <vt:lpstr>UFO Buster Features</vt:lpstr>
      <vt:lpstr>UFO Buster Features</vt:lpstr>
      <vt:lpstr>Outline</vt:lpstr>
      <vt:lpstr>UFO Buster Limitations</vt:lpstr>
      <vt:lpstr>UFO Buster Limitations</vt:lpstr>
      <vt:lpstr>UFO Buster Limitations</vt:lpstr>
      <vt:lpstr>Outline</vt:lpstr>
      <vt:lpstr>UFO Buster 2.0 Planned Features </vt:lpstr>
      <vt:lpstr>UFO Buster 2.0 Planned Features </vt:lpstr>
      <vt:lpstr>UFO Buster 2.0 Planned Features </vt:lpstr>
      <vt:lpstr>Example 1: correlated UFO losses in IP 7</vt:lpstr>
      <vt:lpstr>Example 1: first fishy BLM eliminated</vt:lpstr>
      <vt:lpstr>Example 1: first fishy BLM eliminated</vt:lpstr>
      <vt:lpstr>Example 1: first fishy BLM eliminated</vt:lpstr>
      <vt:lpstr>Example 1: first fishy BLM eliminated</vt:lpstr>
      <vt:lpstr>Example 1: first fishy BLM eliminated</vt:lpstr>
      <vt:lpstr>Testing the algorithm manually…</vt:lpstr>
      <vt:lpstr>Testing the algorithm manually…</vt:lpstr>
      <vt:lpstr>THANK YOU FOR YOUR ATTENTION</vt:lpstr>
      <vt:lpstr>PowerPoint Presentation</vt:lpstr>
      <vt:lpstr>Open questions regarding UFO detection</vt:lpstr>
      <vt:lpstr>BLMQI.05L5.B1I30_MQML </vt:lpstr>
      <vt:lpstr>BLMQI.05L5.B1I30_MQML </vt:lpstr>
      <vt:lpstr> BLMQI.05L5.B1I30_MQML </vt:lpstr>
      <vt:lpstr> BLMQI.05L5.B1I30_MQML </vt:lpstr>
      <vt:lpstr> BLMQI.05L5.B1I30_MQML </vt:lpstr>
      <vt:lpstr> BLMQI.05L5.B1I30_MQML </vt:lpstr>
      <vt:lpstr>Comparison with UFOs during </vt:lpstr>
      <vt:lpstr>Comparison with UFOs during </vt:lpstr>
      <vt:lpstr>Comparison with UFOs during </vt:lpstr>
      <vt:lpstr>Comparison with UFOs during </vt:lpstr>
      <vt:lpstr>Comparison with UFOs during </vt:lpstr>
      <vt:lpstr>Comparison with UFOs during </vt:lpstr>
      <vt:lpstr>Comparison with UFOs during </vt:lpstr>
      <vt:lpstr>Comparison with UFOs during </vt:lpstr>
      <vt:lpstr>None of the high spikes in BLMQI.05L5.B1I30_MQML were UFOs, they were always triggered from within the noise level!</vt:lpstr>
      <vt:lpstr>Collimator losses for UFOs in BLMQI.05L5.B1I30_MQML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UFOs - open questions</dc:title>
  <dc:creator>Laura Katharina Grob</dc:creator>
  <cp:lastModifiedBy>Laura Katharina Grob</cp:lastModifiedBy>
  <cp:revision>96</cp:revision>
  <cp:lastPrinted>2016-06-01T12:56:50Z</cp:lastPrinted>
  <dcterms:created xsi:type="dcterms:W3CDTF">2016-05-30T09:41:06Z</dcterms:created>
  <dcterms:modified xsi:type="dcterms:W3CDTF">2016-08-25T08:27:34Z</dcterms:modified>
</cp:coreProperties>
</file>