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9"/>
  </p:notesMasterIdLst>
  <p:sldIdLst>
    <p:sldId id="257" r:id="rId5"/>
    <p:sldId id="321" r:id="rId6"/>
    <p:sldId id="322" r:id="rId7"/>
    <p:sldId id="323" r:id="rId8"/>
    <p:sldId id="325" r:id="rId9"/>
    <p:sldId id="326" r:id="rId10"/>
    <p:sldId id="327" r:id="rId11"/>
    <p:sldId id="328" r:id="rId12"/>
    <p:sldId id="335" r:id="rId13"/>
    <p:sldId id="336" r:id="rId14"/>
    <p:sldId id="330" r:id="rId15"/>
    <p:sldId id="331" r:id="rId16"/>
    <p:sldId id="332" r:id="rId17"/>
    <p:sldId id="33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5E8"/>
    <a:srgbClr val="0C377B"/>
    <a:srgbClr val="0055A0"/>
    <a:srgbClr val="A5A9B2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80842" autoAdjust="0"/>
  </p:normalViewPr>
  <p:slideViewPr>
    <p:cSldViewPr snapToGrid="0" snapToObjects="1">
      <p:cViewPr varScale="1">
        <p:scale>
          <a:sx n="68" d="100"/>
          <a:sy n="68" d="100"/>
        </p:scale>
        <p:origin x="24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2AEB1-4249-4CD6-8193-544107709890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8BF9-42CD-4940-9D1E-BF498020F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47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afternoon,</a:t>
            </a:r>
            <a:br>
              <a:rPr lang="en-US" dirty="0" smtClean="0"/>
            </a:br>
            <a:r>
              <a:rPr lang="en-US" dirty="0" smtClean="0"/>
              <a:t>Today I speak on behalf of a several people belonging to CERN that all together are</a:t>
            </a:r>
            <a:r>
              <a:rPr lang="en-US" baseline="0" dirty="0" smtClean="0"/>
              <a:t> developing a Co-Sim…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18BF9-42CD-4940-9D1E-BF498020FC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44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deeply-entangled and complex systems whose components combine technologies from several engineering fields, which show s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trong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mutual interactions.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Magnets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 coils wound from superconductors, subject to parasitic capacitance as well as cable coupling currents and eddy currents in the wedges, collars, yokes,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18BF9-42CD-4940-9D1E-BF498020FC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86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In-House:</a:t>
            </a:r>
            <a:br>
              <a:rPr lang="en-US" dirty="0" smtClean="0"/>
            </a:br>
            <a:r>
              <a:rPr lang="en-US" dirty="0" smtClean="0"/>
              <a:t>Code from </a:t>
            </a:r>
            <a:r>
              <a:rPr lang="en-US" baseline="0" dirty="0" smtClean="0"/>
              <a:t> ‘90s, Fortran</a:t>
            </a:r>
          </a:p>
          <a:p>
            <a:r>
              <a:rPr lang="en-US" baseline="0" dirty="0" smtClean="0"/>
              <a:t>Code maintainability related to the creator’s availability</a:t>
            </a:r>
          </a:p>
          <a:p>
            <a:r>
              <a:rPr lang="en-US" baseline="0" dirty="0" smtClean="0"/>
              <a:t>This makes maintenance and development difficult to ensure for longer </a:t>
            </a:r>
            <a:r>
              <a:rPr lang="en-US" baseline="0" dirty="0" smtClean="0"/>
              <a:t>periods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numerical solver has to be selected according to the fastest transient phenomena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it is desirable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solve this type of multi-physics, multi-scale, and multi-rate problem using an intrinsically consistent monolithic approach,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leads potentially to non-acceptable computational times since the time step of the single numerical solver has to be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selected according to the fastest transient phenomena.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18BF9-42CD-4940-9D1E-BF498020FC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47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transient phenomena occurring in the circuit can be consistently captured only if the simulation includes the domains’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reciprocal influences.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Starting from these considerations, we have developed a framework based on simulator coupling, or co-simulation.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allows to deconstruct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 systems into simpler parts, simulated by domain-specific models refined with expert knowledge.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co-simulation algorithm ensures the consistency between the simulations, and the efficient use of computational resources is ensured by the choice of suitable solvers for each subsystem.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Sub-models are generally developed with appropriate commercial tools, in order to ensure maintainability, scalability, and longevity that are more difficult to achieve with in-house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written code.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18BF9-42CD-4940-9D1E-BF498020FC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4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16.png"/><Relationship Id="rId10" Type="http://schemas.openxmlformats.org/officeDocument/2006/relationships/image" Target="../media/image42.png"/><Relationship Id="rId4" Type="http://schemas.openxmlformats.org/officeDocument/2006/relationships/image" Target="../media/image17.jpe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6.jpe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3127CA-435C-4BB1-9778-D14118230534}" type="datetime1">
              <a:rPr lang="pl-PL" smtClean="0"/>
              <a:pPr/>
              <a:t>2016-09-08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60694" y="1154263"/>
            <a:ext cx="8226854" cy="227207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it-IT" sz="2800" b="1" dirty="0"/>
              <a:t>Co-</a:t>
            </a:r>
            <a:r>
              <a:rPr lang="pl-PL" sz="2800" b="1" dirty="0"/>
              <a:t>Simulation </a:t>
            </a:r>
            <a:r>
              <a:rPr lang="fr-CH" sz="2800" b="1" dirty="0"/>
              <a:t>Framework </a:t>
            </a:r>
            <a:r>
              <a:rPr lang="pl-PL" sz="2800" b="1" dirty="0"/>
              <a:t>of Transient </a:t>
            </a:r>
            <a:r>
              <a:rPr lang="pl-PL" sz="2800" b="1" dirty="0" smtClean="0"/>
              <a:t>Effects</a:t>
            </a:r>
            <a:endParaRPr lang="fr-CH" sz="2800" b="1" dirty="0" smtClean="0"/>
          </a:p>
          <a:p>
            <a:pPr algn="ctr"/>
            <a:r>
              <a:rPr lang="pl-PL" sz="2800" b="1" dirty="0" smtClean="0"/>
              <a:t>in </a:t>
            </a:r>
            <a:r>
              <a:rPr lang="pl-PL" sz="2800" b="1" dirty="0"/>
              <a:t>Superconducting Accelerator </a:t>
            </a:r>
            <a:r>
              <a:rPr lang="fr-CH" sz="2800" b="1" dirty="0"/>
              <a:t>Circuits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962866" y="3141467"/>
            <a:ext cx="72225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u="sng" dirty="0"/>
              <a:t>L. </a:t>
            </a:r>
            <a:r>
              <a:rPr lang="en-GB" sz="2000" u="sng" dirty="0" err="1"/>
              <a:t>Bortot</a:t>
            </a:r>
            <a:r>
              <a:rPr lang="en-GB" sz="2000" dirty="0"/>
              <a:t>, </a:t>
            </a:r>
            <a:r>
              <a:rPr lang="pl-PL" sz="2000" dirty="0"/>
              <a:t>M</a:t>
            </a:r>
            <a:r>
              <a:rPr lang="en-GB" sz="2000" dirty="0"/>
              <a:t>.</a:t>
            </a:r>
            <a:r>
              <a:rPr lang="pl-PL" sz="2000" dirty="0"/>
              <a:t> Maciejewski</a:t>
            </a:r>
            <a:r>
              <a:rPr lang="fr-CH" sz="2000" dirty="0"/>
              <a:t>, </a:t>
            </a:r>
            <a:r>
              <a:rPr lang="en-GB" sz="2000" dirty="0"/>
              <a:t>M. </a:t>
            </a:r>
            <a:r>
              <a:rPr lang="en-GB" sz="2000" dirty="0" err="1"/>
              <a:t>Prioli</a:t>
            </a:r>
            <a:r>
              <a:rPr lang="en-GB" sz="2000" dirty="0"/>
              <a:t>, </a:t>
            </a:r>
            <a:r>
              <a:rPr lang="en-GB" sz="2000" dirty="0" smtClean="0"/>
              <a:t>A.M</a:t>
            </a:r>
            <a:r>
              <a:rPr lang="en-GB" sz="2000" dirty="0"/>
              <a:t>. Fernandez Navarro, </a:t>
            </a:r>
          </a:p>
          <a:p>
            <a:pPr algn="ctr"/>
            <a:r>
              <a:rPr lang="en-GB" sz="2000" dirty="0"/>
              <a:t>J.B. </a:t>
            </a:r>
            <a:r>
              <a:rPr lang="en-GB" sz="2000" dirty="0" err="1"/>
              <a:t>Ghini</a:t>
            </a:r>
            <a:r>
              <a:rPr lang="en-GB" sz="2000" dirty="0"/>
              <a:t>, B. </a:t>
            </a:r>
            <a:r>
              <a:rPr lang="en-GB" sz="2000" dirty="0" err="1"/>
              <a:t>Auchmann</a:t>
            </a:r>
            <a:r>
              <a:rPr lang="en-GB" sz="2000" dirty="0"/>
              <a:t>, A.P. </a:t>
            </a:r>
            <a:r>
              <a:rPr lang="en-GB" sz="2000" dirty="0" err="1"/>
              <a:t>Verweij</a:t>
            </a:r>
            <a:endParaRPr lang="en-GB" sz="2000" dirty="0"/>
          </a:p>
          <a:p>
            <a:pPr algn="ctr"/>
            <a:endParaRPr lang="en-GB" sz="2000" dirty="0"/>
          </a:p>
          <a:p>
            <a:pPr algn="ctr"/>
            <a:endParaRPr lang="en-GB" sz="2000" b="1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-306723" y="5422242"/>
            <a:ext cx="9761688" cy="1500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Acknowledgement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b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1800" dirty="0" smtClean="0">
                <a:solidFill>
                  <a:schemeClr val="bg1">
                    <a:lumMod val="65000"/>
                  </a:schemeClr>
                </a:solidFill>
              </a:rPr>
              <a:t>Sebastian Schoeps, Idoia </a:t>
            </a:r>
            <a:r>
              <a:rPr lang="it-IT" sz="1800" dirty="0">
                <a:solidFill>
                  <a:schemeClr val="bg1">
                    <a:lumMod val="65000"/>
                  </a:schemeClr>
                </a:solidFill>
              </a:rPr>
              <a:t>Cortes </a:t>
            </a:r>
            <a:r>
              <a:rPr lang="it-IT" sz="1800" dirty="0" smtClean="0">
                <a:solidFill>
                  <a:schemeClr val="bg1">
                    <a:lumMod val="65000"/>
                  </a:schemeClr>
                </a:solidFill>
              </a:rPr>
              <a:t>Garcia, </a:t>
            </a:r>
            <a:r>
              <a:rPr lang="en-GB" sz="1800" dirty="0" err="1" smtClean="0">
                <a:solidFill>
                  <a:schemeClr val="bg1">
                    <a:lumMod val="65000"/>
                  </a:schemeClr>
                </a:solidFill>
              </a:rPr>
              <a:t>Emmanuele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800" dirty="0" err="1" smtClean="0">
                <a:solidFill>
                  <a:schemeClr val="bg1">
                    <a:lumMod val="65000"/>
                  </a:schemeClr>
                </a:solidFill>
              </a:rPr>
              <a:t>Ravaioli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, Tina </a:t>
            </a:r>
            <a:r>
              <a:rPr lang="en-GB" sz="1800" dirty="0" err="1" smtClean="0">
                <a:solidFill>
                  <a:schemeClr val="bg1">
                    <a:lumMod val="65000"/>
                  </a:schemeClr>
                </a:solidFill>
              </a:rPr>
              <a:t>Griesemer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8" descr="Risultati immagini per cer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663" y="4104826"/>
            <a:ext cx="658915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2677" y="213633"/>
            <a:ext cx="150539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90" y="877059"/>
            <a:ext cx="6706896" cy="5023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Results: CLIQ discharge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9731484" y="3934921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752974" y="1533525"/>
            <a:ext cx="1728000" cy="1152000"/>
          </a:xfrm>
          <a:prstGeom prst="rect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38834" y="3002229"/>
            <a:ext cx="1728000" cy="1152000"/>
          </a:xfrm>
          <a:prstGeom prst="rect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7325097" y="2040377"/>
            <a:ext cx="1541032" cy="396240"/>
            <a:chOff x="6456890" y="3765230"/>
            <a:chExt cx="2580640" cy="396240"/>
          </a:xfrm>
        </p:grpSpPr>
        <p:sp>
          <p:nvSpPr>
            <p:cNvPr id="23" name="Arc 22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4" name="Arc 23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360723" y="3208516"/>
            <a:ext cx="1541032" cy="412025"/>
            <a:chOff x="6456890" y="4401685"/>
            <a:chExt cx="2474977" cy="412025"/>
          </a:xfrm>
        </p:grpSpPr>
        <p:sp>
          <p:nvSpPr>
            <p:cNvPr id="26" name="Arc 25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7" name="Arc 26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8" name="Arc 27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flipH="1">
            <a:off x="7404530" y="2351314"/>
            <a:ext cx="1425973" cy="933269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7360723" y="2351314"/>
            <a:ext cx="1505406" cy="933269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236256" y="1539144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Circuit </a:t>
            </a:r>
            <a:r>
              <a:rPr lang="fr-CH" dirty="0" err="1" smtClean="0"/>
              <a:t>solver</a:t>
            </a:r>
            <a:endParaRPr lang="pl-PL" baseline="-25000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7236256" y="3734559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>
                <a:solidFill>
                  <a:srgbClr val="00B050"/>
                </a:solidFill>
              </a:rPr>
              <a:t>Field </a:t>
            </a:r>
            <a:r>
              <a:rPr lang="fr-CH" dirty="0" err="1" smtClean="0">
                <a:solidFill>
                  <a:srgbClr val="00B050"/>
                </a:solidFill>
              </a:rPr>
              <a:t>solver</a:t>
            </a:r>
            <a:endParaRPr lang="pl-PL" baseline="-25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5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69135"/>
            <a:ext cx="6722415" cy="50355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Results: CLIQ discharge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9731484" y="3934921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59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869" y="939312"/>
            <a:ext cx="5760000" cy="2682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Results: CLIQ discharge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9731484" y="3934921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484" y="19954"/>
            <a:ext cx="6156253" cy="2880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73176" y="783189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Inter-filament coupling losses [W/m^3</a:t>
            </a:r>
            <a:r>
              <a:rPr lang="en-GB" sz="2000" dirty="0"/>
              <a:t>]</a:t>
            </a:r>
            <a:endParaRPr lang="en-US" sz="2000" dirty="0"/>
          </a:p>
          <a:p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473176" y="3350770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Voltage-to-ground distribution</a:t>
            </a:r>
            <a:r>
              <a:rPr lang="en-GB" sz="2000" dirty="0"/>
              <a:t> </a:t>
            </a:r>
            <a:r>
              <a:rPr lang="en-GB" sz="2000" dirty="0" smtClean="0"/>
              <a:t>[V]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362" y="3514075"/>
            <a:ext cx="5760000" cy="26715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766458" y="5714722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(@ 40 </a:t>
            </a:r>
            <a:r>
              <a:rPr lang="en-GB" dirty="0" err="1"/>
              <a:t>ms</a:t>
            </a:r>
            <a:r>
              <a:rPr lang="en-GB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34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335" y="1176967"/>
            <a:ext cx="1411051" cy="25875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Outlook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9731484" y="3934921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27" name="Up-Down Arrow 26"/>
          <p:cNvSpPr/>
          <p:nvPr/>
        </p:nvSpPr>
        <p:spPr>
          <a:xfrm rot="5400000">
            <a:off x="1800103" y="2760820"/>
            <a:ext cx="167952" cy="258387"/>
          </a:xfrm>
          <a:prstGeom prst="upDownArrow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3"/>
              </a:solidFill>
            </a:endParaRPr>
          </a:p>
        </p:txBody>
      </p:sp>
      <p:pic>
        <p:nvPicPr>
          <p:cNvPr id="29" name="Picture 28" descr="Screen Clippi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98" y="3347524"/>
            <a:ext cx="1840362" cy="587624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638513" y="783516"/>
            <a:ext cx="24961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Ongoing activities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26306" y="1549432"/>
            <a:ext cx="1440000" cy="900000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2D</a:t>
            </a:r>
            <a:br>
              <a:rPr lang="en-GB" dirty="0" smtClean="0"/>
            </a:br>
            <a:r>
              <a:rPr lang="en-GB" dirty="0" smtClean="0"/>
              <a:t>Electro-</a:t>
            </a:r>
          </a:p>
          <a:p>
            <a:pPr algn="ctr"/>
            <a:r>
              <a:rPr lang="en-GB" dirty="0" smtClean="0"/>
              <a:t>Thermal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1999725" y="1549432"/>
            <a:ext cx="1440000" cy="900000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3"/>
                </a:solidFill>
              </a:rPr>
              <a:t>2D</a:t>
            </a:r>
          </a:p>
          <a:p>
            <a:pPr algn="ctr"/>
            <a:r>
              <a:rPr lang="en-GB" dirty="0" smtClean="0">
                <a:solidFill>
                  <a:schemeClr val="accent3"/>
                </a:solidFill>
              </a:rPr>
              <a:t>Mechanical</a:t>
            </a:r>
            <a:endParaRPr lang="en-GB" dirty="0">
              <a:solidFill>
                <a:schemeClr val="accent3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000245" y="2530013"/>
            <a:ext cx="1440000" cy="720000"/>
            <a:chOff x="4177839" y="2700387"/>
            <a:chExt cx="1440000" cy="720000"/>
          </a:xfrm>
        </p:grpSpPr>
        <p:sp>
          <p:nvSpPr>
            <p:cNvPr id="35" name="Rectangle 34"/>
            <p:cNvSpPr/>
            <p:nvPr/>
          </p:nvSpPr>
          <p:spPr>
            <a:xfrm>
              <a:off x="4177839" y="2700387"/>
              <a:ext cx="1440000" cy="720000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chemeClr val="tx1"/>
                </a:solidFill>
              </a:endParaRPr>
            </a:p>
          </p:txBody>
        </p:sp>
        <p:pic>
          <p:nvPicPr>
            <p:cNvPr id="36" name="Picture 2" descr="https://encrypted-tbn3.gstatic.com/images?q=tbn:ANd9GcSXmOOMYb-axGvFsamL33p500axCj0rJZApNswAQBBnEOYN-O0WKkhtVA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48" b="30571"/>
            <a:stretch/>
          </p:blipFill>
          <p:spPr bwMode="auto">
            <a:xfrm>
              <a:off x="4412064" y="2879318"/>
              <a:ext cx="971550" cy="3621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Group 36"/>
          <p:cNvGrpSpPr/>
          <p:nvPr/>
        </p:nvGrpSpPr>
        <p:grpSpPr>
          <a:xfrm>
            <a:off x="327087" y="2530013"/>
            <a:ext cx="1440000" cy="720000"/>
            <a:chOff x="557930" y="2629422"/>
            <a:chExt cx="1440000" cy="720000"/>
          </a:xfrm>
        </p:grpSpPr>
        <p:sp>
          <p:nvSpPr>
            <p:cNvPr id="38" name="Rectangle 37"/>
            <p:cNvSpPr/>
            <p:nvPr/>
          </p:nvSpPr>
          <p:spPr>
            <a:xfrm>
              <a:off x="557930" y="2629422"/>
              <a:ext cx="1440000" cy="72000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39" name="Picture 38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0025" y="2912943"/>
              <a:ext cx="1281701" cy="17019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sp>
        <p:nvSpPr>
          <p:cNvPr id="40" name="Rectangle 39"/>
          <p:cNvSpPr/>
          <p:nvPr/>
        </p:nvSpPr>
        <p:spPr>
          <a:xfrm>
            <a:off x="5258137" y="786076"/>
            <a:ext cx="36818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Short term future plans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017" y="3402132"/>
            <a:ext cx="2529310" cy="832320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7239606" y="1552615"/>
            <a:ext cx="1440000" cy="900000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7030A0"/>
                </a:solidFill>
              </a:rPr>
              <a:t>Electrical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7239865" y="2533196"/>
            <a:ext cx="1440000" cy="720000"/>
            <a:chOff x="5363477" y="2701975"/>
            <a:chExt cx="1440000" cy="720000"/>
          </a:xfrm>
        </p:grpSpPr>
        <p:sp>
          <p:nvSpPr>
            <p:cNvPr id="56" name="Rectangle 55"/>
            <p:cNvSpPr/>
            <p:nvPr/>
          </p:nvSpPr>
          <p:spPr>
            <a:xfrm>
              <a:off x="5363477" y="2701975"/>
              <a:ext cx="1440000" cy="720000"/>
            </a:xfrm>
            <a:prstGeom prst="rect">
              <a:avLst/>
            </a:prstGeom>
            <a:ln w="28575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rgbClr val="7030A0"/>
                </a:solidFill>
              </a:endParaRP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7457" y="2904448"/>
              <a:ext cx="812040" cy="315054"/>
            </a:xfrm>
            <a:prstGeom prst="rect">
              <a:avLst/>
            </a:prstGeom>
          </p:spPr>
        </p:pic>
      </p:grpSp>
      <p:sp>
        <p:nvSpPr>
          <p:cNvPr id="58" name="Rectangle 57"/>
          <p:cNvSpPr/>
          <p:nvPr/>
        </p:nvSpPr>
        <p:spPr>
          <a:xfrm>
            <a:off x="5547606" y="1552615"/>
            <a:ext cx="1440000" cy="900000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Controller</a:t>
            </a:r>
            <a:endParaRPr lang="en-GB" dirty="0">
              <a:solidFill>
                <a:srgbClr val="00B050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5547606" y="2533196"/>
            <a:ext cx="1440000" cy="720000"/>
            <a:chOff x="7245483" y="2699285"/>
            <a:chExt cx="1440000" cy="720000"/>
          </a:xfrm>
        </p:grpSpPr>
        <p:sp>
          <p:nvSpPr>
            <p:cNvPr id="60" name="Rectangle 59"/>
            <p:cNvSpPr/>
            <p:nvPr/>
          </p:nvSpPr>
          <p:spPr>
            <a:xfrm>
              <a:off x="7245483" y="2699285"/>
              <a:ext cx="1440000" cy="720000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rgbClr val="00B0F0"/>
                </a:solidFill>
              </a:endParaRPr>
            </a:p>
          </p:txBody>
        </p:sp>
        <p:pic>
          <p:nvPicPr>
            <p:cNvPr id="61" name="Picture 6" descr="Znalezione obrazy dla zapytania PSIM icon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9484" y="2843285"/>
              <a:ext cx="431999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ctangle 2"/>
          <p:cNvSpPr/>
          <p:nvPr/>
        </p:nvSpPr>
        <p:spPr>
          <a:xfrm>
            <a:off x="423563" y="4917003"/>
            <a:ext cx="2397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Fluid dynamics </a:t>
            </a:r>
            <a:endParaRPr lang="en-US" sz="2000" dirty="0"/>
          </a:p>
        </p:txBody>
      </p:sp>
      <p:sp>
        <p:nvSpPr>
          <p:cNvPr id="62" name="Rectangle 61"/>
          <p:cNvSpPr/>
          <p:nvPr/>
        </p:nvSpPr>
        <p:spPr>
          <a:xfrm>
            <a:off x="303490" y="4405003"/>
            <a:ext cx="24961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… And beyond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775484" y="4763115"/>
            <a:ext cx="15352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Hardware </a:t>
            </a:r>
            <a:br>
              <a:rPr lang="en-US" sz="2000" dirty="0" smtClean="0"/>
            </a:br>
            <a:r>
              <a:rPr lang="en-US" sz="2000" dirty="0" smtClean="0"/>
              <a:t>in-the-loop</a:t>
            </a:r>
            <a:endParaRPr lang="en-US" sz="2000" dirty="0"/>
          </a:p>
        </p:txBody>
      </p:sp>
      <p:sp>
        <p:nvSpPr>
          <p:cNvPr id="64" name="Rectangle 63"/>
          <p:cNvSpPr/>
          <p:nvPr/>
        </p:nvSpPr>
        <p:spPr>
          <a:xfrm>
            <a:off x="3022271" y="5620646"/>
            <a:ext cx="23600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3D modelling</a:t>
            </a:r>
            <a:endParaRPr lang="en-US" sz="2000" dirty="0"/>
          </a:p>
        </p:txBody>
      </p:sp>
      <p:sp>
        <p:nvSpPr>
          <p:cNvPr id="65" name="Rectangle 64"/>
          <p:cNvSpPr/>
          <p:nvPr/>
        </p:nvSpPr>
        <p:spPr>
          <a:xfrm>
            <a:off x="1182800" y="5418790"/>
            <a:ext cx="31889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1D Quench  </a:t>
            </a:r>
            <a:br>
              <a:rPr lang="en-US" sz="2000" dirty="0" smtClean="0"/>
            </a:br>
            <a:r>
              <a:rPr lang="en-US" sz="2000" dirty="0" smtClean="0"/>
              <a:t>propagation</a:t>
            </a:r>
            <a:endParaRPr lang="en-US" sz="2000" dirty="0"/>
          </a:p>
        </p:txBody>
      </p:sp>
      <p:sp>
        <p:nvSpPr>
          <p:cNvPr id="66" name="Up-Down Arrow 65"/>
          <p:cNvSpPr/>
          <p:nvPr/>
        </p:nvSpPr>
        <p:spPr>
          <a:xfrm rot="5400000">
            <a:off x="7026696" y="2765613"/>
            <a:ext cx="167952" cy="258387"/>
          </a:xfrm>
          <a:prstGeom prst="upDownArrow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accent3"/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14454" y="4460889"/>
            <a:ext cx="2662343" cy="16496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6132">
            <a:off x="6997521" y="4470114"/>
            <a:ext cx="1558268" cy="160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2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Conclusions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9731484" y="3934921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457200" y="787414"/>
            <a:ext cx="822685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A </a:t>
            </a:r>
            <a:r>
              <a:rPr lang="en-GB" sz="2000" b="1" i="1" dirty="0">
                <a:solidFill>
                  <a:srgbClr val="FF0000"/>
                </a:solidFill>
              </a:rPr>
              <a:t>multi-3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scaling system cannot be simulated within one tool</a:t>
            </a:r>
          </a:p>
          <a:p>
            <a:pPr algn="ctr"/>
            <a:endParaRPr lang="en-GB" sz="2000" dirty="0">
              <a:solidFill>
                <a:srgbClr val="FF0000"/>
              </a:solidFill>
            </a:endParaRPr>
          </a:p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Partial models do not guarantee </a:t>
            </a:r>
            <a:r>
              <a:rPr lang="en-GB" sz="2000" b="1" dirty="0" smtClean="0">
                <a:solidFill>
                  <a:srgbClr val="FF0000"/>
                </a:solidFill>
              </a:rPr>
              <a:t>consistency</a:t>
            </a:r>
            <a:r>
              <a:rPr lang="en-GB" sz="2000" dirty="0" smtClean="0">
                <a:solidFill>
                  <a:srgbClr val="FF0000"/>
                </a:solidFill>
              </a:rPr>
              <a:t> of results</a:t>
            </a:r>
          </a:p>
          <a:p>
            <a:pPr algn="ctr"/>
            <a:endParaRPr lang="en-GB" sz="2000" dirty="0"/>
          </a:p>
          <a:p>
            <a:pPr algn="ctr"/>
            <a:endParaRPr lang="en-GB" sz="2000" dirty="0" smtClean="0"/>
          </a:p>
          <a:p>
            <a:pPr algn="ctr"/>
            <a:r>
              <a:rPr lang="en-GB" sz="2000" dirty="0" smtClean="0"/>
              <a:t>A</a:t>
            </a:r>
            <a:r>
              <a:rPr lang="en-GB" sz="2000" b="1" dirty="0" smtClean="0"/>
              <a:t> Co-simulation framework </a:t>
            </a:r>
            <a:r>
              <a:rPr lang="en-GB" sz="2000" dirty="0" smtClean="0"/>
              <a:t>as solution:</a:t>
            </a:r>
          </a:p>
          <a:p>
            <a:pPr algn="ctr"/>
            <a:endParaRPr lang="en-GB" sz="20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 smtClean="0"/>
              <a:t>Common coupling interface, </a:t>
            </a:r>
            <a:r>
              <a:rPr lang="en-US" sz="2000" dirty="0" smtClean="0"/>
              <a:t>for </a:t>
            </a:r>
            <a:r>
              <a:rPr lang="en-US" sz="2000" b="1" dirty="0" smtClean="0"/>
              <a:t>information exchange</a:t>
            </a:r>
            <a:r>
              <a:rPr lang="en-US" sz="2000" dirty="0" smtClean="0"/>
              <a:t>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 algn="ctr">
              <a:buFont typeface="Arial" charset="0"/>
              <a:buChar char="•"/>
            </a:pPr>
            <a:r>
              <a:rPr lang="en-US" sz="2000" b="1" dirty="0" smtClean="0"/>
              <a:t>Commercial </a:t>
            </a:r>
            <a:r>
              <a:rPr lang="en-US" sz="2000" b="1" dirty="0"/>
              <a:t>tools</a:t>
            </a:r>
            <a:r>
              <a:rPr lang="en-US" sz="2000" dirty="0"/>
              <a:t>, </a:t>
            </a:r>
            <a:r>
              <a:rPr lang="en-US" sz="2000" dirty="0" smtClean="0"/>
              <a:t>specialized </a:t>
            </a:r>
            <a:r>
              <a:rPr lang="en-US" sz="2000" dirty="0"/>
              <a:t>on their domain of </a:t>
            </a:r>
            <a:r>
              <a:rPr lang="en-US" sz="2000" dirty="0" smtClean="0"/>
              <a:t>competence. </a:t>
            </a:r>
            <a:endParaRPr lang="en-US" sz="2000" dirty="0"/>
          </a:p>
          <a:p>
            <a:pPr algn="ctr"/>
            <a:endParaRPr lang="en-US" sz="2000" dirty="0" smtClean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 smtClean="0"/>
              <a:t>Efficiency</a:t>
            </a:r>
            <a:r>
              <a:rPr lang="en-US" sz="2000" dirty="0" smtClean="0"/>
              <a:t> through </a:t>
            </a:r>
            <a:r>
              <a:rPr lang="en-US" sz="2000" b="1" dirty="0" smtClean="0"/>
              <a:t>modularity</a:t>
            </a:r>
            <a:r>
              <a:rPr lang="en-US" sz="2000" dirty="0" smtClean="0"/>
              <a:t>, a </a:t>
            </a:r>
            <a:r>
              <a:rPr lang="en-US" sz="2000" dirty="0"/>
              <a:t>suitable solver for </a:t>
            </a:r>
            <a:r>
              <a:rPr lang="en-US" sz="2000" dirty="0" smtClean="0"/>
              <a:t>each analysis.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 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Proof of concept</a:t>
            </a:r>
          </a:p>
          <a:p>
            <a:pPr algn="ctr"/>
            <a:r>
              <a:rPr lang="en-US" sz="2000" dirty="0" smtClean="0">
                <a:solidFill>
                  <a:srgbClr val="00B050"/>
                </a:solidFill>
              </a:rPr>
              <a:t>Field-circuit co-simulation 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en-US" sz="2000" dirty="0" smtClean="0">
                <a:solidFill>
                  <a:srgbClr val="00B050"/>
                </a:solidFill>
              </a:rPr>
              <a:t>of an LHC </a:t>
            </a:r>
            <a:r>
              <a:rPr lang="en-US" sz="2000" dirty="0">
                <a:solidFill>
                  <a:srgbClr val="00B050"/>
                </a:solidFill>
              </a:rPr>
              <a:t>main dipole </a:t>
            </a:r>
            <a:r>
              <a:rPr lang="en-US" sz="2000" dirty="0" smtClean="0">
                <a:solidFill>
                  <a:srgbClr val="00B050"/>
                </a:solidFill>
              </a:rPr>
              <a:t>magnet protected </a:t>
            </a:r>
            <a:r>
              <a:rPr lang="en-US" sz="2000" dirty="0">
                <a:solidFill>
                  <a:srgbClr val="00B050"/>
                </a:solidFill>
              </a:rPr>
              <a:t>by CLIQ</a:t>
            </a:r>
            <a:r>
              <a:rPr lang="en-US" sz="2000" dirty="0" smtClean="0">
                <a:solidFill>
                  <a:srgbClr val="00B050"/>
                </a:solidFill>
              </a:rPr>
              <a:t>.</a:t>
            </a:r>
            <a:endParaRPr 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80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/>
              <a:t>The </a:t>
            </a:r>
            <a:r>
              <a:rPr lang="en-GB" sz="3200" dirty="0" smtClean="0"/>
              <a:t>challenge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01" y="956185"/>
            <a:ext cx="3373960" cy="165549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326351" y="3184427"/>
            <a:ext cx="7989361" cy="0"/>
          </a:xfrm>
          <a:prstGeom prst="straightConnector1">
            <a:avLst/>
          </a:prstGeom>
          <a:ln w="50800">
            <a:solidFill>
              <a:schemeClr val="tx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107990" y="3033440"/>
            <a:ext cx="0" cy="360000"/>
          </a:xfrm>
          <a:prstGeom prst="line">
            <a:avLst/>
          </a:prstGeom>
          <a:ln w="508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898510" y="3033440"/>
            <a:ext cx="0" cy="360000"/>
          </a:xfrm>
          <a:prstGeom prst="line">
            <a:avLst/>
          </a:prstGeom>
          <a:ln w="508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689030" y="3033440"/>
            <a:ext cx="0" cy="360000"/>
          </a:xfrm>
          <a:prstGeom prst="line">
            <a:avLst/>
          </a:prstGeom>
          <a:ln w="508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479550" y="3033440"/>
            <a:ext cx="0" cy="360000"/>
          </a:xfrm>
          <a:prstGeom prst="line">
            <a:avLst/>
          </a:prstGeom>
          <a:ln w="508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749340" y="3451717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1e-6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548842" y="3451717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1e-3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529152" y="3451717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188345" y="3451717"/>
            <a:ext cx="6126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1e3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631005" y="2953594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m</a:t>
            </a:r>
            <a:endParaRPr lang="pl-PL" sz="2400" b="1" dirty="0" smtClean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0793" y="880032"/>
            <a:ext cx="1796661" cy="1800000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2385766" y="830240"/>
            <a:ext cx="900000" cy="900000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242565" y="1528514"/>
            <a:ext cx="318401" cy="311136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430324" y="1084497"/>
            <a:ext cx="581403" cy="179121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4" t="22527" b="8046"/>
          <a:stretch/>
        </p:blipFill>
        <p:spPr>
          <a:xfrm flipH="1">
            <a:off x="6490856" y="1479439"/>
            <a:ext cx="1842354" cy="1116000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>
            <a:off x="5789382" y="1658264"/>
            <a:ext cx="581403" cy="179121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181027" y="4537813"/>
            <a:ext cx="44191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>
                <a:solidFill>
                  <a:srgbClr val="00B050"/>
                </a:solidFill>
              </a:rPr>
              <a:t>Multi-Physics</a:t>
            </a:r>
            <a:r>
              <a:rPr lang="en-GB" sz="2800" b="1" dirty="0" smtClean="0">
                <a:solidFill>
                  <a:srgbClr val="00B050"/>
                </a:solidFill>
              </a:rPr>
              <a:t> </a:t>
            </a:r>
            <a:br>
              <a:rPr lang="en-GB" sz="2800" b="1" dirty="0" smtClean="0">
                <a:solidFill>
                  <a:srgbClr val="00B050"/>
                </a:solidFill>
              </a:rPr>
            </a:br>
            <a:r>
              <a:rPr lang="pl-PL" sz="2800" b="1" dirty="0" smtClean="0">
                <a:solidFill>
                  <a:srgbClr val="00B050"/>
                </a:solidFill>
              </a:rPr>
              <a:t>Multi-Rate</a:t>
            </a:r>
            <a:r>
              <a:rPr lang="en-GB" sz="2800" b="1" dirty="0" smtClean="0">
                <a:solidFill>
                  <a:srgbClr val="00B050"/>
                </a:solidFill>
              </a:rPr>
              <a:t> </a:t>
            </a:r>
            <a:r>
              <a:rPr lang="en-GB" sz="2800" b="1" dirty="0" smtClean="0">
                <a:solidFill>
                  <a:srgbClr val="00B050"/>
                </a:solidFill>
              </a:rPr>
              <a:t/>
            </a:r>
            <a:br>
              <a:rPr lang="en-GB" sz="2800" b="1" dirty="0" smtClean="0">
                <a:solidFill>
                  <a:srgbClr val="00B050"/>
                </a:solidFill>
              </a:rPr>
            </a:br>
            <a:r>
              <a:rPr lang="pl-PL" sz="2800" b="1" dirty="0" smtClean="0">
                <a:solidFill>
                  <a:srgbClr val="00B050"/>
                </a:solidFill>
              </a:rPr>
              <a:t>Multi-Scale</a:t>
            </a:r>
            <a:endParaRPr lang="pl-PL" sz="2800" b="1" dirty="0">
              <a:solidFill>
                <a:srgbClr val="00B050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08450" y="3891940"/>
            <a:ext cx="4357100" cy="2113650"/>
            <a:chOff x="408450" y="3891940"/>
            <a:chExt cx="4357100" cy="2113650"/>
          </a:xfrm>
        </p:grpSpPr>
        <p:sp>
          <p:nvSpPr>
            <p:cNvPr id="8" name="Cloud 7"/>
            <p:cNvSpPr/>
            <p:nvPr/>
          </p:nvSpPr>
          <p:spPr>
            <a:xfrm>
              <a:off x="408450" y="3891940"/>
              <a:ext cx="4357100" cy="2113650"/>
            </a:xfrm>
            <a:prstGeom prst="cloud">
              <a:avLst/>
            </a:prstGeom>
            <a:solidFill>
              <a:schemeClr val="lt1"/>
            </a:solidFill>
            <a:ln w="28575">
              <a:gradFill>
                <a:gsLst>
                  <a:gs pos="47000">
                    <a:srgbClr val="FFFF00"/>
                  </a:gs>
                  <a:gs pos="0">
                    <a:srgbClr val="FF0000"/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endParaRPr lang="en-GB" sz="1350" dirty="0" smtClean="0">
                <a:solidFill>
                  <a:srgbClr val="7030A0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99918" y="5190414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7030A0"/>
                  </a:solidFill>
                </a:rPr>
                <a:t>Electrodynamics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880687" y="4702234"/>
              <a:ext cx="18646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CH" b="1" dirty="0" err="1">
                  <a:solidFill>
                    <a:srgbClr val="FFC000"/>
                  </a:solidFill>
                </a:rPr>
                <a:t>Fluid</a:t>
              </a:r>
              <a:r>
                <a:rPr lang="fr-CH" b="1" dirty="0">
                  <a:solidFill>
                    <a:srgbClr val="FFC000"/>
                  </a:solidFill>
                </a:rPr>
                <a:t> </a:t>
              </a:r>
              <a:r>
                <a:rPr lang="fr-CH" b="1" dirty="0" err="1">
                  <a:solidFill>
                    <a:srgbClr val="FFC000"/>
                  </a:solidFill>
                </a:rPr>
                <a:t>dynamics</a:t>
              </a:r>
              <a:endParaRPr lang="en-GB" b="1" dirty="0">
                <a:solidFill>
                  <a:srgbClr val="FFC0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023573" y="4341379"/>
              <a:ext cx="10823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CH" b="1" dirty="0">
                  <a:solidFill>
                    <a:srgbClr val="FF0000"/>
                  </a:solidFill>
                </a:rPr>
                <a:t>Thermal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717687" y="4188654"/>
              <a:ext cx="13644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CH" b="1" dirty="0" err="1">
                  <a:solidFill>
                    <a:schemeClr val="bg1">
                      <a:lumMod val="50000"/>
                    </a:schemeClr>
                  </a:solidFill>
                </a:rPr>
                <a:t>Mechanics</a:t>
              </a:r>
              <a:endParaRPr lang="fr-CH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394811" y="5169246"/>
              <a:ext cx="4154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CH" b="1" dirty="0" smtClean="0"/>
                <a:t>…</a:t>
              </a:r>
              <a:endParaRPr lang="fr-CH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055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fr-CH" sz="3200" dirty="0" smtClean="0"/>
              <a:t>In-house VS commercial software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431268" y="819927"/>
            <a:ext cx="3745056" cy="2401656"/>
            <a:chOff x="221372" y="1347460"/>
            <a:chExt cx="6672785" cy="3411109"/>
          </a:xfrm>
        </p:grpSpPr>
        <p:sp>
          <p:nvSpPr>
            <p:cNvPr id="40" name="Cloud Callout 39"/>
            <p:cNvSpPr/>
            <p:nvPr/>
          </p:nvSpPr>
          <p:spPr>
            <a:xfrm>
              <a:off x="221372" y="1347460"/>
              <a:ext cx="6672785" cy="3411109"/>
            </a:xfrm>
            <a:prstGeom prst="cloudCallout">
              <a:avLst>
                <a:gd name="adj1" fmla="val -34416"/>
                <a:gd name="adj2" fmla="val 71445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12372" y="2146907"/>
              <a:ext cx="1396115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ROXIE</a:t>
              </a:r>
              <a:endParaRPr lang="en-US" sz="2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45137" y="1814230"/>
              <a:ext cx="1391835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92D050"/>
                  </a:solidFill>
                </a:rPr>
                <a:t>TALES</a:t>
              </a:r>
              <a:endParaRPr lang="en-US" sz="2000" dirty="0">
                <a:solidFill>
                  <a:srgbClr val="92D05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703881" y="2800400"/>
              <a:ext cx="990851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00B050"/>
                  </a:solidFill>
                </a:rPr>
                <a:t>QP3</a:t>
              </a:r>
              <a:endParaRPr lang="en-US" sz="2000" dirty="0">
                <a:solidFill>
                  <a:srgbClr val="00B05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119685" y="3834657"/>
              <a:ext cx="1522906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00B0F0"/>
                  </a:solidFill>
                </a:rPr>
                <a:t>Qlasa</a:t>
              </a:r>
              <a:endParaRPr lang="en-US" sz="2000" dirty="0">
                <a:solidFill>
                  <a:srgbClr val="00B0F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05808" y="3482051"/>
              <a:ext cx="1525764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Coodi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020721" y="2509370"/>
              <a:ext cx="1236741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7030A0"/>
                  </a:solidFill>
                </a:rPr>
                <a:t>THEA</a:t>
              </a:r>
              <a:endParaRPr lang="en-US" sz="2000" dirty="0">
                <a:solidFill>
                  <a:srgbClr val="7030A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723747" y="1902136"/>
              <a:ext cx="1295936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FFC000"/>
                  </a:solidFill>
                </a:rPr>
                <a:t>SPQR</a:t>
              </a:r>
              <a:endParaRPr lang="en-US" sz="2000" dirty="0">
                <a:solidFill>
                  <a:srgbClr val="FFC000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548179" y="2521025"/>
              <a:ext cx="626567" cy="5682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 smtClean="0"/>
                <a:t>…</a:t>
              </a:r>
              <a:endParaRPr lang="en-US" sz="2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073658" y="2828491"/>
              <a:ext cx="1154778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007833"/>
                  </a:solidFill>
                </a:rPr>
                <a:t>CUDI</a:t>
              </a:r>
              <a:endParaRPr lang="en-US" sz="2000" dirty="0">
                <a:solidFill>
                  <a:srgbClr val="007833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834782" y="3194222"/>
              <a:ext cx="1851366" cy="5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D39238"/>
                  </a:solidFill>
                </a:rPr>
                <a:t>Quaber</a:t>
              </a:r>
              <a:endParaRPr lang="en-US" sz="2000" dirty="0">
                <a:solidFill>
                  <a:srgbClr val="D39238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784929" y="819927"/>
            <a:ext cx="3745056" cy="2401656"/>
            <a:chOff x="3332587" y="3237349"/>
            <a:chExt cx="3745056" cy="2401656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1587" y="3876508"/>
              <a:ext cx="836573" cy="515562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135" y="4551992"/>
              <a:ext cx="436928" cy="436928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0485" y="4110470"/>
              <a:ext cx="1179060" cy="330518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5231" y="3600155"/>
              <a:ext cx="1861756" cy="301753"/>
            </a:xfrm>
            <a:prstGeom prst="rect">
              <a:avLst/>
            </a:prstGeom>
          </p:spPr>
        </p:pic>
        <p:pic>
          <p:nvPicPr>
            <p:cNvPr id="58" name="Picture 57" descr="Screen Clippi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392" y="4710844"/>
              <a:ext cx="1533065" cy="489505"/>
            </a:xfrm>
            <a:prstGeom prst="rect">
              <a:avLst/>
            </a:prstGeom>
          </p:spPr>
        </p:pic>
        <p:sp>
          <p:nvSpPr>
            <p:cNvPr id="60" name="Cloud Callout 59"/>
            <p:cNvSpPr/>
            <p:nvPr/>
          </p:nvSpPr>
          <p:spPr>
            <a:xfrm>
              <a:off x="3332587" y="3237349"/>
              <a:ext cx="3745056" cy="2401656"/>
            </a:xfrm>
            <a:prstGeom prst="cloudCallout">
              <a:avLst>
                <a:gd name="adj1" fmla="val -35494"/>
                <a:gd name="adj2" fmla="val 70885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453262" y="383043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Solutions for partial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smtClean="0"/>
              <a:t>Codes </a:t>
            </a:r>
            <a:r>
              <a:rPr lang="fr-CH" sz="2000" dirty="0" err="1" smtClean="0"/>
              <a:t>likely</a:t>
            </a:r>
            <a:r>
              <a:rPr lang="fr-CH" sz="2000" dirty="0" smtClean="0"/>
              <a:t> </a:t>
            </a:r>
            <a:r>
              <a:rPr lang="fr-CH" sz="2000" dirty="0" smtClean="0"/>
              <a:t>to </a:t>
            </a:r>
            <a:r>
              <a:rPr lang="fr-CH" sz="2000" dirty="0" err="1" smtClean="0"/>
              <a:t>grow</a:t>
            </a:r>
            <a:endParaRPr lang="fr-CH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smtClean="0"/>
              <a:t>Maintenance</a:t>
            </a:r>
            <a:endParaRPr lang="en-GB" sz="2000" dirty="0"/>
          </a:p>
        </p:txBody>
      </p:sp>
      <p:sp>
        <p:nvSpPr>
          <p:cNvPr id="71" name="Rectangle 70"/>
          <p:cNvSpPr/>
          <p:nvPr/>
        </p:nvSpPr>
        <p:spPr>
          <a:xfrm>
            <a:off x="4784929" y="383043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General-purpose</a:t>
            </a:r>
            <a:r>
              <a:rPr lang="fr-CH" sz="2000" dirty="0" smtClean="0"/>
              <a:t> </a:t>
            </a:r>
            <a:r>
              <a:rPr lang="fr-CH" sz="2000" dirty="0" err="1" smtClean="0"/>
              <a:t>GUIs</a:t>
            </a:r>
            <a:endParaRPr lang="fr-CH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smtClean="0"/>
              <a:t>Performance and </a:t>
            </a:r>
            <a:r>
              <a:rPr lang="en-US" sz="2000" dirty="0" smtClean="0"/>
              <a:t>capabilities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smtClean="0"/>
              <a:t>License </a:t>
            </a:r>
            <a:r>
              <a:rPr lang="fr-CH" sz="2000" dirty="0" smtClean="0"/>
              <a:t>vs </a:t>
            </a:r>
            <a:r>
              <a:rPr lang="en-US" sz="2000" dirty="0" smtClean="0"/>
              <a:t>development</a:t>
            </a:r>
            <a:endParaRPr lang="en-US" sz="2000" dirty="0"/>
          </a:p>
        </p:txBody>
      </p:sp>
      <p:sp>
        <p:nvSpPr>
          <p:cNvPr id="27" name="Rectangle 26"/>
          <p:cNvSpPr/>
          <p:nvPr/>
        </p:nvSpPr>
        <p:spPr>
          <a:xfrm>
            <a:off x="846334" y="5336269"/>
            <a:ext cx="74485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None </a:t>
            </a:r>
            <a:r>
              <a:rPr lang="en-US" sz="2800" dirty="0">
                <a:solidFill>
                  <a:srgbClr val="FF0000"/>
                </a:solidFill>
              </a:rPr>
              <a:t>can accurately </a:t>
            </a:r>
            <a:r>
              <a:rPr lang="en-US" sz="2800" dirty="0" smtClean="0">
                <a:solidFill>
                  <a:srgbClr val="FF0000"/>
                </a:solidFill>
              </a:rPr>
              <a:t>model complex circuits!</a:t>
            </a:r>
          </a:p>
          <a:p>
            <a:pPr marL="742950" lvl="1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96997" y="5074525"/>
            <a:ext cx="75472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The fastest transient phenomenon leads the solver time-stepping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2953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1" grpId="0"/>
      <p:bldP spid="2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The STEAM architecture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225227" y="1678064"/>
            <a:ext cx="1440000" cy="900000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2D</a:t>
            </a:r>
            <a:br>
              <a:rPr lang="en-GB" dirty="0" smtClean="0"/>
            </a:br>
            <a:r>
              <a:rPr lang="en-GB" dirty="0" smtClean="0"/>
              <a:t>Electro-</a:t>
            </a:r>
          </a:p>
          <a:p>
            <a:pPr algn="ctr"/>
            <a:r>
              <a:rPr lang="en-GB" dirty="0" smtClean="0"/>
              <a:t>Thermal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5572065" y="1678064"/>
            <a:ext cx="1440000" cy="900000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7030A0"/>
                </a:solidFill>
              </a:rPr>
              <a:t>Electrical</a:t>
            </a:r>
          </a:p>
        </p:txBody>
      </p:sp>
      <p:sp>
        <p:nvSpPr>
          <p:cNvPr id="33" name="Up-Down Arrow 32"/>
          <p:cNvSpPr/>
          <p:nvPr/>
        </p:nvSpPr>
        <p:spPr>
          <a:xfrm>
            <a:off x="2804491" y="3401256"/>
            <a:ext cx="283028" cy="435428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Up-Down Arrow 33"/>
          <p:cNvSpPr/>
          <p:nvPr/>
        </p:nvSpPr>
        <p:spPr>
          <a:xfrm>
            <a:off x="6200924" y="3401256"/>
            <a:ext cx="283028" cy="435428"/>
          </a:xfrm>
          <a:prstGeom prst="upDown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7030A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45773" y="3845119"/>
            <a:ext cx="8141027" cy="923572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smtClean="0"/>
              <a:t>                    Simulations Coupling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51808" y="1678064"/>
            <a:ext cx="1440000" cy="900000"/>
          </a:xfrm>
          <a:prstGeom prst="rect">
            <a:avLst/>
          </a:prstGeom>
          <a:solidFill>
            <a:schemeClr val="lt1"/>
          </a:solidFill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1D</a:t>
            </a:r>
          </a:p>
          <a:p>
            <a:pPr algn="ctr"/>
            <a:r>
              <a:rPr lang="en-GB" dirty="0" smtClean="0"/>
              <a:t>Electro-</a:t>
            </a:r>
          </a:p>
          <a:p>
            <a:pPr algn="ctr"/>
            <a:r>
              <a:rPr lang="en-GB" dirty="0"/>
              <a:t>T</a:t>
            </a:r>
            <a:r>
              <a:rPr lang="en-GB" dirty="0" smtClean="0"/>
              <a:t>hermal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552850" y="2658645"/>
            <a:ext cx="1440000" cy="720000"/>
            <a:chOff x="557930" y="2629422"/>
            <a:chExt cx="1440000" cy="720000"/>
          </a:xfrm>
        </p:grpSpPr>
        <p:sp>
          <p:nvSpPr>
            <p:cNvPr id="38" name="Rectangle 37"/>
            <p:cNvSpPr/>
            <p:nvPr/>
          </p:nvSpPr>
          <p:spPr>
            <a:xfrm>
              <a:off x="557930" y="2629422"/>
              <a:ext cx="1440000" cy="72000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39" name="Picture 38"/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0025" y="2912943"/>
              <a:ext cx="1281701" cy="17019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sp>
        <p:nvSpPr>
          <p:cNvPr id="51" name="Rectangle 50"/>
          <p:cNvSpPr/>
          <p:nvPr/>
        </p:nvSpPr>
        <p:spPr>
          <a:xfrm>
            <a:off x="3898646" y="1678064"/>
            <a:ext cx="1440000" cy="900000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3"/>
                </a:solidFill>
              </a:rPr>
              <a:t>2D</a:t>
            </a:r>
          </a:p>
          <a:p>
            <a:pPr algn="ctr"/>
            <a:r>
              <a:rPr lang="en-GB" dirty="0" smtClean="0">
                <a:solidFill>
                  <a:schemeClr val="accent3"/>
                </a:solidFill>
              </a:rPr>
              <a:t>Mechanical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55" name="Up-Down Arrow 54"/>
          <p:cNvSpPr/>
          <p:nvPr/>
        </p:nvSpPr>
        <p:spPr>
          <a:xfrm rot="5400000">
            <a:off x="2037456" y="2902300"/>
            <a:ext cx="144000" cy="216000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9" name="Up-Down Arrow 58"/>
          <p:cNvSpPr/>
          <p:nvPr/>
        </p:nvSpPr>
        <p:spPr>
          <a:xfrm>
            <a:off x="4493255" y="3401256"/>
            <a:ext cx="250781" cy="424543"/>
          </a:xfrm>
          <a:prstGeom prst="upDownArrow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99166" y="2658645"/>
            <a:ext cx="1440000" cy="720000"/>
            <a:chOff x="4177839" y="2700387"/>
            <a:chExt cx="1440000" cy="720000"/>
          </a:xfrm>
        </p:grpSpPr>
        <p:sp>
          <p:nvSpPr>
            <p:cNvPr id="52" name="Rectangle 51"/>
            <p:cNvSpPr/>
            <p:nvPr/>
          </p:nvSpPr>
          <p:spPr>
            <a:xfrm>
              <a:off x="4177839" y="2700387"/>
              <a:ext cx="1440000" cy="720000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chemeClr val="tx1"/>
                </a:solidFill>
              </a:endParaRPr>
            </a:p>
          </p:txBody>
        </p:sp>
        <p:pic>
          <p:nvPicPr>
            <p:cNvPr id="61" name="Picture 2" descr="https://encrypted-tbn3.gstatic.com/images?q=tbn:ANd9GcSXmOOMYb-axGvFsamL33p500axCj0rJZApNswAQBBnEOYN-O0WKkhtVA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48" b="30571"/>
            <a:stretch/>
          </p:blipFill>
          <p:spPr bwMode="auto">
            <a:xfrm>
              <a:off x="4412064" y="2879318"/>
              <a:ext cx="971550" cy="3621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2" name="Picture 61" descr="https://encrypted-tbn3.gstatic.com/images?q=tbn:ANd9GcTXNagtOt6wBVXCQchsZjaFk-I0ghbWq_36uXG11X2cAp36Wgwa4F5kJ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389" y="3905003"/>
            <a:ext cx="431357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 descr="Screen Clippi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290" y="4022301"/>
            <a:ext cx="1840362" cy="587624"/>
          </a:xfrm>
          <a:prstGeom prst="rect">
            <a:avLst/>
          </a:prstGeom>
        </p:spPr>
      </p:pic>
      <p:sp>
        <p:nvSpPr>
          <p:cNvPr id="64" name="Up-Down Arrow 63"/>
          <p:cNvSpPr/>
          <p:nvPr/>
        </p:nvSpPr>
        <p:spPr>
          <a:xfrm>
            <a:off x="1124485" y="3401256"/>
            <a:ext cx="283028" cy="435428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5" name="Rectangle 64"/>
          <p:cNvSpPr/>
          <p:nvPr/>
        </p:nvSpPr>
        <p:spPr>
          <a:xfrm>
            <a:off x="7245483" y="1678064"/>
            <a:ext cx="1440000" cy="900000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Controller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7" name="Up-Down Arrow 66"/>
          <p:cNvSpPr/>
          <p:nvPr/>
        </p:nvSpPr>
        <p:spPr>
          <a:xfrm>
            <a:off x="7823969" y="3401256"/>
            <a:ext cx="283028" cy="435428"/>
          </a:xfrm>
          <a:prstGeom prst="upDown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2" name="Group 11"/>
          <p:cNvGrpSpPr/>
          <p:nvPr/>
        </p:nvGrpSpPr>
        <p:grpSpPr>
          <a:xfrm>
            <a:off x="7245483" y="2658645"/>
            <a:ext cx="1440000" cy="720000"/>
            <a:chOff x="7245483" y="2699285"/>
            <a:chExt cx="1440000" cy="720000"/>
          </a:xfrm>
        </p:grpSpPr>
        <p:sp>
          <p:nvSpPr>
            <p:cNvPr id="66" name="Rectangle 65"/>
            <p:cNvSpPr/>
            <p:nvPr/>
          </p:nvSpPr>
          <p:spPr>
            <a:xfrm>
              <a:off x="7245483" y="2699285"/>
              <a:ext cx="1440000" cy="720000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rgbClr val="00B0F0"/>
                </a:solidFill>
              </a:endParaRPr>
            </a:p>
          </p:txBody>
        </p:sp>
        <p:pic>
          <p:nvPicPr>
            <p:cNvPr id="68" name="Picture 6" descr="Znalezione obrazy dla zapytania PSIM icon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9484" y="2843285"/>
              <a:ext cx="431999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5572324" y="2658645"/>
            <a:ext cx="1440000" cy="720000"/>
            <a:chOff x="5363477" y="2701975"/>
            <a:chExt cx="1440000" cy="720000"/>
          </a:xfrm>
        </p:grpSpPr>
        <p:sp>
          <p:nvSpPr>
            <p:cNvPr id="30" name="Rectangle 29"/>
            <p:cNvSpPr/>
            <p:nvPr/>
          </p:nvSpPr>
          <p:spPr>
            <a:xfrm>
              <a:off x="5363477" y="2701975"/>
              <a:ext cx="1440000" cy="720000"/>
            </a:xfrm>
            <a:prstGeom prst="rect">
              <a:avLst/>
            </a:prstGeom>
            <a:ln w="28575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rgbClr val="7030A0"/>
                </a:solidFill>
              </a:endParaRPr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677457" y="2904448"/>
              <a:ext cx="812040" cy="315054"/>
            </a:xfrm>
            <a:prstGeom prst="rect">
              <a:avLst/>
            </a:prstGeom>
          </p:spPr>
        </p:pic>
      </p:grpSp>
      <p:grpSp>
        <p:nvGrpSpPr>
          <p:cNvPr id="73" name="Group 72"/>
          <p:cNvGrpSpPr/>
          <p:nvPr/>
        </p:nvGrpSpPr>
        <p:grpSpPr>
          <a:xfrm>
            <a:off x="2226008" y="2658645"/>
            <a:ext cx="1440000" cy="720000"/>
            <a:chOff x="557930" y="2629422"/>
            <a:chExt cx="1440000" cy="720000"/>
          </a:xfrm>
        </p:grpSpPr>
        <p:sp>
          <p:nvSpPr>
            <p:cNvPr id="74" name="Rectangle 73"/>
            <p:cNvSpPr/>
            <p:nvPr/>
          </p:nvSpPr>
          <p:spPr>
            <a:xfrm>
              <a:off x="557930" y="2629422"/>
              <a:ext cx="1440000" cy="72000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75" name="Picture 74"/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0025" y="2912943"/>
              <a:ext cx="1281701" cy="17019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pic>
        <p:nvPicPr>
          <p:cNvPr id="79" name="Picture 7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5" y="5682115"/>
            <a:ext cx="1229144" cy="36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18713" y="5666414"/>
            <a:ext cx="5746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imulation of </a:t>
            </a:r>
            <a:r>
              <a:rPr lang="en-US" b="1" dirty="0" smtClean="0">
                <a:solidFill>
                  <a:schemeClr val="accent6"/>
                </a:solidFill>
              </a:rPr>
              <a:t>T</a:t>
            </a:r>
            <a:r>
              <a:rPr lang="en-US" dirty="0" smtClean="0">
                <a:solidFill>
                  <a:schemeClr val="accent6"/>
                </a:solidFill>
              </a:rPr>
              <a:t>ransient </a:t>
            </a:r>
            <a:r>
              <a:rPr lang="en-US" b="1" dirty="0">
                <a:solidFill>
                  <a:schemeClr val="accent6"/>
                </a:solidFill>
              </a:rPr>
              <a:t>E</a:t>
            </a:r>
            <a:r>
              <a:rPr lang="en-US" dirty="0" smtClean="0">
                <a:solidFill>
                  <a:schemeClr val="accent6"/>
                </a:solidFill>
              </a:rPr>
              <a:t>ffects in </a:t>
            </a:r>
            <a:r>
              <a:rPr lang="en-US" b="1" dirty="0" smtClean="0">
                <a:solidFill>
                  <a:schemeClr val="accent6"/>
                </a:solidFill>
              </a:rPr>
              <a:t>A</a:t>
            </a:r>
            <a:r>
              <a:rPr lang="en-US" dirty="0" smtClean="0">
                <a:solidFill>
                  <a:schemeClr val="accent6"/>
                </a:solidFill>
              </a:rPr>
              <a:t>ccelerator </a:t>
            </a:r>
            <a:r>
              <a:rPr lang="en-US" b="1" dirty="0">
                <a:solidFill>
                  <a:schemeClr val="accent6"/>
                </a:solidFill>
              </a:rPr>
              <a:t>M</a:t>
            </a:r>
            <a:r>
              <a:rPr lang="en-US" dirty="0" smtClean="0">
                <a:solidFill>
                  <a:schemeClr val="accent6"/>
                </a:solidFill>
              </a:rPr>
              <a:t>agnets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80" name="Picture 6" descr="Risultati immagini per lhc 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825" y="40319"/>
            <a:ext cx="153818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8" descr="Risultati immagini per cern log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491" y="122967"/>
            <a:ext cx="73212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0" descr="Risultati immagini per Future circular collider log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923" y="171333"/>
            <a:ext cx="1381937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9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225227" y="1678064"/>
            <a:ext cx="1440000" cy="900000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2D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Electro-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Thermal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572065" y="1678064"/>
            <a:ext cx="1440000" cy="900000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7030A0"/>
                </a:solidFill>
              </a:rPr>
              <a:t>Electrical</a:t>
            </a:r>
          </a:p>
        </p:txBody>
      </p:sp>
      <p:sp>
        <p:nvSpPr>
          <p:cNvPr id="33" name="Up-Down Arrow 32"/>
          <p:cNvSpPr/>
          <p:nvPr/>
        </p:nvSpPr>
        <p:spPr>
          <a:xfrm>
            <a:off x="2804491" y="3401256"/>
            <a:ext cx="283028" cy="435428"/>
          </a:xfrm>
          <a:prstGeom prst="up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Up-Down Arrow 33"/>
          <p:cNvSpPr/>
          <p:nvPr/>
        </p:nvSpPr>
        <p:spPr>
          <a:xfrm>
            <a:off x="6200924" y="3401256"/>
            <a:ext cx="283028" cy="435428"/>
          </a:xfrm>
          <a:prstGeom prst="upDown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rgbClr val="7030A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45773" y="3845119"/>
            <a:ext cx="8141027" cy="923572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smtClean="0"/>
              <a:t>                    Simulations Coupling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51808" y="1289444"/>
            <a:ext cx="1440000" cy="900000"/>
          </a:xfrm>
          <a:prstGeom prst="rect">
            <a:avLst/>
          </a:prstGeom>
          <a:solidFill>
            <a:schemeClr val="lt1"/>
          </a:solidFill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1D</a:t>
            </a:r>
          </a:p>
          <a:p>
            <a:pPr algn="ctr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Electro-</a:t>
            </a:r>
          </a:p>
          <a:p>
            <a:pPr algn="ctr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hermal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52850" y="2270025"/>
            <a:ext cx="1440000" cy="720000"/>
            <a:chOff x="557930" y="2629422"/>
            <a:chExt cx="1440000" cy="720000"/>
          </a:xfrm>
        </p:grpSpPr>
        <p:sp>
          <p:nvSpPr>
            <p:cNvPr id="38" name="Rectangle 37"/>
            <p:cNvSpPr/>
            <p:nvPr/>
          </p:nvSpPr>
          <p:spPr>
            <a:xfrm>
              <a:off x="557930" y="2629422"/>
              <a:ext cx="1440000" cy="720000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39" name="Picture 38"/>
            <p:cNvPicPr/>
            <p:nvPr/>
          </p:nvPicPr>
          <p:blipFill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0025" y="2912943"/>
              <a:ext cx="1281701" cy="170193"/>
            </a:xfrm>
            <a:prstGeom prst="rect">
              <a:avLst/>
            </a:prstGeom>
            <a:ln>
              <a:solidFill>
                <a:schemeClr val="accent1"/>
              </a:solidFill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sp>
        <p:nvSpPr>
          <p:cNvPr id="51" name="Rectangle 50"/>
          <p:cNvSpPr/>
          <p:nvPr/>
        </p:nvSpPr>
        <p:spPr>
          <a:xfrm>
            <a:off x="3898646" y="1289444"/>
            <a:ext cx="1440000" cy="900000"/>
          </a:xfrm>
          <a:prstGeom prst="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3"/>
                </a:solidFill>
              </a:rPr>
              <a:t>2D</a:t>
            </a:r>
          </a:p>
          <a:p>
            <a:pPr algn="ctr"/>
            <a:r>
              <a:rPr lang="en-GB" dirty="0" smtClean="0">
                <a:solidFill>
                  <a:schemeClr val="accent3"/>
                </a:solidFill>
              </a:rPr>
              <a:t>Mechanical</a:t>
            </a:r>
            <a:endParaRPr lang="en-GB" dirty="0">
              <a:solidFill>
                <a:schemeClr val="accent3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99166" y="2270025"/>
            <a:ext cx="1440000" cy="720000"/>
            <a:chOff x="4177839" y="2700387"/>
            <a:chExt cx="1440000" cy="720000"/>
          </a:xfrm>
        </p:grpSpPr>
        <p:sp>
          <p:nvSpPr>
            <p:cNvPr id="52" name="Rectangle 51"/>
            <p:cNvSpPr/>
            <p:nvPr/>
          </p:nvSpPr>
          <p:spPr>
            <a:xfrm>
              <a:off x="4177839" y="2700387"/>
              <a:ext cx="1440000" cy="720000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chemeClr val="tx1"/>
                </a:solidFill>
              </a:endParaRPr>
            </a:p>
          </p:txBody>
        </p:sp>
        <p:pic>
          <p:nvPicPr>
            <p:cNvPr id="61" name="Picture 2" descr="https://encrypted-tbn3.gstatic.com/images?q=tbn:ANd9GcSXmOOMYb-axGvFsamL33p500axCj0rJZApNswAQBBnEOYN-O0WKkhtVA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48" b="30571"/>
            <a:stretch/>
          </p:blipFill>
          <p:spPr bwMode="auto">
            <a:xfrm>
              <a:off x="4412064" y="2879318"/>
              <a:ext cx="971550" cy="36213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2" name="Picture 61" descr="https://encrypted-tbn3.gstatic.com/images?q=tbn:ANd9GcTXNagtOt6wBVXCQchsZjaFk-I0ghbWq_36uXG11X2cAp36Wgwa4F5kJ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389" y="3905003"/>
            <a:ext cx="431357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 descr="Screen Clipping"/>
          <p:cNvPicPr>
            <a:picLocks noChangeAspect="1"/>
          </p:cNvPicPr>
          <p:nvPr/>
        </p:nvPicPr>
        <p:blipFill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290" y="4022301"/>
            <a:ext cx="1840362" cy="587624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7245483" y="1289444"/>
            <a:ext cx="1440000" cy="900000"/>
          </a:xfrm>
          <a:prstGeom prst="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Controller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245483" y="2270025"/>
            <a:ext cx="1440000" cy="720000"/>
            <a:chOff x="7245483" y="2699285"/>
            <a:chExt cx="1440000" cy="720000"/>
          </a:xfrm>
        </p:grpSpPr>
        <p:sp>
          <p:nvSpPr>
            <p:cNvPr id="66" name="Rectangle 65"/>
            <p:cNvSpPr/>
            <p:nvPr/>
          </p:nvSpPr>
          <p:spPr>
            <a:xfrm>
              <a:off x="7245483" y="2699285"/>
              <a:ext cx="1440000" cy="720000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rgbClr val="00B0F0"/>
                </a:solidFill>
              </a:endParaRPr>
            </a:p>
          </p:txBody>
        </p:sp>
        <p:pic>
          <p:nvPicPr>
            <p:cNvPr id="68" name="Picture 6" descr="Znalezione obrazy dla zapytania PSIM icon"/>
            <p:cNvPicPr>
              <a:picLocks noChangeAspect="1" noChangeArrowheads="1"/>
            </p:cNvPicPr>
            <p:nvPr/>
          </p:nvPicPr>
          <p:blipFill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9484" y="2843285"/>
              <a:ext cx="431999" cy="432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5572324" y="2658645"/>
            <a:ext cx="1440000" cy="720000"/>
            <a:chOff x="5363477" y="2701975"/>
            <a:chExt cx="1440000" cy="720000"/>
          </a:xfrm>
        </p:grpSpPr>
        <p:sp>
          <p:nvSpPr>
            <p:cNvPr id="30" name="Rectangle 29"/>
            <p:cNvSpPr/>
            <p:nvPr/>
          </p:nvSpPr>
          <p:spPr>
            <a:xfrm>
              <a:off x="5363477" y="2701975"/>
              <a:ext cx="1440000" cy="720000"/>
            </a:xfrm>
            <a:prstGeom prst="rect">
              <a:avLst/>
            </a:prstGeom>
            <a:ln w="28575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rgbClr val="7030A0"/>
                </a:solidFill>
              </a:endParaRPr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77457" y="2904448"/>
              <a:ext cx="812040" cy="315054"/>
            </a:xfrm>
            <a:prstGeom prst="rect">
              <a:avLst/>
            </a:prstGeom>
          </p:spPr>
        </p:pic>
      </p:grpSp>
      <p:grpSp>
        <p:nvGrpSpPr>
          <p:cNvPr id="73" name="Group 72"/>
          <p:cNvGrpSpPr/>
          <p:nvPr/>
        </p:nvGrpSpPr>
        <p:grpSpPr>
          <a:xfrm>
            <a:off x="2226008" y="2658645"/>
            <a:ext cx="1440000" cy="720000"/>
            <a:chOff x="557930" y="2629422"/>
            <a:chExt cx="1440000" cy="720000"/>
          </a:xfrm>
        </p:grpSpPr>
        <p:sp>
          <p:nvSpPr>
            <p:cNvPr id="74" name="Rectangle 73"/>
            <p:cNvSpPr/>
            <p:nvPr/>
          </p:nvSpPr>
          <p:spPr>
            <a:xfrm>
              <a:off x="557930" y="2629422"/>
              <a:ext cx="1440000" cy="72000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75" name="Picture 74"/>
            <p:cNvPicPr/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0025" y="2912943"/>
              <a:ext cx="1281701" cy="17019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Field-Circuit coupling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6603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475" y="4180138"/>
            <a:ext cx="3527884" cy="17082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Strategy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9731484" y="3934921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593" y="2193976"/>
            <a:ext cx="3069934" cy="31089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193" y="646056"/>
            <a:ext cx="4978629" cy="2299024"/>
          </a:xfrm>
          <a:prstGeom prst="rect">
            <a:avLst/>
          </a:prstGeom>
        </p:spPr>
      </p:pic>
      <p:sp>
        <p:nvSpPr>
          <p:cNvPr id="45" name="Oval 44"/>
          <p:cNvSpPr/>
          <p:nvPr/>
        </p:nvSpPr>
        <p:spPr>
          <a:xfrm>
            <a:off x="4783205" y="1519673"/>
            <a:ext cx="720000" cy="720000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615233" y="2142477"/>
            <a:ext cx="633373" cy="562098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1882483" y="5367424"/>
            <a:ext cx="2676476" cy="55941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4739910" y="4893776"/>
            <a:ext cx="1371230" cy="675889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3" idx="0"/>
          </p:cNvCxnSpPr>
          <p:nvPr/>
        </p:nvCxnSpPr>
        <p:spPr>
          <a:xfrm flipV="1">
            <a:off x="855573" y="2945083"/>
            <a:ext cx="476996" cy="1875133"/>
          </a:xfrm>
          <a:prstGeom prst="straightConnector1">
            <a:avLst/>
          </a:prstGeom>
          <a:ln w="3810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23" idx="0"/>
          </p:cNvCxnSpPr>
          <p:nvPr/>
        </p:nvCxnSpPr>
        <p:spPr>
          <a:xfrm flipV="1">
            <a:off x="855573" y="2945083"/>
            <a:ext cx="1481127" cy="1875133"/>
          </a:xfrm>
          <a:prstGeom prst="straightConnector1">
            <a:avLst/>
          </a:prstGeom>
          <a:ln w="3810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23" idx="0"/>
          </p:cNvCxnSpPr>
          <p:nvPr/>
        </p:nvCxnSpPr>
        <p:spPr>
          <a:xfrm flipV="1">
            <a:off x="855573" y="2945081"/>
            <a:ext cx="2414343" cy="1875135"/>
          </a:xfrm>
          <a:prstGeom prst="straightConnector1">
            <a:avLst/>
          </a:prstGeom>
          <a:ln w="3810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23" idx="0"/>
          </p:cNvCxnSpPr>
          <p:nvPr/>
        </p:nvCxnSpPr>
        <p:spPr>
          <a:xfrm flipV="1">
            <a:off x="855573" y="2945083"/>
            <a:ext cx="3425037" cy="1875133"/>
          </a:xfrm>
          <a:prstGeom prst="straightConnector1">
            <a:avLst/>
          </a:prstGeom>
          <a:ln w="3810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334" y="4820216"/>
            <a:ext cx="1100477" cy="519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9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Coupling </a:t>
            </a:r>
            <a:r>
              <a:rPr lang="en-GB" sz="3200" dirty="0"/>
              <a:t>s</a:t>
            </a:r>
            <a:r>
              <a:rPr lang="en-GB" sz="3200" dirty="0" smtClean="0"/>
              <a:t>cheme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9731484" y="3934921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084939" y="3049455"/>
            <a:ext cx="2400822" cy="550112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2053156" y="2441196"/>
            <a:ext cx="2580640" cy="396240"/>
            <a:chOff x="6456890" y="3765230"/>
            <a:chExt cx="2580640" cy="396240"/>
          </a:xfrm>
        </p:grpSpPr>
        <p:sp>
          <p:nvSpPr>
            <p:cNvPr id="20" name="Arc 19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Arc 20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766201" y="2406279"/>
            <a:ext cx="2534920" cy="420997"/>
            <a:chOff x="8991810" y="3730313"/>
            <a:chExt cx="2534920" cy="420997"/>
          </a:xfrm>
        </p:grpSpPr>
        <p:sp>
          <p:nvSpPr>
            <p:cNvPr id="23" name="Arc 22"/>
            <p:cNvSpPr/>
            <p:nvPr/>
          </p:nvSpPr>
          <p:spPr>
            <a:xfrm>
              <a:off x="899181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4" name="Arc 23"/>
            <p:cNvSpPr/>
            <p:nvPr/>
          </p:nvSpPr>
          <p:spPr>
            <a:xfrm>
              <a:off x="1023641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053156" y="3837659"/>
            <a:ext cx="2474977" cy="412025"/>
            <a:chOff x="6456890" y="4401685"/>
            <a:chExt cx="2474977" cy="412025"/>
          </a:xfrm>
        </p:grpSpPr>
        <p:sp>
          <p:nvSpPr>
            <p:cNvPr id="26" name="Arc 25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7" name="Arc 26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8" name="Arc 27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811921" y="3830454"/>
            <a:ext cx="2416049" cy="414868"/>
            <a:chOff x="9037530" y="4394480"/>
            <a:chExt cx="2416049" cy="414868"/>
          </a:xfrm>
        </p:grpSpPr>
        <p:sp>
          <p:nvSpPr>
            <p:cNvPr id="30" name="Arc 29"/>
            <p:cNvSpPr/>
            <p:nvPr/>
          </p:nvSpPr>
          <p:spPr>
            <a:xfrm flipV="1">
              <a:off x="903753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1" name="Arc 30"/>
            <p:cNvSpPr/>
            <p:nvPr/>
          </p:nvSpPr>
          <p:spPr>
            <a:xfrm flipV="1">
              <a:off x="988487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2" name="Arc 31"/>
            <p:cNvSpPr/>
            <p:nvPr/>
          </p:nvSpPr>
          <p:spPr>
            <a:xfrm flipV="1">
              <a:off x="1071189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76889" y="2367280"/>
            <a:ext cx="7462108" cy="1917773"/>
            <a:chOff x="4812057" y="3382561"/>
            <a:chExt cx="6938193" cy="1917773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6456890" y="391044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6456890" y="4725613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812057" y="3382561"/>
              <a:ext cx="1411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smtClean="0"/>
                <a:t>Circuit </a:t>
              </a:r>
              <a:r>
                <a:rPr lang="fr-CH" dirty="0" err="1" smtClean="0"/>
                <a:t>solver</a:t>
              </a:r>
              <a:endParaRPr lang="pl-PL" baseline="-25000" dirty="0" smtClean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823933" y="4931002"/>
              <a:ext cx="12686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smtClean="0">
                  <a:solidFill>
                    <a:srgbClr val="00B050"/>
                  </a:solidFill>
                </a:rPr>
                <a:t>Field </a:t>
              </a:r>
              <a:r>
                <a:rPr lang="fr-CH" dirty="0" err="1" smtClean="0">
                  <a:solidFill>
                    <a:srgbClr val="00B050"/>
                  </a:solidFill>
                </a:rPr>
                <a:t>solver</a:t>
              </a:r>
              <a:endParaRPr lang="pl-PL" baseline="-25000" dirty="0" smtClean="0">
                <a:solidFill>
                  <a:srgbClr val="00B050"/>
                </a:solidFill>
              </a:endParaRPr>
            </a:p>
          </p:txBody>
        </p:sp>
      </p:grpSp>
      <p:cxnSp>
        <p:nvCxnSpPr>
          <p:cNvPr id="41" name="Straight Arrow Connector 40"/>
          <p:cNvCxnSpPr/>
          <p:nvPr/>
        </p:nvCxnSpPr>
        <p:spPr>
          <a:xfrm flipH="1">
            <a:off x="4818871" y="3069554"/>
            <a:ext cx="2355102" cy="509562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2126663" y="2988513"/>
            <a:ext cx="2359098" cy="624575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4818871" y="3056585"/>
            <a:ext cx="2355102" cy="556503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1302257" y="1171976"/>
            <a:ext cx="65367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000" dirty="0" smtClean="0"/>
              <a:t>Waveform Relaxation</a:t>
            </a:r>
            <a:r>
              <a:rPr lang="fr-CH" sz="2000" dirty="0" smtClean="0"/>
              <a:t> – Gauss-</a:t>
            </a:r>
            <a:r>
              <a:rPr lang="fr-CH" sz="2000" dirty="0" err="1" smtClean="0"/>
              <a:t>Siedel</a:t>
            </a:r>
            <a:r>
              <a:rPr lang="fr-CH" sz="2000" dirty="0" smtClean="0"/>
              <a:t> </a:t>
            </a:r>
            <a:r>
              <a:rPr lang="fr-CH" sz="2000" dirty="0" smtClean="0"/>
              <a:t>serial </a:t>
            </a:r>
            <a:r>
              <a:rPr lang="fr-CH" sz="2000" dirty="0" err="1" smtClean="0"/>
              <a:t>scheme</a:t>
            </a:r>
            <a:endParaRPr lang="en-GB" sz="2000" dirty="0"/>
          </a:p>
        </p:txBody>
      </p:sp>
      <p:sp>
        <p:nvSpPr>
          <p:cNvPr id="54" name="Rectangle 53"/>
          <p:cNvSpPr/>
          <p:nvPr/>
        </p:nvSpPr>
        <p:spPr>
          <a:xfrm>
            <a:off x="4196290" y="4863075"/>
            <a:ext cx="7732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000" dirty="0" smtClean="0"/>
              <a:t>t + </a:t>
            </a:r>
            <a:r>
              <a:rPr lang="el-GR" sz="2000" dirty="0" smtClean="0"/>
              <a:t>Δ</a:t>
            </a:r>
            <a:r>
              <a:rPr lang="fr-CH" sz="2000" dirty="0" smtClean="0"/>
              <a:t>t</a:t>
            </a:r>
            <a:endParaRPr lang="pl-PL" sz="2000" baseline="-25000" dirty="0" smtClean="0"/>
          </a:p>
        </p:txBody>
      </p:sp>
      <p:sp>
        <p:nvSpPr>
          <p:cNvPr id="56" name="Rectangle 55"/>
          <p:cNvSpPr/>
          <p:nvPr/>
        </p:nvSpPr>
        <p:spPr>
          <a:xfrm>
            <a:off x="6860025" y="4863076"/>
            <a:ext cx="538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 smtClean="0"/>
              <a:t>t</a:t>
            </a:r>
            <a:r>
              <a:rPr lang="pl-PL" sz="2000" baseline="-25000" dirty="0" smtClean="0"/>
              <a:t>end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843857" y="4839325"/>
            <a:ext cx="255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 smtClean="0"/>
              <a:t>t</a:t>
            </a:r>
            <a:endParaRPr lang="pl-PL" sz="2000" baseline="-25000" dirty="0" smtClean="0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1986359" y="1849144"/>
            <a:ext cx="0" cy="2880000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683076" y="1876200"/>
            <a:ext cx="0" cy="2880000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7335033" y="1911825"/>
            <a:ext cx="0" cy="2880000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27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Results: Quench-back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10135245" y="4754318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57200" y="5169116"/>
            <a:ext cx="8060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Approximations must be compatible with the goals of the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Nevertheless, wrong field assumptions lead to wrong results</a:t>
            </a:r>
            <a:endParaRPr lang="en-US" sz="2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88" y="869135"/>
            <a:ext cx="5580000" cy="4185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88" y="869135"/>
            <a:ext cx="5580000" cy="4185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88" y="869135"/>
            <a:ext cx="5580000" cy="4185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88" y="869135"/>
            <a:ext cx="5580000" cy="418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93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74850"/>
            <a:ext cx="6716950" cy="50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308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Results: CLIQ discharge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9731484" y="3934921"/>
            <a:ext cx="5367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network </a:t>
            </a:r>
            <a:r>
              <a:rPr lang="en-US" dirty="0"/>
              <a:t>resolves the current </a:t>
            </a:r>
            <a:r>
              <a:rPr lang="en-US" dirty="0" smtClean="0"/>
              <a:t>driving the </a:t>
            </a:r>
            <a:r>
              <a:rPr lang="en-US" dirty="0"/>
              <a:t>FEM </a:t>
            </a:r>
            <a:r>
              <a:rPr lang="en-US" dirty="0" smtClean="0"/>
              <a:t>model.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FEM </a:t>
            </a:r>
            <a:r>
              <a:rPr lang="en-US" dirty="0"/>
              <a:t>solution controls the </a:t>
            </a:r>
            <a:r>
              <a:rPr lang="en-US" dirty="0" smtClean="0"/>
              <a:t>magnet equivalent </a:t>
            </a:r>
            <a:r>
              <a:rPr lang="en-US" dirty="0"/>
              <a:t>parameters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two numerical solvers </a:t>
            </a:r>
            <a:r>
              <a:rPr lang="en-US" dirty="0" smtClean="0"/>
              <a:t>are couple through the waveform </a:t>
            </a:r>
            <a:r>
              <a:rPr lang="en-US" dirty="0"/>
              <a:t>relaxation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752974" y="1533525"/>
            <a:ext cx="1728000" cy="1152000"/>
          </a:xfrm>
          <a:prstGeom prst="rect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38834" y="3002229"/>
            <a:ext cx="1728000" cy="1152000"/>
          </a:xfrm>
          <a:prstGeom prst="rect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325097" y="2040377"/>
            <a:ext cx="1541032" cy="396240"/>
            <a:chOff x="6456890" y="3765230"/>
            <a:chExt cx="2580640" cy="396240"/>
          </a:xfrm>
        </p:grpSpPr>
        <p:sp>
          <p:nvSpPr>
            <p:cNvPr id="12" name="Arc 11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Arc 12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360723" y="3208516"/>
            <a:ext cx="1541032" cy="412025"/>
            <a:chOff x="6456890" y="4401685"/>
            <a:chExt cx="2474977" cy="412025"/>
          </a:xfrm>
        </p:grpSpPr>
        <p:sp>
          <p:nvSpPr>
            <p:cNvPr id="15" name="Arc 14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Arc 15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Arc 16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 flipH="1">
            <a:off x="7404530" y="2351314"/>
            <a:ext cx="1425973" cy="933269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360723" y="2351314"/>
            <a:ext cx="1505406" cy="933269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236256" y="1539144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Circuit </a:t>
            </a:r>
            <a:r>
              <a:rPr lang="fr-CH" dirty="0" err="1" smtClean="0"/>
              <a:t>solver</a:t>
            </a:r>
            <a:endParaRPr lang="pl-PL" baseline="-250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7236256" y="3734559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>
                <a:solidFill>
                  <a:srgbClr val="00B050"/>
                </a:solidFill>
              </a:rPr>
              <a:t>Field </a:t>
            </a:r>
            <a:r>
              <a:rPr lang="fr-CH" dirty="0" err="1" smtClean="0">
                <a:solidFill>
                  <a:srgbClr val="00B050"/>
                </a:solidFill>
              </a:rPr>
              <a:t>solver</a:t>
            </a:r>
            <a:endParaRPr lang="pl-PL" baseline="-25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8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Getting started with QSF
Neural Networks for QH signal analysis</Topics>
  </documentManagement>
</p:properties>
</file>

<file path=customXml/itemProps1.xml><?xml version="1.0" encoding="utf-8"?>
<ds:datastoreItem xmlns:ds="http://schemas.openxmlformats.org/officeDocument/2006/customXml" ds:itemID="{497088C7-64E8-425D-AF08-61E627D238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12D1EF-8B44-4B9C-9FB8-75CA00C303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d9f1ca-673f-4054-a660-f2f9ec0901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13EF454-4A91-4399-8335-8F12E6D4D5FC}">
  <ds:schemaRefs>
    <ds:schemaRef ds:uri="http://schemas.microsoft.com/office/2006/metadata/properties"/>
    <ds:schemaRef ds:uri="http://schemas.microsoft.com/office/2006/documentManagement/types"/>
    <ds:schemaRef ds:uri="70d9f1ca-673f-4054-a660-f2f9ec090122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2234</TotalTime>
  <Words>775</Words>
  <Application>Microsoft Office PowerPoint</Application>
  <PresentationFormat>On-screen Show (4:3)</PresentationFormat>
  <Paragraphs>221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CERNCorporate4-3</vt:lpstr>
      <vt:lpstr>PowerPoint Presentation</vt:lpstr>
      <vt:lpstr>The challenge</vt:lpstr>
      <vt:lpstr>In-house VS commercial software</vt:lpstr>
      <vt:lpstr>The STEAM architecture</vt:lpstr>
      <vt:lpstr>Field-Circuit coupling</vt:lpstr>
      <vt:lpstr>Strategy</vt:lpstr>
      <vt:lpstr>Coupling scheme</vt:lpstr>
      <vt:lpstr>Results: Quench-back</vt:lpstr>
      <vt:lpstr>Results: CLIQ discharge</vt:lpstr>
      <vt:lpstr>Results: CLIQ discharge</vt:lpstr>
      <vt:lpstr>Results: CLIQ discharge</vt:lpstr>
      <vt:lpstr>Results: CLIQ discharge</vt:lpstr>
      <vt:lpstr>Outlook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steps in MPE-PE group</dc:title>
  <dc:creator>Lorenzo Bortot</dc:creator>
  <cp:lastModifiedBy>Lorenzo Bortot</cp:lastModifiedBy>
  <cp:revision>269</cp:revision>
  <dcterms:created xsi:type="dcterms:W3CDTF">2015-04-22T07:39:45Z</dcterms:created>
  <dcterms:modified xsi:type="dcterms:W3CDTF">2016-09-08T14:32:01Z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