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330" r:id="rId3"/>
    <p:sldId id="300" r:id="rId4"/>
    <p:sldId id="325" r:id="rId5"/>
    <p:sldId id="331" r:id="rId6"/>
    <p:sldId id="327" r:id="rId7"/>
    <p:sldId id="326" r:id="rId8"/>
    <p:sldId id="334" r:id="rId9"/>
    <p:sldId id="335" r:id="rId10"/>
    <p:sldId id="332" r:id="rId11"/>
    <p:sldId id="337" r:id="rId12"/>
    <p:sldId id="338" r:id="rId13"/>
    <p:sldId id="301" r:id="rId14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B3DA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6837" autoAdjust="0"/>
  </p:normalViewPr>
  <p:slideViewPr>
    <p:cSldViewPr snapToGrid="0" snapToObjects="1">
      <p:cViewPr varScale="1">
        <p:scale>
          <a:sx n="131" d="100"/>
          <a:sy n="131" d="100"/>
        </p:scale>
        <p:origin x="85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78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0A2FE699-7992-3B43-82F5-80F63DD62A0E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78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9C24E45C-11D1-AF42-89D0-7A39DF9C2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5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78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3251"/>
            <a:ext cx="5450207" cy="4473654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78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name is Sara and I’m from Oslo. </a:t>
            </a:r>
          </a:p>
          <a:p>
            <a:endParaRPr lang="en-US" dirty="0" smtClean="0"/>
          </a:p>
          <a:p>
            <a:r>
              <a:rPr lang="en-US" dirty="0" smtClean="0"/>
              <a:t>I’m studying an integrated masters (5 year program) called energy and environmental</a:t>
            </a:r>
            <a:r>
              <a:rPr lang="en-US" baseline="0" dirty="0" smtClean="0"/>
              <a:t> engineering </a:t>
            </a:r>
            <a:r>
              <a:rPr lang="en-US" dirty="0" smtClean="0"/>
              <a:t>at NTNU in Trondheim.</a:t>
            </a:r>
            <a:r>
              <a:rPr lang="en-US" baseline="0" dirty="0" smtClean="0"/>
              <a:t> Like many engineering programs it is more generic in the beginning, touching upon many energy related themes. Third year you choose specialization, and I’m </a:t>
            </a:r>
            <a:r>
              <a:rPr lang="en-US" dirty="0" smtClean="0"/>
              <a:t>specializing in electric power engineering. My main interests</a:t>
            </a:r>
            <a:r>
              <a:rPr lang="en-US" baseline="0" dirty="0" smtClean="0"/>
              <a:t> are electrical machines and power electronics.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Although I’m still a student, I have some work experience from JPV and </a:t>
            </a:r>
            <a:r>
              <a:rPr lang="en-US" baseline="0" dirty="0" err="1" smtClean="0"/>
              <a:t>Statnett</a:t>
            </a:r>
            <a:r>
              <a:rPr lang="en-US" baseline="0" dirty="0" smtClean="0"/>
              <a:t> (transmissions system operator in Norway)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88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few years</a:t>
            </a:r>
            <a:r>
              <a:rPr lang="en-US" baseline="0" dirty="0" smtClean="0"/>
              <a:t> ago I went to a company presentation and realized that </a:t>
            </a:r>
            <a:r>
              <a:rPr lang="en-US" baseline="0" dirty="0" err="1" smtClean="0"/>
              <a:t>cern</a:t>
            </a:r>
            <a:r>
              <a:rPr lang="en-US" baseline="0" dirty="0" smtClean="0"/>
              <a:t> is not only for physicists, and that they were also interested in people with my background and competence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89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far it has been interesting to work here, and I’m excited</a:t>
            </a:r>
            <a:r>
              <a:rPr lang="en-US" baseline="0" dirty="0" smtClean="0"/>
              <a:t> about the project I’ll be working 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746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8849" algn="just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During the operation a high-energy superconducting magnet goes through the following cycle: 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current ramp-up;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steady state operation, so called current plateau; 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current ramp-down;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 case of a quench, it is detected and quench protection system is triggered;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current discharge.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998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8849" algn="just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During the operation a high-energy superconducting magnet goes through the following cycle: 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current ramp-up;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steady state operation, so called current plateau; 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current ramp-down;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 case of a quench, it is detected and quench protection system is triggered;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current discharge.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3642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8849" algn="just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During the operation a high-energy superconducting magnet goes through the following cycle: 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current ramp-up;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steady state operation, so called current plateau; 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current ramp-down;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 case of a quench, it is detected and quench protection system is triggered;</a:t>
            </a:r>
          </a:p>
          <a:p>
            <a:pPr marL="572472" indent="-572472" algn="just">
              <a:buFont typeface="+mj-lt"/>
              <a:buAutoNum type="roman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current discharge.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8676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414B5-3A6B-C642-9864-DF8AB2F91B47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8AF6B-700B-254C-9E8E-858384F2CFB1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1A333-D1C3-684F-BB30-72395C356468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83D05-706C-E545-A57D-774167FDA958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D9B24-EE38-CD4E-AE4D-1E06203FD5C4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6EE29-628E-7543-BB58-8D9E437B67AF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98258-8644-0247-80E1-B7C2726DC02D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B09F8-FC02-CB4C-B313-38D01B515246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CF7-756E-1448-B36A-59924ECE2C26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</a:t>
            </a:r>
            <a:fld id="{0C1AAB20-FF25-404E-A24F-F8AA9921429D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9E722-60BC-A641-85BA-2708BF78AA2A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gif"/><Relationship Id="rId5" Type="http://schemas.openxmlformats.org/officeDocument/2006/relationships/hyperlink" Target="http://cds.cern.ch/record/2031145" TargetMode="Externa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Sara Ambj</a:t>
            </a:r>
            <a:r>
              <a:rPr lang="en-GB" dirty="0"/>
              <a:t>ø</a:t>
            </a:r>
            <a:r>
              <a:rPr lang="en-US" dirty="0"/>
              <a:t>rndalen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10</a:t>
            </a:fld>
            <a:endParaRPr lang="pl-PL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826" y="4092251"/>
            <a:ext cx="3054673" cy="1343522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839183" y="2372016"/>
            <a:ext cx="1821353" cy="2138835"/>
            <a:chOff x="4839183" y="2372016"/>
            <a:chExt cx="1821353" cy="2138835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31466" y="2372016"/>
              <a:ext cx="1129070" cy="1709396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4839183" y="4295734"/>
              <a:ext cx="380650" cy="21282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29" name="Straight Connector 28"/>
            <p:cNvCxnSpPr/>
            <p:nvPr/>
          </p:nvCxnSpPr>
          <p:spPr>
            <a:xfrm flipV="1">
              <a:off x="4839183" y="2462770"/>
              <a:ext cx="779198" cy="183296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5235996" y="4045209"/>
              <a:ext cx="1262936" cy="465642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0" name="TextBox 79"/>
          <p:cNvSpPr txBox="1"/>
          <p:nvPr/>
        </p:nvSpPr>
        <p:spPr>
          <a:xfrm>
            <a:off x="6378450" y="4924740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u(t)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463243" y="4137665"/>
            <a:ext cx="2363069" cy="569144"/>
            <a:chOff x="6463243" y="4137665"/>
            <a:chExt cx="2363069" cy="569144"/>
          </a:xfrm>
        </p:grpSpPr>
        <p:grpSp>
          <p:nvGrpSpPr>
            <p:cNvPr id="10" name="Group 9"/>
            <p:cNvGrpSpPr/>
            <p:nvPr/>
          </p:nvGrpSpPr>
          <p:grpSpPr>
            <a:xfrm>
              <a:off x="6676137" y="4429757"/>
              <a:ext cx="2090162" cy="98362"/>
              <a:chOff x="7830452" y="3234542"/>
              <a:chExt cx="3198913" cy="150539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7897493" y="3315000"/>
                <a:ext cx="3076123" cy="0"/>
              </a:xfrm>
              <a:prstGeom prst="line">
                <a:avLst/>
              </a:prstGeom>
              <a:ln w="28575">
                <a:solidFill>
                  <a:srgbClr val="FF3D0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7830452" y="3237377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174302" y="3234542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8520059" y="3244180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8868454" y="3246902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9218190" y="3250188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9564136" y="3245805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9910926" y="3241475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0242501" y="3251000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0577980" y="3240663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0895284" y="3240663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39" name="Parallelogram 38"/>
            <p:cNvSpPr/>
            <p:nvPr/>
          </p:nvSpPr>
          <p:spPr>
            <a:xfrm>
              <a:off x="6463243" y="4401545"/>
              <a:ext cx="194224" cy="305264"/>
            </a:xfrm>
            <a:prstGeom prst="parallelogram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2" name="Oval 51"/>
            <p:cNvSpPr/>
            <p:nvPr/>
          </p:nvSpPr>
          <p:spPr>
            <a:xfrm>
              <a:off x="6473202" y="4637113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3" name="Oval 52"/>
            <p:cNvSpPr/>
            <p:nvPr/>
          </p:nvSpPr>
          <p:spPr>
            <a:xfrm>
              <a:off x="6543815" y="4614598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4" name="Oval 53"/>
            <p:cNvSpPr/>
            <p:nvPr/>
          </p:nvSpPr>
          <p:spPr>
            <a:xfrm>
              <a:off x="6492534" y="4560509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5" name="Oval 54"/>
            <p:cNvSpPr/>
            <p:nvPr/>
          </p:nvSpPr>
          <p:spPr>
            <a:xfrm>
              <a:off x="6560354" y="4537994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6" name="Oval 55"/>
            <p:cNvSpPr/>
            <p:nvPr/>
          </p:nvSpPr>
          <p:spPr>
            <a:xfrm>
              <a:off x="6506289" y="4488304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7" name="Oval 56"/>
            <p:cNvSpPr/>
            <p:nvPr/>
          </p:nvSpPr>
          <p:spPr>
            <a:xfrm>
              <a:off x="6574373" y="4453757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8" name="Oval 57"/>
            <p:cNvSpPr/>
            <p:nvPr/>
          </p:nvSpPr>
          <p:spPr>
            <a:xfrm>
              <a:off x="6514620" y="4410044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39495" y="4137665"/>
              <a:ext cx="21868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1-D FEM for quench propagation.</a:t>
              </a: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6743779" y="2820886"/>
            <a:ext cx="470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</a:t>
            </a:r>
            <a:endParaRPr lang="en-US" sz="1050" dirty="0"/>
          </a:p>
        </p:txBody>
      </p:sp>
      <p:sp>
        <p:nvSpPr>
          <p:cNvPr id="71" name="TextBox 70"/>
          <p:cNvSpPr txBox="1"/>
          <p:nvPr/>
        </p:nvSpPr>
        <p:spPr>
          <a:xfrm>
            <a:off x="3027766" y="5231637"/>
            <a:ext cx="12346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Energy extraction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59396" y="4090930"/>
            <a:ext cx="6639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PC filter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972329" y="3915870"/>
            <a:ext cx="7024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Magnets</a:t>
            </a:r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will I be doing?</a:t>
            </a:r>
            <a:endParaRPr lang="en-US" sz="2400" dirty="0"/>
          </a:p>
        </p:txBody>
      </p:sp>
      <p:sp>
        <p:nvSpPr>
          <p:cNvPr id="59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22 September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23614" y="1063893"/>
            <a:ext cx="5207852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Run circuit model to get current profile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Excite 2D FEM EM model to get operating point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Run 1D FEM Thermal model to study quench propagation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Detect and validate a quench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Trigger Fast Power Abort in the circuit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Study Magnet Transfer Functions to improve modelling of superconducting circuit</a:t>
            </a:r>
            <a:endParaRPr lang="en-US" sz="1600" dirty="0"/>
          </a:p>
        </p:txBody>
      </p:sp>
      <p:sp>
        <p:nvSpPr>
          <p:cNvPr id="62" name="TextBox 61"/>
          <p:cNvSpPr txBox="1"/>
          <p:nvPr/>
        </p:nvSpPr>
        <p:spPr>
          <a:xfrm>
            <a:off x="1719020" y="4368718"/>
            <a:ext cx="470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</a:t>
            </a:r>
            <a:endParaRPr lang="en-US" sz="1050" dirty="0"/>
          </a:p>
        </p:txBody>
      </p:sp>
      <p:sp>
        <p:nvSpPr>
          <p:cNvPr id="63" name="TextBox 62"/>
          <p:cNvSpPr txBox="1"/>
          <p:nvPr/>
        </p:nvSpPr>
        <p:spPr>
          <a:xfrm>
            <a:off x="7652569" y="3610326"/>
            <a:ext cx="470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</a:t>
            </a:r>
            <a:endParaRPr lang="en-US" sz="1050" dirty="0"/>
          </a:p>
        </p:txBody>
      </p:sp>
      <p:grpSp>
        <p:nvGrpSpPr>
          <p:cNvPr id="26" name="Group 25"/>
          <p:cNvGrpSpPr/>
          <p:nvPr/>
        </p:nvGrpSpPr>
        <p:grpSpPr>
          <a:xfrm>
            <a:off x="6000055" y="4722314"/>
            <a:ext cx="2946543" cy="1249555"/>
            <a:chOff x="6000055" y="4722314"/>
            <a:chExt cx="2946543" cy="1249555"/>
          </a:xfrm>
        </p:grpSpPr>
        <p:sp>
          <p:nvSpPr>
            <p:cNvPr id="60" name="Oval 59"/>
            <p:cNvSpPr/>
            <p:nvPr/>
          </p:nvSpPr>
          <p:spPr>
            <a:xfrm>
              <a:off x="7568517" y="4801353"/>
              <a:ext cx="228517" cy="2285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577886" y="4807524"/>
              <a:ext cx="27443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V</a:t>
              </a:r>
              <a:endParaRPr lang="en-GB" sz="1350" dirty="0"/>
            </a:p>
          </p:txBody>
        </p:sp>
        <p:cxnSp>
          <p:nvCxnSpPr>
            <p:cNvPr id="64" name="Straight Connector 63"/>
            <p:cNvCxnSpPr/>
            <p:nvPr/>
          </p:nvCxnSpPr>
          <p:spPr>
            <a:xfrm flipH="1">
              <a:off x="6675469" y="4924686"/>
              <a:ext cx="8930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7797035" y="4924686"/>
              <a:ext cx="98726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681694" y="4769728"/>
              <a:ext cx="0" cy="15495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8778076" y="4769728"/>
              <a:ext cx="0" cy="15495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6657466" y="5746653"/>
              <a:ext cx="2150876" cy="0"/>
            </a:xfrm>
            <a:prstGeom prst="line">
              <a:avLst/>
            </a:prstGeom>
            <a:ln w="19050">
              <a:solidFill>
                <a:schemeClr val="accent6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6657526" y="4979949"/>
              <a:ext cx="0" cy="772320"/>
            </a:xfrm>
            <a:prstGeom prst="line">
              <a:avLst/>
            </a:prstGeom>
            <a:ln w="19050">
              <a:solidFill>
                <a:schemeClr val="accent6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5" name="Freeform 84"/>
            <p:cNvSpPr/>
            <p:nvPr/>
          </p:nvSpPr>
          <p:spPr>
            <a:xfrm>
              <a:off x="6665117" y="5077185"/>
              <a:ext cx="1929319" cy="663852"/>
            </a:xfrm>
            <a:custGeom>
              <a:avLst/>
              <a:gdLst>
                <a:gd name="connsiteX0" fmla="*/ 0 w 2952750"/>
                <a:gd name="connsiteY0" fmla="*/ 1016000 h 1016000"/>
                <a:gd name="connsiteX1" fmla="*/ 266700 w 2952750"/>
                <a:gd name="connsiteY1" fmla="*/ 793750 h 1016000"/>
                <a:gd name="connsiteX2" fmla="*/ 1092200 w 2952750"/>
                <a:gd name="connsiteY2" fmla="*/ 711200 h 1016000"/>
                <a:gd name="connsiteX3" fmla="*/ 1835150 w 2952750"/>
                <a:gd name="connsiteY3" fmla="*/ 571500 h 1016000"/>
                <a:gd name="connsiteX4" fmla="*/ 2952750 w 2952750"/>
                <a:gd name="connsiteY4" fmla="*/ 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2750" h="1016000">
                  <a:moveTo>
                    <a:pt x="0" y="1016000"/>
                  </a:moveTo>
                  <a:cubicBezTo>
                    <a:pt x="42333" y="930275"/>
                    <a:pt x="84667" y="844550"/>
                    <a:pt x="266700" y="793750"/>
                  </a:cubicBezTo>
                  <a:cubicBezTo>
                    <a:pt x="448733" y="742950"/>
                    <a:pt x="830792" y="748242"/>
                    <a:pt x="1092200" y="711200"/>
                  </a:cubicBezTo>
                  <a:cubicBezTo>
                    <a:pt x="1353608" y="674158"/>
                    <a:pt x="1525058" y="690033"/>
                    <a:pt x="1835150" y="571500"/>
                  </a:cubicBezTo>
                  <a:cubicBezTo>
                    <a:pt x="2145242" y="452967"/>
                    <a:pt x="2789767" y="77258"/>
                    <a:pt x="2952750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791618" y="4722314"/>
              <a:ext cx="109837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QPS controller </a:t>
              </a:r>
              <a:br>
                <a:rPr lang="en-US" sz="1050" dirty="0"/>
              </a:br>
              <a:r>
                <a:rPr lang="en-US" sz="1050" dirty="0"/>
                <a:t>and actuator.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29872" y="5741037"/>
              <a:ext cx="2167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t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00055" y="4914211"/>
              <a:ext cx="4705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4</a:t>
              </a:r>
              <a:endParaRPr lang="en-US" sz="105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988696" y="4589079"/>
            <a:ext cx="5799920" cy="1602383"/>
            <a:chOff x="2988696" y="4589079"/>
            <a:chExt cx="5799920" cy="1602383"/>
          </a:xfrm>
        </p:grpSpPr>
        <p:cxnSp>
          <p:nvCxnSpPr>
            <p:cNvPr id="82" name="Straight Connector 81"/>
            <p:cNvCxnSpPr/>
            <p:nvPr/>
          </p:nvCxnSpPr>
          <p:spPr>
            <a:xfrm>
              <a:off x="6661194" y="5428761"/>
              <a:ext cx="2127422" cy="0"/>
            </a:xfrm>
            <a:prstGeom prst="line">
              <a:avLst/>
            </a:prstGeom>
            <a:ln w="19050">
              <a:solidFill>
                <a:schemeClr val="accent6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7918808" y="5472957"/>
              <a:ext cx="0" cy="154958"/>
            </a:xfrm>
            <a:prstGeom prst="line">
              <a:avLst/>
            </a:prstGeom>
            <a:ln w="19050"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 flipV="1">
              <a:off x="2988696" y="5623339"/>
              <a:ext cx="4930113" cy="4577"/>
            </a:xfrm>
            <a:prstGeom prst="line">
              <a:avLst/>
            </a:prstGeom>
            <a:ln w="19050"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4839183" y="4589079"/>
              <a:ext cx="0" cy="1037981"/>
            </a:xfrm>
            <a:prstGeom prst="line">
              <a:avLst/>
            </a:prstGeom>
            <a:ln w="19050">
              <a:prstDash val="lgDashDot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540523" y="5142223"/>
              <a:ext cx="0" cy="485693"/>
            </a:xfrm>
            <a:prstGeom prst="line">
              <a:avLst/>
            </a:prstGeom>
            <a:ln w="19050">
              <a:prstDash val="lgDashDot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2988696" y="4661106"/>
              <a:ext cx="0" cy="962232"/>
            </a:xfrm>
            <a:prstGeom prst="line">
              <a:avLst/>
            </a:prstGeom>
            <a:ln w="19050">
              <a:prstDash val="lgDashDot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8" name="Oval 127"/>
            <p:cNvSpPr/>
            <p:nvPr/>
          </p:nvSpPr>
          <p:spPr>
            <a:xfrm>
              <a:off x="7875004" y="5385350"/>
              <a:ext cx="87608" cy="87608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800858" y="5606687"/>
              <a:ext cx="4705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5</a:t>
              </a:r>
              <a:endParaRPr lang="en-US" sz="105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764778" y="370265"/>
            <a:ext cx="3308171" cy="1652599"/>
            <a:chOff x="5764778" y="370265"/>
            <a:chExt cx="3308171" cy="1652599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13947" y="370265"/>
              <a:ext cx="2959002" cy="1652599"/>
            </a:xfrm>
            <a:prstGeom prst="rect">
              <a:avLst/>
            </a:prstGeom>
          </p:spPr>
        </p:pic>
        <p:sp>
          <p:nvSpPr>
            <p:cNvPr id="83" name="TextBox 82"/>
            <p:cNvSpPr txBox="1"/>
            <p:nvPr/>
          </p:nvSpPr>
          <p:spPr>
            <a:xfrm>
              <a:off x="5764778" y="836036"/>
              <a:ext cx="4705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6</a:t>
              </a:r>
              <a:endParaRPr lang="en-US" sz="105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804008" y="3935777"/>
            <a:ext cx="632768" cy="644155"/>
            <a:chOff x="5804008" y="3935777"/>
            <a:chExt cx="632768" cy="644155"/>
          </a:xfrm>
        </p:grpSpPr>
        <p:cxnSp>
          <p:nvCxnSpPr>
            <p:cNvPr id="34" name="Straight Connector 33"/>
            <p:cNvCxnSpPr/>
            <p:nvPr/>
          </p:nvCxnSpPr>
          <p:spPr>
            <a:xfrm flipH="1" flipV="1">
              <a:off x="5804008" y="3935777"/>
              <a:ext cx="632768" cy="602217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 rot="2706083">
              <a:off x="5871047" y="4260453"/>
              <a:ext cx="38504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FF0000"/>
                  </a:solidFill>
                </a:rPr>
                <a:t>B, I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80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67" grpId="0" uiExpand="1"/>
      <p:bldP spid="2" grpId="0" uiExpand="1" build="p"/>
      <p:bldP spid="63" grpId="0" uiExpan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Sara Ambj</a:t>
            </a:r>
            <a:r>
              <a:rPr lang="en-GB" dirty="0"/>
              <a:t>ø</a:t>
            </a:r>
            <a:r>
              <a:rPr lang="en-US" dirty="0"/>
              <a:t>rndalen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11</a:t>
            </a:fld>
            <a:endParaRPr lang="pl-PL"/>
          </a:p>
        </p:txBody>
      </p:sp>
      <p:grpSp>
        <p:nvGrpSpPr>
          <p:cNvPr id="10" name="Group 9"/>
          <p:cNvGrpSpPr/>
          <p:nvPr/>
        </p:nvGrpSpPr>
        <p:grpSpPr>
          <a:xfrm>
            <a:off x="5432594" y="1080906"/>
            <a:ext cx="2090162" cy="98362"/>
            <a:chOff x="7830452" y="3234542"/>
            <a:chExt cx="3198913" cy="150539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7897493" y="3315000"/>
              <a:ext cx="3076123" cy="0"/>
            </a:xfrm>
            <a:prstGeom prst="line">
              <a:avLst/>
            </a:prstGeom>
            <a:ln w="28575">
              <a:solidFill>
                <a:srgbClr val="FF3D0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7830452" y="3237377"/>
              <a:ext cx="134081" cy="13408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" name="Oval 12"/>
            <p:cNvSpPr/>
            <p:nvPr/>
          </p:nvSpPr>
          <p:spPr>
            <a:xfrm>
              <a:off x="8174302" y="3234542"/>
              <a:ext cx="134081" cy="13408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" name="Oval 13"/>
            <p:cNvSpPr/>
            <p:nvPr/>
          </p:nvSpPr>
          <p:spPr>
            <a:xfrm>
              <a:off x="8520059" y="3244180"/>
              <a:ext cx="134081" cy="13408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" name="Oval 14"/>
            <p:cNvSpPr/>
            <p:nvPr/>
          </p:nvSpPr>
          <p:spPr>
            <a:xfrm>
              <a:off x="8868454" y="3246902"/>
              <a:ext cx="134081" cy="13408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" name="Oval 15"/>
            <p:cNvSpPr/>
            <p:nvPr/>
          </p:nvSpPr>
          <p:spPr>
            <a:xfrm>
              <a:off x="9218190" y="3250188"/>
              <a:ext cx="134081" cy="13408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" name="Oval 16"/>
            <p:cNvSpPr/>
            <p:nvPr/>
          </p:nvSpPr>
          <p:spPr>
            <a:xfrm>
              <a:off x="9564136" y="3245805"/>
              <a:ext cx="134081" cy="13408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8" name="Oval 17"/>
            <p:cNvSpPr/>
            <p:nvPr/>
          </p:nvSpPr>
          <p:spPr>
            <a:xfrm>
              <a:off x="9910926" y="3241475"/>
              <a:ext cx="134081" cy="13408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9" name="Oval 18"/>
            <p:cNvSpPr/>
            <p:nvPr/>
          </p:nvSpPr>
          <p:spPr>
            <a:xfrm>
              <a:off x="10242501" y="3251000"/>
              <a:ext cx="134081" cy="13408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0" name="Oval 19"/>
            <p:cNvSpPr/>
            <p:nvPr/>
          </p:nvSpPr>
          <p:spPr>
            <a:xfrm>
              <a:off x="10577980" y="3240663"/>
              <a:ext cx="134081" cy="13408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1" name="Oval 20"/>
            <p:cNvSpPr/>
            <p:nvPr/>
          </p:nvSpPr>
          <p:spPr>
            <a:xfrm>
              <a:off x="10895284" y="3240663"/>
              <a:ext cx="134081" cy="13408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39" name="Parallelogram 38"/>
          <p:cNvSpPr/>
          <p:nvPr/>
        </p:nvSpPr>
        <p:spPr>
          <a:xfrm>
            <a:off x="5219700" y="1052694"/>
            <a:ext cx="194224" cy="305264"/>
          </a:xfrm>
          <a:prstGeom prst="parallelogram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2" name="Oval 51"/>
          <p:cNvSpPr/>
          <p:nvPr/>
        </p:nvSpPr>
        <p:spPr>
          <a:xfrm>
            <a:off x="5229659" y="1288262"/>
            <a:ext cx="57140" cy="5714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3" name="Oval 52"/>
          <p:cNvSpPr/>
          <p:nvPr/>
        </p:nvSpPr>
        <p:spPr>
          <a:xfrm>
            <a:off x="5300272" y="1265747"/>
            <a:ext cx="57140" cy="5714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4" name="Oval 53"/>
          <p:cNvSpPr/>
          <p:nvPr/>
        </p:nvSpPr>
        <p:spPr>
          <a:xfrm>
            <a:off x="5248991" y="1211658"/>
            <a:ext cx="57140" cy="5714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5" name="Oval 54"/>
          <p:cNvSpPr/>
          <p:nvPr/>
        </p:nvSpPr>
        <p:spPr>
          <a:xfrm>
            <a:off x="5316811" y="1189143"/>
            <a:ext cx="57140" cy="5714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6" name="Oval 55"/>
          <p:cNvSpPr/>
          <p:nvPr/>
        </p:nvSpPr>
        <p:spPr>
          <a:xfrm>
            <a:off x="5262746" y="1139453"/>
            <a:ext cx="57140" cy="5714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7" name="Oval 56"/>
          <p:cNvSpPr/>
          <p:nvPr/>
        </p:nvSpPr>
        <p:spPr>
          <a:xfrm>
            <a:off x="5330830" y="1104906"/>
            <a:ext cx="57140" cy="5714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8" name="Oval 57"/>
          <p:cNvSpPr/>
          <p:nvPr/>
        </p:nvSpPr>
        <p:spPr>
          <a:xfrm>
            <a:off x="5271077" y="1061193"/>
            <a:ext cx="57140" cy="5714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Box 5"/>
          <p:cNvSpPr txBox="1"/>
          <p:nvPr/>
        </p:nvSpPr>
        <p:spPr>
          <a:xfrm>
            <a:off x="5328217" y="745066"/>
            <a:ext cx="21868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1-D FEM for quench propagation.</a:t>
            </a:r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140815" y="-711"/>
            <a:ext cx="8533156" cy="94044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So far…</a:t>
            </a:r>
            <a:endParaRPr lang="en-US" sz="24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5134907" y="1373463"/>
            <a:ext cx="2626892" cy="1134139"/>
            <a:chOff x="5134907" y="1373463"/>
            <a:chExt cx="2626892" cy="1134139"/>
          </a:xfrm>
        </p:grpSpPr>
        <p:sp>
          <p:nvSpPr>
            <p:cNvPr id="60" name="Oval 59"/>
            <p:cNvSpPr/>
            <p:nvPr/>
          </p:nvSpPr>
          <p:spPr>
            <a:xfrm>
              <a:off x="6324974" y="1452502"/>
              <a:ext cx="228517" cy="2285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334343" y="1458673"/>
              <a:ext cx="27443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V</a:t>
              </a:r>
              <a:endParaRPr lang="en-GB" sz="1350" dirty="0"/>
            </a:p>
          </p:txBody>
        </p:sp>
        <p:cxnSp>
          <p:nvCxnSpPr>
            <p:cNvPr id="64" name="Straight Connector 63"/>
            <p:cNvCxnSpPr/>
            <p:nvPr/>
          </p:nvCxnSpPr>
          <p:spPr>
            <a:xfrm flipH="1">
              <a:off x="5431926" y="1575835"/>
              <a:ext cx="8930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6553492" y="1575835"/>
              <a:ext cx="98726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438151" y="1420877"/>
              <a:ext cx="0" cy="15495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7534533" y="1420877"/>
              <a:ext cx="0" cy="15495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5413923" y="2397802"/>
              <a:ext cx="2150876" cy="0"/>
            </a:xfrm>
            <a:prstGeom prst="line">
              <a:avLst/>
            </a:prstGeom>
            <a:ln w="19050">
              <a:solidFill>
                <a:schemeClr val="accent6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413983" y="1631098"/>
              <a:ext cx="0" cy="772320"/>
            </a:xfrm>
            <a:prstGeom prst="line">
              <a:avLst/>
            </a:prstGeom>
            <a:ln w="19050">
              <a:solidFill>
                <a:schemeClr val="accent6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5134907" y="1575889"/>
              <a:ext cx="3577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u(t)</a:t>
              </a: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5417651" y="2079910"/>
              <a:ext cx="2127422" cy="0"/>
            </a:xfrm>
            <a:prstGeom prst="line">
              <a:avLst/>
            </a:prstGeom>
            <a:ln w="19050">
              <a:solidFill>
                <a:schemeClr val="accent6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5" name="Freeform 84"/>
            <p:cNvSpPr/>
            <p:nvPr/>
          </p:nvSpPr>
          <p:spPr>
            <a:xfrm>
              <a:off x="5421574" y="1728334"/>
              <a:ext cx="1929319" cy="663852"/>
            </a:xfrm>
            <a:custGeom>
              <a:avLst/>
              <a:gdLst>
                <a:gd name="connsiteX0" fmla="*/ 0 w 2952750"/>
                <a:gd name="connsiteY0" fmla="*/ 1016000 h 1016000"/>
                <a:gd name="connsiteX1" fmla="*/ 266700 w 2952750"/>
                <a:gd name="connsiteY1" fmla="*/ 793750 h 1016000"/>
                <a:gd name="connsiteX2" fmla="*/ 1092200 w 2952750"/>
                <a:gd name="connsiteY2" fmla="*/ 711200 h 1016000"/>
                <a:gd name="connsiteX3" fmla="*/ 1835150 w 2952750"/>
                <a:gd name="connsiteY3" fmla="*/ 571500 h 1016000"/>
                <a:gd name="connsiteX4" fmla="*/ 2952750 w 2952750"/>
                <a:gd name="connsiteY4" fmla="*/ 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2750" h="1016000">
                  <a:moveTo>
                    <a:pt x="0" y="1016000"/>
                  </a:moveTo>
                  <a:cubicBezTo>
                    <a:pt x="42333" y="930275"/>
                    <a:pt x="84667" y="844550"/>
                    <a:pt x="266700" y="793750"/>
                  </a:cubicBezTo>
                  <a:cubicBezTo>
                    <a:pt x="448733" y="742950"/>
                    <a:pt x="830792" y="748242"/>
                    <a:pt x="1092200" y="711200"/>
                  </a:cubicBezTo>
                  <a:cubicBezTo>
                    <a:pt x="1353608" y="674158"/>
                    <a:pt x="1525058" y="690033"/>
                    <a:pt x="1835150" y="571500"/>
                  </a:cubicBezTo>
                  <a:cubicBezTo>
                    <a:pt x="2145242" y="452967"/>
                    <a:pt x="2789767" y="77258"/>
                    <a:pt x="2952750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8" name="Oval 127"/>
            <p:cNvSpPr/>
            <p:nvPr/>
          </p:nvSpPr>
          <p:spPr>
            <a:xfrm>
              <a:off x="6631461" y="2036499"/>
              <a:ext cx="87608" cy="87608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548075" y="1373463"/>
              <a:ext cx="109837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QPS controller </a:t>
              </a:r>
              <a:br>
                <a:rPr lang="en-US" sz="1050" dirty="0"/>
              </a:br>
              <a:r>
                <a:rPr lang="en-US" sz="1050" dirty="0"/>
                <a:t>and actuator.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545073" y="2276770"/>
              <a:ext cx="2167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t</a:t>
              </a:r>
            </a:p>
          </p:txBody>
        </p:sp>
      </p:grpSp>
      <p:sp>
        <p:nvSpPr>
          <p:cNvPr id="63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22 September </a:t>
            </a:r>
            <a:r>
              <a:rPr lang="en-US" dirty="0" smtClean="0"/>
              <a:t>2016</a:t>
            </a:r>
            <a:endParaRPr lang="en-US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338" y="2816055"/>
            <a:ext cx="3835038" cy="2853649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15" y="2824605"/>
            <a:ext cx="3895320" cy="2654454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161482" y="68959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1D thermal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Adiabatic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Nb-Ti</a:t>
            </a:r>
            <a:r>
              <a:rPr lang="en-US" dirty="0" smtClean="0"/>
              <a:t> superconductor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m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Operating point (B,I)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Initial temperature profile</a:t>
            </a:r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75352" y="5643302"/>
            <a:ext cx="812081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761" tIns="0" rIns="4761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5"/>
              </a:rPr>
              <a:t>D.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5"/>
              </a:rPr>
              <a:t>Paudel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5"/>
              </a:rPr>
              <a:t>, "Quench Simulation of Superconducting Magnets with Commercial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5"/>
              </a:rPr>
              <a:t>Multiphysics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5"/>
              </a:rPr>
              <a:t> Software",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5"/>
              </a:rPr>
              <a:t>Aalto University, Espoo, 2015  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 </a:t>
            </a:r>
          </a:p>
        </p:txBody>
      </p:sp>
      <p:pic>
        <p:nvPicPr>
          <p:cNvPr id="1026" name="Picture 2" descr="https://twiki.cern.ch/twiki/pub/TWiki/TWikiDocGraphics/external-link.gif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3603" y="5643302"/>
            <a:ext cx="123825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23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Sara Ambj</a:t>
            </a:r>
            <a:r>
              <a:rPr lang="en-GB" dirty="0"/>
              <a:t>ø</a:t>
            </a:r>
            <a:r>
              <a:rPr lang="en-US" dirty="0"/>
              <a:t>rndalen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12</a:t>
            </a:fld>
            <a:endParaRPr lang="pl-PL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826" y="4092251"/>
            <a:ext cx="3054673" cy="1343522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839183" y="2372016"/>
            <a:ext cx="1821353" cy="2138835"/>
            <a:chOff x="4839183" y="2372016"/>
            <a:chExt cx="1821353" cy="2138835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31466" y="2372016"/>
              <a:ext cx="1129070" cy="1709396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4839183" y="4295734"/>
              <a:ext cx="380650" cy="21282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29" name="Straight Connector 28"/>
            <p:cNvCxnSpPr/>
            <p:nvPr/>
          </p:nvCxnSpPr>
          <p:spPr>
            <a:xfrm flipV="1">
              <a:off x="4839183" y="2462770"/>
              <a:ext cx="779198" cy="1832965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5235996" y="4045209"/>
              <a:ext cx="1262936" cy="465642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0" name="TextBox 79"/>
          <p:cNvSpPr txBox="1"/>
          <p:nvPr/>
        </p:nvSpPr>
        <p:spPr>
          <a:xfrm>
            <a:off x="6378450" y="4924740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u(t)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463243" y="4137665"/>
            <a:ext cx="2363069" cy="569144"/>
            <a:chOff x="6463243" y="4137665"/>
            <a:chExt cx="2363069" cy="569144"/>
          </a:xfrm>
        </p:grpSpPr>
        <p:grpSp>
          <p:nvGrpSpPr>
            <p:cNvPr id="10" name="Group 9"/>
            <p:cNvGrpSpPr/>
            <p:nvPr/>
          </p:nvGrpSpPr>
          <p:grpSpPr>
            <a:xfrm>
              <a:off x="6676137" y="4429757"/>
              <a:ext cx="2090162" cy="98362"/>
              <a:chOff x="7830452" y="3234542"/>
              <a:chExt cx="3198913" cy="150539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7897493" y="3315000"/>
                <a:ext cx="3076123" cy="0"/>
              </a:xfrm>
              <a:prstGeom prst="line">
                <a:avLst/>
              </a:prstGeom>
              <a:ln w="28575">
                <a:solidFill>
                  <a:srgbClr val="FF3D0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7830452" y="3237377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174302" y="3234542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8520059" y="3244180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8868454" y="3246902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9218190" y="3250188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9564136" y="3245805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9910926" y="3241475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0242501" y="3251000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0577980" y="3240663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0895284" y="3240663"/>
                <a:ext cx="134081" cy="13408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39" name="Parallelogram 38"/>
            <p:cNvSpPr/>
            <p:nvPr/>
          </p:nvSpPr>
          <p:spPr>
            <a:xfrm>
              <a:off x="6463243" y="4401545"/>
              <a:ext cx="194224" cy="305264"/>
            </a:xfrm>
            <a:prstGeom prst="parallelogram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2" name="Oval 51"/>
            <p:cNvSpPr/>
            <p:nvPr/>
          </p:nvSpPr>
          <p:spPr>
            <a:xfrm>
              <a:off x="6473202" y="4637113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3" name="Oval 52"/>
            <p:cNvSpPr/>
            <p:nvPr/>
          </p:nvSpPr>
          <p:spPr>
            <a:xfrm>
              <a:off x="6543815" y="4614598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4" name="Oval 53"/>
            <p:cNvSpPr/>
            <p:nvPr/>
          </p:nvSpPr>
          <p:spPr>
            <a:xfrm>
              <a:off x="6492534" y="4560509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5" name="Oval 54"/>
            <p:cNvSpPr/>
            <p:nvPr/>
          </p:nvSpPr>
          <p:spPr>
            <a:xfrm>
              <a:off x="6560354" y="4537994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6" name="Oval 55"/>
            <p:cNvSpPr/>
            <p:nvPr/>
          </p:nvSpPr>
          <p:spPr>
            <a:xfrm>
              <a:off x="6506289" y="4488304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7" name="Oval 56"/>
            <p:cNvSpPr/>
            <p:nvPr/>
          </p:nvSpPr>
          <p:spPr>
            <a:xfrm>
              <a:off x="6574373" y="4453757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8" name="Oval 57"/>
            <p:cNvSpPr/>
            <p:nvPr/>
          </p:nvSpPr>
          <p:spPr>
            <a:xfrm>
              <a:off x="6514620" y="4410044"/>
              <a:ext cx="57140" cy="57140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39495" y="4137665"/>
              <a:ext cx="21868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1-D FEM for quench propagation.</a:t>
              </a: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6743779" y="2820886"/>
            <a:ext cx="470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</a:t>
            </a:r>
            <a:endParaRPr lang="en-US" sz="1050" dirty="0"/>
          </a:p>
        </p:txBody>
      </p:sp>
      <p:sp>
        <p:nvSpPr>
          <p:cNvPr id="71" name="TextBox 70"/>
          <p:cNvSpPr txBox="1"/>
          <p:nvPr/>
        </p:nvSpPr>
        <p:spPr>
          <a:xfrm>
            <a:off x="3027766" y="5231637"/>
            <a:ext cx="12346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Energy extraction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59396" y="4090930"/>
            <a:ext cx="6639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PC filter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972329" y="3915870"/>
            <a:ext cx="7024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Magnets</a:t>
            </a:r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will I be doing?</a:t>
            </a:r>
            <a:endParaRPr lang="en-US" sz="2400" dirty="0"/>
          </a:p>
        </p:txBody>
      </p:sp>
      <p:sp>
        <p:nvSpPr>
          <p:cNvPr id="59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22 September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23614" y="1063893"/>
            <a:ext cx="5207852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Run circuit model to get current profile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Excite 2D FEM EM model to get operating point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Run 1D FEM Thermal model to study quench propagation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Detect and validate a quench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Trigger Fast Power Abort in the circuit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 smtClean="0"/>
              <a:t>Study Magnet Transfer Functions to improve modelling of superconducting circuit</a:t>
            </a:r>
            <a:endParaRPr lang="en-US" sz="1600" dirty="0"/>
          </a:p>
        </p:txBody>
      </p:sp>
      <p:sp>
        <p:nvSpPr>
          <p:cNvPr id="62" name="TextBox 61"/>
          <p:cNvSpPr txBox="1"/>
          <p:nvPr/>
        </p:nvSpPr>
        <p:spPr>
          <a:xfrm>
            <a:off x="1719020" y="4368718"/>
            <a:ext cx="470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</a:t>
            </a:r>
            <a:endParaRPr lang="en-US" sz="1050" dirty="0"/>
          </a:p>
        </p:txBody>
      </p:sp>
      <p:sp>
        <p:nvSpPr>
          <p:cNvPr id="63" name="TextBox 62"/>
          <p:cNvSpPr txBox="1"/>
          <p:nvPr/>
        </p:nvSpPr>
        <p:spPr>
          <a:xfrm>
            <a:off x="7652569" y="3610326"/>
            <a:ext cx="470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</a:t>
            </a:r>
            <a:endParaRPr lang="en-US" sz="1050" dirty="0"/>
          </a:p>
        </p:txBody>
      </p:sp>
      <p:grpSp>
        <p:nvGrpSpPr>
          <p:cNvPr id="26" name="Group 25"/>
          <p:cNvGrpSpPr/>
          <p:nvPr/>
        </p:nvGrpSpPr>
        <p:grpSpPr>
          <a:xfrm>
            <a:off x="6000055" y="4722314"/>
            <a:ext cx="2946543" cy="1249555"/>
            <a:chOff x="6000055" y="4722314"/>
            <a:chExt cx="2946543" cy="1249555"/>
          </a:xfrm>
        </p:grpSpPr>
        <p:sp>
          <p:nvSpPr>
            <p:cNvPr id="60" name="Oval 59"/>
            <p:cNvSpPr/>
            <p:nvPr/>
          </p:nvSpPr>
          <p:spPr>
            <a:xfrm>
              <a:off x="7568517" y="4801353"/>
              <a:ext cx="228517" cy="22851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577886" y="4807524"/>
              <a:ext cx="27443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V</a:t>
              </a:r>
              <a:endParaRPr lang="en-GB" sz="1350" dirty="0"/>
            </a:p>
          </p:txBody>
        </p:sp>
        <p:cxnSp>
          <p:nvCxnSpPr>
            <p:cNvPr id="64" name="Straight Connector 63"/>
            <p:cNvCxnSpPr/>
            <p:nvPr/>
          </p:nvCxnSpPr>
          <p:spPr>
            <a:xfrm flipH="1">
              <a:off x="6675469" y="4924686"/>
              <a:ext cx="8930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7797035" y="4924686"/>
              <a:ext cx="98726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681694" y="4769728"/>
              <a:ext cx="0" cy="15495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8778076" y="4769728"/>
              <a:ext cx="0" cy="15495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6657466" y="5746653"/>
              <a:ext cx="2150876" cy="0"/>
            </a:xfrm>
            <a:prstGeom prst="line">
              <a:avLst/>
            </a:prstGeom>
            <a:ln w="19050">
              <a:solidFill>
                <a:schemeClr val="accent6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6657526" y="4979949"/>
              <a:ext cx="0" cy="772320"/>
            </a:xfrm>
            <a:prstGeom prst="line">
              <a:avLst/>
            </a:prstGeom>
            <a:ln w="19050">
              <a:solidFill>
                <a:schemeClr val="accent6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5" name="Freeform 84"/>
            <p:cNvSpPr/>
            <p:nvPr/>
          </p:nvSpPr>
          <p:spPr>
            <a:xfrm>
              <a:off x="6665117" y="5077185"/>
              <a:ext cx="1929319" cy="663852"/>
            </a:xfrm>
            <a:custGeom>
              <a:avLst/>
              <a:gdLst>
                <a:gd name="connsiteX0" fmla="*/ 0 w 2952750"/>
                <a:gd name="connsiteY0" fmla="*/ 1016000 h 1016000"/>
                <a:gd name="connsiteX1" fmla="*/ 266700 w 2952750"/>
                <a:gd name="connsiteY1" fmla="*/ 793750 h 1016000"/>
                <a:gd name="connsiteX2" fmla="*/ 1092200 w 2952750"/>
                <a:gd name="connsiteY2" fmla="*/ 711200 h 1016000"/>
                <a:gd name="connsiteX3" fmla="*/ 1835150 w 2952750"/>
                <a:gd name="connsiteY3" fmla="*/ 571500 h 1016000"/>
                <a:gd name="connsiteX4" fmla="*/ 2952750 w 2952750"/>
                <a:gd name="connsiteY4" fmla="*/ 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2750" h="1016000">
                  <a:moveTo>
                    <a:pt x="0" y="1016000"/>
                  </a:moveTo>
                  <a:cubicBezTo>
                    <a:pt x="42333" y="930275"/>
                    <a:pt x="84667" y="844550"/>
                    <a:pt x="266700" y="793750"/>
                  </a:cubicBezTo>
                  <a:cubicBezTo>
                    <a:pt x="448733" y="742950"/>
                    <a:pt x="830792" y="748242"/>
                    <a:pt x="1092200" y="711200"/>
                  </a:cubicBezTo>
                  <a:cubicBezTo>
                    <a:pt x="1353608" y="674158"/>
                    <a:pt x="1525058" y="690033"/>
                    <a:pt x="1835150" y="571500"/>
                  </a:cubicBezTo>
                  <a:cubicBezTo>
                    <a:pt x="2145242" y="452967"/>
                    <a:pt x="2789767" y="77258"/>
                    <a:pt x="2952750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791618" y="4722314"/>
              <a:ext cx="109837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QPS controller </a:t>
              </a:r>
              <a:br>
                <a:rPr lang="en-US" sz="1050" dirty="0"/>
              </a:br>
              <a:r>
                <a:rPr lang="en-US" sz="1050" dirty="0"/>
                <a:t>and actuator.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29872" y="5741037"/>
              <a:ext cx="2167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t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00055" y="4914211"/>
              <a:ext cx="4705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4</a:t>
              </a:r>
              <a:endParaRPr lang="en-US" sz="105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988696" y="4589079"/>
            <a:ext cx="5799920" cy="1602383"/>
            <a:chOff x="2988696" y="4589079"/>
            <a:chExt cx="5799920" cy="1602383"/>
          </a:xfrm>
        </p:grpSpPr>
        <p:cxnSp>
          <p:nvCxnSpPr>
            <p:cNvPr id="82" name="Straight Connector 81"/>
            <p:cNvCxnSpPr/>
            <p:nvPr/>
          </p:nvCxnSpPr>
          <p:spPr>
            <a:xfrm>
              <a:off x="6661194" y="5428761"/>
              <a:ext cx="2127422" cy="0"/>
            </a:xfrm>
            <a:prstGeom prst="line">
              <a:avLst/>
            </a:prstGeom>
            <a:ln w="19050">
              <a:solidFill>
                <a:schemeClr val="accent6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7918808" y="5472957"/>
              <a:ext cx="0" cy="154958"/>
            </a:xfrm>
            <a:prstGeom prst="line">
              <a:avLst/>
            </a:prstGeom>
            <a:ln w="19050"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 flipV="1">
              <a:off x="2988696" y="5623339"/>
              <a:ext cx="4930113" cy="4577"/>
            </a:xfrm>
            <a:prstGeom prst="line">
              <a:avLst/>
            </a:prstGeom>
            <a:ln w="19050"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4839183" y="4589079"/>
              <a:ext cx="0" cy="1037981"/>
            </a:xfrm>
            <a:prstGeom prst="line">
              <a:avLst/>
            </a:prstGeom>
            <a:ln w="19050">
              <a:prstDash val="lgDashDot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540523" y="5142223"/>
              <a:ext cx="0" cy="485693"/>
            </a:xfrm>
            <a:prstGeom prst="line">
              <a:avLst/>
            </a:prstGeom>
            <a:ln w="19050">
              <a:prstDash val="lgDashDot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2988696" y="4661106"/>
              <a:ext cx="0" cy="962232"/>
            </a:xfrm>
            <a:prstGeom prst="line">
              <a:avLst/>
            </a:prstGeom>
            <a:ln w="19050">
              <a:prstDash val="lgDashDot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8" name="Oval 127"/>
            <p:cNvSpPr/>
            <p:nvPr/>
          </p:nvSpPr>
          <p:spPr>
            <a:xfrm>
              <a:off x="7875004" y="5385350"/>
              <a:ext cx="87608" cy="87608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800858" y="5606687"/>
              <a:ext cx="4705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5</a:t>
              </a:r>
              <a:endParaRPr lang="en-US" sz="105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764778" y="370265"/>
            <a:ext cx="3308171" cy="1652599"/>
            <a:chOff x="5764778" y="370265"/>
            <a:chExt cx="3308171" cy="1652599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13947" y="370265"/>
              <a:ext cx="2959002" cy="1652599"/>
            </a:xfrm>
            <a:prstGeom prst="rect">
              <a:avLst/>
            </a:prstGeom>
          </p:spPr>
        </p:pic>
        <p:sp>
          <p:nvSpPr>
            <p:cNvPr id="83" name="TextBox 82"/>
            <p:cNvSpPr txBox="1"/>
            <p:nvPr/>
          </p:nvSpPr>
          <p:spPr>
            <a:xfrm>
              <a:off x="5764778" y="836036"/>
              <a:ext cx="4705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6</a:t>
              </a:r>
              <a:endParaRPr lang="en-US" sz="105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804008" y="3935777"/>
            <a:ext cx="632768" cy="644155"/>
            <a:chOff x="5804008" y="3935777"/>
            <a:chExt cx="632768" cy="644155"/>
          </a:xfrm>
        </p:grpSpPr>
        <p:cxnSp>
          <p:nvCxnSpPr>
            <p:cNvPr id="34" name="Straight Connector 33"/>
            <p:cNvCxnSpPr/>
            <p:nvPr/>
          </p:nvCxnSpPr>
          <p:spPr>
            <a:xfrm flipH="1" flipV="1">
              <a:off x="5804008" y="3935777"/>
              <a:ext cx="632768" cy="602217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 rot="2706083">
              <a:off x="5871047" y="4260453"/>
              <a:ext cx="38504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FF0000"/>
                  </a:solidFill>
                </a:rPr>
                <a:t>B, I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070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6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introduction to TE/MPE-PE</a:t>
            </a:r>
            <a:br>
              <a:rPr lang="en-US" dirty="0" smtClean="0"/>
            </a:br>
            <a:r>
              <a:rPr lang="en-US" dirty="0" smtClean="0"/>
              <a:t>		-Sara </a:t>
            </a:r>
            <a:r>
              <a:rPr lang="en-US" dirty="0"/>
              <a:t>Ambj</a:t>
            </a:r>
            <a:r>
              <a:rPr lang="en-GB" dirty="0"/>
              <a:t>ø</a:t>
            </a:r>
            <a:r>
              <a:rPr lang="en-US" dirty="0"/>
              <a:t>rndalen</a:t>
            </a:r>
            <a:br>
              <a:rPr lang="en-US" dirty="0"/>
            </a:b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72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0" dirty="0" smtClean="0"/>
              <a:t>Agenda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Background</a:t>
            </a:r>
          </a:p>
          <a:p>
            <a:pPr marL="36576" indent="0">
              <a:buNone/>
            </a:pPr>
            <a:endParaRPr lang="en-US" sz="3200" dirty="0" smtClean="0"/>
          </a:p>
          <a:p>
            <a:r>
              <a:rPr lang="en-US" sz="3200" dirty="0" smtClean="0"/>
              <a:t>Why CERN?</a:t>
            </a:r>
          </a:p>
          <a:p>
            <a:pPr marL="36576" indent="0">
              <a:buNone/>
            </a:pPr>
            <a:endParaRPr lang="en-US" sz="3200" dirty="0" smtClean="0"/>
          </a:p>
          <a:p>
            <a:r>
              <a:rPr lang="en-US" sz="3200" dirty="0" smtClean="0"/>
              <a:t>What will I be doing?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22 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Sara </a:t>
            </a:r>
            <a:r>
              <a:rPr lang="en-US" dirty="0" err="1" smtClean="0"/>
              <a:t>Ambj</a:t>
            </a:r>
            <a:r>
              <a:rPr lang="en-GB" dirty="0" smtClean="0"/>
              <a:t>ø</a:t>
            </a:r>
            <a:r>
              <a:rPr lang="en-US" dirty="0" err="1" smtClean="0"/>
              <a:t>rndalen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1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218"/>
            <a:ext cx="8226854" cy="510588"/>
          </a:xfrm>
        </p:spPr>
        <p:txBody>
          <a:bodyPr>
            <a:noAutofit/>
          </a:bodyPr>
          <a:lstStyle/>
          <a:p>
            <a:r>
              <a:rPr lang="en-US" sz="3600" dirty="0" smtClean="0"/>
              <a:t>Background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03305"/>
            <a:ext cx="9229458" cy="605469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From</a:t>
            </a:r>
            <a:r>
              <a:rPr lang="en-US" sz="2800" dirty="0"/>
              <a:t>: Oslo, </a:t>
            </a:r>
            <a:r>
              <a:rPr lang="en-US" sz="2800" dirty="0" smtClean="0"/>
              <a:t>Norway</a:t>
            </a:r>
          </a:p>
          <a:p>
            <a:r>
              <a:rPr lang="en-US" sz="2800" dirty="0" smtClean="0"/>
              <a:t>Hobbies: tea, hiking and travelling</a:t>
            </a:r>
            <a:endParaRPr lang="en-US" sz="2800" dirty="0"/>
          </a:p>
          <a:p>
            <a:r>
              <a:rPr lang="en-US" sz="2800" dirty="0"/>
              <a:t>Integrated master’s in Energy and Environmental Engineering </a:t>
            </a:r>
          </a:p>
          <a:p>
            <a:pPr lvl="1"/>
            <a:r>
              <a:rPr lang="en-US" sz="2800" dirty="0"/>
              <a:t>Norwegian University of Science and Technology (NTNU) in Trondheim</a:t>
            </a:r>
          </a:p>
          <a:p>
            <a:pPr lvl="1"/>
            <a:r>
              <a:rPr lang="en-US" sz="2800" dirty="0" smtClean="0"/>
              <a:t>5-year </a:t>
            </a:r>
            <a:r>
              <a:rPr lang="en-US" sz="2800" dirty="0"/>
              <a:t>program</a:t>
            </a:r>
          </a:p>
          <a:p>
            <a:r>
              <a:rPr lang="en-US" sz="2800" i="1" dirty="0"/>
              <a:t>Specialization</a:t>
            </a:r>
            <a:r>
              <a:rPr lang="en-US" sz="2800" dirty="0"/>
              <a:t>: </a:t>
            </a:r>
            <a:r>
              <a:rPr lang="en-US" sz="2800" dirty="0" smtClean="0"/>
              <a:t>electric                                           power engineering                                                  </a:t>
            </a:r>
            <a:r>
              <a:rPr lang="en-US" dirty="0"/>
              <a:t>(high voltage)</a:t>
            </a:r>
          </a:p>
          <a:p>
            <a:pPr lvl="1">
              <a:lnSpc>
                <a:spcPct val="110000"/>
              </a:lnSpc>
            </a:pPr>
            <a:endParaRPr lang="en-US" sz="2800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22 September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Sara </a:t>
            </a:r>
            <a:r>
              <a:rPr lang="en-US" dirty="0" err="1"/>
              <a:t>Ambj</a:t>
            </a:r>
            <a:r>
              <a:rPr lang="en-GB" dirty="0"/>
              <a:t>ø</a:t>
            </a:r>
            <a:r>
              <a:rPr lang="en-US" dirty="0" err="1"/>
              <a:t>rndalen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769" y="3405901"/>
            <a:ext cx="4399231" cy="276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7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554"/>
            <a:ext cx="8226854" cy="5796474"/>
          </a:xfrm>
        </p:spPr>
        <p:txBody>
          <a:bodyPr/>
          <a:lstStyle/>
          <a:p>
            <a:r>
              <a:rPr lang="en-US" dirty="0"/>
              <a:t>Main interests: electrical machines and power </a:t>
            </a:r>
            <a:r>
              <a:rPr lang="en-US" dirty="0" smtClean="0"/>
              <a:t>electronics</a:t>
            </a:r>
          </a:p>
          <a:p>
            <a:r>
              <a:rPr lang="en-US" dirty="0" smtClean="0"/>
              <a:t>Tools</a:t>
            </a:r>
          </a:p>
          <a:p>
            <a:pPr lvl="1"/>
            <a:r>
              <a:rPr lang="en-US" dirty="0" err="1" smtClean="0"/>
              <a:t>Matlab</a:t>
            </a:r>
            <a:r>
              <a:rPr lang="en-US" dirty="0" smtClean="0"/>
              <a:t>, Simulink, </a:t>
            </a:r>
            <a:r>
              <a:rPr lang="en-US" dirty="0" err="1" smtClean="0"/>
              <a:t>PowerFactory</a:t>
            </a:r>
            <a:r>
              <a:rPr lang="en-US" dirty="0" smtClean="0"/>
              <a:t>, COMSOL and C++</a:t>
            </a:r>
          </a:p>
          <a:p>
            <a:r>
              <a:rPr lang="en-US" dirty="0" smtClean="0"/>
              <a:t>Laboratory work:</a:t>
            </a:r>
          </a:p>
          <a:p>
            <a:pPr lvl="1"/>
            <a:r>
              <a:rPr lang="en-US" dirty="0" smtClean="0"/>
              <a:t>Machine, power electronics and high voltage lab</a:t>
            </a:r>
            <a:endParaRPr lang="en-US" dirty="0"/>
          </a:p>
          <a:p>
            <a:r>
              <a:rPr lang="en-US" dirty="0"/>
              <a:t>Previous experience: </a:t>
            </a:r>
            <a:endParaRPr lang="en-GB" dirty="0"/>
          </a:p>
          <a:p>
            <a:pPr lvl="1"/>
            <a:r>
              <a:rPr lang="en-GB" dirty="0"/>
              <a:t>Norwegian National Rail Administration </a:t>
            </a:r>
          </a:p>
          <a:p>
            <a:pPr lvl="1"/>
            <a:r>
              <a:rPr lang="en-US" dirty="0" err="1" smtClean="0"/>
              <a:t>Statnett</a:t>
            </a:r>
            <a:r>
              <a:rPr lang="en-US" dirty="0" smtClean="0"/>
              <a:t> (TSO in Norway)</a:t>
            </a:r>
            <a:endParaRPr lang="en-US" sz="2800" dirty="0">
              <a:sym typeface="Wingdings"/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F6EE29-628E-7543-BB58-8D9E437B67AF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43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/>
              <a:t>Why CERN?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6854" cy="4312372"/>
          </a:xfrm>
        </p:spPr>
        <p:txBody>
          <a:bodyPr>
            <a:noAutofit/>
          </a:bodyPr>
          <a:lstStyle/>
          <a:p>
            <a:r>
              <a:rPr lang="en-US" sz="2400" dirty="0"/>
              <a:t>Went to a CERN company presentation at NTNU </a:t>
            </a:r>
          </a:p>
          <a:p>
            <a:r>
              <a:rPr lang="en-US" sz="2400" dirty="0"/>
              <a:t>Excited about:</a:t>
            </a:r>
          </a:p>
          <a:p>
            <a:pPr lvl="1"/>
            <a:r>
              <a:rPr lang="en-US" sz="2400" dirty="0"/>
              <a:t>using engineering for the advancement of physics</a:t>
            </a:r>
          </a:p>
          <a:p>
            <a:pPr lvl="1"/>
            <a:r>
              <a:rPr lang="en-US" sz="2400" dirty="0"/>
              <a:t>research using state of the art technology</a:t>
            </a:r>
          </a:p>
          <a:p>
            <a:pPr lvl="2"/>
            <a:r>
              <a:rPr lang="en-US" dirty="0"/>
              <a:t>superconducting magnets</a:t>
            </a:r>
          </a:p>
          <a:p>
            <a:pPr lvl="1"/>
            <a:r>
              <a:rPr lang="en-US" sz="2400" dirty="0"/>
              <a:t>working in an international </a:t>
            </a:r>
            <a:r>
              <a:rPr lang="en-US" sz="2400" dirty="0" smtClean="0"/>
              <a:t>environment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B20189-D1DF-494A-8BDE-8B1B0A08A04F}" type="datetime3">
              <a:rPr lang="en-US" smtClean="0"/>
              <a:t>22 September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Sara </a:t>
            </a:r>
            <a:r>
              <a:rPr lang="en-US" dirty="0" err="1"/>
              <a:t>Ambj</a:t>
            </a:r>
            <a:r>
              <a:rPr lang="en-GB" dirty="0"/>
              <a:t>ø</a:t>
            </a:r>
            <a:r>
              <a:rPr lang="en-US" dirty="0" err="1"/>
              <a:t>rndalen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37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/>
              <a:t>What will I be doing?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6300"/>
            <a:ext cx="8226854" cy="5219700"/>
          </a:xfrm>
        </p:spPr>
        <p:txBody>
          <a:bodyPr>
            <a:normAutofit/>
          </a:bodyPr>
          <a:lstStyle/>
          <a:p>
            <a:r>
              <a:rPr lang="en-US" sz="4000" dirty="0"/>
              <a:t>Writing my master’s </a:t>
            </a:r>
            <a:r>
              <a:rPr lang="en-US" sz="4000" dirty="0" smtClean="0"/>
              <a:t>thesis as a Technical Student for 10 months</a:t>
            </a:r>
            <a:endParaRPr lang="en-US" sz="4000" dirty="0"/>
          </a:p>
          <a:p>
            <a:r>
              <a:rPr lang="en-US" sz="4000" dirty="0"/>
              <a:t>Topic: “</a:t>
            </a:r>
            <a:r>
              <a:rPr lang="en-GB" sz="4000" dirty="0"/>
              <a:t>Study of the transfer functions of superconducting magnets and their circuital representation</a:t>
            </a:r>
            <a:r>
              <a:rPr lang="en-US" sz="4000" dirty="0" smtClean="0"/>
              <a:t>”</a:t>
            </a:r>
            <a:endParaRPr lang="en-US" sz="40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marL="448056" lvl="1" indent="0">
              <a:lnSpc>
                <a:spcPct val="110000"/>
              </a:lnSpc>
              <a:buNone/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22 September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Sara </a:t>
            </a:r>
            <a:r>
              <a:rPr lang="en-US" dirty="0" err="1"/>
              <a:t>Ambj</a:t>
            </a:r>
            <a:r>
              <a:rPr lang="en-GB" dirty="0"/>
              <a:t>ø</a:t>
            </a:r>
            <a:r>
              <a:rPr lang="en-US" dirty="0" err="1"/>
              <a:t>rndalen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07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STEAM project</a:t>
            </a:r>
            <a:endParaRPr lang="pl-PL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Sara Ambj</a:t>
            </a:r>
            <a:r>
              <a:rPr lang="en-GB" dirty="0"/>
              <a:t>ø</a:t>
            </a:r>
            <a:r>
              <a:rPr lang="en-US" dirty="0"/>
              <a:t>rndalen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8</a:t>
            </a:fld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3288949" y="2103057"/>
            <a:ext cx="1080000" cy="661179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2D</a:t>
            </a:r>
            <a:br>
              <a:rPr lang="en-GB" sz="900" dirty="0"/>
            </a:br>
            <a:r>
              <a:rPr lang="en-GB" sz="900" dirty="0"/>
              <a:t>Electromagnetic</a:t>
            </a:r>
            <a:br>
              <a:rPr lang="en-GB" sz="900" dirty="0"/>
            </a:br>
            <a:r>
              <a:rPr lang="en-GB" sz="900" dirty="0"/>
              <a:t>Thermal</a:t>
            </a:r>
          </a:p>
        </p:txBody>
      </p:sp>
      <p:sp>
        <p:nvSpPr>
          <p:cNvPr id="8" name="Rectangle 7"/>
          <p:cNvSpPr/>
          <p:nvPr/>
        </p:nvSpPr>
        <p:spPr>
          <a:xfrm>
            <a:off x="5566916" y="2492341"/>
            <a:ext cx="702000" cy="276464"/>
          </a:xfrm>
          <a:prstGeom prst="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/>
              <a:t>Electrical</a:t>
            </a:r>
          </a:p>
        </p:txBody>
      </p:sp>
      <p:sp>
        <p:nvSpPr>
          <p:cNvPr id="9" name="Rectangle 8"/>
          <p:cNvSpPr/>
          <p:nvPr/>
        </p:nvSpPr>
        <p:spPr>
          <a:xfrm>
            <a:off x="5566916" y="2877749"/>
            <a:ext cx="702000" cy="552926"/>
          </a:xfrm>
          <a:prstGeom prst="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13" dirty="0" err="1">
                <a:solidFill>
                  <a:srgbClr val="00B0F0"/>
                </a:solidFill>
              </a:rPr>
              <a:t>PSpice</a:t>
            </a:r>
            <a:endParaRPr lang="en-GB" sz="1013" dirty="0">
              <a:solidFill>
                <a:srgbClr val="00B0F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89934" y="2874019"/>
            <a:ext cx="1080000" cy="552926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" name="Up-Down Arrow 10"/>
          <p:cNvSpPr/>
          <p:nvPr/>
        </p:nvSpPr>
        <p:spPr>
          <a:xfrm>
            <a:off x="3734514" y="3437464"/>
            <a:ext cx="212271" cy="326571"/>
          </a:xfrm>
          <a:prstGeom prst="up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2" name="Up-Down Arrow 11"/>
          <p:cNvSpPr/>
          <p:nvPr/>
        </p:nvSpPr>
        <p:spPr>
          <a:xfrm>
            <a:off x="5813566" y="3444254"/>
            <a:ext cx="212271" cy="326571"/>
          </a:xfrm>
          <a:prstGeom prst="upDownArrow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3" name="Rectangle 12"/>
          <p:cNvSpPr/>
          <p:nvPr/>
        </p:nvSpPr>
        <p:spPr>
          <a:xfrm>
            <a:off x="2014710" y="3770825"/>
            <a:ext cx="4979902" cy="6926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13" dirty="0"/>
              <a:t>Simulations Coupling (Java/</a:t>
            </a:r>
            <a:r>
              <a:rPr lang="en-GB" sz="1013" dirty="0" err="1"/>
              <a:t>MpCCI</a:t>
            </a:r>
            <a:r>
              <a:rPr lang="en-GB" sz="1013" dirty="0"/>
              <a:t>)</a:t>
            </a:r>
          </a:p>
        </p:txBody>
      </p:sp>
      <p:pic>
        <p:nvPicPr>
          <p:cNvPr id="14" name="Picture 13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43686" y="3083600"/>
            <a:ext cx="961276" cy="1276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014708" y="2215859"/>
            <a:ext cx="1054418" cy="544423"/>
          </a:xfrm>
          <a:prstGeom prst="rect">
            <a:avLst/>
          </a:prstGeom>
          <a:solidFill>
            <a:schemeClr val="lt1"/>
          </a:solidFill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13" dirty="0"/>
              <a:t>1D</a:t>
            </a:r>
          </a:p>
          <a:p>
            <a:pPr algn="ctr"/>
            <a:r>
              <a:rPr lang="en-GB" sz="1013" dirty="0"/>
              <a:t>Electrothermal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022872" y="2870959"/>
            <a:ext cx="1054418" cy="552926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pic>
        <p:nvPicPr>
          <p:cNvPr id="17" name="Picture 16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69445" y="3083600"/>
            <a:ext cx="961276" cy="1276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390143" y="2222694"/>
            <a:ext cx="1155424" cy="544423"/>
          </a:xfrm>
          <a:prstGeom prst="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13" dirty="0"/>
              <a:t>2D</a:t>
            </a:r>
          </a:p>
          <a:p>
            <a:pPr algn="ctr"/>
            <a:r>
              <a:rPr lang="en-GB" sz="1013" dirty="0"/>
              <a:t>Mechanical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390143" y="2876558"/>
            <a:ext cx="1155424" cy="552926"/>
          </a:xfrm>
          <a:prstGeom prst="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>
              <a:solidFill>
                <a:schemeClr val="tx1"/>
              </a:solidFill>
            </a:endParaRPr>
          </a:p>
        </p:txBody>
      </p:sp>
      <p:sp>
        <p:nvSpPr>
          <p:cNvPr id="20" name="Up-Down Arrow 19"/>
          <p:cNvSpPr/>
          <p:nvPr/>
        </p:nvSpPr>
        <p:spPr>
          <a:xfrm rot="5400000">
            <a:off x="3129071" y="3032510"/>
            <a:ext cx="125964" cy="193790"/>
          </a:xfrm>
          <a:prstGeom prst="up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21" name="Up-Down Arrow 20"/>
          <p:cNvSpPr/>
          <p:nvPr/>
        </p:nvSpPr>
        <p:spPr>
          <a:xfrm>
            <a:off x="4860231" y="3437557"/>
            <a:ext cx="188086" cy="318407"/>
          </a:xfrm>
          <a:prstGeom prst="upDownArrow">
            <a:avLst/>
          </a:prstGeom>
          <a:ln w="1905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chemeClr val="tx1"/>
              </a:solidFill>
            </a:endParaRPr>
          </a:p>
        </p:txBody>
      </p:sp>
      <p:pic>
        <p:nvPicPr>
          <p:cNvPr id="22" name="Picture 2" descr="https://encrypted-tbn3.gstatic.com/images?q=tbn:ANd9GcSXmOOMYb-axGvFsamL33p500axCj0rJZApNswAQBBnEOYN-O0WKkhtVA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48" b="30571"/>
          <a:stretch/>
        </p:blipFill>
        <p:spPr bwMode="auto">
          <a:xfrm>
            <a:off x="4589941" y="3009117"/>
            <a:ext cx="728663" cy="27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https://encrypted-tbn3.gstatic.com/images?q=tbn:ANd9GcTXNagtOt6wBVXCQchsZjaFk-I0ghbWq_36uXG11X2cAp36Wgwa4F5kJ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504" y="3837730"/>
            <a:ext cx="282195" cy="518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 descr="Screen Clippi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566" y="3915141"/>
            <a:ext cx="1380272" cy="440718"/>
          </a:xfrm>
          <a:prstGeom prst="rect">
            <a:avLst/>
          </a:prstGeom>
        </p:spPr>
      </p:pic>
      <p:sp>
        <p:nvSpPr>
          <p:cNvPr id="25" name="Up-Down Arrow 24"/>
          <p:cNvSpPr/>
          <p:nvPr/>
        </p:nvSpPr>
        <p:spPr>
          <a:xfrm>
            <a:off x="2525870" y="3435952"/>
            <a:ext cx="212271" cy="326571"/>
          </a:xfrm>
          <a:prstGeom prst="up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26" name="Rectangle 25"/>
          <p:cNvSpPr/>
          <p:nvPr/>
        </p:nvSpPr>
        <p:spPr>
          <a:xfrm>
            <a:off x="6290825" y="2493542"/>
            <a:ext cx="702000" cy="276464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Controller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290825" y="2883994"/>
            <a:ext cx="702000" cy="552926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>
              <a:solidFill>
                <a:srgbClr val="00B0F0"/>
              </a:solidFill>
            </a:endParaRPr>
          </a:p>
        </p:txBody>
      </p:sp>
      <p:sp>
        <p:nvSpPr>
          <p:cNvPr id="28" name="Up-Down Arrow 27"/>
          <p:cNvSpPr/>
          <p:nvPr/>
        </p:nvSpPr>
        <p:spPr>
          <a:xfrm>
            <a:off x="6537475" y="3442236"/>
            <a:ext cx="212271" cy="326571"/>
          </a:xfrm>
          <a:prstGeom prst="up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pic>
        <p:nvPicPr>
          <p:cNvPr id="29" name="Picture 6" descr="Znalezione obrazy dla zapytania PSIM icon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310" y="300911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22 September </a:t>
            </a:r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83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My part in the STEAM project</a:t>
            </a:r>
            <a:endParaRPr lang="pl-PL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Sara Ambj</a:t>
            </a:r>
            <a:r>
              <a:rPr lang="en-GB" dirty="0"/>
              <a:t>ø</a:t>
            </a:r>
            <a:r>
              <a:rPr lang="en-US" dirty="0"/>
              <a:t>rndalen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9</a:t>
            </a:fld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3288949" y="2103057"/>
            <a:ext cx="1080000" cy="661179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900" dirty="0"/>
              <a:t>2D</a:t>
            </a:r>
            <a:br>
              <a:rPr lang="en-GB" sz="900" dirty="0"/>
            </a:br>
            <a:r>
              <a:rPr lang="en-GB" sz="900" dirty="0"/>
              <a:t>Electromagnetic</a:t>
            </a:r>
            <a:br>
              <a:rPr lang="en-GB" sz="900" dirty="0"/>
            </a:br>
            <a:r>
              <a:rPr lang="en-GB" sz="900" dirty="0"/>
              <a:t>Thermal</a:t>
            </a:r>
          </a:p>
        </p:txBody>
      </p:sp>
      <p:sp>
        <p:nvSpPr>
          <p:cNvPr id="8" name="Rectangle 7"/>
          <p:cNvSpPr/>
          <p:nvPr/>
        </p:nvSpPr>
        <p:spPr>
          <a:xfrm>
            <a:off x="5566916" y="2492340"/>
            <a:ext cx="782608" cy="385409"/>
          </a:xfrm>
          <a:prstGeom prst="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13" dirty="0"/>
              <a:t>Electrical</a:t>
            </a:r>
          </a:p>
        </p:txBody>
      </p:sp>
      <p:sp>
        <p:nvSpPr>
          <p:cNvPr id="9" name="Rectangle 8"/>
          <p:cNvSpPr/>
          <p:nvPr/>
        </p:nvSpPr>
        <p:spPr>
          <a:xfrm>
            <a:off x="5566915" y="2877749"/>
            <a:ext cx="782609" cy="549196"/>
          </a:xfrm>
          <a:prstGeom prst="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13" dirty="0" err="1">
                <a:solidFill>
                  <a:srgbClr val="00B0F0"/>
                </a:solidFill>
              </a:rPr>
              <a:t>PSpice</a:t>
            </a:r>
            <a:endParaRPr lang="en-GB" sz="1013" dirty="0">
              <a:solidFill>
                <a:srgbClr val="00B0F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89934" y="2874019"/>
            <a:ext cx="1080000" cy="552926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" name="Up-Down Arrow 10"/>
          <p:cNvSpPr/>
          <p:nvPr/>
        </p:nvSpPr>
        <p:spPr>
          <a:xfrm>
            <a:off x="3734514" y="3437464"/>
            <a:ext cx="212271" cy="326571"/>
          </a:xfrm>
          <a:prstGeom prst="up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2" name="Up-Down Arrow 11"/>
          <p:cNvSpPr/>
          <p:nvPr/>
        </p:nvSpPr>
        <p:spPr>
          <a:xfrm>
            <a:off x="5813566" y="3444254"/>
            <a:ext cx="212271" cy="326571"/>
          </a:xfrm>
          <a:prstGeom prst="upDownArrow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3" name="Rectangle 12"/>
          <p:cNvSpPr/>
          <p:nvPr/>
        </p:nvSpPr>
        <p:spPr>
          <a:xfrm>
            <a:off x="2014710" y="3770825"/>
            <a:ext cx="4979902" cy="6926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13" dirty="0"/>
              <a:t>Simulations Coupling (Java/</a:t>
            </a:r>
            <a:r>
              <a:rPr lang="en-GB" sz="1013" dirty="0" err="1"/>
              <a:t>MpCCI</a:t>
            </a:r>
            <a:r>
              <a:rPr lang="en-GB" sz="1013" dirty="0"/>
              <a:t>)</a:t>
            </a:r>
          </a:p>
        </p:txBody>
      </p:sp>
      <p:pic>
        <p:nvPicPr>
          <p:cNvPr id="14" name="Picture 13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43686" y="3083600"/>
            <a:ext cx="961276" cy="1276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014708" y="2215859"/>
            <a:ext cx="1054418" cy="544423"/>
          </a:xfrm>
          <a:prstGeom prst="rect">
            <a:avLst/>
          </a:prstGeom>
          <a:solidFill>
            <a:schemeClr val="lt1"/>
          </a:solidFill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13" dirty="0"/>
              <a:t>1D</a:t>
            </a:r>
          </a:p>
          <a:p>
            <a:pPr algn="ctr"/>
            <a:r>
              <a:rPr lang="en-GB" sz="1013" dirty="0"/>
              <a:t>Electrothermal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022872" y="2870959"/>
            <a:ext cx="1054418" cy="552926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pic>
        <p:nvPicPr>
          <p:cNvPr id="17" name="Picture 16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69445" y="3083600"/>
            <a:ext cx="961276" cy="1276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0" name="Up-Down Arrow 19"/>
          <p:cNvSpPr/>
          <p:nvPr/>
        </p:nvSpPr>
        <p:spPr>
          <a:xfrm rot="5400000">
            <a:off x="3129071" y="3032510"/>
            <a:ext cx="125964" cy="193790"/>
          </a:xfrm>
          <a:prstGeom prst="up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pic>
        <p:nvPicPr>
          <p:cNvPr id="23" name="Picture 22" descr="https://encrypted-tbn3.gstatic.com/images?q=tbn:ANd9GcTXNagtOt6wBVXCQchsZjaFk-I0ghbWq_36uXG11X2cAp36Wgwa4F5kJ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504" y="3837730"/>
            <a:ext cx="282195" cy="518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566" y="3915141"/>
            <a:ext cx="1380272" cy="440718"/>
          </a:xfrm>
          <a:prstGeom prst="rect">
            <a:avLst/>
          </a:prstGeom>
        </p:spPr>
      </p:pic>
      <p:sp>
        <p:nvSpPr>
          <p:cNvPr id="25" name="Up-Down Arrow 24"/>
          <p:cNvSpPr/>
          <p:nvPr/>
        </p:nvSpPr>
        <p:spPr>
          <a:xfrm>
            <a:off x="2525870" y="3435952"/>
            <a:ext cx="212271" cy="326571"/>
          </a:xfrm>
          <a:prstGeom prst="up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30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22 September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703504" y="1637421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User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5340101" y="1642685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Developer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51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44267</TotalTime>
  <Words>781</Words>
  <Application>Microsoft Office PowerPoint</Application>
  <PresentationFormat>On-screen Show (4:3)</PresentationFormat>
  <Paragraphs>181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CERN(4-3)</vt:lpstr>
      <vt:lpstr>PowerPoint Presentation</vt:lpstr>
      <vt:lpstr>My introduction to TE/MPE-PE   -Sara Ambjørndalen  </vt:lpstr>
      <vt:lpstr>Agenda</vt:lpstr>
      <vt:lpstr>Background</vt:lpstr>
      <vt:lpstr>PowerPoint Presentation</vt:lpstr>
      <vt:lpstr>Why CERN?</vt:lpstr>
      <vt:lpstr>What will I be doing?</vt:lpstr>
      <vt:lpstr>STEAM project</vt:lpstr>
      <vt:lpstr>My part in the STEAM project</vt:lpstr>
      <vt:lpstr>What will I be doing?</vt:lpstr>
      <vt:lpstr>So far…</vt:lpstr>
      <vt:lpstr>What will I be doing?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Sara Marie Ambjorndalen</cp:lastModifiedBy>
  <cp:revision>444</cp:revision>
  <cp:lastPrinted>2016-09-22T07:00:06Z</cp:lastPrinted>
  <dcterms:created xsi:type="dcterms:W3CDTF">2012-11-30T11:04:26Z</dcterms:created>
  <dcterms:modified xsi:type="dcterms:W3CDTF">2016-09-22T13:18:35Z</dcterms:modified>
</cp:coreProperties>
</file>