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6"/>
  </p:notesMasterIdLst>
  <p:sldIdLst>
    <p:sldId id="256" r:id="rId2"/>
    <p:sldId id="257" r:id="rId3"/>
    <p:sldId id="259" r:id="rId4"/>
    <p:sldId id="260" r:id="rId5"/>
    <p:sldId id="268" r:id="rId6"/>
    <p:sldId id="270" r:id="rId7"/>
    <p:sldId id="271" r:id="rId8"/>
    <p:sldId id="298" r:id="rId9"/>
    <p:sldId id="274" r:id="rId10"/>
    <p:sldId id="286" r:id="rId11"/>
    <p:sldId id="287" r:id="rId12"/>
    <p:sldId id="289" r:id="rId13"/>
    <p:sldId id="292" r:id="rId14"/>
    <p:sldId id="281" r:id="rId15"/>
    <p:sldId id="293" r:id="rId16"/>
    <p:sldId id="261" r:id="rId17"/>
    <p:sldId id="258" r:id="rId18"/>
    <p:sldId id="262" r:id="rId19"/>
    <p:sldId id="263" r:id="rId20"/>
    <p:sldId id="264" r:id="rId21"/>
    <p:sldId id="294" r:id="rId22"/>
    <p:sldId id="296" r:id="rId23"/>
    <p:sldId id="297" r:id="rId24"/>
    <p:sldId id="279" r:id="rId25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03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7" autoAdjust="0"/>
    <p:restoredTop sz="94660"/>
  </p:normalViewPr>
  <p:slideViewPr>
    <p:cSldViewPr snapToGrid="0">
      <p:cViewPr varScale="1">
        <p:scale>
          <a:sx n="132" d="100"/>
          <a:sy n="132" d="100"/>
        </p:scale>
        <p:origin x="258" y="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B6876A-BA23-4824-9624-7E489BAA8FDE}" type="datetimeFigureOut">
              <a:rPr lang="en-GB" smtClean="0"/>
              <a:t>10/11/2016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BBE4A3-6BCD-437F-90B7-983C91C005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9422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BE4A3-6BCD-437F-90B7-983C91C0050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57983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23784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BE4A3-6BCD-437F-90B7-983C91C0050B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8684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BE4A3-6BCD-437F-90B7-983C91C0050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53193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When</a:t>
            </a:r>
            <a:r>
              <a:rPr lang="fr-FR" dirty="0" smtClean="0"/>
              <a:t> do </a:t>
            </a:r>
            <a:r>
              <a:rPr lang="fr-FR" dirty="0" err="1" smtClean="0"/>
              <a:t>we</a:t>
            </a:r>
            <a:r>
              <a:rPr lang="fr-FR" dirty="0" smtClean="0"/>
              <a:t> break </a:t>
            </a:r>
            <a:r>
              <a:rPr lang="fr-FR" dirty="0" err="1" smtClean="0"/>
              <a:t>NbTi</a:t>
            </a:r>
            <a:r>
              <a:rPr lang="fr-FR" dirty="0" smtClean="0"/>
              <a:t> filaments due to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depositions</a:t>
            </a:r>
            <a:r>
              <a:rPr lang="fr-FR" baseline="0" dirty="0" smtClean="0"/>
              <a:t>?</a:t>
            </a:r>
            <a:endParaRPr lang="fr-FR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23294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When</a:t>
            </a:r>
            <a:r>
              <a:rPr lang="fr-FR" dirty="0" smtClean="0"/>
              <a:t> do </a:t>
            </a:r>
            <a:r>
              <a:rPr lang="fr-FR" dirty="0" err="1" smtClean="0"/>
              <a:t>we</a:t>
            </a:r>
            <a:r>
              <a:rPr lang="fr-FR" dirty="0" smtClean="0"/>
              <a:t> break </a:t>
            </a:r>
            <a:r>
              <a:rPr lang="fr-FR" dirty="0" err="1" smtClean="0"/>
              <a:t>NbTi</a:t>
            </a:r>
            <a:r>
              <a:rPr lang="fr-FR" dirty="0" smtClean="0"/>
              <a:t> filaments due to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depositions</a:t>
            </a:r>
            <a:r>
              <a:rPr lang="fr-FR" baseline="0" dirty="0" smtClean="0"/>
              <a:t>?</a:t>
            </a:r>
            <a:endParaRPr lang="fr-FR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97863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When</a:t>
            </a:r>
            <a:r>
              <a:rPr lang="fr-FR" dirty="0" smtClean="0"/>
              <a:t> do </a:t>
            </a:r>
            <a:r>
              <a:rPr lang="fr-FR" dirty="0" err="1" smtClean="0"/>
              <a:t>we</a:t>
            </a:r>
            <a:r>
              <a:rPr lang="fr-FR" dirty="0" smtClean="0"/>
              <a:t> break </a:t>
            </a:r>
            <a:r>
              <a:rPr lang="fr-FR" dirty="0" err="1" smtClean="0"/>
              <a:t>NbTi</a:t>
            </a:r>
            <a:r>
              <a:rPr lang="fr-FR" dirty="0" smtClean="0"/>
              <a:t> filaments due to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depositions</a:t>
            </a:r>
            <a:r>
              <a:rPr lang="fr-FR" baseline="0" dirty="0" smtClean="0"/>
              <a:t>?</a:t>
            </a:r>
            <a:endParaRPr lang="fr-FR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32312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BE4A3-6BCD-437F-90B7-983C91C0050B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18962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BE4A3-6BCD-437F-90B7-983C91C0050B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43029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BE4A3-6BCD-437F-90B7-983C91C0050B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29915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05308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Damage Levels Sc. Magnet Components, LHC MPP 11/11/2016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Damage Levels Sc. Magnet Components, LHC MPP 11/11/2016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Damage Levels Sc. Magnet Components, LHC MPP 11/11/2016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Damage Levels Sc. Magnet Components, LHC MPP 11/11/2016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Damage Levels Sc. Magnet Components, LHC MPP 11/11/2016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Damage Levels Sc. Magnet Components, LHC MPP 11/11/2016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FBB0A-547C-47E0-B5CF-329C4C9818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7546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Damage Levels Sc. Magnet Components, LHC MPP 11/11/2016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Damage Levels Sc. Magnet Components, LHC MPP 11/11/2016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Damage Levels Sc. Magnet Components, LHC MPP 11/11/2016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Damage Levels Sc. Magnet Components, LHC MPP 11/11/2016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Damage Levels Sc. Magnet Components, LHC MPP 11/11/2016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Damage Levels Sc. Magnet Components, LHC MPP 11/11/2016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  <p:sldLayoutId id="2147483679" r:id="rId16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2.png"/><Relationship Id="rId4" Type="http://schemas.openxmlformats.org/officeDocument/2006/relationships/image" Target="../media/image2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emf"/><Relationship Id="rId5" Type="http://schemas.openxmlformats.org/officeDocument/2006/relationships/image" Target="../media/image8.png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951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4272824" y="2310669"/>
            <a:ext cx="4715463" cy="3500681"/>
            <a:chOff x="18247474" y="10990539"/>
            <a:chExt cx="12588048" cy="9345157"/>
          </a:xfrm>
          <a:solidFill>
            <a:schemeClr val="bg1"/>
          </a:solidFill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613546" y="10990539"/>
              <a:ext cx="8012102" cy="7594653"/>
            </a:xfrm>
            <a:prstGeom prst="rect">
              <a:avLst/>
            </a:prstGeom>
            <a:grpFill/>
          </p:spPr>
        </p:pic>
        <p:sp>
          <p:nvSpPr>
            <p:cNvPr id="11" name="TextBox 10"/>
            <p:cNvSpPr txBox="1"/>
            <p:nvPr/>
          </p:nvSpPr>
          <p:spPr>
            <a:xfrm>
              <a:off x="18247474" y="18796813"/>
              <a:ext cx="12588048" cy="153888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GB" sz="1200" dirty="0" smtClean="0"/>
                <a:t>Side view of the cable </a:t>
              </a:r>
              <a:r>
                <a:rPr lang="en-GB" sz="1200" dirty="0"/>
                <a:t>stacks </a:t>
              </a:r>
              <a:r>
                <a:rPr lang="en-GB" sz="1200" dirty="0" smtClean="0"/>
                <a:t>before </a:t>
              </a:r>
              <a:r>
                <a:rPr lang="en-GB" sz="1200" dirty="0"/>
                <a:t>and after the </a:t>
              </a:r>
              <a:r>
                <a:rPr lang="en-GB" sz="1200" dirty="0" smtClean="0"/>
                <a:t>heat treatment </a:t>
              </a:r>
              <a:r>
                <a:rPr lang="en-GB" sz="1200" dirty="0"/>
                <a:t>with different peak temperatures</a:t>
              </a:r>
            </a:p>
          </p:txBody>
        </p:sp>
      </p:grpSp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405807" y="2486790"/>
            <a:ext cx="3925530" cy="3514728"/>
            <a:chOff x="20618046" y="22197531"/>
            <a:chExt cx="9586955" cy="8583694"/>
          </a:xfrm>
          <a:solidFill>
            <a:schemeClr val="bg1"/>
          </a:solidFill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832316" y="22197531"/>
              <a:ext cx="9372685" cy="7029516"/>
            </a:xfrm>
            <a:prstGeom prst="rect">
              <a:avLst/>
            </a:prstGeom>
            <a:grpFill/>
          </p:spPr>
        </p:pic>
        <p:sp>
          <p:nvSpPr>
            <p:cNvPr id="14" name="TextBox 13"/>
            <p:cNvSpPr txBox="1"/>
            <p:nvPr/>
          </p:nvSpPr>
          <p:spPr>
            <a:xfrm>
              <a:off x="20618046" y="29165397"/>
              <a:ext cx="8635738" cy="161582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GB" sz="1200" dirty="0" smtClean="0"/>
                <a:t>Results of the dielectric strength measurements</a:t>
              </a:r>
            </a:p>
            <a:p>
              <a:pPr algn="just"/>
              <a:r>
                <a:rPr lang="en-GB" sz="1200" dirty="0" smtClean="0"/>
                <a:t>after heat treatments at different peak temperature</a:t>
              </a:r>
            </a:p>
          </p:txBody>
        </p:sp>
      </p:grpSp>
      <p:sp>
        <p:nvSpPr>
          <p:cNvPr id="24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363357" y="929458"/>
            <a:ext cx="8154014" cy="155733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200" b="1" dirty="0" smtClean="0">
                <a:solidFill>
                  <a:srgbClr val="FF0000"/>
                </a:solidFill>
              </a:rPr>
              <a:t>Significant </a:t>
            </a:r>
            <a:r>
              <a:rPr lang="en-GB" sz="2200" b="1" dirty="0">
                <a:solidFill>
                  <a:srgbClr val="FF0000"/>
                </a:solidFill>
              </a:rPr>
              <a:t>degradation of </a:t>
            </a:r>
            <a:r>
              <a:rPr lang="en-GB" sz="2200" b="1" dirty="0" smtClean="0">
                <a:solidFill>
                  <a:srgbClr val="FF0000"/>
                </a:solidFill>
              </a:rPr>
              <a:t>polyimide </a:t>
            </a:r>
            <a:r>
              <a:rPr lang="en-GB" sz="2200" b="1" dirty="0">
                <a:solidFill>
                  <a:srgbClr val="FF0000"/>
                </a:solidFill>
              </a:rPr>
              <a:t>insulation </a:t>
            </a:r>
            <a:r>
              <a:rPr lang="en-GB" sz="2200" b="1" dirty="0" smtClean="0">
                <a:solidFill>
                  <a:srgbClr val="FF0000"/>
                </a:solidFill>
              </a:rPr>
              <a:t>when heating </a:t>
            </a:r>
            <a:r>
              <a:rPr lang="en-GB" sz="2200" b="1" dirty="0">
                <a:solidFill>
                  <a:srgbClr val="FF0000"/>
                </a:solidFill>
              </a:rPr>
              <a:t>&gt; 400 </a:t>
            </a:r>
            <a:r>
              <a:rPr lang="en-GB" sz="2200" b="1" dirty="0" smtClean="0">
                <a:solidFill>
                  <a:srgbClr val="FF0000"/>
                </a:solidFill>
              </a:rPr>
              <a:t>C</a:t>
            </a:r>
          </a:p>
          <a:p>
            <a:r>
              <a:rPr lang="en-GB" sz="2200" dirty="0" smtClean="0">
                <a:solidFill>
                  <a:schemeClr val="tx1"/>
                </a:solidFill>
              </a:rPr>
              <a:t>Lowest breakthrough voltage considered as worst case scenario</a:t>
            </a:r>
            <a:r>
              <a:rPr lang="en-GB" sz="2400" dirty="0" smtClean="0">
                <a:solidFill>
                  <a:schemeClr val="tx1"/>
                </a:solidFill>
              </a:rPr>
              <a:t>.</a:t>
            </a:r>
            <a:endParaRPr lang="en-GB" sz="2400" dirty="0">
              <a:solidFill>
                <a:schemeClr val="tx1"/>
              </a:solidFill>
            </a:endParaRPr>
          </a:p>
          <a:p>
            <a:endParaRPr lang="en-GB" sz="2400" b="1" dirty="0">
              <a:solidFill>
                <a:schemeClr val="tx1"/>
              </a:solidFill>
            </a:endParaRPr>
          </a:p>
          <a:p>
            <a:endParaRPr lang="en-US" sz="2000" b="1" dirty="0"/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363357" y="139723"/>
            <a:ext cx="9046723" cy="725664"/>
          </a:xfrm>
        </p:spPr>
        <p:txBody>
          <a:bodyPr>
            <a:noAutofit/>
          </a:bodyPr>
          <a:lstStyle/>
          <a:p>
            <a:r>
              <a:rPr lang="en-GB" sz="3200" dirty="0" smtClean="0"/>
              <a:t>Experimental results </a:t>
            </a:r>
            <a:endParaRPr lang="en-GB" sz="200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Damage Levels Sc. Magnet Components, LHC MPP 11/11/2016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444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736" y="288448"/>
            <a:ext cx="8847909" cy="830777"/>
          </a:xfrm>
        </p:spPr>
        <p:txBody>
          <a:bodyPr>
            <a:noAutofit/>
          </a:bodyPr>
          <a:lstStyle/>
          <a:p>
            <a:r>
              <a:rPr lang="en-GB" sz="3200" dirty="0" smtClean="0"/>
              <a:t>Correlation of dielectric strength degradation and weight loss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0057" y="1280398"/>
            <a:ext cx="8530845" cy="4780767"/>
          </a:xfrm>
        </p:spPr>
        <p:txBody>
          <a:bodyPr>
            <a:normAutofit/>
          </a:bodyPr>
          <a:lstStyle/>
          <a:p>
            <a:pPr marL="787400" indent="-787400"/>
            <a:endParaRPr lang="fr-CH" sz="2400" dirty="0"/>
          </a:p>
          <a:p>
            <a:pPr marL="444500" indent="0">
              <a:buNone/>
            </a:pPr>
            <a:endParaRPr lang="en-GB" sz="2400" dirty="0"/>
          </a:p>
          <a:p>
            <a:pPr marL="444500" indent="-36513">
              <a:buNone/>
            </a:pPr>
            <a:endParaRPr lang="en-GB" sz="24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222DBB-CBF7-4893-A3C9-BE4368C9B408}" type="slidenum">
              <a:rPr lang="en-GB" smtClean="0"/>
              <a:t>11</a:t>
            </a:fld>
            <a:endParaRPr lang="en-GB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17064" y="2539509"/>
            <a:ext cx="8226854" cy="493929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indent="-320675"/>
            <a:endParaRPr lang="en-GB" sz="2000" dirty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/>
          </p:nvPr>
        </p:nvGraphicFramePr>
        <p:xfrm>
          <a:off x="3944049" y="1722211"/>
          <a:ext cx="5143196" cy="308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2" name="Acrobat Document" r:id="rId3" imgW="3428797" imgH="2057400" progId="Acrobat.Document.11">
                  <p:embed/>
                </p:oleObj>
              </mc:Choice>
              <mc:Fallback>
                <p:oleObj name="Acrobat Document" r:id="rId3" imgW="3428797" imgH="2057400" progId="Acrobat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44049" y="1722211"/>
                        <a:ext cx="5143196" cy="3086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2"/>
              <p:cNvSpPr txBox="1">
                <a:spLocks/>
              </p:cNvSpPr>
              <p:nvPr/>
            </p:nvSpPr>
            <p:spPr>
              <a:xfrm>
                <a:off x="280057" y="1400388"/>
                <a:ext cx="4179020" cy="3165593"/>
              </a:xfrm>
              <a:prstGeom prst="rect">
                <a:avLst/>
              </a:prstGeom>
            </p:spPr>
            <p:txBody>
              <a:bodyPr vert="horz">
                <a:normAutofit/>
              </a:bodyPr>
              <a:lstStyle>
                <a:lvl1pPr marL="493776" indent="-4572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0000"/>
                  <a:buFont typeface="Arial"/>
                  <a:buChar char="•"/>
                  <a:defRPr kumimoji="0" sz="3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05256" indent="-4572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92708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5000"/>
                  <a:buFont typeface="Arial"/>
                  <a:buChar char="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85316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50492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10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79412" indent="-342900">
                  <a:buClr>
                    <a:schemeClr val="accent6"/>
                  </a:buClr>
                  <a:buFont typeface="Wingdings" panose="05000000000000000000" pitchFamily="2" charset="2"/>
                  <a:buChar char="§"/>
                </a:pPr>
                <a:r>
                  <a:rPr lang="en-GB" sz="2000" dirty="0" smtClean="0"/>
                  <a:t>A model of the weight loss model has been developed</a:t>
                </a:r>
                <a:r>
                  <a:rPr lang="fr-CH" sz="2000" dirty="0" smtClean="0"/>
                  <a:t>:</a:t>
                </a:r>
              </a:p>
              <a:p>
                <a:pPr marL="444500" indent="-36513">
                  <a:buFont typeface="Arial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num>
                        <m:den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fr-CH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GB" sz="16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16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fr-CH" sz="16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fr-CH" sz="1600" i="1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fr-CH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sz="16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fr-CH" sz="1600" i="1">
                              <a:latin typeface="Cambria Math" panose="02040503050406030204" pitchFamily="18" charset="0"/>
                            </a:rPr>
                            <m:t>−</m:t>
                          </m:r>
                          <m:d>
                            <m:dPr>
                              <m:ctrlPr>
                                <a:rPr lang="fr-CH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skw"/>
                                  <m:ctrlPr>
                                    <a:rPr lang="fr-CH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fr-CH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CH" sz="1600" i="1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fr-CH" sz="1600" i="1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fr-CH" sz="1600" i="1">
                                      <a:latin typeface="Cambria Math" panose="02040503050406030204" pitchFamily="18" charset="0"/>
                                    </a:rPr>
                                    <m:t>𝑅𝑇</m:t>
                                  </m:r>
                                </m:den>
                              </m:f>
                            </m:e>
                          </m:d>
                        </m:sup>
                      </m:sSup>
                      <m:sSup>
                        <m:sSupPr>
                          <m:ctrlPr>
                            <a:rPr lang="fr-CH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CH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CH" sz="1600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fr-CH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CH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fr-CH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CH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fr-CH" sz="1600" i="1">
                                          <a:latin typeface="Cambria Math" panose="02040503050406030204" pitchFamily="18" charset="0"/>
                                        </a:rPr>
                                        <m:t>𝑓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fr-CH" sz="1600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sSub>
                        <m:sSubPr>
                          <m:ctrlPr>
                            <a:rPr lang="fr-CH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fr-CH" sz="1600" i="1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</m:oMath>
                  </m:oMathPara>
                </a14:m>
                <a:endParaRPr lang="en-GB" sz="1600" dirty="0" smtClean="0"/>
              </a:p>
              <a:p>
                <a:pPr marL="444500" indent="0">
                  <a:buFont typeface="Arial"/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r>
                          <a:rPr lang="en-GB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num>
                      <m:den>
                        <m:r>
                          <a:rPr lang="en-GB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r>
                          <a:rPr lang="fr-CH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GB" sz="1600" dirty="0"/>
                  <a:t> is the reaction rate</a:t>
                </a:r>
              </a:p>
              <a:p>
                <a:pPr marL="444500" indent="0">
                  <a:buFont typeface="Arial"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CH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fr-CH" sz="1600" i="1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GB" sz="1600" dirty="0"/>
                  <a:t> is the weight loss after a full degradation, </a:t>
                </a:r>
              </a:p>
              <a:p>
                <a:pPr marL="444500" indent="0">
                  <a:buFont typeface="Arial"/>
                  <a:buNone/>
                </a:pPr>
                <a14:m>
                  <m:oMath xmlns:m="http://schemas.openxmlformats.org/officeDocument/2006/math">
                    <m:r>
                      <a:rPr lang="fr-CH" sz="1600" i="1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GB" sz="1600" dirty="0"/>
                  <a:t> is the ideal gas constant,</a:t>
                </a:r>
              </a:p>
              <a:p>
                <a:pPr marL="444500" indent="0">
                  <a:buFont typeface="Arial"/>
                  <a:buNone/>
                </a:pPr>
                <a:r>
                  <a:rPr lang="en-GB" sz="1600" dirty="0"/>
                  <a:t> </a:t>
                </a:r>
                <a14:m>
                  <m:oMath xmlns:m="http://schemas.openxmlformats.org/officeDocument/2006/math">
                    <m:r>
                      <a:rPr lang="fr-CH" sz="1600" i="1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GB" sz="1600" dirty="0"/>
                  <a:t> is the temperature in Kelvin </a:t>
                </a:r>
              </a:p>
              <a:p>
                <a:pPr marL="444500" indent="0">
                  <a:buFont typeface="Arial"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600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fr-CH" sz="16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1600" dirty="0"/>
                  <a:t>, </a:t>
                </a:r>
                <a14:m>
                  <m:oMath xmlns:m="http://schemas.openxmlformats.org/officeDocument/2006/math">
                    <m:r>
                      <a:rPr lang="fr-CH" sz="1600" i="1">
                        <a:latin typeface="Cambria Math" panose="02040503050406030204" pitchFamily="18" charset="0"/>
                      </a:rPr>
                      <m:t>𝐸</m:t>
                    </m:r>
                    <m:r>
                      <a:rPr lang="fr-CH" sz="1600" i="1">
                        <a:latin typeface="Cambria Math" panose="02040503050406030204" pitchFamily="18" charset="0"/>
                      </a:rPr>
                      <m:t>﷮</m:t>
                    </m:r>
                    <m:r>
                      <a:rPr lang="fr-CH" sz="1600" i="1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GB" sz="1600" dirty="0"/>
                  <a:t> and </a:t>
                </a:r>
                <a14:m>
                  <m:oMath xmlns:m="http://schemas.openxmlformats.org/officeDocument/2006/math">
                    <m:r>
                      <a:rPr lang="fr-CH" sz="1600" i="1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GB" sz="1600" dirty="0"/>
                  <a:t> are fitting </a:t>
                </a:r>
                <a:r>
                  <a:rPr lang="en-GB" sz="1600" dirty="0" smtClean="0"/>
                  <a:t>parameters</a:t>
                </a:r>
                <a:endParaRPr lang="fr-CH" sz="2400" dirty="0" smtClean="0"/>
              </a:p>
              <a:p>
                <a:pPr marL="787400" indent="-787400"/>
                <a:endParaRPr lang="fr-CH" sz="2400" dirty="0"/>
              </a:p>
              <a:p>
                <a:pPr marL="444500" indent="0">
                  <a:buFont typeface="Arial"/>
                  <a:buNone/>
                </a:pPr>
                <a:endParaRPr lang="en-GB" sz="2400" dirty="0"/>
              </a:p>
              <a:p>
                <a:pPr marL="444500" indent="-36513">
                  <a:buFont typeface="Arial"/>
                  <a:buNone/>
                </a:pPr>
                <a:endParaRPr lang="en-GB" sz="2400" dirty="0" smtClean="0"/>
              </a:p>
            </p:txBody>
          </p:sp>
        </mc:Choice>
        <mc:Fallback xmlns="">
          <p:sp>
            <p:nvSpPr>
              <p:cNvPr id="12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057" y="1400388"/>
                <a:ext cx="4179020" cy="3165593"/>
              </a:xfrm>
              <a:prstGeom prst="rect">
                <a:avLst/>
              </a:prstGeom>
              <a:blipFill rotWithShape="0">
                <a:blip r:embed="rId5"/>
                <a:stretch>
                  <a:fillRect t="-963" b="-19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ontent Placeholder 2"/>
          <p:cNvSpPr txBox="1">
            <a:spLocks/>
          </p:cNvSpPr>
          <p:nvPr/>
        </p:nvSpPr>
        <p:spPr>
          <a:xfrm>
            <a:off x="280057" y="4727155"/>
            <a:ext cx="8892529" cy="142820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1200"/>
              </a:spcBef>
              <a:spcAft>
                <a:spcPts val="600"/>
              </a:spcAft>
              <a:buClr>
                <a:schemeClr val="accent6"/>
              </a:buClr>
              <a:buFont typeface="Symbol" panose="05050102010706020507" pitchFamily="18" charset="2"/>
              <a:buChar char="Þ"/>
            </a:pPr>
            <a:r>
              <a:rPr lang="en-GB" sz="2000" dirty="0" smtClean="0"/>
              <a:t>Extrapolation </a:t>
            </a:r>
            <a:r>
              <a:rPr lang="en-GB" sz="2000" dirty="0"/>
              <a:t>from long heating time (hours) to short heating time (us, ms)</a:t>
            </a:r>
          </a:p>
          <a:p>
            <a:pPr marL="342900" indent="-342900">
              <a:spcBef>
                <a:spcPts val="1200"/>
              </a:spcBef>
              <a:spcAft>
                <a:spcPts val="600"/>
              </a:spcAft>
              <a:buClr>
                <a:schemeClr val="accent6"/>
              </a:buClr>
              <a:buFont typeface="Symbol" panose="05050102010706020507" pitchFamily="18" charset="2"/>
              <a:buChar char="Þ"/>
            </a:pPr>
            <a:r>
              <a:rPr lang="en-GB" sz="2000" b="1" dirty="0"/>
              <a:t>950°C</a:t>
            </a:r>
            <a:r>
              <a:rPr lang="en-GB" sz="2000" dirty="0"/>
              <a:t> heating for </a:t>
            </a:r>
            <a:r>
              <a:rPr lang="en-GB" sz="2000" b="1" dirty="0"/>
              <a:t>ms time scale </a:t>
            </a:r>
            <a:r>
              <a:rPr lang="en-GB" sz="2000" dirty="0"/>
              <a:t>is equivalent to heating at </a:t>
            </a:r>
            <a:r>
              <a:rPr lang="en-GB" sz="2000" b="1" dirty="0"/>
              <a:t>500°C for several hours</a:t>
            </a:r>
            <a:r>
              <a:rPr lang="en-GB" sz="2000" dirty="0" smtClean="0"/>
              <a:t>.</a:t>
            </a:r>
            <a:endParaRPr lang="en-GB" sz="2400" dirty="0"/>
          </a:p>
          <a:p>
            <a:pPr marL="444500" indent="-36513">
              <a:buFont typeface="Arial"/>
              <a:buNone/>
            </a:pPr>
            <a:endParaRPr lang="en-GB" sz="2400" dirty="0" smtClean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Damage Levels Sc. Magnet Components, LHC MPP 11/11/2016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570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001" y="6838"/>
            <a:ext cx="8686799" cy="856682"/>
          </a:xfrm>
        </p:spPr>
        <p:txBody>
          <a:bodyPr>
            <a:noAutofit/>
          </a:bodyPr>
          <a:lstStyle/>
          <a:p>
            <a:r>
              <a:rPr lang="en-US" sz="3600" dirty="0" smtClean="0"/>
              <a:t>Beam experiment at room temperature</a:t>
            </a:r>
            <a:endParaRPr lang="en-US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83" name="Content Placeholder 2"/>
          <p:cNvSpPr txBox="1">
            <a:spLocks/>
          </p:cNvSpPr>
          <p:nvPr/>
        </p:nvSpPr>
        <p:spPr>
          <a:xfrm>
            <a:off x="446393" y="863519"/>
            <a:ext cx="8154014" cy="210813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In the HiRadMat facility shooting a </a:t>
            </a:r>
            <a:r>
              <a:rPr lang="en-US" sz="2000" b="1" dirty="0" smtClean="0">
                <a:solidFill>
                  <a:schemeClr val="tx1"/>
                </a:solidFill>
              </a:rPr>
              <a:t>440 GeV proton beam on:</a:t>
            </a:r>
          </a:p>
          <a:p>
            <a:pPr lvl="1"/>
            <a:r>
              <a:rPr lang="en-US" sz="2000" b="1" dirty="0" smtClean="0">
                <a:solidFill>
                  <a:schemeClr val="tx1"/>
                </a:solidFill>
              </a:rPr>
              <a:t>LHC Nb-Ti Cable stacks </a:t>
            </a:r>
            <a:r>
              <a:rPr lang="en-US" sz="2000" dirty="0" smtClean="0">
                <a:solidFill>
                  <a:schemeClr val="tx1"/>
                </a:solidFill>
              </a:rPr>
              <a:t>to study the degradation of the insulation</a:t>
            </a:r>
          </a:p>
          <a:p>
            <a:pPr lvl="1"/>
            <a:r>
              <a:rPr lang="en-US" sz="2000" b="1" dirty="0" smtClean="0">
                <a:solidFill>
                  <a:schemeClr val="tx1"/>
                </a:solidFill>
              </a:rPr>
              <a:t>Nb-Ti and Nb</a:t>
            </a:r>
            <a:r>
              <a:rPr lang="en-US" sz="2000" b="1" baseline="-25000" dirty="0" smtClean="0">
                <a:solidFill>
                  <a:schemeClr val="tx1"/>
                </a:solidFill>
              </a:rPr>
              <a:t>3</a:t>
            </a:r>
            <a:r>
              <a:rPr lang="en-US" sz="2000" b="1" dirty="0" smtClean="0">
                <a:solidFill>
                  <a:schemeClr val="tx1"/>
                </a:solidFill>
              </a:rPr>
              <a:t>Sn strands </a:t>
            </a:r>
            <a:r>
              <a:rPr lang="en-US" sz="2000" dirty="0" smtClean="0">
                <a:solidFill>
                  <a:schemeClr val="tx1"/>
                </a:solidFill>
              </a:rPr>
              <a:t>to study the degradation of sc. properties</a:t>
            </a:r>
          </a:p>
          <a:p>
            <a:pPr marL="457200" lvl="1" indent="0"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Samples are within an inert atmosphere</a:t>
            </a:r>
            <a:r>
              <a:rPr lang="en-US" sz="2000" b="1" dirty="0" smtClean="0">
                <a:solidFill>
                  <a:schemeClr val="tx1"/>
                </a:solidFill>
              </a:rPr>
              <a:t>. </a:t>
            </a:r>
          </a:p>
        </p:txBody>
      </p:sp>
      <p:grpSp>
        <p:nvGrpSpPr>
          <p:cNvPr id="34" name="Group 33"/>
          <p:cNvGrpSpPr>
            <a:grpSpLocks noChangeAspect="1"/>
          </p:cNvGrpSpPr>
          <p:nvPr/>
        </p:nvGrpSpPr>
        <p:grpSpPr>
          <a:xfrm>
            <a:off x="3522768" y="3448660"/>
            <a:ext cx="5344032" cy="2474094"/>
            <a:chOff x="925674" y="3303142"/>
            <a:chExt cx="7548372" cy="3494624"/>
          </a:xfrm>
        </p:grpSpPr>
        <p:pic>
          <p:nvPicPr>
            <p:cNvPr id="37" name="Picture 36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029" b="9694"/>
            <a:stretch/>
          </p:blipFill>
          <p:spPr>
            <a:xfrm rot="10800000">
              <a:off x="925674" y="3303142"/>
              <a:ext cx="7548372" cy="3494624"/>
            </a:xfrm>
            <a:prstGeom prst="rect">
              <a:avLst/>
            </a:prstGeom>
          </p:spPr>
        </p:pic>
        <p:sp>
          <p:nvSpPr>
            <p:cNvPr id="39" name="TextBox 38"/>
            <p:cNvSpPr txBox="1"/>
            <p:nvPr/>
          </p:nvSpPr>
          <p:spPr>
            <a:xfrm>
              <a:off x="3482242" y="3337673"/>
              <a:ext cx="3895817" cy="5216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Nb-Ti  &amp; Nb3Sn strands</a:t>
              </a:r>
              <a:endParaRPr lang="en-GB" b="1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433758" y="2971649"/>
            <a:ext cx="3406804" cy="2994426"/>
            <a:chOff x="5380309" y="1299269"/>
            <a:chExt cx="3406804" cy="2994426"/>
          </a:xfrm>
        </p:grpSpPr>
        <p:grpSp>
          <p:nvGrpSpPr>
            <p:cNvPr id="41" name="Group 40"/>
            <p:cNvGrpSpPr/>
            <p:nvPr/>
          </p:nvGrpSpPr>
          <p:grpSpPr>
            <a:xfrm>
              <a:off x="5380309" y="1299269"/>
              <a:ext cx="3406804" cy="2994426"/>
              <a:chOff x="3027495" y="1104384"/>
              <a:chExt cx="3406804" cy="2994426"/>
            </a:xfrm>
          </p:grpSpPr>
          <p:pic>
            <p:nvPicPr>
              <p:cNvPr id="43" name="Picture 42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283" r="26171"/>
              <a:stretch/>
            </p:blipFill>
            <p:spPr>
              <a:xfrm rot="5400000">
                <a:off x="3074787" y="1057092"/>
                <a:ext cx="2994426" cy="3089010"/>
              </a:xfrm>
              <a:prstGeom prst="rect">
                <a:avLst/>
              </a:prstGeom>
            </p:spPr>
          </p:pic>
          <p:sp>
            <p:nvSpPr>
              <p:cNvPr id="44" name="TextBox 43"/>
              <p:cNvSpPr txBox="1"/>
              <p:nvPr/>
            </p:nvSpPr>
            <p:spPr>
              <a:xfrm>
                <a:off x="4135539" y="2172111"/>
                <a:ext cx="229876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 smtClean="0">
                    <a:solidFill>
                      <a:schemeClr val="tx1">
                        <a:lumMod val="40000"/>
                        <a:lumOff val="60000"/>
                      </a:schemeClr>
                    </a:solidFill>
                  </a:rPr>
                  <a:t>30 Nb-Ti cables</a:t>
                </a:r>
              </a:p>
              <a:p>
                <a:r>
                  <a:rPr lang="en-GB" b="1" dirty="0" smtClean="0">
                    <a:solidFill>
                      <a:schemeClr val="tx1">
                        <a:lumMod val="40000"/>
                        <a:lumOff val="60000"/>
                      </a:schemeClr>
                    </a:solidFill>
                  </a:rPr>
                  <a:t>~ 5 cm</a:t>
                </a:r>
                <a:endParaRPr lang="en-GB" b="1" dirty="0">
                  <a:solidFill>
                    <a:schemeClr val="tx1">
                      <a:lumMod val="40000"/>
                      <a:lumOff val="60000"/>
                    </a:schemeClr>
                  </a:solidFill>
                </a:endParaRPr>
              </a:p>
            </p:txBody>
          </p:sp>
        </p:grpSp>
        <p:cxnSp>
          <p:nvCxnSpPr>
            <p:cNvPr id="42" name="Straight Arrow Connector 41"/>
            <p:cNvCxnSpPr/>
            <p:nvPr/>
          </p:nvCxnSpPr>
          <p:spPr>
            <a:xfrm>
              <a:off x="6395310" y="2038599"/>
              <a:ext cx="0" cy="1374680"/>
            </a:xfrm>
            <a:prstGeom prst="straightConnector1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Damage Levels Sc. Magnet Components, LHC MPP 11/11/2016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64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Second Picture with the tank open</a:t>
            </a:r>
            <a:endParaRPr lang="en-GB" dirty="0"/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6324601" y="3105150"/>
            <a:ext cx="47624" cy="127635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7" name="Group 26"/>
          <p:cNvGrpSpPr/>
          <p:nvPr/>
        </p:nvGrpSpPr>
        <p:grpSpPr>
          <a:xfrm>
            <a:off x="0" y="41513"/>
            <a:ext cx="9188301" cy="6293521"/>
            <a:chOff x="25292" y="-1035721"/>
            <a:chExt cx="9188301" cy="6293521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292" y="114300"/>
              <a:ext cx="9144000" cy="5143500"/>
            </a:xfrm>
            <a:prstGeom prst="rect">
              <a:avLst/>
            </a:prstGeom>
          </p:spPr>
        </p:pic>
        <p:sp>
          <p:nvSpPr>
            <p:cNvPr id="26" name="TextBox 25"/>
            <p:cNvSpPr txBox="1"/>
            <p:nvPr/>
          </p:nvSpPr>
          <p:spPr>
            <a:xfrm>
              <a:off x="69594" y="-1035721"/>
              <a:ext cx="91439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GB" sz="3600" dirty="0">
                  <a:latin typeface="+mj-lt"/>
                  <a:ea typeface="+mj-ea"/>
                  <a:cs typeface="+mj-cs"/>
                </a:rPr>
                <a:t>Experimental setup and peak </a:t>
              </a:r>
              <a:r>
                <a:rPr lang="en-GB" sz="3600" dirty="0" smtClean="0">
                  <a:latin typeface="+mj-lt"/>
                  <a:ea typeface="+mj-ea"/>
                  <a:cs typeface="+mj-cs"/>
                </a:rPr>
                <a:t>temperatures</a:t>
              </a:r>
              <a:endParaRPr lang="en-GB" sz="3600" dirty="0">
                <a:latin typeface="+mj-lt"/>
                <a:ea typeface="+mj-ea"/>
                <a:cs typeface="+mj-cs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228725" y="1669874"/>
            <a:ext cx="7524864" cy="3619517"/>
            <a:chOff x="1228725" y="673083"/>
            <a:chExt cx="7524864" cy="3619517"/>
          </a:xfrm>
        </p:grpSpPr>
        <p:grpSp>
          <p:nvGrpSpPr>
            <p:cNvPr id="33" name="Group 32"/>
            <p:cNvGrpSpPr/>
            <p:nvPr/>
          </p:nvGrpSpPr>
          <p:grpSpPr>
            <a:xfrm>
              <a:off x="1228725" y="673083"/>
              <a:ext cx="5114925" cy="3619517"/>
              <a:chOff x="1228725" y="673083"/>
              <a:chExt cx="5114925" cy="3619517"/>
            </a:xfrm>
          </p:grpSpPr>
          <p:sp>
            <p:nvSpPr>
              <p:cNvPr id="29" name="Rectangle 28"/>
              <p:cNvSpPr/>
              <p:nvPr/>
            </p:nvSpPr>
            <p:spPr>
              <a:xfrm>
                <a:off x="1228725" y="673083"/>
                <a:ext cx="2286000" cy="1679592"/>
              </a:xfrm>
              <a:prstGeom prst="rect">
                <a:avLst/>
              </a:prstGeom>
              <a:noFill/>
              <a:ln w="38100">
                <a:solidFill>
                  <a:schemeClr val="tx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3951396" y="719877"/>
                <a:ext cx="2392254" cy="1632797"/>
              </a:xfrm>
              <a:prstGeom prst="rect">
                <a:avLst/>
              </a:prstGeom>
              <a:noFill/>
              <a:ln w="38100">
                <a:solidFill>
                  <a:schemeClr val="tx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3857625" y="2723651"/>
                <a:ext cx="2457450" cy="1559424"/>
              </a:xfrm>
              <a:prstGeom prst="rect">
                <a:avLst/>
              </a:prstGeom>
              <a:noFill/>
              <a:ln w="38100">
                <a:solidFill>
                  <a:schemeClr val="tx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1257301" y="2764646"/>
                <a:ext cx="2286000" cy="1527954"/>
              </a:xfrm>
              <a:prstGeom prst="rect">
                <a:avLst/>
              </a:prstGeom>
              <a:noFill/>
              <a:ln w="38100">
                <a:solidFill>
                  <a:schemeClr val="tx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4" name="TextBox 33"/>
            <p:cNvSpPr txBox="1"/>
            <p:nvPr/>
          </p:nvSpPr>
          <p:spPr>
            <a:xfrm>
              <a:off x="6454829" y="1049635"/>
              <a:ext cx="22987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Nb-Ti cable stacks </a:t>
              </a:r>
            </a:p>
            <a:p>
              <a:r>
                <a:rPr lang="en-GB" b="1" dirty="0" smtClean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in steels moulds</a:t>
              </a:r>
              <a:endParaRPr lang="en-GB" b="1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2671599" y="1653199"/>
            <a:ext cx="3344730" cy="5229976"/>
            <a:chOff x="2672256" y="719877"/>
            <a:chExt cx="3344730" cy="5229976"/>
          </a:xfrm>
        </p:grpSpPr>
        <p:grpSp>
          <p:nvGrpSpPr>
            <p:cNvPr id="38" name="Group 37"/>
            <p:cNvGrpSpPr/>
            <p:nvPr/>
          </p:nvGrpSpPr>
          <p:grpSpPr>
            <a:xfrm>
              <a:off x="3531660" y="719877"/>
              <a:ext cx="423018" cy="3642693"/>
              <a:chOff x="3531660" y="719877"/>
              <a:chExt cx="423018" cy="3642693"/>
            </a:xfrm>
          </p:grpSpPr>
          <p:sp>
            <p:nvSpPr>
              <p:cNvPr id="36" name="Rectangle 35"/>
              <p:cNvSpPr/>
              <p:nvPr/>
            </p:nvSpPr>
            <p:spPr>
              <a:xfrm>
                <a:off x="3559922" y="719877"/>
                <a:ext cx="394756" cy="1632797"/>
              </a:xfrm>
              <a:prstGeom prst="rect">
                <a:avLst/>
              </a:prstGeom>
              <a:noFill/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3531660" y="2729773"/>
                <a:ext cx="394756" cy="1632797"/>
              </a:xfrm>
              <a:prstGeom prst="rect">
                <a:avLst/>
              </a:prstGeom>
              <a:noFill/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9" name="TextBox 38"/>
            <p:cNvSpPr txBox="1"/>
            <p:nvPr/>
          </p:nvSpPr>
          <p:spPr>
            <a:xfrm>
              <a:off x="2672256" y="5303522"/>
              <a:ext cx="33447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rgbClr val="FFC000"/>
                  </a:solidFill>
                </a:rPr>
                <a:t>Nb-Ti and Nb3Sn strands fixed on a steel plate</a:t>
              </a:r>
              <a:endParaRPr lang="en-GB" b="1" dirty="0">
                <a:solidFill>
                  <a:srgbClr val="FFC000"/>
                </a:solidFill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94667" y="706022"/>
            <a:ext cx="8995027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Beam pulse list</a:t>
            </a:r>
            <a:r>
              <a:rPr lang="en-GB" sz="2000" dirty="0" smtClean="0"/>
              <a:t>: 6 </a:t>
            </a:r>
            <a:r>
              <a:rPr lang="en-GB" sz="2000" dirty="0"/>
              <a:t>x </a:t>
            </a:r>
            <a:r>
              <a:rPr lang="fr-CH" sz="2000" dirty="0"/>
              <a:t>6x10</a:t>
            </a:r>
            <a:r>
              <a:rPr lang="fr-CH" sz="2000" baseline="30000" dirty="0"/>
              <a:t>11</a:t>
            </a:r>
            <a:r>
              <a:rPr lang="en-GB" sz="2000" dirty="0" smtClean="0"/>
              <a:t> protons, </a:t>
            </a:r>
            <a:r>
              <a:rPr lang="en-GB" sz="2000" dirty="0"/>
              <a:t>6 x </a:t>
            </a:r>
            <a:r>
              <a:rPr lang="fr-CH" sz="2000" dirty="0"/>
              <a:t>1.3x10</a:t>
            </a:r>
            <a:r>
              <a:rPr lang="fr-CH" sz="2000" baseline="30000" dirty="0"/>
              <a:t>11</a:t>
            </a:r>
            <a:r>
              <a:rPr lang="en-GB" sz="2000" dirty="0" smtClean="0"/>
              <a:t> </a:t>
            </a:r>
            <a:r>
              <a:rPr lang="en-GB" sz="2000" dirty="0"/>
              <a:t>protons, </a:t>
            </a:r>
            <a:r>
              <a:rPr lang="en-GB" sz="2000" dirty="0"/>
              <a:t>6 x </a:t>
            </a:r>
            <a:r>
              <a:rPr lang="fr-CH" sz="2000" dirty="0"/>
              <a:t>2.6x10</a:t>
            </a:r>
            <a:r>
              <a:rPr lang="fr-CH" sz="2000" baseline="30000" dirty="0"/>
              <a:t>12</a:t>
            </a:r>
            <a:r>
              <a:rPr lang="en-GB" sz="2000" dirty="0" smtClean="0"/>
              <a:t> </a:t>
            </a:r>
            <a:r>
              <a:rPr lang="en-GB" sz="2000" dirty="0"/>
              <a:t>protons</a:t>
            </a:r>
            <a:endParaRPr lang="en-GB" sz="2000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FBB0A-547C-47E0-B5CF-329C4C9818AC}" type="slidenum">
              <a:rPr lang="en-GB" smtClean="0"/>
              <a:t>13</a:t>
            </a:fld>
            <a:endParaRPr lang="en-GB"/>
          </a:p>
        </p:txBody>
      </p:sp>
      <p:grpSp>
        <p:nvGrpSpPr>
          <p:cNvPr id="10" name="Group 9"/>
          <p:cNvGrpSpPr/>
          <p:nvPr/>
        </p:nvGrpSpPr>
        <p:grpSpPr>
          <a:xfrm>
            <a:off x="139554" y="2415322"/>
            <a:ext cx="8953500" cy="1157691"/>
            <a:chOff x="139554" y="2501047"/>
            <a:chExt cx="8953500" cy="1157691"/>
          </a:xfrm>
        </p:grpSpPr>
        <p:grpSp>
          <p:nvGrpSpPr>
            <p:cNvPr id="85" name="Group 84"/>
            <p:cNvGrpSpPr/>
            <p:nvPr/>
          </p:nvGrpSpPr>
          <p:grpSpPr>
            <a:xfrm>
              <a:off x="139554" y="2501047"/>
              <a:ext cx="8953500" cy="584579"/>
              <a:chOff x="66675" y="3519142"/>
              <a:chExt cx="8953500" cy="774439"/>
            </a:xfrm>
          </p:grpSpPr>
          <p:grpSp>
            <p:nvGrpSpPr>
              <p:cNvPr id="86" name="Group 85"/>
              <p:cNvGrpSpPr/>
              <p:nvPr/>
            </p:nvGrpSpPr>
            <p:grpSpPr>
              <a:xfrm>
                <a:off x="66675" y="3519142"/>
                <a:ext cx="8953500" cy="774439"/>
                <a:chOff x="66675" y="3519142"/>
                <a:chExt cx="8953500" cy="774439"/>
              </a:xfrm>
            </p:grpSpPr>
            <p:cxnSp>
              <p:nvCxnSpPr>
                <p:cNvPr id="88" name="Straight Arrow Connector 87"/>
                <p:cNvCxnSpPr/>
                <p:nvPr/>
              </p:nvCxnSpPr>
              <p:spPr>
                <a:xfrm>
                  <a:off x="66675" y="3938232"/>
                  <a:ext cx="8953500" cy="0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headEnd type="none" w="med" len="med"/>
                  <a:tailEnd type="triangl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9" name="Rectangle 88"/>
                <p:cNvSpPr/>
                <p:nvPr/>
              </p:nvSpPr>
              <p:spPr>
                <a:xfrm>
                  <a:off x="1071069" y="3519142"/>
                  <a:ext cx="7314384" cy="774439"/>
                </a:xfrm>
                <a:prstGeom prst="rect">
                  <a:avLst/>
                </a:prstGeom>
                <a:blipFill>
                  <a:blip r:embed="rId4">
                    <a:alphaModFix amt="60000"/>
                  </a:blip>
                  <a:stretch>
                    <a:fillRect/>
                  </a:stretch>
                </a:blip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87" name="TextBox 86"/>
              <p:cNvSpPr txBox="1"/>
              <p:nvPr/>
            </p:nvSpPr>
            <p:spPr>
              <a:xfrm>
                <a:off x="8474046" y="3537029"/>
                <a:ext cx="44755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>
                    <a:solidFill>
                      <a:srgbClr val="FF0000"/>
                    </a:solidFill>
                  </a:rPr>
                  <a:t>p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+</a:t>
                </a:r>
                <a:endParaRPr lang="en-GB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298632" y="2514498"/>
              <a:ext cx="6070304" cy="1144240"/>
              <a:chOff x="298632" y="2514498"/>
              <a:chExt cx="6070304" cy="1144240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1467461" y="3209618"/>
                <a:ext cx="4901475" cy="449120"/>
                <a:chOff x="1467461" y="3209618"/>
                <a:chExt cx="4901475" cy="449120"/>
              </a:xfrm>
            </p:grpSpPr>
            <p:sp>
              <p:nvSpPr>
                <p:cNvPr id="7" name="TextBox 6"/>
                <p:cNvSpPr txBox="1"/>
                <p:nvPr/>
              </p:nvSpPr>
              <p:spPr>
                <a:xfrm>
                  <a:off x="3381236" y="3320184"/>
                  <a:ext cx="755335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CH" sz="1600" dirty="0" smtClean="0">
                      <a:solidFill>
                        <a:srgbClr val="FF0000"/>
                      </a:solidFill>
                    </a:rPr>
                    <a:t>230°C</a:t>
                  </a:r>
                  <a:endParaRPr lang="en-GB" sz="1600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90" name="TextBox 89"/>
                <p:cNvSpPr txBox="1"/>
                <p:nvPr/>
              </p:nvSpPr>
              <p:spPr>
                <a:xfrm>
                  <a:off x="2755966" y="3222165"/>
                  <a:ext cx="755335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CH" sz="1600" dirty="0" smtClean="0">
                      <a:solidFill>
                        <a:srgbClr val="FF0000"/>
                      </a:solidFill>
                    </a:rPr>
                    <a:t>250°C</a:t>
                  </a:r>
                  <a:endParaRPr lang="en-GB" sz="1600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93" name="TextBox 92"/>
                <p:cNvSpPr txBox="1"/>
                <p:nvPr/>
              </p:nvSpPr>
              <p:spPr>
                <a:xfrm>
                  <a:off x="1467461" y="3218013"/>
                  <a:ext cx="64152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CH" sz="1600" dirty="0" smtClean="0">
                      <a:solidFill>
                        <a:srgbClr val="FF0000"/>
                      </a:solidFill>
                    </a:rPr>
                    <a:t>70°C</a:t>
                  </a:r>
                  <a:endParaRPr lang="en-GB" sz="1600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94" name="TextBox 93"/>
                <p:cNvSpPr txBox="1"/>
                <p:nvPr/>
              </p:nvSpPr>
              <p:spPr>
                <a:xfrm>
                  <a:off x="2079942" y="3209618"/>
                  <a:ext cx="755335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CH" sz="1600" dirty="0" smtClean="0">
                      <a:solidFill>
                        <a:srgbClr val="FF0000"/>
                      </a:solidFill>
                    </a:rPr>
                    <a:t>180°C</a:t>
                  </a:r>
                  <a:endParaRPr lang="en-GB" sz="1600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95" name="TextBox 94"/>
                <p:cNvSpPr txBox="1"/>
                <p:nvPr/>
              </p:nvSpPr>
              <p:spPr>
                <a:xfrm>
                  <a:off x="3994772" y="3213915"/>
                  <a:ext cx="755335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CH" sz="1600" dirty="0" smtClean="0">
                      <a:solidFill>
                        <a:srgbClr val="FF0000"/>
                      </a:solidFill>
                    </a:rPr>
                    <a:t>220°C</a:t>
                  </a:r>
                  <a:endParaRPr lang="en-GB" sz="1600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96" name="TextBox 95"/>
                <p:cNvSpPr txBox="1"/>
                <p:nvPr/>
              </p:nvSpPr>
              <p:spPr>
                <a:xfrm>
                  <a:off x="4750107" y="3214287"/>
                  <a:ext cx="755335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CH" sz="1600" dirty="0" smtClean="0">
                      <a:solidFill>
                        <a:srgbClr val="FF0000"/>
                      </a:solidFill>
                    </a:rPr>
                    <a:t>200°C</a:t>
                  </a:r>
                  <a:endParaRPr lang="en-GB" sz="1600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97" name="TextBox 96"/>
                <p:cNvSpPr txBox="1"/>
                <p:nvPr/>
              </p:nvSpPr>
              <p:spPr>
                <a:xfrm>
                  <a:off x="5613601" y="3211686"/>
                  <a:ext cx="755335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CH" sz="1600" dirty="0" smtClean="0">
                      <a:solidFill>
                        <a:srgbClr val="FF0000"/>
                      </a:solidFill>
                    </a:rPr>
                    <a:t>150°C</a:t>
                  </a:r>
                  <a:endParaRPr lang="en-GB" sz="1600" dirty="0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98" name="TextBox 97"/>
              <p:cNvSpPr txBox="1"/>
              <p:nvPr/>
            </p:nvSpPr>
            <p:spPr>
              <a:xfrm>
                <a:off x="298632" y="2514498"/>
                <a:ext cx="94077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600" dirty="0" smtClean="0">
                    <a:solidFill>
                      <a:srgbClr val="FF0000"/>
                    </a:solidFill>
                  </a:rPr>
                  <a:t>6x10</a:t>
                </a:r>
                <a:r>
                  <a:rPr lang="fr-CH" sz="1600" baseline="30000" dirty="0" smtClean="0">
                    <a:solidFill>
                      <a:srgbClr val="FF0000"/>
                    </a:solidFill>
                  </a:rPr>
                  <a:t>11</a:t>
                </a:r>
                <a:r>
                  <a:rPr lang="fr-CH" sz="1600" dirty="0" smtClean="0">
                    <a:solidFill>
                      <a:srgbClr val="FF0000"/>
                    </a:solidFill>
                  </a:rPr>
                  <a:t> p</a:t>
                </a:r>
                <a:endParaRPr lang="en-GB" sz="1600" dirty="0">
                  <a:solidFill>
                    <a:srgbClr val="FF0000"/>
                  </a:solidFill>
                </a:endParaRPr>
              </a:p>
            </p:txBody>
          </p:sp>
        </p:grpSp>
      </p:grpSp>
      <p:grpSp>
        <p:nvGrpSpPr>
          <p:cNvPr id="11" name="Group 10"/>
          <p:cNvGrpSpPr/>
          <p:nvPr/>
        </p:nvGrpSpPr>
        <p:grpSpPr>
          <a:xfrm>
            <a:off x="114300" y="4249192"/>
            <a:ext cx="8953500" cy="1350392"/>
            <a:chOff x="114300" y="4249192"/>
            <a:chExt cx="8953500" cy="1350392"/>
          </a:xfrm>
        </p:grpSpPr>
        <p:grpSp>
          <p:nvGrpSpPr>
            <p:cNvPr id="99" name="Group 98"/>
            <p:cNvGrpSpPr/>
            <p:nvPr/>
          </p:nvGrpSpPr>
          <p:grpSpPr>
            <a:xfrm>
              <a:off x="114300" y="4596785"/>
              <a:ext cx="8953500" cy="1002799"/>
              <a:chOff x="139554" y="2501047"/>
              <a:chExt cx="8953500" cy="1002799"/>
            </a:xfrm>
          </p:grpSpPr>
          <p:grpSp>
            <p:nvGrpSpPr>
              <p:cNvPr id="100" name="Group 99"/>
              <p:cNvGrpSpPr/>
              <p:nvPr/>
            </p:nvGrpSpPr>
            <p:grpSpPr>
              <a:xfrm>
                <a:off x="139554" y="2501047"/>
                <a:ext cx="8953500" cy="584579"/>
                <a:chOff x="66675" y="3519142"/>
                <a:chExt cx="8953500" cy="774439"/>
              </a:xfrm>
            </p:grpSpPr>
            <p:grpSp>
              <p:nvGrpSpPr>
                <p:cNvPr id="111" name="Group 110"/>
                <p:cNvGrpSpPr/>
                <p:nvPr/>
              </p:nvGrpSpPr>
              <p:grpSpPr>
                <a:xfrm>
                  <a:off x="66675" y="3519142"/>
                  <a:ext cx="8953500" cy="774439"/>
                  <a:chOff x="66675" y="3519142"/>
                  <a:chExt cx="8953500" cy="774439"/>
                </a:xfrm>
              </p:grpSpPr>
              <p:cxnSp>
                <p:nvCxnSpPr>
                  <p:cNvPr id="113" name="Straight Arrow Connector 112"/>
                  <p:cNvCxnSpPr/>
                  <p:nvPr/>
                </p:nvCxnSpPr>
                <p:spPr>
                  <a:xfrm>
                    <a:off x="66675" y="3938232"/>
                    <a:ext cx="8953500" cy="0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  <a:headEnd type="none" w="med" len="med"/>
                    <a:tailEnd type="triangle" w="med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4" name="Rectangle 113"/>
                  <p:cNvSpPr/>
                  <p:nvPr/>
                </p:nvSpPr>
                <p:spPr>
                  <a:xfrm>
                    <a:off x="1071069" y="3519142"/>
                    <a:ext cx="7314384" cy="774439"/>
                  </a:xfrm>
                  <a:prstGeom prst="rect">
                    <a:avLst/>
                  </a:prstGeom>
                  <a:blipFill>
                    <a:blip r:embed="rId4">
                      <a:alphaModFix amt="60000"/>
                    </a:blip>
                    <a:stretch>
                      <a:fillRect/>
                    </a:stretch>
                  </a:blipFill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112" name="TextBox 111"/>
                <p:cNvSpPr txBox="1"/>
                <p:nvPr/>
              </p:nvSpPr>
              <p:spPr>
                <a:xfrm>
                  <a:off x="8474046" y="3537029"/>
                  <a:ext cx="44755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>
                      <a:solidFill>
                        <a:srgbClr val="FF0000"/>
                      </a:solidFill>
                    </a:rPr>
                    <a:t>p</a:t>
                  </a:r>
                  <a:r>
                    <a:rPr lang="en-GB" dirty="0" smtClean="0">
                      <a:solidFill>
                        <a:srgbClr val="FF0000"/>
                      </a:solidFill>
                    </a:rPr>
                    <a:t>+</a:t>
                  </a:r>
                  <a:endParaRPr lang="en-GB" dirty="0">
                    <a:solidFill>
                      <a:srgbClr val="FF0000"/>
                    </a:solidFill>
                  </a:endParaRPr>
                </a:p>
              </p:txBody>
            </p:sp>
          </p:grpSp>
          <p:grpSp>
            <p:nvGrpSpPr>
              <p:cNvPr id="101" name="Group 100"/>
              <p:cNvGrpSpPr/>
              <p:nvPr/>
            </p:nvGrpSpPr>
            <p:grpSpPr>
              <a:xfrm>
                <a:off x="434744" y="2528861"/>
                <a:ext cx="5873721" cy="974985"/>
                <a:chOff x="434744" y="2528861"/>
                <a:chExt cx="5873721" cy="974985"/>
              </a:xfrm>
            </p:grpSpPr>
            <p:grpSp>
              <p:nvGrpSpPr>
                <p:cNvPr id="102" name="Group 101"/>
                <p:cNvGrpSpPr/>
                <p:nvPr/>
              </p:nvGrpSpPr>
              <p:grpSpPr>
                <a:xfrm>
                  <a:off x="1305260" y="3123196"/>
                  <a:ext cx="5003205" cy="380650"/>
                  <a:chOff x="1305260" y="3123196"/>
                  <a:chExt cx="5003205" cy="380650"/>
                </a:xfrm>
              </p:grpSpPr>
              <p:sp>
                <p:nvSpPr>
                  <p:cNvPr id="104" name="TextBox 103"/>
                  <p:cNvSpPr txBox="1"/>
                  <p:nvPr/>
                </p:nvSpPr>
                <p:spPr>
                  <a:xfrm>
                    <a:off x="3377755" y="3165292"/>
                    <a:ext cx="755335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CH" sz="1600" dirty="0" smtClean="0">
                        <a:solidFill>
                          <a:srgbClr val="FF0000"/>
                        </a:solidFill>
                      </a:rPr>
                      <a:t>630°C</a:t>
                    </a:r>
                    <a:endParaRPr lang="en-GB" sz="1600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05" name="TextBox 104"/>
                  <p:cNvSpPr txBox="1"/>
                  <p:nvPr/>
                </p:nvSpPr>
                <p:spPr>
                  <a:xfrm>
                    <a:off x="2752457" y="3137198"/>
                    <a:ext cx="755335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CH" sz="1600" dirty="0" smtClean="0">
                        <a:solidFill>
                          <a:srgbClr val="FF0000"/>
                        </a:solidFill>
                      </a:rPr>
                      <a:t>725°C</a:t>
                    </a:r>
                    <a:endParaRPr lang="en-GB" sz="1600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06" name="TextBox 105"/>
                  <p:cNvSpPr txBox="1"/>
                  <p:nvPr/>
                </p:nvSpPr>
                <p:spPr>
                  <a:xfrm>
                    <a:off x="1305260" y="3132175"/>
                    <a:ext cx="755335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CH" sz="1600" dirty="0" smtClean="0">
                        <a:solidFill>
                          <a:srgbClr val="FF0000"/>
                        </a:solidFill>
                      </a:rPr>
                      <a:t>150°C</a:t>
                    </a:r>
                    <a:endParaRPr lang="en-GB" sz="1600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07" name="TextBox 106"/>
                  <p:cNvSpPr txBox="1"/>
                  <p:nvPr/>
                </p:nvSpPr>
                <p:spPr>
                  <a:xfrm>
                    <a:off x="2087388" y="3123196"/>
                    <a:ext cx="755335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CH" sz="1600" dirty="0" smtClean="0">
                        <a:solidFill>
                          <a:srgbClr val="FF0000"/>
                        </a:solidFill>
                      </a:rPr>
                      <a:t>510°C</a:t>
                    </a:r>
                    <a:endParaRPr lang="en-GB" sz="1600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08" name="TextBox 107"/>
                  <p:cNvSpPr txBox="1"/>
                  <p:nvPr/>
                </p:nvSpPr>
                <p:spPr>
                  <a:xfrm>
                    <a:off x="4032463" y="3137267"/>
                    <a:ext cx="755335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CH" sz="1600" dirty="0" smtClean="0">
                        <a:solidFill>
                          <a:srgbClr val="FF0000"/>
                        </a:solidFill>
                      </a:rPr>
                      <a:t>675°C</a:t>
                    </a:r>
                    <a:endParaRPr lang="en-GB" sz="1600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09" name="TextBox 108"/>
                  <p:cNvSpPr txBox="1"/>
                  <p:nvPr/>
                </p:nvSpPr>
                <p:spPr>
                  <a:xfrm>
                    <a:off x="4717435" y="3137866"/>
                    <a:ext cx="755335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CH" sz="1600" dirty="0" smtClean="0">
                        <a:solidFill>
                          <a:srgbClr val="FF0000"/>
                        </a:solidFill>
                      </a:rPr>
                      <a:t>630°C</a:t>
                    </a:r>
                    <a:endParaRPr lang="en-GB" sz="1600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10" name="TextBox 109"/>
                  <p:cNvSpPr txBox="1"/>
                  <p:nvPr/>
                </p:nvSpPr>
                <p:spPr>
                  <a:xfrm>
                    <a:off x="5553130" y="3123469"/>
                    <a:ext cx="755335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CH" sz="1600" dirty="0" smtClean="0">
                        <a:solidFill>
                          <a:srgbClr val="FF0000"/>
                        </a:solidFill>
                      </a:rPr>
                      <a:t>410°C</a:t>
                    </a:r>
                    <a:endParaRPr lang="en-GB" sz="1600" dirty="0">
                      <a:solidFill>
                        <a:srgbClr val="FF0000"/>
                      </a:solidFill>
                    </a:endParaRPr>
                  </a:p>
                </p:txBody>
              </p:sp>
            </p:grpSp>
            <p:sp>
              <p:nvSpPr>
                <p:cNvPr id="103" name="TextBox 102"/>
                <p:cNvSpPr txBox="1"/>
                <p:nvPr/>
              </p:nvSpPr>
              <p:spPr>
                <a:xfrm>
                  <a:off x="434744" y="2528861"/>
                  <a:ext cx="1122423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CH" sz="1600" dirty="0" smtClean="0">
                      <a:solidFill>
                        <a:srgbClr val="FF0000"/>
                      </a:solidFill>
                    </a:rPr>
                    <a:t>2.6x10</a:t>
                  </a:r>
                  <a:r>
                    <a:rPr lang="fr-CH" sz="1600" baseline="30000" dirty="0" smtClean="0">
                      <a:solidFill>
                        <a:srgbClr val="FF0000"/>
                      </a:solidFill>
                    </a:rPr>
                    <a:t>12</a:t>
                  </a:r>
                  <a:r>
                    <a:rPr lang="fr-CH" sz="1600" dirty="0" smtClean="0">
                      <a:solidFill>
                        <a:srgbClr val="FF0000"/>
                      </a:solidFill>
                    </a:rPr>
                    <a:t> </a:t>
                  </a:r>
                  <a:r>
                    <a:rPr lang="fr-CH" sz="1600" dirty="0">
                      <a:solidFill>
                        <a:srgbClr val="FF0000"/>
                      </a:solidFill>
                    </a:rPr>
                    <a:t>p</a:t>
                  </a:r>
                  <a:endParaRPr lang="en-GB" sz="1600" dirty="0">
                    <a:solidFill>
                      <a:srgbClr val="FF0000"/>
                    </a:solidFill>
                  </a:endParaRPr>
                </a:p>
              </p:txBody>
            </p:sp>
          </p:grpSp>
        </p:grpSp>
        <p:sp>
          <p:nvSpPr>
            <p:cNvPr id="131" name="TextBox 130"/>
            <p:cNvSpPr txBox="1"/>
            <p:nvPr/>
          </p:nvSpPr>
          <p:spPr>
            <a:xfrm>
              <a:off x="3423556" y="4249192"/>
              <a:ext cx="138211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600" dirty="0" smtClean="0">
                  <a:solidFill>
                    <a:srgbClr val="FF0000"/>
                  </a:solidFill>
                </a:rPr>
                <a:t>800°C </a:t>
              </a:r>
              <a:r>
                <a:rPr lang="fr-CH" sz="1200" dirty="0" smtClean="0">
                  <a:solidFill>
                    <a:srgbClr val="FF0000"/>
                  </a:solidFill>
                </a:rPr>
                <a:t>– Nb</a:t>
              </a:r>
              <a:r>
                <a:rPr lang="fr-CH" sz="1200" baseline="-25000" dirty="0" smtClean="0">
                  <a:solidFill>
                    <a:srgbClr val="FF0000"/>
                  </a:solidFill>
                </a:rPr>
                <a:t>3</a:t>
              </a:r>
              <a:r>
                <a:rPr lang="fr-CH" sz="1200" dirty="0" smtClean="0">
                  <a:solidFill>
                    <a:srgbClr val="FF0000"/>
                  </a:solidFill>
                </a:rPr>
                <a:t>Sn</a:t>
              </a:r>
              <a:endParaRPr lang="en-GB" sz="16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95250" y="3471095"/>
            <a:ext cx="8953500" cy="1300904"/>
            <a:chOff x="95250" y="3471095"/>
            <a:chExt cx="8953500" cy="1300904"/>
          </a:xfrm>
        </p:grpSpPr>
        <p:grpSp>
          <p:nvGrpSpPr>
            <p:cNvPr id="115" name="Group 114"/>
            <p:cNvGrpSpPr/>
            <p:nvPr/>
          </p:nvGrpSpPr>
          <p:grpSpPr>
            <a:xfrm>
              <a:off x="95250" y="3471095"/>
              <a:ext cx="8953500" cy="968561"/>
              <a:chOff x="81353" y="2536875"/>
              <a:chExt cx="8953500" cy="968561"/>
            </a:xfrm>
          </p:grpSpPr>
          <p:grpSp>
            <p:nvGrpSpPr>
              <p:cNvPr id="116" name="Group 115"/>
              <p:cNvGrpSpPr/>
              <p:nvPr/>
            </p:nvGrpSpPr>
            <p:grpSpPr>
              <a:xfrm>
                <a:off x="81353" y="2920856"/>
                <a:ext cx="8953500" cy="584580"/>
                <a:chOff x="8474" y="4075287"/>
                <a:chExt cx="8953500" cy="774439"/>
              </a:xfrm>
            </p:grpSpPr>
            <p:grpSp>
              <p:nvGrpSpPr>
                <p:cNvPr id="127" name="Group 126"/>
                <p:cNvGrpSpPr/>
                <p:nvPr/>
              </p:nvGrpSpPr>
              <p:grpSpPr>
                <a:xfrm>
                  <a:off x="8474" y="4075287"/>
                  <a:ext cx="8953500" cy="774439"/>
                  <a:chOff x="8474" y="4075287"/>
                  <a:chExt cx="8953500" cy="774439"/>
                </a:xfrm>
              </p:grpSpPr>
              <p:cxnSp>
                <p:nvCxnSpPr>
                  <p:cNvPr id="129" name="Straight Arrow Connector 128"/>
                  <p:cNvCxnSpPr/>
                  <p:nvPr/>
                </p:nvCxnSpPr>
                <p:spPr>
                  <a:xfrm>
                    <a:off x="8474" y="4512983"/>
                    <a:ext cx="8953500" cy="0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  <a:headEnd type="none" w="med" len="med"/>
                    <a:tailEnd type="triangle" w="med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30" name="Rectangle 129"/>
                  <p:cNvSpPr/>
                  <p:nvPr/>
                </p:nvSpPr>
                <p:spPr>
                  <a:xfrm>
                    <a:off x="1041443" y="4075287"/>
                    <a:ext cx="7314384" cy="774439"/>
                  </a:xfrm>
                  <a:prstGeom prst="rect">
                    <a:avLst/>
                  </a:prstGeom>
                  <a:blipFill>
                    <a:blip r:embed="rId4">
                      <a:alphaModFix amt="60000"/>
                    </a:blip>
                    <a:stretch>
                      <a:fillRect/>
                    </a:stretch>
                  </a:blipFill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128" name="TextBox 127"/>
                <p:cNvSpPr txBox="1"/>
                <p:nvPr/>
              </p:nvSpPr>
              <p:spPr>
                <a:xfrm>
                  <a:off x="8512212" y="4103035"/>
                  <a:ext cx="44755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>
                      <a:solidFill>
                        <a:srgbClr val="FF0000"/>
                      </a:solidFill>
                    </a:rPr>
                    <a:t>p</a:t>
                  </a:r>
                  <a:r>
                    <a:rPr lang="en-GB" dirty="0" smtClean="0">
                      <a:solidFill>
                        <a:srgbClr val="FF0000"/>
                      </a:solidFill>
                    </a:rPr>
                    <a:t>+</a:t>
                  </a:r>
                  <a:endParaRPr lang="en-GB" dirty="0">
                    <a:solidFill>
                      <a:srgbClr val="FF0000"/>
                    </a:solidFill>
                  </a:endParaRPr>
                </a:p>
              </p:txBody>
            </p:sp>
          </p:grpSp>
          <p:grpSp>
            <p:nvGrpSpPr>
              <p:cNvPr id="117" name="Group 116"/>
              <p:cNvGrpSpPr/>
              <p:nvPr/>
            </p:nvGrpSpPr>
            <p:grpSpPr>
              <a:xfrm>
                <a:off x="339349" y="2536875"/>
                <a:ext cx="6034048" cy="747817"/>
                <a:chOff x="339349" y="2536875"/>
                <a:chExt cx="6034048" cy="747817"/>
              </a:xfrm>
            </p:grpSpPr>
            <p:grpSp>
              <p:nvGrpSpPr>
                <p:cNvPr id="118" name="Group 117"/>
                <p:cNvGrpSpPr/>
                <p:nvPr/>
              </p:nvGrpSpPr>
              <p:grpSpPr>
                <a:xfrm>
                  <a:off x="1303356" y="2536875"/>
                  <a:ext cx="5070041" cy="368448"/>
                  <a:chOff x="1303356" y="2536875"/>
                  <a:chExt cx="5070041" cy="368448"/>
                </a:xfrm>
              </p:grpSpPr>
              <p:sp>
                <p:nvSpPr>
                  <p:cNvPr id="120" name="TextBox 119"/>
                  <p:cNvSpPr txBox="1"/>
                  <p:nvPr/>
                </p:nvSpPr>
                <p:spPr>
                  <a:xfrm>
                    <a:off x="3364350" y="2536875"/>
                    <a:ext cx="755335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CH" sz="1600" dirty="0" smtClean="0">
                        <a:solidFill>
                          <a:srgbClr val="FF0000"/>
                        </a:solidFill>
                      </a:rPr>
                      <a:t>460°C</a:t>
                    </a:r>
                    <a:endParaRPr lang="en-GB" sz="1600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21" name="TextBox 120"/>
                  <p:cNvSpPr txBox="1"/>
                  <p:nvPr/>
                </p:nvSpPr>
                <p:spPr>
                  <a:xfrm>
                    <a:off x="2664113" y="2537908"/>
                    <a:ext cx="755335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CH" sz="1600" dirty="0" smtClean="0">
                        <a:solidFill>
                          <a:srgbClr val="FF0000"/>
                        </a:solidFill>
                      </a:rPr>
                      <a:t>450°C</a:t>
                    </a:r>
                    <a:endParaRPr lang="en-GB" sz="1600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22" name="TextBox 121"/>
                  <p:cNvSpPr txBox="1"/>
                  <p:nvPr/>
                </p:nvSpPr>
                <p:spPr>
                  <a:xfrm>
                    <a:off x="1303356" y="2561998"/>
                    <a:ext cx="740074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CH" sz="1600" dirty="0" smtClean="0">
                        <a:solidFill>
                          <a:srgbClr val="FF0000"/>
                        </a:solidFill>
                      </a:rPr>
                      <a:t>110°C</a:t>
                    </a:r>
                    <a:endParaRPr lang="en-GB" sz="1600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23" name="TextBox 122"/>
                  <p:cNvSpPr txBox="1"/>
                  <p:nvPr/>
                </p:nvSpPr>
                <p:spPr>
                  <a:xfrm>
                    <a:off x="2036843" y="2551386"/>
                    <a:ext cx="755335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CH" sz="1600" dirty="0" smtClean="0">
                        <a:solidFill>
                          <a:srgbClr val="FF0000"/>
                        </a:solidFill>
                      </a:rPr>
                      <a:t>320°C</a:t>
                    </a:r>
                    <a:endParaRPr lang="en-GB" sz="1600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24" name="TextBox 123"/>
                  <p:cNvSpPr txBox="1"/>
                  <p:nvPr/>
                </p:nvSpPr>
                <p:spPr>
                  <a:xfrm>
                    <a:off x="4001588" y="2537908"/>
                    <a:ext cx="755335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CH" sz="1600" dirty="0" smtClean="0">
                        <a:solidFill>
                          <a:srgbClr val="FF0000"/>
                        </a:solidFill>
                      </a:rPr>
                      <a:t>410°C</a:t>
                    </a:r>
                    <a:endParaRPr lang="en-GB" sz="1600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25" name="TextBox 124"/>
                  <p:cNvSpPr txBox="1"/>
                  <p:nvPr/>
                </p:nvSpPr>
                <p:spPr>
                  <a:xfrm>
                    <a:off x="4757439" y="2566769"/>
                    <a:ext cx="755335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CH" sz="1600" dirty="0" smtClean="0">
                        <a:solidFill>
                          <a:srgbClr val="FF0000"/>
                        </a:solidFill>
                      </a:rPr>
                      <a:t>370°C</a:t>
                    </a:r>
                    <a:endParaRPr lang="en-GB" sz="1600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26" name="TextBox 125"/>
                  <p:cNvSpPr txBox="1"/>
                  <p:nvPr/>
                </p:nvSpPr>
                <p:spPr>
                  <a:xfrm>
                    <a:off x="5618062" y="2545753"/>
                    <a:ext cx="755335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CH" sz="1600" dirty="0" smtClean="0">
                        <a:solidFill>
                          <a:srgbClr val="FF0000"/>
                        </a:solidFill>
                      </a:rPr>
                      <a:t>285°C</a:t>
                    </a:r>
                    <a:endParaRPr lang="en-GB" sz="1600" dirty="0">
                      <a:solidFill>
                        <a:srgbClr val="FF0000"/>
                      </a:solidFill>
                    </a:endParaRPr>
                  </a:p>
                </p:txBody>
              </p:sp>
            </p:grpSp>
            <p:sp>
              <p:nvSpPr>
                <p:cNvPr id="119" name="TextBox 118"/>
                <p:cNvSpPr txBox="1"/>
                <p:nvPr/>
              </p:nvSpPr>
              <p:spPr>
                <a:xfrm>
                  <a:off x="339349" y="2946138"/>
                  <a:ext cx="11122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CH" sz="1600" dirty="0" smtClean="0">
                      <a:solidFill>
                        <a:srgbClr val="FF0000"/>
                      </a:solidFill>
                    </a:rPr>
                    <a:t>1.3x10</a:t>
                  </a:r>
                  <a:r>
                    <a:rPr lang="fr-CH" sz="1600" baseline="30000" dirty="0" smtClean="0">
                      <a:solidFill>
                        <a:srgbClr val="FF0000"/>
                      </a:solidFill>
                    </a:rPr>
                    <a:t>11</a:t>
                  </a:r>
                  <a:r>
                    <a:rPr lang="fr-CH" sz="1600" dirty="0" smtClean="0">
                      <a:solidFill>
                        <a:srgbClr val="FF0000"/>
                      </a:solidFill>
                    </a:rPr>
                    <a:t> </a:t>
                  </a:r>
                  <a:r>
                    <a:rPr lang="fr-CH" sz="1600" dirty="0">
                      <a:solidFill>
                        <a:srgbClr val="FF0000"/>
                      </a:solidFill>
                    </a:rPr>
                    <a:t>p</a:t>
                  </a:r>
                  <a:endParaRPr lang="en-GB" sz="1600" dirty="0">
                    <a:solidFill>
                      <a:srgbClr val="FF0000"/>
                    </a:solidFill>
                  </a:endParaRPr>
                </a:p>
              </p:txBody>
            </p:sp>
          </p:grpSp>
        </p:grpSp>
        <p:sp>
          <p:nvSpPr>
            <p:cNvPr id="132" name="TextBox 131"/>
            <p:cNvSpPr txBox="1"/>
            <p:nvPr/>
          </p:nvSpPr>
          <p:spPr>
            <a:xfrm>
              <a:off x="3430213" y="4433445"/>
              <a:ext cx="134844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600" dirty="0" smtClean="0">
                  <a:solidFill>
                    <a:srgbClr val="FF0000"/>
                  </a:solidFill>
                </a:rPr>
                <a:t>620°C </a:t>
              </a:r>
              <a:r>
                <a:rPr lang="fr-CH" sz="1200" dirty="0" smtClean="0">
                  <a:solidFill>
                    <a:srgbClr val="FF0000"/>
                  </a:solidFill>
                </a:rPr>
                <a:t>- Nb</a:t>
              </a:r>
              <a:r>
                <a:rPr lang="fr-CH" sz="1200" baseline="-25000" dirty="0" smtClean="0">
                  <a:solidFill>
                    <a:srgbClr val="FF0000"/>
                  </a:solidFill>
                </a:rPr>
                <a:t>3</a:t>
              </a:r>
              <a:r>
                <a:rPr lang="fr-CH" sz="1200" dirty="0" smtClean="0">
                  <a:solidFill>
                    <a:srgbClr val="FF0000"/>
                  </a:solidFill>
                </a:rPr>
                <a:t>Sn</a:t>
              </a:r>
              <a:endParaRPr lang="en-GB" sz="12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Damage Levels Sc. Magnet Components, LHC MPP 11/11/2016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6571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0488"/>
            <a:ext cx="8226854" cy="940443"/>
          </a:xfrm>
        </p:spPr>
        <p:txBody>
          <a:bodyPr/>
          <a:lstStyle/>
          <a:p>
            <a:r>
              <a:rPr lang="en-GB" dirty="0" smtClean="0"/>
              <a:t>Post irradiation analysis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504254"/>
            <a:ext cx="8226854" cy="4852096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dirty="0" smtClean="0"/>
              <a:t>From December 2016</a:t>
            </a:r>
          </a:p>
          <a:p>
            <a:pPr>
              <a:spcBef>
                <a:spcPts val="1200"/>
              </a:spcBef>
              <a:spcAft>
                <a:spcPts val="600"/>
              </a:spcAft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dirty="0" smtClean="0"/>
              <a:t>High voltage tests on the cables stacks – degradation of insulation</a:t>
            </a:r>
            <a:r>
              <a:rPr lang="en-GB" dirty="0"/>
              <a:t> </a:t>
            </a:r>
            <a:r>
              <a:rPr lang="en-GB" dirty="0" smtClean="0"/>
              <a:t>(CERN – b.112)</a:t>
            </a:r>
          </a:p>
          <a:p>
            <a:pPr>
              <a:spcBef>
                <a:spcPts val="1200"/>
              </a:spcBef>
              <a:spcAft>
                <a:spcPts val="600"/>
              </a:spcAft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dirty="0"/>
              <a:t>M</a:t>
            </a:r>
            <a:r>
              <a:rPr lang="en-GB" dirty="0" smtClean="0"/>
              <a:t>agnetization measurements on the single strands – degradation of the sc. properties. (University of Geneva)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222DBB-CBF7-4893-A3C9-BE4368C9B408}" type="slidenum">
              <a:rPr lang="en-GB" smtClean="0"/>
              <a:t>14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Damage Levels Sc. Magnet Components, LHC MPP 11/11/2016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041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367"/>
            <a:ext cx="8226854" cy="940443"/>
          </a:xfrm>
        </p:spPr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3935"/>
            <a:ext cx="8226854" cy="4960165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GB" sz="2200" dirty="0" smtClean="0"/>
              <a:t>The project aims to identify </a:t>
            </a:r>
            <a:r>
              <a:rPr lang="en-GB" sz="2200" b="1" dirty="0" smtClean="0"/>
              <a:t>critical magnet component, </a:t>
            </a:r>
            <a:r>
              <a:rPr lang="en-GB" sz="2200" dirty="0" smtClean="0"/>
              <a:t>to understand the </a:t>
            </a:r>
            <a:r>
              <a:rPr lang="en-GB" sz="2200" b="1" dirty="0" smtClean="0"/>
              <a:t>damage mechanisms </a:t>
            </a:r>
            <a:r>
              <a:rPr lang="en-GB" sz="2200" dirty="0" smtClean="0"/>
              <a:t>and to </a:t>
            </a:r>
            <a:r>
              <a:rPr lang="en-GB" sz="2200" b="1" dirty="0" smtClean="0"/>
              <a:t>measure </a:t>
            </a:r>
            <a:r>
              <a:rPr lang="en-GB" sz="2200" b="1" dirty="0"/>
              <a:t>the damage limit of superconducting </a:t>
            </a:r>
            <a:r>
              <a:rPr lang="en-GB" sz="2200" b="1" dirty="0" smtClean="0"/>
              <a:t>magnet components.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GB" sz="2200" dirty="0" smtClean="0"/>
              <a:t>Furnace experiment show a clear </a:t>
            </a:r>
            <a:r>
              <a:rPr lang="en-GB" sz="2200" b="1" dirty="0" smtClean="0"/>
              <a:t>degradation of the insulation above 400°C in the hours timescale</a:t>
            </a:r>
          </a:p>
          <a:p>
            <a:pPr>
              <a:spcBef>
                <a:spcPts val="600"/>
              </a:spcBef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GB" sz="2200" dirty="0" smtClean="0"/>
              <a:t>The </a:t>
            </a:r>
            <a:r>
              <a:rPr lang="en-GB" sz="2200" b="1" dirty="0" smtClean="0"/>
              <a:t>beam experiment at room temperature </a:t>
            </a:r>
            <a:r>
              <a:rPr lang="en-GB" sz="2200" dirty="0" smtClean="0"/>
              <a:t>had successfully been </a:t>
            </a:r>
            <a:r>
              <a:rPr lang="en-GB" sz="2200" b="1" dirty="0" smtClean="0"/>
              <a:t>performed</a:t>
            </a:r>
            <a:r>
              <a:rPr lang="en-GB" sz="2200" dirty="0" smtClean="0"/>
              <a:t>. </a:t>
            </a:r>
          </a:p>
          <a:p>
            <a:pPr marL="809625" lvl="1" indent="-361950">
              <a:spcBef>
                <a:spcPts val="600"/>
              </a:spcBef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GB" sz="2100" dirty="0"/>
              <a:t>P</a:t>
            </a:r>
            <a:r>
              <a:rPr lang="en-GB" sz="2100" dirty="0" smtClean="0"/>
              <a:t>eak temperature of </a:t>
            </a:r>
            <a:r>
              <a:rPr lang="en-GB" sz="2100" b="1" dirty="0" smtClean="0"/>
              <a:t>750°C in cable stacks </a:t>
            </a:r>
            <a:r>
              <a:rPr lang="en-GB" sz="2100" dirty="0" smtClean="0"/>
              <a:t>and </a:t>
            </a:r>
            <a:r>
              <a:rPr lang="en-GB" sz="2100" b="1" dirty="0" smtClean="0"/>
              <a:t>630°C/ 800°C in the strands</a:t>
            </a:r>
            <a:r>
              <a:rPr lang="en-GB" sz="2100" dirty="0" smtClean="0"/>
              <a:t>.</a:t>
            </a:r>
          </a:p>
          <a:p>
            <a:pPr marL="809625" lvl="1" indent="-36195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GB" sz="2100" dirty="0" smtClean="0"/>
              <a:t>Analysis on the results on going. Measurements on the sample to be done in the coming months.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GB" sz="2400" dirty="0" smtClean="0"/>
              <a:t>More experiments are planned:</a:t>
            </a:r>
          </a:p>
          <a:p>
            <a:pPr marL="790575" lvl="1" indent="-342900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GB" sz="2000" b="1" dirty="0" smtClean="0">
                <a:sym typeface="Wingdings"/>
              </a:rPr>
              <a:t>Current </a:t>
            </a:r>
            <a:r>
              <a:rPr lang="en-GB" sz="2000" b="1" dirty="0">
                <a:sym typeface="Wingdings"/>
              </a:rPr>
              <a:t>discharge experiments </a:t>
            </a:r>
            <a:r>
              <a:rPr lang="en-GB" sz="2000" dirty="0">
                <a:sym typeface="Wingdings"/>
              </a:rPr>
              <a:t>to measure degradation of insulation and critical current in the </a:t>
            </a:r>
            <a:r>
              <a:rPr lang="en-GB" sz="2000" b="1" dirty="0">
                <a:sym typeface="Wingdings"/>
              </a:rPr>
              <a:t>ms </a:t>
            </a:r>
            <a:r>
              <a:rPr lang="en-GB" sz="2000" b="1" dirty="0" smtClean="0">
                <a:sym typeface="Wingdings"/>
              </a:rPr>
              <a:t>timescale – </a:t>
            </a:r>
            <a:r>
              <a:rPr lang="en-GB" sz="2000" dirty="0" smtClean="0">
                <a:sym typeface="Wingdings"/>
              </a:rPr>
              <a:t>(end 2016/beginning 2017)</a:t>
            </a:r>
            <a:endParaRPr lang="en-GB" sz="2000" dirty="0">
              <a:sym typeface="Wingdings"/>
            </a:endParaRPr>
          </a:p>
          <a:p>
            <a:pPr marL="790575" lvl="1" indent="-342900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GB" sz="2000" b="1" dirty="0">
                <a:sym typeface="Wingdings"/>
              </a:rPr>
              <a:t>Beam </a:t>
            </a:r>
            <a:r>
              <a:rPr lang="en-GB" sz="2000" b="1" dirty="0" smtClean="0">
                <a:sym typeface="Wingdings"/>
              </a:rPr>
              <a:t>experiment </a:t>
            </a:r>
            <a:r>
              <a:rPr lang="en-GB" sz="2000" dirty="0" smtClean="0">
                <a:sym typeface="Wingdings"/>
              </a:rPr>
              <a:t>at </a:t>
            </a:r>
            <a:r>
              <a:rPr lang="en-GB" sz="2000" dirty="0">
                <a:sym typeface="Wingdings"/>
              </a:rPr>
              <a:t>4 K with coil </a:t>
            </a:r>
            <a:r>
              <a:rPr lang="en-GB" sz="2000" dirty="0" smtClean="0">
                <a:sym typeface="Wingdings"/>
              </a:rPr>
              <a:t>samples (end 2017)</a:t>
            </a:r>
            <a:endParaRPr lang="en-GB" sz="20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Damage Levels Sc. Magnet Components, LHC MPP 11/11/2016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6615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4425" y="2510314"/>
            <a:ext cx="7470648" cy="1143000"/>
          </a:xfrm>
        </p:spPr>
        <p:txBody>
          <a:bodyPr/>
          <a:lstStyle/>
          <a:p>
            <a:r>
              <a:rPr lang="en-GB" dirty="0" smtClean="0"/>
              <a:t>Extra slides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Damage Levels Sc. Magnet Components, LHC MPP 11/11/2016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735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Superconducting magnets ? </a:t>
            </a:r>
            <a:r>
              <a:rPr lang="en-GB" sz="4000" dirty="0" smtClean="0"/>
              <a:t>Instantaneous </a:t>
            </a:r>
            <a:r>
              <a:rPr lang="en-GB" sz="4000" dirty="0"/>
              <a:t>beam </a:t>
            </a:r>
            <a:r>
              <a:rPr lang="en-GB" sz="4000" dirty="0" smtClean="0"/>
              <a:t>impact ?</a:t>
            </a:r>
            <a:endParaRPr lang="en-GB" sz="40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740877"/>
            <a:ext cx="8226854" cy="4252150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r>
              <a:rPr lang="en-GB" sz="2800" dirty="0" smtClean="0"/>
              <a:t>LHC Nb-Ti magnets: Main Dipoles, Quadrupoles, Correctors… but also Nb</a:t>
            </a:r>
            <a:r>
              <a:rPr lang="en-GB" sz="2800" baseline="-25000" dirty="0" smtClean="0"/>
              <a:t>3</a:t>
            </a:r>
            <a:r>
              <a:rPr lang="en-GB" sz="2800" dirty="0" smtClean="0"/>
              <a:t>Sn </a:t>
            </a:r>
          </a:p>
          <a:p>
            <a:pPr>
              <a:buClrTx/>
            </a:pPr>
            <a:r>
              <a:rPr lang="en-GB" sz="2800" dirty="0" smtClean="0"/>
              <a:t>Instantaneous beam impact: ultra-fast beam losses in µs time (e.g. injection and extraction failure cases).</a:t>
            </a:r>
          </a:p>
          <a:p>
            <a:pPr>
              <a:buClrTx/>
            </a:pPr>
            <a:r>
              <a:rPr lang="en-GB" sz="2800" dirty="0" smtClean="0"/>
              <a:t>Despite efficient absorber, beam can impact sc. magnets leading to temperature rise and thermo-mechanical stresses.</a:t>
            </a:r>
          </a:p>
          <a:p>
            <a:pPr>
              <a:buClrTx/>
            </a:pPr>
            <a:endParaRPr lang="en-GB" sz="2800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Damage Levels Sc. Magnet Components, LHC MPP 11/11/2016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257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72202" y="3028420"/>
            <a:ext cx="9071797" cy="2349500"/>
            <a:chOff x="-56463" y="3636075"/>
            <a:chExt cx="9144000" cy="2349500"/>
          </a:xfrm>
        </p:grpSpPr>
        <p:pic>
          <p:nvPicPr>
            <p:cNvPr id="8" name="Picture 7" descr="Screen Shot 2015-05-05 at 09.45.16.png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1133" b="16039"/>
            <a:stretch/>
          </p:blipFill>
          <p:spPr>
            <a:xfrm>
              <a:off x="-56463" y="3636075"/>
              <a:ext cx="9144000" cy="2349500"/>
            </a:xfrm>
            <a:prstGeom prst="rect">
              <a:avLst/>
            </a:prstGeom>
          </p:spPr>
        </p:pic>
        <p:cxnSp>
          <p:nvCxnSpPr>
            <p:cNvPr id="9" name="Straight Arrow Connector 8"/>
            <p:cNvCxnSpPr/>
            <p:nvPr/>
          </p:nvCxnSpPr>
          <p:spPr>
            <a:xfrm>
              <a:off x="88900" y="4514804"/>
              <a:ext cx="1696137" cy="569071"/>
            </a:xfrm>
            <a:prstGeom prst="straightConnector1">
              <a:avLst/>
            </a:prstGeom>
            <a:ln w="31750">
              <a:solidFill>
                <a:srgbClr val="3366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 rot="1366722">
              <a:off x="1049502" y="4480109"/>
              <a:ext cx="11510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B1 (</a:t>
              </a:r>
              <a:r>
                <a:rPr lang="en-US" dirty="0" err="1" smtClean="0"/>
                <a:t>inj</a:t>
              </a:r>
              <a:r>
                <a:rPr lang="en-US" dirty="0" smtClean="0"/>
                <a:t>)</a:t>
              </a:r>
              <a:endParaRPr lang="en-US" dirty="0"/>
            </a:p>
          </p:txBody>
        </p:sp>
        <p:sp>
          <p:nvSpPr>
            <p:cNvPr id="11" name="Oval 10"/>
            <p:cNvSpPr/>
            <p:nvPr/>
          </p:nvSpPr>
          <p:spPr>
            <a:xfrm>
              <a:off x="3194737" y="4664775"/>
              <a:ext cx="546100" cy="92710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5468037" y="4664775"/>
              <a:ext cx="546100" cy="92710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6128437" y="4156776"/>
              <a:ext cx="546100" cy="1600199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315137" y="5254704"/>
              <a:ext cx="11510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B1 (</a:t>
              </a:r>
              <a:r>
                <a:rPr lang="en-US" dirty="0" err="1" smtClean="0"/>
                <a:t>circ</a:t>
              </a:r>
              <a:r>
                <a:rPr lang="en-US" dirty="0" smtClean="0"/>
                <a:t>)</a:t>
              </a:r>
              <a:endParaRPr lang="en-US" dirty="0"/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>
              <a:off x="279400" y="5162034"/>
              <a:ext cx="1447800" cy="0"/>
            </a:xfrm>
            <a:prstGeom prst="straightConnector1">
              <a:avLst/>
            </a:prstGeom>
            <a:ln w="31750">
              <a:solidFill>
                <a:srgbClr val="3366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Example of failure cases - injection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18</a:t>
            </a:fld>
            <a:endParaRPr lang="en-US" dirty="0"/>
          </a:p>
        </p:txBody>
      </p: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457199" y="1081944"/>
            <a:ext cx="8226854" cy="2713254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GB" sz="2600" dirty="0" smtClean="0"/>
              <a:t>Injection Kicker (MKI) kicks the circulating beam</a:t>
            </a:r>
          </a:p>
          <a:p>
            <a:pPr>
              <a:lnSpc>
                <a:spcPct val="120000"/>
              </a:lnSpc>
            </a:pPr>
            <a:r>
              <a:rPr lang="en-GB" sz="2600" dirty="0" smtClean="0"/>
              <a:t>Beam intensity : </a:t>
            </a:r>
            <a:r>
              <a:rPr lang="en-US" sz="2600" dirty="0" smtClean="0"/>
              <a:t>2.2x10</a:t>
            </a:r>
            <a:r>
              <a:rPr lang="en-US" sz="2600" baseline="30000" dirty="0" smtClean="0"/>
              <a:t>11</a:t>
            </a:r>
            <a:r>
              <a:rPr lang="en-US" sz="2600" dirty="0" smtClean="0"/>
              <a:t> p per bunch (HL-LHC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2600" dirty="0" smtClean="0"/>
              <a:t>Maximum </a:t>
            </a:r>
            <a:r>
              <a:rPr lang="en-US" sz="2600" dirty="0"/>
              <a:t>energy density </a:t>
            </a:r>
            <a:r>
              <a:rPr lang="en-US" sz="2600" b="1" dirty="0">
                <a:sym typeface="Wingdings"/>
              </a:rPr>
              <a:t>~100 J/cm</a:t>
            </a:r>
            <a:r>
              <a:rPr lang="en-US" sz="2600" b="1" baseline="30000" dirty="0">
                <a:sym typeface="Wingdings"/>
              </a:rPr>
              <a:t>3</a:t>
            </a:r>
            <a:r>
              <a:rPr lang="en-US" sz="2600" b="1" dirty="0">
                <a:sym typeface="Wingdings"/>
              </a:rPr>
              <a:t> </a:t>
            </a:r>
            <a:r>
              <a:rPr lang="en-US" sz="2600" dirty="0">
                <a:sym typeface="Wingdings"/>
              </a:rPr>
              <a:t>(&gt; 100 K – include design margins) </a:t>
            </a:r>
            <a:r>
              <a:rPr lang="en-US" sz="2600" dirty="0"/>
              <a:t>in </a:t>
            </a:r>
            <a:r>
              <a:rPr lang="en-US" sz="2600" dirty="0" smtClean="0"/>
              <a:t>separation dipole (D1)</a:t>
            </a:r>
          </a:p>
        </p:txBody>
      </p:sp>
      <p:sp>
        <p:nvSpPr>
          <p:cNvPr id="17" name="TextBox 14"/>
          <p:cNvSpPr txBox="1"/>
          <p:nvPr/>
        </p:nvSpPr>
        <p:spPr>
          <a:xfrm>
            <a:off x="-1373" y="5938005"/>
            <a:ext cx="9143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solidFill>
                  <a:schemeClr val="tx2"/>
                </a:solidFill>
              </a:rPr>
              <a:t>A. Lechner et all, Protection </a:t>
            </a:r>
            <a:r>
              <a:rPr lang="en-GB" sz="1100" dirty="0" smtClean="0"/>
              <a:t>of superconducting magnets in case of accidental beam losses during HL-LHC injection, In Proceedings of IPAC15</a:t>
            </a:r>
            <a:endParaRPr lang="en-GB" sz="1100" b="1" dirty="0" smtClean="0">
              <a:solidFill>
                <a:srgbClr val="FF0000"/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Damage Levels Sc. Magnet Components, LHC MPP 11/11/2016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3717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0218" y="233493"/>
            <a:ext cx="8597081" cy="541207"/>
          </a:xfrm>
        </p:spPr>
        <p:txBody>
          <a:bodyPr>
            <a:noAutofit/>
          </a:bodyPr>
          <a:lstStyle/>
          <a:p>
            <a:r>
              <a:rPr lang="en-GB" sz="3600" dirty="0"/>
              <a:t>Example of failure cases </a:t>
            </a:r>
            <a:r>
              <a:rPr lang="en-GB" sz="3600" dirty="0" smtClean="0"/>
              <a:t>– extraction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100" y="901700"/>
            <a:ext cx="8712200" cy="2260600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tabLst>
                <a:tab pos="361950" algn="l"/>
              </a:tabLst>
            </a:pPr>
            <a:r>
              <a:rPr lang="en-US" sz="2800" dirty="0" smtClean="0"/>
              <a:t>Asynchronous beam dumps</a:t>
            </a:r>
          </a:p>
          <a:p>
            <a:pPr>
              <a:lnSpc>
                <a:spcPct val="120000"/>
              </a:lnSpc>
            </a:pPr>
            <a:r>
              <a:rPr lang="en-GB" sz="2800" dirty="0"/>
              <a:t>Beam intensity : </a:t>
            </a:r>
            <a:r>
              <a:rPr lang="en-US" sz="2800" dirty="0"/>
              <a:t>2.2x10</a:t>
            </a:r>
            <a:r>
              <a:rPr lang="en-US" sz="2800" baseline="30000" dirty="0"/>
              <a:t>11</a:t>
            </a:r>
            <a:r>
              <a:rPr lang="en-US" sz="2800" dirty="0"/>
              <a:t> p per bunch (HL-LHC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Ø"/>
              <a:tabLst>
                <a:tab pos="361950" algn="l"/>
              </a:tabLst>
            </a:pPr>
            <a:r>
              <a:rPr lang="en-US" sz="2800" dirty="0" smtClean="0"/>
              <a:t>Maximum </a:t>
            </a:r>
            <a:r>
              <a:rPr lang="en-US" sz="2800" dirty="0"/>
              <a:t>energy density </a:t>
            </a:r>
            <a:r>
              <a:rPr lang="en-US" sz="2800" b="1" dirty="0">
                <a:sym typeface="Wingdings"/>
              </a:rPr>
              <a:t>~100 J/cm3 </a:t>
            </a:r>
            <a:r>
              <a:rPr lang="en-US" sz="2800" dirty="0" smtClean="0"/>
              <a:t>in Q5</a:t>
            </a:r>
            <a:endParaRPr lang="en-U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grpSp>
        <p:nvGrpSpPr>
          <p:cNvPr id="24" name="Group 23"/>
          <p:cNvGrpSpPr/>
          <p:nvPr/>
        </p:nvGrpSpPr>
        <p:grpSpPr>
          <a:xfrm>
            <a:off x="0" y="2757082"/>
            <a:ext cx="9144000" cy="2756604"/>
            <a:chOff x="0" y="3402732"/>
            <a:chExt cx="9144000" cy="2756604"/>
          </a:xfrm>
        </p:grpSpPr>
        <p:pic>
          <p:nvPicPr>
            <p:cNvPr id="7" name="Picture 6" descr="Screen Shot 2015-05-12 at 8.58.37 PM.png"/>
            <p:cNvPicPr>
              <a:picLocks noChangeAspect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100000"/>
                      </a14:imgEffect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3402732"/>
              <a:ext cx="9144000" cy="2756604"/>
            </a:xfrm>
            <a:prstGeom prst="rect">
              <a:avLst/>
            </a:prstGeom>
          </p:spPr>
        </p:pic>
        <p:cxnSp>
          <p:nvCxnSpPr>
            <p:cNvPr id="8" name="Straight Arrow Connector 7"/>
            <p:cNvCxnSpPr/>
            <p:nvPr/>
          </p:nvCxnSpPr>
          <p:spPr>
            <a:xfrm>
              <a:off x="1917700" y="4463534"/>
              <a:ext cx="1447800" cy="0"/>
            </a:xfrm>
            <a:prstGeom prst="straightConnector1">
              <a:avLst/>
            </a:prstGeom>
            <a:ln w="31750">
              <a:solidFill>
                <a:srgbClr val="3366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flipH="1">
              <a:off x="5930900" y="4781034"/>
              <a:ext cx="1206500" cy="0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2812896" y="4094202"/>
              <a:ext cx="5755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B1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918200" y="4873704"/>
              <a:ext cx="5755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B2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2304896" y="4048825"/>
              <a:ext cx="546100" cy="92710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6018176" y="3670300"/>
              <a:ext cx="1119224" cy="101600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-50800" y="5903395"/>
            <a:ext cx="9143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B. Auchmann et all, Quench </a:t>
            </a:r>
            <a:r>
              <a:rPr lang="en-GB" sz="1100" dirty="0"/>
              <a:t>and Damage Levels for Q4 and Q5 Magnets near Point </a:t>
            </a:r>
            <a:r>
              <a:rPr lang="en-GB" sz="1100" dirty="0" smtClean="0"/>
              <a:t>6, CERN EDMS 1355063, 2014</a:t>
            </a: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Damage Levels Sc. Magnet Components, LHC MPP 11/11/2016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770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1808584"/>
            <a:ext cx="8633619" cy="1826363"/>
          </a:xfrm>
        </p:spPr>
        <p:txBody>
          <a:bodyPr>
            <a:normAutofit/>
          </a:bodyPr>
          <a:lstStyle/>
          <a:p>
            <a:pPr algn="ctr"/>
            <a:r>
              <a:rPr lang="en-GB" sz="4000" dirty="0"/>
              <a:t>Damage levels of superconducting magnet </a:t>
            </a:r>
            <a:r>
              <a:rPr lang="en-GB" sz="4000" dirty="0" smtClean="0"/>
              <a:t>components</a:t>
            </a:r>
            <a:endParaRPr lang="en-GB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799" y="2594313"/>
            <a:ext cx="8169275" cy="1066688"/>
          </a:xfrm>
        </p:spPr>
        <p:txBody>
          <a:bodyPr>
            <a:normAutofit/>
          </a:bodyPr>
          <a:lstStyle/>
          <a:p>
            <a:pPr algn="ctr"/>
            <a:r>
              <a:rPr lang="en-GB" sz="2800" dirty="0" smtClean="0"/>
              <a:t>Status </a:t>
            </a:r>
            <a:r>
              <a:rPr lang="en-GB" sz="2800" dirty="0"/>
              <a:t>of studies and first experimental results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 Placeholder 2"/>
          <p:cNvSpPr txBox="1">
            <a:spLocks/>
          </p:cNvSpPr>
          <p:nvPr/>
        </p:nvSpPr>
        <p:spPr>
          <a:xfrm>
            <a:off x="1433909" y="5160216"/>
            <a:ext cx="6629400" cy="663473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dirty="0" smtClean="0"/>
              <a:t>V. Raginel, D. Kleiven, K. Kulesz, D. Wollmann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4981574" y="6356350"/>
            <a:ext cx="3287281" cy="365125"/>
          </a:xfrm>
        </p:spPr>
        <p:txBody>
          <a:bodyPr/>
          <a:lstStyle/>
          <a:p>
            <a:r>
              <a:rPr lang="fr-FR" dirty="0" smtClean="0"/>
              <a:t>Damage Levels Sc. </a:t>
            </a:r>
            <a:r>
              <a:rPr lang="en-GB" dirty="0" smtClean="0"/>
              <a:t>Magnet</a:t>
            </a:r>
            <a:r>
              <a:rPr lang="fr-FR" dirty="0" smtClean="0"/>
              <a:t> Components, LHC MPP 11/11/2016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0575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252" y="40973"/>
            <a:ext cx="8226854" cy="94044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Known limits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0834" y="864394"/>
            <a:ext cx="4190756" cy="524764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GB" sz="2400" u="sng" dirty="0" smtClean="0"/>
              <a:t>Lower bound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400" dirty="0" smtClean="0"/>
              <a:t>Accidental beam losses during injection in 2011. </a:t>
            </a:r>
          </a:p>
          <a:p>
            <a:pPr marL="444500" indent="0">
              <a:buNone/>
            </a:pPr>
            <a:r>
              <a:rPr lang="en-US" sz="2400" dirty="0" smtClean="0">
                <a:solidFill>
                  <a:schemeClr val="tx2"/>
                </a:solidFill>
                <a:sym typeface="Wingdings"/>
              </a:rPr>
              <a:t>Peak </a:t>
            </a:r>
            <a:r>
              <a:rPr lang="en-US" sz="2400" dirty="0">
                <a:solidFill>
                  <a:schemeClr val="tx2"/>
                </a:solidFill>
                <a:sym typeface="Wingdings"/>
              </a:rPr>
              <a:t>energy density in  </a:t>
            </a:r>
            <a:r>
              <a:rPr lang="en-US" sz="2400" b="1" dirty="0">
                <a:solidFill>
                  <a:schemeClr val="tx2"/>
                </a:solidFill>
                <a:sym typeface="Wingdings"/>
              </a:rPr>
              <a:t>D1 coils ~ 6 J/cm</a:t>
            </a:r>
            <a:r>
              <a:rPr lang="en-US" sz="2400" b="1" baseline="30000" dirty="0">
                <a:solidFill>
                  <a:schemeClr val="tx2"/>
                </a:solidFill>
                <a:sym typeface="Wingdings"/>
              </a:rPr>
              <a:t>3 </a:t>
            </a:r>
            <a:endParaRPr lang="en-US" sz="2400" b="1" baseline="30000" dirty="0" smtClean="0">
              <a:solidFill>
                <a:schemeClr val="tx2"/>
              </a:solidFill>
              <a:sym typeface="Wingdings"/>
            </a:endParaRPr>
          </a:p>
          <a:p>
            <a:pPr marL="444500" indent="0">
              <a:buNone/>
            </a:pPr>
            <a:endParaRPr lang="en-US" sz="2400" b="1" baseline="30000" dirty="0" smtClean="0">
              <a:solidFill>
                <a:schemeClr val="tx2"/>
              </a:solidFill>
              <a:sym typeface="Wingdings"/>
            </a:endParaRPr>
          </a:p>
          <a:p>
            <a:pPr marL="36576" indent="0">
              <a:buNone/>
            </a:pPr>
            <a:r>
              <a:rPr lang="en-GB" sz="2400" u="sng" dirty="0"/>
              <a:t>Upper bound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>
                <a:sym typeface="Wingdings"/>
              </a:rPr>
              <a:t>Disintegration </a:t>
            </a:r>
            <a:r>
              <a:rPr lang="en-US" sz="2400" dirty="0">
                <a:sym typeface="Wingdings"/>
              </a:rPr>
              <a:t>of polyimide insulation foils </a:t>
            </a:r>
            <a:r>
              <a:rPr lang="en-US" sz="2400" dirty="0"/>
              <a:t>for </a:t>
            </a:r>
            <a:r>
              <a:rPr lang="en-US" sz="2400" dirty="0">
                <a:sym typeface="Wingdings"/>
              </a:rPr>
              <a:t>T &gt; ~400°C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400" b="1" dirty="0"/>
              <a:t>Melting of copper </a:t>
            </a:r>
            <a:r>
              <a:rPr lang="en-GB" sz="2400" dirty="0"/>
              <a:t>with </a:t>
            </a:r>
            <a:r>
              <a:rPr lang="en-US" sz="2400" dirty="0">
                <a:sym typeface="Wingdings"/>
              </a:rPr>
              <a:t>energy densities </a:t>
            </a:r>
            <a:r>
              <a:rPr lang="en-US" sz="2400" dirty="0">
                <a:solidFill>
                  <a:schemeClr val="tx2"/>
                </a:solidFill>
                <a:sym typeface="Wingdings"/>
              </a:rPr>
              <a:t>of </a:t>
            </a:r>
            <a:r>
              <a:rPr lang="en-US" sz="2400" b="1" dirty="0"/>
              <a:t>6</a:t>
            </a:r>
            <a:r>
              <a:rPr lang="en-GB" sz="2400" b="1" dirty="0"/>
              <a:t> </a:t>
            </a:r>
            <a:r>
              <a:rPr lang="en-US" sz="2400" b="1" dirty="0"/>
              <a:t>kJ/</a:t>
            </a:r>
            <a:r>
              <a:rPr lang="en-US" sz="2400" b="1" dirty="0">
                <a:sym typeface="Wingdings"/>
              </a:rPr>
              <a:t>cm</a:t>
            </a:r>
            <a:r>
              <a:rPr lang="en-US" sz="2400" b="1" baseline="30000" dirty="0">
                <a:sym typeface="Wingdings"/>
              </a:rPr>
              <a:t>3</a:t>
            </a:r>
          </a:p>
          <a:p>
            <a:pPr marL="444500" indent="0">
              <a:buNone/>
            </a:pPr>
            <a:endParaRPr lang="en-US" sz="2400" dirty="0">
              <a:solidFill>
                <a:schemeClr val="tx2"/>
              </a:solidFill>
              <a:sym typeface="Wingding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20</a:t>
            </a:fld>
            <a:endParaRPr lang="en-US" dirty="0"/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321451" y="3046322"/>
            <a:ext cx="4077482" cy="306572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endParaRPr lang="en-US" sz="2400" dirty="0" smtClean="0">
              <a:sym typeface="Wingdings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GB" sz="2400" dirty="0" smtClean="0"/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357503" y="2433535"/>
            <a:ext cx="4497405" cy="171962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4495771" y="628911"/>
            <a:ext cx="4173559" cy="2440850"/>
            <a:chOff x="4460475" y="2604824"/>
            <a:chExt cx="4173559" cy="2440850"/>
          </a:xfrm>
        </p:grpSpPr>
        <p:grpSp>
          <p:nvGrpSpPr>
            <p:cNvPr id="10" name="Group 9"/>
            <p:cNvGrpSpPr>
              <a:grpSpLocks noChangeAspect="1"/>
            </p:cNvGrpSpPr>
            <p:nvPr/>
          </p:nvGrpSpPr>
          <p:grpSpPr>
            <a:xfrm>
              <a:off x="4460475" y="2604824"/>
              <a:ext cx="4173559" cy="2440850"/>
              <a:chOff x="3908332" y="2741898"/>
              <a:chExt cx="5216949" cy="3051061"/>
            </a:xfrm>
          </p:grpSpPr>
          <p:grpSp>
            <p:nvGrpSpPr>
              <p:cNvPr id="11" name="Group 10"/>
              <p:cNvGrpSpPr>
                <a:grpSpLocks noChangeAspect="1"/>
              </p:cNvGrpSpPr>
              <p:nvPr/>
            </p:nvGrpSpPr>
            <p:grpSpPr>
              <a:xfrm>
                <a:off x="3908332" y="2741898"/>
                <a:ext cx="5216949" cy="3051061"/>
                <a:chOff x="5182755" y="3384387"/>
                <a:chExt cx="3344198" cy="1955808"/>
              </a:xfrm>
            </p:grpSpPr>
            <p:pic>
              <p:nvPicPr>
                <p:cNvPr id="17" name="Picture 16"/>
                <p:cNvPicPr>
                  <a:picLocks noChangeAspect="1"/>
                </p:cNvPicPr>
                <p:nvPr/>
              </p:nvPicPr>
              <p:blipFill>
                <a:blip r:embed="rId2"/>
                <a:srcRect r="2062"/>
                <a:stretch>
                  <a:fillRect/>
                </a:stretch>
              </p:blipFill>
              <p:spPr>
                <a:xfrm>
                  <a:off x="5182755" y="3538216"/>
                  <a:ext cx="3344198" cy="1801979"/>
                </a:xfrm>
                <a:prstGeom prst="rect">
                  <a:avLst/>
                </a:prstGeom>
              </p:spPr>
            </p:pic>
            <p:sp>
              <p:nvSpPr>
                <p:cNvPr id="18" name="TextBox 17"/>
                <p:cNvSpPr txBox="1"/>
                <p:nvPr/>
              </p:nvSpPr>
              <p:spPr>
                <a:xfrm>
                  <a:off x="7096653" y="3384387"/>
                  <a:ext cx="1284719" cy="221954"/>
                </a:xfrm>
                <a:prstGeom prst="rect">
                  <a:avLst/>
                </a:prstGeom>
                <a:solidFill>
                  <a:schemeClr val="tx2"/>
                </a:solidFill>
                <a:ln>
                  <a:solidFill>
                    <a:schemeClr val="tx2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dirty="0" smtClean="0">
                      <a:solidFill>
                        <a:schemeClr val="bg1"/>
                      </a:solidFill>
                    </a:rPr>
                    <a:t>Courtesy A. Lechner</a:t>
                  </a:r>
                  <a:endParaRPr lang="en-GB" sz="120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12" name="Textfeld 12"/>
              <p:cNvSpPr txBox="1"/>
              <p:nvPr/>
            </p:nvSpPr>
            <p:spPr>
              <a:xfrm>
                <a:off x="4928260" y="4529838"/>
                <a:ext cx="4443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b="1" dirty="0" smtClean="0">
                    <a:solidFill>
                      <a:srgbClr val="FF0000"/>
                    </a:solidFill>
                  </a:rPr>
                  <a:t>D1</a:t>
                </a:r>
                <a:endParaRPr lang="fr-FR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3" name="Textfeld 13"/>
              <p:cNvSpPr txBox="1"/>
              <p:nvPr/>
            </p:nvSpPr>
            <p:spPr>
              <a:xfrm>
                <a:off x="6090543" y="4529838"/>
                <a:ext cx="4603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b="1" dirty="0" smtClean="0">
                    <a:solidFill>
                      <a:srgbClr val="FF0000"/>
                    </a:solidFill>
                  </a:rPr>
                  <a:t>Q3</a:t>
                </a:r>
                <a:endParaRPr lang="fr-FR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4" name="Textfeld 15"/>
              <p:cNvSpPr txBox="1"/>
              <p:nvPr/>
            </p:nvSpPr>
            <p:spPr>
              <a:xfrm>
                <a:off x="7161597" y="4529838"/>
                <a:ext cx="4603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b="1" dirty="0" smtClean="0">
                    <a:solidFill>
                      <a:srgbClr val="FF0000"/>
                    </a:solidFill>
                  </a:rPr>
                  <a:t>Q2</a:t>
                </a:r>
                <a:endParaRPr lang="fr-FR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5" name="Textfeld 16"/>
              <p:cNvSpPr txBox="1"/>
              <p:nvPr/>
            </p:nvSpPr>
            <p:spPr>
              <a:xfrm>
                <a:off x="8056451" y="4529838"/>
                <a:ext cx="4603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b="1" dirty="0" smtClean="0">
                    <a:solidFill>
                      <a:srgbClr val="FF0000"/>
                    </a:solidFill>
                  </a:rPr>
                  <a:t>Q1</a:t>
                </a:r>
                <a:endParaRPr lang="fr-FR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6" name="Textfeld 17"/>
              <p:cNvSpPr txBox="1"/>
              <p:nvPr/>
            </p:nvSpPr>
            <p:spPr>
              <a:xfrm>
                <a:off x="4687898" y="2921826"/>
                <a:ext cx="78418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b="1" dirty="0" err="1" smtClean="0">
                    <a:solidFill>
                      <a:srgbClr val="FF0000"/>
                    </a:solidFill>
                  </a:rPr>
                  <a:t>Beam</a:t>
                </a:r>
                <a:r>
                  <a:rPr lang="fr-FR" b="1" dirty="0" smtClean="0">
                    <a:solidFill>
                      <a:srgbClr val="FF0000"/>
                    </a:solidFill>
                  </a:rPr>
                  <a:t> </a:t>
                </a:r>
                <a:endParaRPr lang="fr-FR" b="1" dirty="0">
                  <a:solidFill>
                    <a:srgbClr val="FF0000"/>
                  </a:solidFill>
                </a:endParaRPr>
              </a:p>
            </p:txBody>
          </p:sp>
        </p:grpSp>
        <p:cxnSp>
          <p:nvCxnSpPr>
            <p:cNvPr id="8" name="Straight Arrow Connector 7"/>
            <p:cNvCxnSpPr/>
            <p:nvPr/>
          </p:nvCxnSpPr>
          <p:spPr>
            <a:xfrm>
              <a:off x="5102935" y="3150946"/>
              <a:ext cx="683503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2" name="Picture 21" descr="T3-3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3275" y="3618193"/>
            <a:ext cx="4279899" cy="2339590"/>
          </a:xfrm>
          <a:prstGeom prst="rect">
            <a:avLst/>
          </a:prstGeom>
        </p:spPr>
      </p:pic>
      <p:sp>
        <p:nvSpPr>
          <p:cNvPr id="24" name="Footer Placeholder 2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Damage Levels Sc. Magnet Components, LHC MPP 11/11/2016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021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3935"/>
            <a:ext cx="8226854" cy="4944854"/>
          </a:xfrm>
        </p:spPr>
        <p:txBody>
          <a:bodyPr>
            <a:normAutofit fontScale="92500" lnSpcReduction="10000"/>
          </a:bodyPr>
          <a:lstStyle/>
          <a:p>
            <a:pPr marL="542925" lvl="2" indent="-392113">
              <a:buSzPct val="80000"/>
              <a:buFont typeface="Wingdings" panose="05000000000000000000" pitchFamily="2" charset="2"/>
              <a:buChar char="Ø"/>
            </a:pPr>
            <a:r>
              <a:rPr lang="en-GB" sz="3000" b="1" dirty="0"/>
              <a:t>Current discharge </a:t>
            </a:r>
            <a:r>
              <a:rPr lang="en-GB" sz="3000" dirty="0"/>
              <a:t>(t~ 20 ms) in </a:t>
            </a:r>
            <a:r>
              <a:rPr lang="en-GB" sz="3000" b="1" dirty="0"/>
              <a:t>sc. strands </a:t>
            </a:r>
            <a:r>
              <a:rPr lang="en-GB" sz="3000" dirty="0"/>
              <a:t>to achieve peak temperature rise from </a:t>
            </a:r>
            <a:r>
              <a:rPr lang="en-GB" sz="3000" b="1" dirty="0"/>
              <a:t>250°C to 1000°C</a:t>
            </a:r>
          </a:p>
          <a:p>
            <a:pPr marL="36576" indent="0">
              <a:buNone/>
            </a:pPr>
            <a:endParaRPr lang="en-GB" dirty="0" smtClean="0"/>
          </a:p>
          <a:p>
            <a:pPr marL="36576" indent="0">
              <a:buNone/>
            </a:pPr>
            <a:endParaRPr lang="en-GB" dirty="0" smtClean="0"/>
          </a:p>
          <a:p>
            <a:pPr marL="36576" indent="0">
              <a:buNone/>
            </a:pPr>
            <a:endParaRPr lang="en-GB" dirty="0"/>
          </a:p>
          <a:p>
            <a:pPr marL="444500" lvl="3" indent="0">
              <a:buSzPct val="80000"/>
              <a:buNone/>
            </a:pPr>
            <a:endParaRPr lang="en-GB" dirty="0"/>
          </a:p>
          <a:p>
            <a:pPr marL="444500" lvl="3" indent="0">
              <a:buSzPct val="80000"/>
              <a:buNone/>
            </a:pPr>
            <a:endParaRPr lang="en-GB" sz="2600" dirty="0" smtClean="0"/>
          </a:p>
          <a:p>
            <a:pPr marL="542925" lvl="2" indent="-392113">
              <a:buSzPct val="80000"/>
              <a:buFont typeface="Wingdings" panose="05000000000000000000" pitchFamily="2" charset="2"/>
              <a:buChar char="Ø"/>
            </a:pPr>
            <a:r>
              <a:rPr lang="en-GB" sz="3000" b="1" dirty="0"/>
              <a:t>Magnetization measurement </a:t>
            </a:r>
            <a:r>
              <a:rPr lang="en-GB" sz="3000" dirty="0"/>
              <a:t>on ~18 strands (before and after discharge)</a:t>
            </a:r>
          </a:p>
          <a:p>
            <a:pPr marL="542925" lvl="2" indent="-392113">
              <a:buSzPct val="80000"/>
              <a:buFont typeface="Wingdings" panose="05000000000000000000" pitchFamily="2" charset="2"/>
              <a:buChar char="Ø"/>
            </a:pPr>
            <a:r>
              <a:rPr lang="en-GB" sz="3000" dirty="0" smtClean="0"/>
              <a:t>Experiment planned for December 2016</a:t>
            </a:r>
            <a:endParaRPr lang="en-GB" sz="3000" dirty="0"/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21</a:t>
            </a:fld>
            <a:endParaRPr lang="en-US" dirty="0"/>
          </a:p>
        </p:txBody>
      </p:sp>
      <p:grpSp>
        <p:nvGrpSpPr>
          <p:cNvPr id="25" name="Group 24"/>
          <p:cNvGrpSpPr/>
          <p:nvPr/>
        </p:nvGrpSpPr>
        <p:grpSpPr>
          <a:xfrm>
            <a:off x="3098590" y="2530356"/>
            <a:ext cx="2412444" cy="1872609"/>
            <a:chOff x="3067940" y="2427006"/>
            <a:chExt cx="2412444" cy="1872609"/>
          </a:xfrm>
        </p:grpSpPr>
        <p:sp>
          <p:nvSpPr>
            <p:cNvPr id="7" name="Rectangle 6"/>
            <p:cNvSpPr/>
            <p:nvPr/>
          </p:nvSpPr>
          <p:spPr>
            <a:xfrm>
              <a:off x="3400240" y="2427006"/>
              <a:ext cx="1688123" cy="658026"/>
            </a:xfrm>
            <a:prstGeom prst="rect">
              <a:avLst/>
            </a:prstGeom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CLIQ, 40 mF</a:t>
              </a:r>
              <a:endParaRPr lang="en-GB" dirty="0"/>
            </a:p>
          </p:txBody>
        </p:sp>
        <p:cxnSp>
          <p:nvCxnSpPr>
            <p:cNvPr id="9" name="Straight Connector 8"/>
            <p:cNvCxnSpPr>
              <a:stCxn id="7" idx="1"/>
            </p:cNvCxnSpPr>
            <p:nvPr/>
          </p:nvCxnSpPr>
          <p:spPr>
            <a:xfrm flipH="1">
              <a:off x="3067940" y="2756019"/>
              <a:ext cx="332300" cy="4273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3076486" y="2756019"/>
              <a:ext cx="0" cy="1157955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5079816" y="2751746"/>
              <a:ext cx="332300" cy="4273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5412116" y="2751746"/>
              <a:ext cx="0" cy="1157955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3085033" y="3909701"/>
              <a:ext cx="315207" cy="0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5088362" y="3901155"/>
              <a:ext cx="315207" cy="0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18"/>
            <p:cNvSpPr/>
            <p:nvPr/>
          </p:nvSpPr>
          <p:spPr>
            <a:xfrm>
              <a:off x="3400240" y="3837062"/>
              <a:ext cx="411184" cy="16237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3811424" y="3904004"/>
              <a:ext cx="315207" cy="0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4126631" y="3895458"/>
              <a:ext cx="1056125" cy="1424"/>
            </a:xfrm>
            <a:prstGeom prst="line">
              <a:avLst/>
            </a:prstGeom>
            <a:ln w="571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4034732" y="3930283"/>
              <a:ext cx="14456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Nb-Ti strand</a:t>
              </a:r>
              <a:endParaRPr lang="en-GB" dirty="0"/>
            </a:p>
          </p:txBody>
        </p:sp>
      </p:grp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Damage Levels Sc. Magnet Components, LHC MPP 11/11/2016</a:t>
            </a:r>
            <a:endParaRPr lang="en-US" dirty="0"/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97277" y="168112"/>
            <a:ext cx="9046723" cy="768261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Degradation of sc. properties due to temperature</a:t>
            </a:r>
            <a:br>
              <a:rPr lang="en-GB" sz="3200" dirty="0" smtClean="0"/>
            </a:br>
            <a:r>
              <a:rPr lang="en-GB" sz="2000" dirty="0" smtClean="0"/>
              <a:t>- ms timescale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832481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8713" y="1344750"/>
            <a:ext cx="3524250" cy="240982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0719" y="1239974"/>
            <a:ext cx="5158551" cy="2869361"/>
          </a:xfrm>
        </p:spPr>
        <p:txBody>
          <a:bodyPr>
            <a:noAutofit/>
          </a:bodyPr>
          <a:lstStyle/>
          <a:p>
            <a:pPr marL="361950" indent="-361950">
              <a:spcBef>
                <a:spcPts val="600"/>
              </a:spcBef>
              <a:spcAft>
                <a:spcPts val="1800"/>
              </a:spcAft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</a:pPr>
            <a:r>
              <a:rPr lang="en-US" sz="2600" b="1" dirty="0"/>
              <a:t>Stack of cable with a steel strip inserted between </a:t>
            </a:r>
            <a:r>
              <a:rPr lang="en-US" sz="2600" b="1" dirty="0" smtClean="0"/>
              <a:t>cable.</a:t>
            </a:r>
          </a:p>
          <a:p>
            <a:pPr marL="361950" indent="-36195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</a:pPr>
            <a:r>
              <a:rPr lang="en-US" sz="2600" b="1" dirty="0" smtClean="0"/>
              <a:t>Fast current discharge</a:t>
            </a:r>
            <a:r>
              <a:rPr lang="en-US" sz="2600" dirty="0" smtClean="0"/>
              <a:t> (~100 ms) in strip </a:t>
            </a:r>
            <a:r>
              <a:rPr lang="en-US" sz="2600" b="1" dirty="0" smtClean="0"/>
              <a:t>inducing a fast heat pulse</a:t>
            </a:r>
            <a:r>
              <a:rPr lang="en-US" sz="2600" dirty="0" smtClean="0"/>
              <a:t> into the </a:t>
            </a:r>
            <a:r>
              <a:rPr lang="en-US" sz="2600" b="1" dirty="0" smtClean="0"/>
              <a:t>insulation</a:t>
            </a:r>
            <a:r>
              <a:rPr lang="en-US" sz="2600" dirty="0" smtClean="0"/>
              <a:t> in inert atmosphere.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30719" y="3991881"/>
            <a:ext cx="8712200" cy="2150132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19150" lvl="2" indent="-361950">
              <a:spcAft>
                <a:spcPts val="600"/>
              </a:spcAft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2"/>
                </a:solidFill>
                <a:effectLst/>
              </a:rPr>
              <a:t>Measure I and V during the discharge to deduce the temperature of the </a:t>
            </a:r>
            <a:r>
              <a:rPr lang="en-US" sz="2400" dirty="0" smtClean="0">
                <a:solidFill>
                  <a:schemeClr val="tx2"/>
                </a:solidFill>
                <a:effectLst/>
              </a:rPr>
              <a:t>strip</a:t>
            </a:r>
            <a:endParaRPr lang="en-US" sz="2600" b="1" dirty="0" smtClean="0">
              <a:solidFill>
                <a:schemeClr val="tx1"/>
              </a:solidFill>
              <a:effectLst/>
            </a:endParaRPr>
          </a:p>
          <a:p>
            <a:pPr marL="361950" indent="-361950">
              <a:spcAft>
                <a:spcPts val="600"/>
              </a:spcAft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</a:pPr>
            <a:r>
              <a:rPr lang="en-US" sz="2600" b="1" dirty="0" smtClean="0">
                <a:solidFill>
                  <a:schemeClr val="tx1"/>
                </a:solidFill>
                <a:effectLst/>
              </a:rPr>
              <a:t>High </a:t>
            </a:r>
            <a:r>
              <a:rPr lang="en-US" sz="2600" b="1" dirty="0">
                <a:solidFill>
                  <a:schemeClr val="tx1"/>
                </a:solidFill>
                <a:effectLst/>
              </a:rPr>
              <a:t>voltage </a:t>
            </a:r>
            <a:r>
              <a:rPr lang="en-US" sz="2600" b="1" dirty="0" smtClean="0">
                <a:solidFill>
                  <a:schemeClr val="tx1"/>
                </a:solidFill>
                <a:effectLst/>
              </a:rPr>
              <a:t>tests </a:t>
            </a:r>
            <a:r>
              <a:rPr lang="en-US" sz="2600" dirty="0">
                <a:solidFill>
                  <a:schemeClr val="tx1"/>
                </a:solidFill>
                <a:effectLst/>
              </a:rPr>
              <a:t>after the </a:t>
            </a:r>
            <a:r>
              <a:rPr lang="en-US" sz="2600" dirty="0" smtClean="0">
                <a:solidFill>
                  <a:schemeClr val="tx1"/>
                </a:solidFill>
                <a:effectLst/>
              </a:rPr>
              <a:t>discharge to </a:t>
            </a:r>
            <a:r>
              <a:rPr lang="en-US" sz="2600" b="1" dirty="0" smtClean="0">
                <a:solidFill>
                  <a:schemeClr val="tx1"/>
                </a:solidFill>
                <a:effectLst/>
              </a:rPr>
              <a:t>measure the degradation of the insulation</a:t>
            </a:r>
            <a:r>
              <a:rPr lang="en-US" sz="2600" dirty="0" smtClean="0">
                <a:solidFill>
                  <a:schemeClr val="tx1"/>
                </a:solidFill>
                <a:effectLst/>
              </a:rPr>
              <a:t>.</a:t>
            </a:r>
            <a:endParaRPr lang="en-US" sz="2600" dirty="0">
              <a:solidFill>
                <a:schemeClr val="tx2"/>
              </a:solidFill>
              <a:effectLst/>
            </a:endParaRPr>
          </a:p>
          <a:p>
            <a:pPr marL="0" indent="0">
              <a:spcAft>
                <a:spcPts val="1200"/>
              </a:spcAft>
              <a:buClrTx/>
              <a:buSzPct val="100000"/>
              <a:buNone/>
            </a:pPr>
            <a:endParaRPr lang="en-US" sz="2600" dirty="0" smtClean="0">
              <a:solidFill>
                <a:schemeClr val="tx2"/>
              </a:solidFill>
              <a:effectLst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Damage Levels Sc. Magnet Components, LHC MPP 11/11/2016</a:t>
            </a:r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35403" y="215358"/>
            <a:ext cx="8351398" cy="768261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Degradation of insulation due to temperature</a:t>
            </a:r>
            <a:br>
              <a:rPr lang="en-GB" sz="3200" dirty="0" smtClean="0"/>
            </a:br>
            <a:r>
              <a:rPr lang="en-GB" sz="2000" dirty="0" smtClean="0"/>
              <a:t>- ms timescale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43582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825" y="-22807"/>
            <a:ext cx="8922975" cy="856682"/>
          </a:xfrm>
        </p:spPr>
        <p:txBody>
          <a:bodyPr>
            <a:noAutofit/>
          </a:bodyPr>
          <a:lstStyle/>
          <a:p>
            <a:r>
              <a:rPr lang="en-US" sz="3600" dirty="0" smtClean="0"/>
              <a:t>Beam experiment in cryogenic environment</a:t>
            </a:r>
            <a:endParaRPr lang="en-US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83" name="Content Placeholder 2"/>
          <p:cNvSpPr txBox="1">
            <a:spLocks/>
          </p:cNvSpPr>
          <p:nvPr/>
        </p:nvSpPr>
        <p:spPr>
          <a:xfrm>
            <a:off x="446393" y="1073068"/>
            <a:ext cx="4325632" cy="509913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1800" dirty="0" smtClean="0">
                <a:solidFill>
                  <a:schemeClr val="tx1"/>
                </a:solidFill>
              </a:rPr>
              <a:t>At the HiRadMat facility shooting a </a:t>
            </a:r>
            <a:r>
              <a:rPr lang="en-US" sz="1800" b="1" dirty="0" smtClean="0">
                <a:solidFill>
                  <a:schemeClr val="tx1"/>
                </a:solidFill>
              </a:rPr>
              <a:t>440 GeV proton beam on cable stacks, strands and test coils.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b="1" dirty="0" smtClean="0">
                <a:solidFill>
                  <a:schemeClr val="tx1"/>
                </a:solidFill>
              </a:rPr>
              <a:t>Cryogenic conditions (4.2K)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b="1" dirty="0" smtClean="0">
                <a:solidFill>
                  <a:schemeClr val="tx1"/>
                </a:solidFill>
              </a:rPr>
              <a:t>On-line monitoring </a:t>
            </a:r>
            <a:r>
              <a:rPr lang="en-US" sz="1800" dirty="0" smtClean="0">
                <a:solidFill>
                  <a:schemeClr val="tx1"/>
                </a:solidFill>
              </a:rPr>
              <a:t>of the coils (electrical integrity and critical current)</a:t>
            </a:r>
          </a:p>
          <a:p>
            <a:pPr marL="457200" lvl="1" indent="0">
              <a:buNone/>
            </a:pPr>
            <a:endParaRPr lang="en-US" sz="1800" dirty="0" smtClean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 smtClean="0">
                <a:solidFill>
                  <a:schemeClr val="tx1"/>
                </a:solidFill>
              </a:rPr>
              <a:t>Goals: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b="1" dirty="0">
                <a:solidFill>
                  <a:schemeClr val="tx1"/>
                </a:solidFill>
              </a:rPr>
              <a:t>Extend the results of the previous beam experiment to cryogenic temperature</a:t>
            </a:r>
            <a:r>
              <a:rPr lang="en-US" sz="1800" dirty="0">
                <a:solidFill>
                  <a:schemeClr val="tx1"/>
                </a:solidFill>
              </a:rPr>
              <a:t> (LHC environment).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 smtClean="0">
                <a:solidFill>
                  <a:schemeClr val="tx1"/>
                </a:solidFill>
              </a:rPr>
              <a:t>Test on sample coils to investigate other </a:t>
            </a:r>
            <a:r>
              <a:rPr lang="en-US" sz="1800" dirty="0">
                <a:solidFill>
                  <a:schemeClr val="tx1"/>
                </a:solidFill>
              </a:rPr>
              <a:t>damage mechanisms (mechanical stability, ...) 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Damage Levels Sc. Magnet Components, LHC MPP 11/11/2016</a:t>
            </a:r>
            <a:endParaRPr lang="en-US" dirty="0"/>
          </a:p>
        </p:txBody>
      </p:sp>
      <p:grpSp>
        <p:nvGrpSpPr>
          <p:cNvPr id="14" name="Group 8"/>
          <p:cNvGrpSpPr>
            <a:grpSpLocks noChangeAspect="1"/>
          </p:cNvGrpSpPr>
          <p:nvPr/>
        </p:nvGrpSpPr>
        <p:grpSpPr>
          <a:xfrm>
            <a:off x="4675550" y="681975"/>
            <a:ext cx="4191250" cy="5394784"/>
            <a:chOff x="457200" y="1042118"/>
            <a:chExt cx="3758540" cy="4837817"/>
          </a:xfrm>
        </p:grpSpPr>
        <p:sp>
          <p:nvSpPr>
            <p:cNvPr id="15" name="Abgerundetes Rechteck 69"/>
            <p:cNvSpPr/>
            <p:nvPr/>
          </p:nvSpPr>
          <p:spPr>
            <a:xfrm>
              <a:off x="457200" y="5526617"/>
              <a:ext cx="3758540" cy="353318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TextBox 9"/>
            <p:cNvSpPr txBox="1"/>
            <p:nvPr/>
          </p:nvSpPr>
          <p:spPr>
            <a:xfrm>
              <a:off x="1468443" y="2555077"/>
              <a:ext cx="1440837" cy="2622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tx2"/>
                  </a:solidFill>
                </a:rPr>
                <a:t>Liquid He</a:t>
              </a:r>
              <a:endParaRPr lang="en-US" sz="1400" dirty="0">
                <a:solidFill>
                  <a:schemeClr val="tx2"/>
                </a:solidFill>
              </a:endParaRPr>
            </a:p>
          </p:txBody>
        </p:sp>
        <p:sp>
          <p:nvSpPr>
            <p:cNvPr id="17" name="TextBox 10"/>
            <p:cNvSpPr txBox="1"/>
            <p:nvPr/>
          </p:nvSpPr>
          <p:spPr>
            <a:xfrm>
              <a:off x="810924" y="1200379"/>
              <a:ext cx="2908121" cy="3933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8000"/>
                  </a:solidFill>
                </a:rPr>
                <a:t>Instrumentation:</a:t>
              </a:r>
            </a:p>
            <a:p>
              <a:pPr algn="ctr"/>
              <a:r>
                <a:rPr lang="en-US" sz="1200" dirty="0" smtClean="0">
                  <a:solidFill>
                    <a:srgbClr val="008000"/>
                  </a:solidFill>
                </a:rPr>
                <a:t>Voltage tabs, temperature probes, hall probes</a:t>
              </a:r>
              <a:endParaRPr lang="en-US" sz="1200" dirty="0">
                <a:solidFill>
                  <a:srgbClr val="008000"/>
                </a:solidFill>
              </a:endParaRPr>
            </a:p>
          </p:txBody>
        </p:sp>
        <p:cxnSp>
          <p:nvCxnSpPr>
            <p:cNvPr id="18" name="Straight Arrow Connector 11"/>
            <p:cNvCxnSpPr/>
            <p:nvPr/>
          </p:nvCxnSpPr>
          <p:spPr>
            <a:xfrm>
              <a:off x="793072" y="4572818"/>
              <a:ext cx="1829200" cy="0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2"/>
            <p:cNvSpPr txBox="1"/>
            <p:nvPr/>
          </p:nvSpPr>
          <p:spPr>
            <a:xfrm>
              <a:off x="1344128" y="4122144"/>
              <a:ext cx="776532" cy="3408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rgbClr val="FF0000"/>
                  </a:solidFill>
                </a:rPr>
                <a:t>p</a:t>
              </a:r>
              <a:r>
                <a:rPr lang="en-US" sz="2000" b="1" baseline="30000" dirty="0" smtClean="0">
                  <a:solidFill>
                    <a:srgbClr val="FF0000"/>
                  </a:solidFill>
                </a:rPr>
                <a:t>+</a:t>
              </a:r>
              <a:endParaRPr lang="en-US" sz="2000" b="1" baseline="30000" dirty="0">
                <a:solidFill>
                  <a:srgbClr val="FF0000"/>
                </a:solidFill>
              </a:endParaRPr>
            </a:p>
          </p:txBody>
        </p:sp>
        <p:sp>
          <p:nvSpPr>
            <p:cNvPr id="20" name="TextBox 13"/>
            <p:cNvSpPr txBox="1"/>
            <p:nvPr/>
          </p:nvSpPr>
          <p:spPr>
            <a:xfrm>
              <a:off x="793072" y="5261067"/>
              <a:ext cx="1892799" cy="2622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2"/>
                  </a:solidFill>
                </a:rPr>
                <a:t>I</a:t>
              </a:r>
              <a:r>
                <a:rPr lang="en-US" sz="1400" dirty="0" smtClean="0">
                  <a:solidFill>
                    <a:schemeClr val="tx2"/>
                  </a:solidFill>
                </a:rPr>
                <a:t>nsulation vacuum</a:t>
              </a:r>
              <a:endParaRPr lang="en-US" sz="1400" dirty="0">
                <a:solidFill>
                  <a:schemeClr val="tx2"/>
                </a:solidFill>
              </a:endParaRPr>
            </a:p>
          </p:txBody>
        </p:sp>
        <p:grpSp>
          <p:nvGrpSpPr>
            <p:cNvPr id="21" name="Gruppieren 66"/>
            <p:cNvGrpSpPr/>
            <p:nvPr/>
          </p:nvGrpSpPr>
          <p:grpSpPr>
            <a:xfrm>
              <a:off x="938916" y="1042118"/>
              <a:ext cx="2948940" cy="4457701"/>
              <a:chOff x="914400" y="1091141"/>
              <a:chExt cx="3276600" cy="4953001"/>
            </a:xfrm>
          </p:grpSpPr>
          <p:grpSp>
            <p:nvGrpSpPr>
              <p:cNvPr id="26" name="Group 20"/>
              <p:cNvGrpSpPr/>
              <p:nvPr/>
            </p:nvGrpSpPr>
            <p:grpSpPr>
              <a:xfrm>
                <a:off x="914400" y="1091141"/>
                <a:ext cx="3276600" cy="4953001"/>
                <a:chOff x="914400" y="1100666"/>
                <a:chExt cx="3276600" cy="4953001"/>
              </a:xfrm>
            </p:grpSpPr>
            <p:cxnSp>
              <p:nvCxnSpPr>
                <p:cNvPr id="33" name="Straight Connector 33"/>
                <p:cNvCxnSpPr/>
                <p:nvPr/>
              </p:nvCxnSpPr>
              <p:spPr>
                <a:xfrm>
                  <a:off x="922867" y="6045200"/>
                  <a:ext cx="3268133" cy="0"/>
                </a:xfrm>
                <a:prstGeom prst="line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  <a:headEnd type="none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27"/>
                <p:cNvCxnSpPr/>
                <p:nvPr/>
              </p:nvCxnSpPr>
              <p:spPr>
                <a:xfrm>
                  <a:off x="1100667" y="1684867"/>
                  <a:ext cx="16933" cy="4148666"/>
                </a:xfrm>
                <a:prstGeom prst="line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28"/>
                <p:cNvCxnSpPr/>
                <p:nvPr/>
              </p:nvCxnSpPr>
              <p:spPr>
                <a:xfrm>
                  <a:off x="1117600" y="5833533"/>
                  <a:ext cx="2836333" cy="0"/>
                </a:xfrm>
                <a:prstGeom prst="line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  <a:headEnd type="none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29"/>
                <p:cNvCxnSpPr/>
                <p:nvPr/>
              </p:nvCxnSpPr>
              <p:spPr>
                <a:xfrm>
                  <a:off x="3937000" y="1684867"/>
                  <a:ext cx="16933" cy="4148666"/>
                </a:xfrm>
                <a:prstGeom prst="line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5" name="Rectangle 30"/>
                <p:cNvSpPr/>
                <p:nvPr/>
              </p:nvSpPr>
              <p:spPr>
                <a:xfrm>
                  <a:off x="2785532" y="4722239"/>
                  <a:ext cx="795867" cy="618067"/>
                </a:xfrm>
                <a:prstGeom prst="rect">
                  <a:avLst/>
                </a:prstGeom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cxnSp>
              <p:nvCxnSpPr>
                <p:cNvPr id="46" name="Straight Connector 31"/>
                <p:cNvCxnSpPr/>
                <p:nvPr/>
              </p:nvCxnSpPr>
              <p:spPr>
                <a:xfrm>
                  <a:off x="914400" y="1468162"/>
                  <a:ext cx="16933" cy="4585505"/>
                </a:xfrm>
                <a:prstGeom prst="line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32"/>
                <p:cNvCxnSpPr/>
                <p:nvPr/>
              </p:nvCxnSpPr>
              <p:spPr>
                <a:xfrm>
                  <a:off x="4165600" y="1468162"/>
                  <a:ext cx="16933" cy="4585505"/>
                </a:xfrm>
                <a:prstGeom prst="line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34"/>
                <p:cNvCxnSpPr/>
                <p:nvPr/>
              </p:nvCxnSpPr>
              <p:spPr>
                <a:xfrm>
                  <a:off x="1117600" y="2415207"/>
                  <a:ext cx="2819400" cy="0"/>
                </a:xfrm>
                <a:prstGeom prst="line">
                  <a:avLst/>
                </a:prstGeom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  <a:headEnd type="none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Connector 35"/>
                <p:cNvCxnSpPr/>
                <p:nvPr/>
              </p:nvCxnSpPr>
              <p:spPr>
                <a:xfrm>
                  <a:off x="1109134" y="2647207"/>
                  <a:ext cx="2819400" cy="0"/>
                </a:xfrm>
                <a:prstGeom prst="line">
                  <a:avLst/>
                </a:prstGeom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  <a:headEnd type="none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36"/>
                <p:cNvCxnSpPr/>
                <p:nvPr/>
              </p:nvCxnSpPr>
              <p:spPr>
                <a:xfrm>
                  <a:off x="1118335" y="1717483"/>
                  <a:ext cx="2819400" cy="0"/>
                </a:xfrm>
                <a:prstGeom prst="line">
                  <a:avLst/>
                </a:prstGeom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  <a:headEnd type="none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37"/>
                <p:cNvCxnSpPr/>
                <p:nvPr/>
              </p:nvCxnSpPr>
              <p:spPr>
                <a:xfrm>
                  <a:off x="914400" y="1476628"/>
                  <a:ext cx="3251200" cy="0"/>
                </a:xfrm>
                <a:prstGeom prst="line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  <a:headEnd type="none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38"/>
                <p:cNvCxnSpPr/>
                <p:nvPr/>
              </p:nvCxnSpPr>
              <p:spPr>
                <a:xfrm>
                  <a:off x="3352799" y="1698964"/>
                  <a:ext cx="4232" cy="3003378"/>
                </a:xfrm>
                <a:prstGeom prst="line">
                  <a:avLst/>
                </a:prstGeom>
                <a:ln>
                  <a:solidFill>
                    <a:schemeClr val="accent4">
                      <a:lumMod val="40000"/>
                      <a:lumOff val="60000"/>
                    </a:schemeClr>
                  </a:solidFill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39"/>
                <p:cNvCxnSpPr/>
                <p:nvPr/>
              </p:nvCxnSpPr>
              <p:spPr>
                <a:xfrm>
                  <a:off x="2969336" y="1717483"/>
                  <a:ext cx="0" cy="3022491"/>
                </a:xfrm>
                <a:prstGeom prst="line">
                  <a:avLst/>
                </a:prstGeom>
                <a:ln>
                  <a:solidFill>
                    <a:schemeClr val="accent4">
                      <a:lumMod val="40000"/>
                      <a:lumOff val="60000"/>
                    </a:schemeClr>
                  </a:solidFill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40"/>
                <p:cNvCxnSpPr/>
                <p:nvPr/>
              </p:nvCxnSpPr>
              <p:spPr>
                <a:xfrm flipV="1">
                  <a:off x="3581399" y="4575113"/>
                  <a:ext cx="169334" cy="288372"/>
                </a:xfrm>
                <a:prstGeom prst="line">
                  <a:avLst/>
                </a:prstGeom>
                <a:ln>
                  <a:solidFill>
                    <a:schemeClr val="tx2">
                      <a:lumMod val="40000"/>
                      <a:lumOff val="60000"/>
                    </a:schemeClr>
                  </a:solidFill>
                  <a:headEnd type="none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41"/>
                <p:cNvCxnSpPr/>
                <p:nvPr/>
              </p:nvCxnSpPr>
              <p:spPr>
                <a:xfrm flipV="1">
                  <a:off x="3564463" y="4605603"/>
                  <a:ext cx="254001" cy="419048"/>
                </a:xfrm>
                <a:prstGeom prst="line">
                  <a:avLst/>
                </a:prstGeom>
                <a:ln>
                  <a:solidFill>
                    <a:schemeClr val="tx2">
                      <a:lumMod val="40000"/>
                      <a:lumOff val="60000"/>
                    </a:schemeClr>
                  </a:solidFill>
                  <a:headEnd type="none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42"/>
                <p:cNvCxnSpPr/>
                <p:nvPr/>
              </p:nvCxnSpPr>
              <p:spPr>
                <a:xfrm>
                  <a:off x="3733800" y="1253067"/>
                  <a:ext cx="9471" cy="3311803"/>
                </a:xfrm>
                <a:prstGeom prst="line">
                  <a:avLst/>
                </a:prstGeom>
                <a:ln>
                  <a:solidFill>
                    <a:srgbClr val="73BDFF"/>
                  </a:solidFill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43"/>
                <p:cNvCxnSpPr/>
                <p:nvPr/>
              </p:nvCxnSpPr>
              <p:spPr>
                <a:xfrm flipH="1">
                  <a:off x="3809999" y="1253067"/>
                  <a:ext cx="8466" cy="3352535"/>
                </a:xfrm>
                <a:prstGeom prst="line">
                  <a:avLst/>
                </a:prstGeom>
                <a:ln>
                  <a:solidFill>
                    <a:srgbClr val="73BDFF"/>
                  </a:solidFill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8" name="Plus 57"/>
                <p:cNvSpPr/>
                <p:nvPr/>
              </p:nvSpPr>
              <p:spPr>
                <a:xfrm>
                  <a:off x="3598333" y="1100666"/>
                  <a:ext cx="152400" cy="152401"/>
                </a:xfrm>
                <a:prstGeom prst="mathPlus">
                  <a:avLst/>
                </a:prstGeom>
                <a:solidFill>
                  <a:schemeClr val="accent5"/>
                </a:solidFill>
                <a:ln>
                  <a:solidFill>
                    <a:schemeClr val="accent5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" name="Minus 58"/>
                <p:cNvSpPr/>
                <p:nvPr/>
              </p:nvSpPr>
              <p:spPr>
                <a:xfrm>
                  <a:off x="3809999" y="1100666"/>
                  <a:ext cx="118533" cy="152401"/>
                </a:xfrm>
                <a:prstGeom prst="mathMinus">
                  <a:avLst/>
                </a:prstGeom>
                <a:solidFill>
                  <a:schemeClr val="accent5"/>
                </a:solidFill>
                <a:ln>
                  <a:solidFill>
                    <a:schemeClr val="accent5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60" name="Straight Connector 46"/>
                <p:cNvCxnSpPr>
                  <a:endCxn id="45" idx="0"/>
                </p:cNvCxnSpPr>
                <p:nvPr/>
              </p:nvCxnSpPr>
              <p:spPr>
                <a:xfrm>
                  <a:off x="3170421" y="1698964"/>
                  <a:ext cx="13044" cy="3023275"/>
                </a:xfrm>
                <a:prstGeom prst="line">
                  <a:avLst/>
                </a:prstGeom>
                <a:ln w="76200" cmpd="sng">
                  <a:solidFill>
                    <a:srgbClr val="008000">
                      <a:alpha val="40000"/>
                    </a:srgbClr>
                  </a:solidFill>
                  <a:headEnd type="none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1" name="Oval 47"/>
                <p:cNvSpPr/>
                <p:nvPr/>
              </p:nvSpPr>
              <p:spPr>
                <a:xfrm>
                  <a:off x="2776007" y="4714547"/>
                  <a:ext cx="93136" cy="7115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" name="Oval 48"/>
                <p:cNvSpPr/>
                <p:nvPr/>
              </p:nvSpPr>
              <p:spPr>
                <a:xfrm>
                  <a:off x="3514723" y="5293888"/>
                  <a:ext cx="93136" cy="7115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7" name="TextBox 21"/>
              <p:cNvSpPr txBox="1"/>
              <p:nvPr/>
            </p:nvSpPr>
            <p:spPr>
              <a:xfrm>
                <a:off x="1911003" y="5549707"/>
                <a:ext cx="1058333" cy="264839"/>
              </a:xfrm>
              <a:prstGeom prst="rect">
                <a:avLst/>
              </a:prstGeom>
              <a:solidFill>
                <a:srgbClr val="FF6600"/>
              </a:solidFill>
            </p:spPr>
            <p:txBody>
              <a:bodyPr wrap="square" tIns="18000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tx2"/>
                    </a:solidFill>
                  </a:rPr>
                  <a:t>Heater</a:t>
                </a:r>
                <a:endParaRPr lang="en-US" sz="1400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28" name="Rectangle 11"/>
              <p:cNvSpPr/>
              <p:nvPr/>
            </p:nvSpPr>
            <p:spPr>
              <a:xfrm>
                <a:off x="1246468" y="3573134"/>
                <a:ext cx="208000" cy="207654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9" name="Rectangle 11"/>
              <p:cNvSpPr/>
              <p:nvPr/>
            </p:nvSpPr>
            <p:spPr>
              <a:xfrm>
                <a:off x="1706251" y="3573134"/>
                <a:ext cx="208000" cy="207654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0" name="Rectangle 11"/>
              <p:cNvSpPr/>
              <p:nvPr/>
            </p:nvSpPr>
            <p:spPr>
              <a:xfrm>
                <a:off x="2166034" y="3573134"/>
                <a:ext cx="208000" cy="207654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1" name="Rectangle 11"/>
              <p:cNvSpPr/>
              <p:nvPr/>
            </p:nvSpPr>
            <p:spPr>
              <a:xfrm>
                <a:off x="2625819" y="3573134"/>
                <a:ext cx="208000" cy="207654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2" name="TextBox 117"/>
              <p:cNvSpPr txBox="1"/>
              <p:nvPr/>
            </p:nvSpPr>
            <p:spPr>
              <a:xfrm>
                <a:off x="1470979" y="3769617"/>
                <a:ext cx="1580908" cy="2913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Cable stacks</a:t>
                </a:r>
                <a:endParaRPr lang="en-US" sz="1400" b="1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22" name="Oval 108"/>
            <p:cNvSpPr/>
            <p:nvPr/>
          </p:nvSpPr>
          <p:spPr>
            <a:xfrm>
              <a:off x="2580533" y="4807706"/>
              <a:ext cx="93135" cy="71156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16"/>
            <p:cNvSpPr txBox="1"/>
            <p:nvPr/>
          </p:nvSpPr>
          <p:spPr>
            <a:xfrm>
              <a:off x="2565796" y="4429940"/>
              <a:ext cx="980741" cy="2622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chemeClr val="accent6">
                      <a:lumMod val="50000"/>
                    </a:schemeClr>
                  </a:solidFill>
                </a:rPr>
                <a:t>Test Coils</a:t>
              </a:r>
              <a:endParaRPr lang="en-US" sz="14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4" name="TextBox 117"/>
            <p:cNvSpPr txBox="1"/>
            <p:nvPr/>
          </p:nvSpPr>
          <p:spPr>
            <a:xfrm>
              <a:off x="1909919" y="5579705"/>
              <a:ext cx="1755229" cy="2622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tx2"/>
                  </a:solidFill>
                </a:rPr>
                <a:t>Support Table</a:t>
              </a:r>
              <a:endParaRPr lang="en-US" sz="1400" dirty="0">
                <a:solidFill>
                  <a:schemeClr val="tx2"/>
                </a:solidFill>
              </a:endParaRPr>
            </a:p>
          </p:txBody>
        </p:sp>
        <p:cxnSp>
          <p:nvCxnSpPr>
            <p:cNvPr id="25" name="Straight Connector 19"/>
            <p:cNvCxnSpPr/>
            <p:nvPr/>
          </p:nvCxnSpPr>
          <p:spPr>
            <a:xfrm>
              <a:off x="1098936" y="3474227"/>
              <a:ext cx="2552700" cy="0"/>
            </a:xfrm>
            <a:prstGeom prst="line">
              <a:avLst/>
            </a:prstGeom>
            <a:ln w="9525">
              <a:solidFill>
                <a:schemeClr val="accent6">
                  <a:lumMod val="50000"/>
                </a:schemeClr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9303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0488"/>
            <a:ext cx="8226854" cy="940443"/>
          </a:xfrm>
        </p:spPr>
        <p:txBody>
          <a:bodyPr>
            <a:noAutofit/>
          </a:bodyPr>
          <a:lstStyle/>
          <a:p>
            <a:r>
              <a:rPr lang="en-US" sz="3200" dirty="0" smtClean="0"/>
              <a:t>Cable stacks as pre-experiment for </a:t>
            </a:r>
            <a:r>
              <a:rPr lang="en-US" sz="3200" dirty="0" err="1" smtClean="0"/>
              <a:t>SextSc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0932"/>
            <a:ext cx="8226854" cy="4852096"/>
          </a:xfrm>
        </p:spPr>
        <p:txBody>
          <a:bodyPr>
            <a:normAutofit fontScale="77500" lnSpcReduction="20000"/>
          </a:bodyPr>
          <a:lstStyle/>
          <a:p>
            <a:pPr marL="36576" lvl="0" indent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3200" dirty="0"/>
              <a:t>The </a:t>
            </a:r>
            <a:r>
              <a:rPr lang="en-GB" sz="3200" b="1" dirty="0"/>
              <a:t>experiment at room temperature </a:t>
            </a:r>
            <a:r>
              <a:rPr lang="en-GB" sz="3200" dirty="0"/>
              <a:t>will give </a:t>
            </a:r>
            <a:r>
              <a:rPr lang="en-GB" sz="3200" b="1" dirty="0" smtClean="0"/>
              <a:t>essential inputs </a:t>
            </a:r>
            <a:r>
              <a:rPr lang="en-GB" sz="3200" dirty="0"/>
              <a:t>to optimize the following </a:t>
            </a:r>
            <a:r>
              <a:rPr lang="en-GB" sz="3200" b="1" dirty="0"/>
              <a:t>experiment</a:t>
            </a:r>
            <a:r>
              <a:rPr lang="en-GB" sz="3200" dirty="0"/>
              <a:t> planned to be done </a:t>
            </a:r>
            <a:r>
              <a:rPr lang="en-GB" sz="3200" b="1" dirty="0"/>
              <a:t>at cryogenic temperature</a:t>
            </a:r>
            <a:r>
              <a:rPr lang="en-GB" sz="3200" b="1" dirty="0" smtClean="0"/>
              <a:t>.</a:t>
            </a:r>
          </a:p>
          <a:p>
            <a:pPr lvl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3200" dirty="0" smtClean="0">
                <a:sym typeface="Wingdings"/>
              </a:rPr>
              <a:t>Simpler setup at room temperature.</a:t>
            </a:r>
          </a:p>
          <a:p>
            <a:pPr lvl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3200" dirty="0" smtClean="0">
                <a:sym typeface="Wingdings"/>
              </a:rPr>
              <a:t>Energy deposition in </a:t>
            </a:r>
            <a:r>
              <a:rPr lang="el-GR" sz="3200" dirty="0" smtClean="0">
                <a:sym typeface="Wingdings"/>
              </a:rPr>
              <a:t>μ</a:t>
            </a:r>
            <a:r>
              <a:rPr lang="en-GB" sz="3200" dirty="0" smtClean="0">
                <a:sym typeface="Wingdings"/>
              </a:rPr>
              <a:t>s time scales and verification of damage models.</a:t>
            </a:r>
          </a:p>
          <a:p>
            <a:pPr lvl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3200" dirty="0" smtClean="0">
                <a:sym typeface="Wingdings"/>
              </a:rPr>
              <a:t>Optimization (number of shots and samples).</a:t>
            </a:r>
          </a:p>
          <a:p>
            <a:pPr marL="36576" lvl="0" indent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3200" dirty="0" smtClean="0">
                <a:sym typeface="Wingdings"/>
              </a:rPr>
              <a:t/>
            </a:r>
            <a:br>
              <a:rPr lang="en-GB" sz="3200" dirty="0" smtClean="0">
                <a:sym typeface="Wingdings"/>
              </a:rPr>
            </a:br>
            <a:r>
              <a:rPr lang="en-GB" sz="3200" dirty="0" smtClean="0">
                <a:sym typeface="Wingdings"/>
              </a:rPr>
              <a:t>Extension to environment as in LHC (cryogenic) required.</a:t>
            </a:r>
            <a:endParaRPr lang="en-GB" sz="3200" dirty="0">
              <a:sym typeface="Wingdings"/>
            </a:endParaRPr>
          </a:p>
          <a:p>
            <a:pPr lvl="0">
              <a:lnSpc>
                <a:spcPct val="120000"/>
              </a:lnSpc>
              <a:buFont typeface="Wingdings" charset="0"/>
              <a:buChar char="à"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222DBB-CBF7-4893-A3C9-BE4368C9B408}" type="slidenum">
              <a:rPr lang="en-GB" smtClean="0"/>
              <a:t>24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Damage Levels Sc. Magnet Components, LHC MPP 11/11/2016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454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  <a:spcAft>
                <a:spcPts val="600"/>
              </a:spcAft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GB" dirty="0" smtClean="0"/>
              <a:t>Motivations and goals</a:t>
            </a:r>
          </a:p>
          <a:p>
            <a:pPr>
              <a:spcBef>
                <a:spcPts val="1800"/>
              </a:spcBef>
              <a:spcAft>
                <a:spcPts val="600"/>
              </a:spcAft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GB" dirty="0"/>
              <a:t>D</a:t>
            </a:r>
            <a:r>
              <a:rPr lang="en-GB" dirty="0" smtClean="0"/>
              <a:t>amage mechanisms and consequences</a:t>
            </a:r>
          </a:p>
          <a:p>
            <a:pPr>
              <a:spcBef>
                <a:spcPts val="1800"/>
              </a:spcBef>
              <a:spcAft>
                <a:spcPts val="600"/>
              </a:spcAft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GB" dirty="0" smtClean="0"/>
              <a:t>Experimental road map</a:t>
            </a:r>
          </a:p>
          <a:p>
            <a:pPr>
              <a:spcBef>
                <a:spcPts val="1800"/>
              </a:spcBef>
              <a:spcAft>
                <a:spcPts val="600"/>
              </a:spcAft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GB" dirty="0" smtClean="0"/>
              <a:t>Experimental Results</a:t>
            </a:r>
          </a:p>
          <a:p>
            <a:pPr>
              <a:spcBef>
                <a:spcPts val="1800"/>
              </a:spcBef>
              <a:spcAft>
                <a:spcPts val="600"/>
              </a:spcAft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GB" dirty="0" smtClean="0"/>
              <a:t>Next experiments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Damage Levels Sc. Magnet Components, LHC MPP 11/11/2016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1859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163" y="233492"/>
            <a:ext cx="8526891" cy="940443"/>
          </a:xfrm>
        </p:spPr>
        <p:txBody>
          <a:bodyPr>
            <a:noAutofit/>
          </a:bodyPr>
          <a:lstStyle/>
          <a:p>
            <a:r>
              <a:rPr lang="en-GB" sz="3600" dirty="0"/>
              <a:t>Motivations from HL-LHC ultra-fast </a:t>
            </a:r>
            <a:r>
              <a:rPr lang="en-GB" sz="3600" dirty="0" smtClean="0"/>
              <a:t>failure</a:t>
            </a: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en-GB" sz="1800" dirty="0"/>
              <a:t>Ultra-fast failure &lt; 270 us (3 LHC turns) 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31432"/>
            <a:ext cx="8226854" cy="4667421"/>
          </a:xfrm>
        </p:spPr>
        <p:txBody>
          <a:bodyPr>
            <a:normAutofit/>
          </a:bodyPr>
          <a:lstStyle/>
          <a:p>
            <a:pPr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GB" dirty="0" smtClean="0"/>
              <a:t>Studies of </a:t>
            </a:r>
            <a:r>
              <a:rPr lang="en-GB" b="1" dirty="0" smtClean="0"/>
              <a:t>injection and extraction failures </a:t>
            </a:r>
            <a:r>
              <a:rPr lang="en-GB" dirty="0" smtClean="0"/>
              <a:t>with HL-LHC bunch intensities show that despite beam absorber a peak energy density up to </a:t>
            </a:r>
            <a:r>
              <a:rPr lang="en-GB" b="1" dirty="0" smtClean="0"/>
              <a:t>~ 100 J/cm</a:t>
            </a:r>
            <a:r>
              <a:rPr lang="en-GB" b="1" baseline="30000" dirty="0" smtClean="0"/>
              <a:t>3</a:t>
            </a:r>
            <a:r>
              <a:rPr lang="en-GB" b="1" dirty="0" smtClean="0"/>
              <a:t> in sc. magnets </a:t>
            </a:r>
            <a:r>
              <a:rPr lang="en-GB" dirty="0" smtClean="0"/>
              <a:t>can be reached. </a:t>
            </a:r>
            <a:r>
              <a:rPr lang="en-GB" b="1" dirty="0" smtClean="0"/>
              <a:t>Is it safe?</a:t>
            </a:r>
          </a:p>
          <a:p>
            <a:endParaRPr lang="en-GB" sz="1200" b="1" dirty="0" smtClean="0"/>
          </a:p>
          <a:p>
            <a:pPr>
              <a:spcAft>
                <a:spcPts val="1200"/>
              </a:spcAft>
              <a:buClr>
                <a:srgbClr val="FF0000"/>
              </a:buClr>
              <a:buFont typeface="Symbol" panose="05050102010706020507" pitchFamily="18" charset="2"/>
              <a:buChar char="Þ"/>
            </a:pPr>
            <a:r>
              <a:rPr lang="en-GB" b="1" dirty="0" smtClean="0">
                <a:solidFill>
                  <a:srgbClr val="FF0000"/>
                </a:solidFill>
              </a:rPr>
              <a:t>What is the damage limit of sc. magnets in case of ultra-fast beam losses? </a:t>
            </a:r>
          </a:p>
          <a:p>
            <a:pPr>
              <a:spcAft>
                <a:spcPts val="1200"/>
              </a:spcAft>
              <a:buClr>
                <a:srgbClr val="FF0000"/>
              </a:buClr>
              <a:buFont typeface="Symbol" panose="05050102010706020507" pitchFamily="18" charset="2"/>
              <a:buChar char="Þ"/>
            </a:pPr>
            <a:r>
              <a:rPr lang="en-GB" b="1" dirty="0" smtClean="0">
                <a:solidFill>
                  <a:srgbClr val="FF0000"/>
                </a:solidFill>
              </a:rPr>
              <a:t>What are the damage mechanisms?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Damage Levels Sc. Magnet Components, LHC MPP 11/11/2016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3464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 l="3580" t="3928"/>
          <a:stretch>
            <a:fillRect/>
          </a:stretch>
        </p:blipFill>
        <p:spPr bwMode="auto">
          <a:xfrm>
            <a:off x="4735706" y="1520086"/>
            <a:ext cx="4273318" cy="3491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663" y="61100"/>
            <a:ext cx="8890362" cy="924910"/>
          </a:xfrm>
        </p:spPr>
        <p:txBody>
          <a:bodyPr>
            <a:noAutofit/>
          </a:bodyPr>
          <a:lstStyle/>
          <a:p>
            <a:r>
              <a:rPr lang="en-GB" sz="2800" dirty="0" smtClean="0"/>
              <a:t>Reduction of cable I</a:t>
            </a:r>
            <a:r>
              <a:rPr lang="en-GB" sz="2800" baseline="-25000" dirty="0" smtClean="0"/>
              <a:t>c</a:t>
            </a:r>
            <a:r>
              <a:rPr lang="en-GB" sz="2800" dirty="0" smtClean="0"/>
              <a:t> due to thermo-mechanical stress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0329" y="1467296"/>
            <a:ext cx="4460015" cy="3348770"/>
          </a:xfrm>
        </p:spPr>
        <p:txBody>
          <a:bodyPr>
            <a:noAutofit/>
          </a:bodyPr>
          <a:lstStyle/>
          <a:p>
            <a:pPr marL="354013" lvl="1" indent="-354013">
              <a:spcAft>
                <a:spcPts val="600"/>
              </a:spcAft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</a:pPr>
            <a:r>
              <a:rPr lang="en-GB" sz="1800" b="1" dirty="0" smtClean="0"/>
              <a:t>Plastic deformation of Copper Matrix inducing permanent stress on the </a:t>
            </a:r>
            <a:r>
              <a:rPr lang="en-GB" sz="1800" b="1" dirty="0" err="1" smtClean="0"/>
              <a:t>Nb</a:t>
            </a:r>
            <a:r>
              <a:rPr lang="en-GB" sz="1800" b="1" dirty="0" smtClean="0"/>
              <a:t>-Ti filaments</a:t>
            </a:r>
            <a:r>
              <a:rPr lang="en-GB" sz="1800" dirty="0" smtClean="0"/>
              <a:t>. Critical current (I</a:t>
            </a:r>
            <a:r>
              <a:rPr lang="en-GB" sz="1800" baseline="-25000" dirty="0" smtClean="0"/>
              <a:t>c</a:t>
            </a:r>
            <a:r>
              <a:rPr lang="en-GB" sz="1800" dirty="0" smtClean="0"/>
              <a:t>)  of Nb-Ti  has a low dependency to stress.</a:t>
            </a:r>
          </a:p>
          <a:p>
            <a:pPr marL="354013" lvl="1" indent="-354013">
              <a:spcAft>
                <a:spcPts val="600"/>
              </a:spcAft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</a:pPr>
            <a:r>
              <a:rPr lang="en-GB" sz="1800" b="1" dirty="0" smtClean="0"/>
              <a:t>Nb-Ti filaments breaking</a:t>
            </a:r>
            <a:r>
              <a:rPr lang="en-GB" sz="1800" dirty="0" smtClean="0"/>
              <a:t> leading to a </a:t>
            </a:r>
            <a:r>
              <a:rPr lang="en-GB" sz="1800" b="1" dirty="0" smtClean="0"/>
              <a:t>reduction of the I</a:t>
            </a:r>
            <a:r>
              <a:rPr lang="en-GB" sz="1800" b="1" baseline="-25000" dirty="0" smtClean="0"/>
              <a:t>c</a:t>
            </a:r>
            <a:r>
              <a:rPr lang="en-GB" sz="1800" b="1" dirty="0" smtClean="0"/>
              <a:t> </a:t>
            </a:r>
            <a:r>
              <a:rPr lang="en-GB" sz="1800" dirty="0" smtClean="0"/>
              <a:t>of the sc. cable </a:t>
            </a:r>
          </a:p>
          <a:p>
            <a:pPr marL="354013" lvl="1" indent="-354013">
              <a:spcAft>
                <a:spcPts val="600"/>
              </a:spcAft>
              <a:buClr>
                <a:schemeClr val="accent1"/>
              </a:buClr>
              <a:buSzPct val="100000"/>
              <a:buNone/>
            </a:pPr>
            <a:endParaRPr lang="en-GB" sz="15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5728216"/>
            <a:ext cx="914399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* </a:t>
            </a:r>
            <a:r>
              <a:rPr lang="en-GB" sz="1100" dirty="0"/>
              <a:t>J.W. </a:t>
            </a:r>
            <a:r>
              <a:rPr lang="en-GB" sz="1100" dirty="0" err="1"/>
              <a:t>Ekin</a:t>
            </a:r>
            <a:r>
              <a:rPr lang="en-GB" sz="1100" dirty="0"/>
              <a:t>, F.R. </a:t>
            </a:r>
            <a:r>
              <a:rPr lang="en-GB" sz="1100" dirty="0" err="1"/>
              <a:t>Fickett</a:t>
            </a:r>
            <a:r>
              <a:rPr lang="en-GB" sz="1100" dirty="0"/>
              <a:t>, A. F. </a:t>
            </a:r>
            <a:r>
              <a:rPr lang="en-GB" sz="1100" dirty="0" smtClean="0"/>
              <a:t>Clark, Effect </a:t>
            </a:r>
            <a:r>
              <a:rPr lang="en-GB" sz="1100" dirty="0"/>
              <a:t>of Stress on the Critical Current of </a:t>
            </a:r>
            <a:r>
              <a:rPr lang="en-GB" sz="1100" dirty="0" err="1"/>
              <a:t>NbTi</a:t>
            </a:r>
            <a:r>
              <a:rPr lang="en-GB" sz="1100" dirty="0"/>
              <a:t> </a:t>
            </a:r>
            <a:r>
              <a:rPr lang="en-GB" sz="1100" dirty="0" err="1"/>
              <a:t>Multifilamentary</a:t>
            </a:r>
            <a:r>
              <a:rPr lang="en-GB" sz="1100" dirty="0"/>
              <a:t> composite </a:t>
            </a:r>
            <a:r>
              <a:rPr lang="en-GB" sz="1100" dirty="0" smtClean="0"/>
              <a:t>wire, </a:t>
            </a:r>
            <a:r>
              <a:rPr lang="en-GB" sz="1100" dirty="0"/>
              <a:t>Proc. Int. Cryogenic Materials Conf., 1975; (1977), Adv. </a:t>
            </a:r>
            <a:r>
              <a:rPr lang="en-GB" sz="1100" dirty="0" err="1"/>
              <a:t>Cryog</a:t>
            </a:r>
            <a:r>
              <a:rPr lang="en-GB" sz="1100" dirty="0"/>
              <a:t>. Eng., 22:449 </a:t>
            </a:r>
            <a:endParaRPr lang="en-GB" sz="1100" dirty="0" smtClean="0"/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423867" y="1106011"/>
            <a:ext cx="7422961" cy="276220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/>
          <a:p>
            <a:pPr marL="354013" lvl="1" indent="-354013" defTabSz="457200">
              <a:lnSpc>
                <a:spcPct val="120000"/>
              </a:lnSpc>
              <a:spcBef>
                <a:spcPts val="400"/>
              </a:spcBef>
              <a:spcAft>
                <a:spcPts val="600"/>
              </a:spcAft>
              <a:buClr>
                <a:schemeClr val="accent1"/>
              </a:buClr>
              <a:buSzPct val="100000"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Beam losses </a:t>
            </a:r>
            <a:r>
              <a:rPr lang="en-US" sz="1600" dirty="0" smtClean="0">
                <a:solidFill>
                  <a:schemeClr val="tx2"/>
                </a:solidFill>
                <a:sym typeface="Wingdings"/>
              </a:rPr>
              <a:t> Fast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heating </a:t>
            </a:r>
            <a:r>
              <a:rPr lang="en-US" sz="1600" dirty="0" smtClean="0">
                <a:solidFill>
                  <a:schemeClr val="tx2"/>
                </a:solidFill>
                <a:sym typeface="Wingdings"/>
              </a:rPr>
              <a:t> 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Mechanical stress</a:t>
            </a:r>
          </a:p>
        </p:txBody>
      </p:sp>
      <p:grpSp>
        <p:nvGrpSpPr>
          <p:cNvPr id="23" name="Gruppieren 22"/>
          <p:cNvGrpSpPr>
            <a:grpSpLocks noChangeAspect="1"/>
          </p:cNvGrpSpPr>
          <p:nvPr/>
        </p:nvGrpSpPr>
        <p:grpSpPr>
          <a:xfrm>
            <a:off x="12332" y="3541380"/>
            <a:ext cx="5797386" cy="1878580"/>
            <a:chOff x="775551" y="3341483"/>
            <a:chExt cx="7548680" cy="2446068"/>
          </a:xfrm>
        </p:grpSpPr>
        <p:grpSp>
          <p:nvGrpSpPr>
            <p:cNvPr id="19" name="Group 18"/>
            <p:cNvGrpSpPr/>
            <p:nvPr/>
          </p:nvGrpSpPr>
          <p:grpSpPr>
            <a:xfrm>
              <a:off x="1925520" y="3341483"/>
              <a:ext cx="4927601" cy="2446068"/>
              <a:chOff x="1512565" y="3289865"/>
              <a:chExt cx="4927601" cy="2446068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1512565" y="3289865"/>
                <a:ext cx="2971801" cy="2446068"/>
                <a:chOff x="1512565" y="3289865"/>
                <a:chExt cx="2971801" cy="2446068"/>
              </a:xfrm>
            </p:grpSpPr>
            <p:pic>
              <p:nvPicPr>
                <p:cNvPr id="15" name="Picture 14"/>
                <p:cNvPicPr>
                  <a:picLocks noChangeAspect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189336" y="3470219"/>
                  <a:ext cx="2295030" cy="2243592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6" name="Picture 15" descr="Screen Shot 2014-09-15 at 1.35.03 PM.png"/>
                <p:cNvPicPr>
                  <a:picLocks noChangeAspect="1"/>
                </p:cNvPicPr>
                <p:nvPr/>
              </p:nvPicPr>
              <p:blipFill rotWithShape="1"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-7069" r="75684"/>
                <a:stretch/>
              </p:blipFill>
              <p:spPr>
                <a:xfrm>
                  <a:off x="1512565" y="3289865"/>
                  <a:ext cx="747289" cy="2446068"/>
                </a:xfrm>
                <a:prstGeom prst="rect">
                  <a:avLst/>
                </a:prstGeom>
              </p:spPr>
            </p:pic>
          </p:grpSp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84366" y="3635864"/>
                <a:ext cx="1955800" cy="1972997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21" name="Gruppieren 20"/>
            <p:cNvGrpSpPr/>
            <p:nvPr/>
          </p:nvGrpSpPr>
          <p:grpSpPr>
            <a:xfrm>
              <a:off x="775551" y="3715608"/>
              <a:ext cx="7548680" cy="1698349"/>
              <a:chOff x="775551" y="3715608"/>
              <a:chExt cx="7548680" cy="1698349"/>
            </a:xfrm>
          </p:grpSpPr>
          <p:cxnSp>
            <p:nvCxnSpPr>
              <p:cNvPr id="20" name="Straight Arrow Connector 19"/>
              <p:cNvCxnSpPr/>
              <p:nvPr/>
            </p:nvCxnSpPr>
            <p:spPr>
              <a:xfrm flipV="1">
                <a:off x="1842451" y="4576425"/>
                <a:ext cx="602013" cy="375867"/>
              </a:xfrm>
              <a:prstGeom prst="straightConnector1">
                <a:avLst/>
              </a:prstGeom>
              <a:ln w="34925">
                <a:solidFill>
                  <a:schemeClr val="tx2"/>
                </a:solidFill>
                <a:prstDash val="sysDot"/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/>
              <p:cNvCxnSpPr/>
              <p:nvPr/>
            </p:nvCxnSpPr>
            <p:spPr>
              <a:xfrm>
                <a:off x="1354807" y="4023384"/>
                <a:ext cx="721807" cy="209870"/>
              </a:xfrm>
              <a:prstGeom prst="straightConnector1">
                <a:avLst/>
              </a:prstGeom>
              <a:ln w="34925">
                <a:solidFill>
                  <a:schemeClr val="tx2"/>
                </a:solidFill>
                <a:prstDash val="sysDot"/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/>
              <p:cNvCxnSpPr>
                <a:stCxn id="29" idx="1"/>
              </p:cNvCxnSpPr>
              <p:nvPr/>
            </p:nvCxnSpPr>
            <p:spPr>
              <a:xfrm flipH="1" flipV="1">
                <a:off x="6477264" y="4798403"/>
                <a:ext cx="577069" cy="461666"/>
              </a:xfrm>
              <a:prstGeom prst="straightConnector1">
                <a:avLst/>
              </a:prstGeom>
              <a:ln w="34925">
                <a:solidFill>
                  <a:schemeClr val="tx2"/>
                </a:solidFill>
                <a:prstDash val="sysDot"/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/>
              <p:cNvCxnSpPr>
                <a:stCxn id="29" idx="1"/>
              </p:cNvCxnSpPr>
              <p:nvPr/>
            </p:nvCxnSpPr>
            <p:spPr>
              <a:xfrm flipH="1" flipV="1">
                <a:off x="4306614" y="4207977"/>
                <a:ext cx="2747719" cy="1052092"/>
              </a:xfrm>
              <a:prstGeom prst="straightConnector1">
                <a:avLst/>
              </a:prstGeom>
              <a:ln w="34925">
                <a:solidFill>
                  <a:schemeClr val="tx2"/>
                </a:solidFill>
                <a:prstDash val="sysDot"/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TextBox 28"/>
              <p:cNvSpPr txBox="1"/>
              <p:nvPr/>
            </p:nvSpPr>
            <p:spPr>
              <a:xfrm>
                <a:off x="7054333" y="5106180"/>
                <a:ext cx="126989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/>
                  <a:t>Sc. Filaments</a:t>
                </a:r>
                <a:endParaRPr lang="en-GB" sz="1400" dirty="0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775551" y="3715608"/>
                <a:ext cx="1080745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/>
                  <a:t>Sc. strands</a:t>
                </a:r>
                <a:endParaRPr lang="en-GB" sz="1400" dirty="0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914002" y="4859316"/>
                <a:ext cx="1058816" cy="4007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/>
                  <a:t>Sc. cable</a:t>
                </a:r>
                <a:endParaRPr lang="en-GB" sz="1400" dirty="0"/>
              </a:p>
            </p:txBody>
          </p:sp>
        </p:grpSp>
      </p:grp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Damage Levels Sc. Magnet Components, LHC MPP 11/11/2016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96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329" y="61100"/>
            <a:ext cx="8347587" cy="924910"/>
          </a:xfrm>
        </p:spPr>
        <p:txBody>
          <a:bodyPr>
            <a:noAutofit/>
          </a:bodyPr>
          <a:lstStyle/>
          <a:p>
            <a:r>
              <a:rPr lang="en-GB" sz="3200" dirty="0" smtClean="0"/>
              <a:t>Reduction </a:t>
            </a:r>
            <a:r>
              <a:rPr lang="en-GB" sz="3200" dirty="0"/>
              <a:t>of </a:t>
            </a:r>
            <a:r>
              <a:rPr lang="en-GB" sz="3200" dirty="0" smtClean="0"/>
              <a:t>cable I</a:t>
            </a:r>
            <a:r>
              <a:rPr lang="en-GB" sz="3200" baseline="-25000" dirty="0" smtClean="0"/>
              <a:t>c</a:t>
            </a:r>
            <a:r>
              <a:rPr lang="en-GB" sz="3200" dirty="0" smtClean="0"/>
              <a:t> induced by temperature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2425" y="1260168"/>
            <a:ext cx="5146007" cy="3348770"/>
          </a:xfrm>
        </p:spPr>
        <p:txBody>
          <a:bodyPr>
            <a:noAutofit/>
          </a:bodyPr>
          <a:lstStyle/>
          <a:p>
            <a:pPr marL="379412" indent="-3429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sz="2200" b="1" dirty="0"/>
              <a:t>Melting of copper matrix </a:t>
            </a:r>
            <a:r>
              <a:rPr lang="en-GB" sz="2200" dirty="0"/>
              <a:t>(~6</a:t>
            </a:r>
            <a:r>
              <a:rPr lang="fr-CH" sz="2200" dirty="0"/>
              <a:t> </a:t>
            </a:r>
            <a:r>
              <a:rPr lang="en-GB" sz="2200" dirty="0"/>
              <a:t>kJ/cm</a:t>
            </a:r>
            <a:r>
              <a:rPr lang="en-GB" sz="2200" baseline="30000" dirty="0"/>
              <a:t>3</a:t>
            </a:r>
            <a:r>
              <a:rPr lang="en-GB" sz="2200" dirty="0" smtClean="0"/>
              <a:t>).</a:t>
            </a:r>
          </a:p>
          <a:p>
            <a:pPr marL="379412" indent="-3429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sz="2200" b="1" dirty="0" smtClean="0"/>
              <a:t>Variation </a:t>
            </a:r>
            <a:r>
              <a:rPr lang="en-GB" sz="2200" b="1" dirty="0"/>
              <a:t>of the </a:t>
            </a:r>
            <a:r>
              <a:rPr lang="el-GR" sz="2200" b="1" dirty="0"/>
              <a:t>α</a:t>
            </a:r>
            <a:r>
              <a:rPr lang="en-GB" sz="2200" b="1" dirty="0"/>
              <a:t>-Ti precipitate </a:t>
            </a:r>
            <a:r>
              <a:rPr lang="fr-CH" sz="2200" b="1" dirty="0"/>
              <a:t>size </a:t>
            </a:r>
            <a:r>
              <a:rPr lang="fr-CH" sz="2200" dirty="0"/>
              <a:t>(T&gt;400 °C for </a:t>
            </a:r>
            <a:r>
              <a:rPr lang="en-GB" sz="2200" dirty="0" smtClean="0"/>
              <a:t>several</a:t>
            </a:r>
            <a:r>
              <a:rPr lang="fr-CH" sz="2200" dirty="0" smtClean="0"/>
              <a:t> </a:t>
            </a:r>
            <a:r>
              <a:rPr lang="fr-CH" sz="2200" dirty="0"/>
              <a:t>minutes</a:t>
            </a:r>
            <a:r>
              <a:rPr lang="fr-CH" sz="2200" dirty="0" smtClean="0"/>
              <a:t>).</a:t>
            </a:r>
            <a:endParaRPr lang="en-GB" sz="2200" b="1" dirty="0"/>
          </a:p>
        </p:txBody>
      </p:sp>
      <p:pic>
        <p:nvPicPr>
          <p:cNvPr id="33" name="Picture 32" descr="T3-3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9646" y="933195"/>
            <a:ext cx="3429478" cy="1874782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990827" y="2922277"/>
            <a:ext cx="6349339" cy="3013893"/>
            <a:chOff x="990827" y="2922277"/>
            <a:chExt cx="6349339" cy="3013893"/>
          </a:xfrm>
        </p:grpSpPr>
        <p:grpSp>
          <p:nvGrpSpPr>
            <p:cNvPr id="25" name="Group 24"/>
            <p:cNvGrpSpPr>
              <a:grpSpLocks noChangeAspect="1"/>
            </p:cNvGrpSpPr>
            <p:nvPr/>
          </p:nvGrpSpPr>
          <p:grpSpPr>
            <a:xfrm>
              <a:off x="990827" y="2922277"/>
              <a:ext cx="6349339" cy="3013893"/>
              <a:chOff x="5115378" y="289885"/>
              <a:chExt cx="8377877" cy="4970994"/>
            </a:xfrm>
          </p:grpSpPr>
          <p:pic>
            <p:nvPicPr>
              <p:cNvPr id="28" name="Picture 27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15378" y="289885"/>
                <a:ext cx="8377877" cy="4393913"/>
              </a:xfrm>
              <a:prstGeom prst="rect">
                <a:avLst/>
              </a:prstGeom>
            </p:spPr>
          </p:pic>
          <p:sp>
            <p:nvSpPr>
              <p:cNvPr id="32" name="TextBox 31"/>
              <p:cNvSpPr txBox="1"/>
              <p:nvPr/>
            </p:nvSpPr>
            <p:spPr>
              <a:xfrm>
                <a:off x="5558485" y="4683798"/>
                <a:ext cx="7827948" cy="5770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/>
                  <a:t>Variation of the </a:t>
                </a:r>
                <a:r>
                  <a:rPr lang="en-GB" sz="1200" dirty="0" err="1"/>
                  <a:t>Nb-Ti</a:t>
                </a:r>
                <a:r>
                  <a:rPr lang="en-GB" sz="1200" dirty="0"/>
                  <a:t>/Cu strand magnetization </a:t>
                </a:r>
                <a:r>
                  <a:rPr lang="en-GB" sz="1200" dirty="0" smtClean="0"/>
                  <a:t>(</a:t>
                </a:r>
                <a:r>
                  <a:rPr lang="el-GR" sz="1200" dirty="0" smtClean="0"/>
                  <a:t>Δ</a:t>
                </a:r>
                <a:r>
                  <a:rPr lang="en-GB" sz="1200" dirty="0" smtClean="0"/>
                  <a:t>M</a:t>
                </a:r>
                <a:r>
                  <a:rPr lang="en-GB" sz="1200" dirty="0"/>
                  <a:t>) at 4.2 K in magnetic field up to </a:t>
                </a:r>
                <a:r>
                  <a:rPr lang="en-GB" sz="1200" dirty="0" smtClean="0"/>
                  <a:t>6 T after </a:t>
                </a:r>
                <a:r>
                  <a:rPr lang="en-GB" sz="1200" dirty="0"/>
                  <a:t>different HT’s (a) and relative flux pinning reduction vs. </a:t>
                </a:r>
                <a:r>
                  <a:rPr lang="en-GB" sz="1200" dirty="0" smtClean="0"/>
                  <a:t>annealing temperature </a:t>
                </a:r>
                <a:r>
                  <a:rPr lang="en-GB" sz="1200" dirty="0"/>
                  <a:t>at </a:t>
                </a:r>
                <a:r>
                  <a:rPr lang="en-GB" sz="1200" dirty="0" smtClean="0"/>
                  <a:t>different magnetic </a:t>
                </a:r>
                <a:r>
                  <a:rPr lang="en-GB" sz="1200" dirty="0"/>
                  <a:t>field (b</a:t>
                </a:r>
                <a:r>
                  <a:rPr lang="en-GB" sz="1200" dirty="0" smtClean="0"/>
                  <a:t>).</a:t>
                </a:r>
                <a:endParaRPr lang="en-GB" sz="1200" dirty="0"/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5918608" y="2939668"/>
              <a:ext cx="1256071" cy="276999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solidFill>
                    <a:schemeClr val="bg1"/>
                  </a:solidFill>
                </a:rPr>
                <a:t>C. Scheuerlein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Damage Levels Sc. Magnet Components, LHC MPP 11/11/2016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3443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" y="213500"/>
            <a:ext cx="8839200" cy="924910"/>
          </a:xfrm>
        </p:spPr>
        <p:txBody>
          <a:bodyPr>
            <a:noAutofit/>
          </a:bodyPr>
          <a:lstStyle/>
          <a:p>
            <a:r>
              <a:rPr lang="en-GB" sz="3600" dirty="0" smtClean="0"/>
              <a:t>Insulation degradation due to temperature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2425" y="1207965"/>
            <a:ext cx="7400925" cy="1061996"/>
          </a:xfrm>
        </p:spPr>
        <p:txBody>
          <a:bodyPr>
            <a:noAutofit/>
          </a:bodyPr>
          <a:lstStyle/>
          <a:p>
            <a:pPr marL="360363" indent="-32385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dirty="0" smtClean="0"/>
              <a:t>Reduction of the dielectric strength of polyimide films for T &gt; ~400°C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9393" y="2099192"/>
            <a:ext cx="3946007" cy="1651166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5354514" y="3761985"/>
            <a:ext cx="3332286" cy="2185619"/>
            <a:chOff x="5182756" y="3112815"/>
            <a:chExt cx="3332286" cy="2185619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21" t="6266" r="10492"/>
            <a:stretch/>
          </p:blipFill>
          <p:spPr>
            <a:xfrm>
              <a:off x="5182756" y="3112815"/>
              <a:ext cx="3332286" cy="2185619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5182756" y="5052213"/>
              <a:ext cx="1313180" cy="246221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000" dirty="0" smtClean="0">
                  <a:solidFill>
                    <a:schemeClr val="bg1"/>
                  </a:solidFill>
                </a:rPr>
                <a:t>Courtesy A. Siemko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</p:grpSp>
      <p:sp>
        <p:nvSpPr>
          <p:cNvPr id="17" name="Content Placeholder 2"/>
          <p:cNvSpPr txBox="1">
            <a:spLocks/>
          </p:cNvSpPr>
          <p:nvPr/>
        </p:nvSpPr>
        <p:spPr>
          <a:xfrm>
            <a:off x="352425" y="2531143"/>
            <a:ext cx="4905376" cy="3552825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363" indent="-323850">
              <a:spcAft>
                <a:spcPts val="600"/>
              </a:spcAft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dirty="0" smtClean="0"/>
              <a:t>Failure modes:</a:t>
            </a:r>
          </a:p>
          <a:p>
            <a:pPr marL="790575" lvl="1" indent="-342900">
              <a:spcAft>
                <a:spcPts val="600"/>
              </a:spcAft>
              <a:buClr>
                <a:schemeClr val="accent6"/>
              </a:buClr>
              <a:buSzPct val="80000"/>
              <a:buFont typeface="Wingdings" panose="05000000000000000000" pitchFamily="2" charset="2"/>
              <a:buChar char="§"/>
            </a:pPr>
            <a:r>
              <a:rPr lang="en-GB" sz="2400" b="1" dirty="0" smtClean="0">
                <a:solidFill>
                  <a:schemeClr val="tx2"/>
                </a:solidFill>
              </a:rPr>
              <a:t>inter-turn short </a:t>
            </a:r>
            <a:r>
              <a:rPr lang="en-GB" sz="2400" dirty="0" smtClean="0">
                <a:solidFill>
                  <a:schemeClr val="tx2"/>
                </a:solidFill>
              </a:rPr>
              <a:t>(fatal for magnet in case of quench)</a:t>
            </a:r>
          </a:p>
          <a:p>
            <a:pPr marL="790575" lvl="1" indent="-342900">
              <a:spcAft>
                <a:spcPts val="600"/>
              </a:spcAft>
              <a:buClr>
                <a:schemeClr val="accent6"/>
              </a:buClr>
              <a:buSzPct val="80000"/>
              <a:buFont typeface="Wingdings" panose="05000000000000000000" pitchFamily="2" charset="2"/>
              <a:buChar char="§"/>
            </a:pPr>
            <a:r>
              <a:rPr lang="en-GB" sz="2400" b="1" dirty="0" smtClean="0">
                <a:solidFill>
                  <a:schemeClr val="tx2"/>
                </a:solidFill>
              </a:rPr>
              <a:t>short to ground </a:t>
            </a:r>
            <a:r>
              <a:rPr lang="en-GB" sz="2400" dirty="0" smtClean="0">
                <a:solidFill>
                  <a:schemeClr val="tx2"/>
                </a:solidFill>
              </a:rPr>
              <a:t>(prevent </a:t>
            </a:r>
            <a:br>
              <a:rPr lang="en-GB" sz="2400" dirty="0" smtClean="0">
                <a:solidFill>
                  <a:schemeClr val="tx2"/>
                </a:solidFill>
              </a:rPr>
            </a:br>
            <a:r>
              <a:rPr lang="en-GB" sz="2400" dirty="0" smtClean="0">
                <a:solidFill>
                  <a:schemeClr val="tx2"/>
                </a:solidFill>
              </a:rPr>
              <a:t>operation and require most</a:t>
            </a:r>
            <a:br>
              <a:rPr lang="en-GB" sz="2400" dirty="0" smtClean="0">
                <a:solidFill>
                  <a:schemeClr val="tx2"/>
                </a:solidFill>
              </a:rPr>
            </a:br>
            <a:r>
              <a:rPr lang="en-GB" sz="2400" dirty="0" smtClean="0">
                <a:solidFill>
                  <a:schemeClr val="tx2"/>
                </a:solidFill>
              </a:rPr>
              <a:t>probably a replacement </a:t>
            </a:r>
            <a:br>
              <a:rPr lang="en-GB" sz="2400" dirty="0" smtClean="0">
                <a:solidFill>
                  <a:schemeClr val="tx2"/>
                </a:solidFill>
              </a:rPr>
            </a:br>
            <a:r>
              <a:rPr lang="en-GB" sz="2400" dirty="0" smtClean="0">
                <a:solidFill>
                  <a:schemeClr val="tx2"/>
                </a:solidFill>
              </a:rPr>
              <a:t>of the damage magnet)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Damage Levels Sc. Magnet Components, LHC MPP 11/11/2016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7842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397" y="202049"/>
            <a:ext cx="8226854" cy="582890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Experimental</a:t>
            </a:r>
            <a:r>
              <a:rPr lang="en-GB" sz="3600" dirty="0" smtClean="0"/>
              <a:t> plan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1397" y="833911"/>
            <a:ext cx="8445929" cy="4998267"/>
          </a:xfrm>
        </p:spPr>
        <p:txBody>
          <a:bodyPr>
            <a:noAutofit/>
          </a:bodyPr>
          <a:lstStyle/>
          <a:p>
            <a:pPr marL="36576" indent="0">
              <a:spcBef>
                <a:spcPts val="1200"/>
              </a:spcBef>
              <a:buNone/>
            </a:pPr>
            <a:r>
              <a:rPr lang="en-GB" sz="1800" u="sng" dirty="0" smtClean="0"/>
              <a:t>Insulation degradation due to temperature</a:t>
            </a:r>
          </a:p>
          <a:p>
            <a:pPr marL="447675" lvl="1" indent="-266700">
              <a:spcBef>
                <a:spcPts val="6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GB" sz="1800" dirty="0"/>
              <a:t>Heat stacks of </a:t>
            </a:r>
            <a:r>
              <a:rPr lang="en-GB" sz="1800" dirty="0" smtClean="0"/>
              <a:t>cables in furnace (hours)</a:t>
            </a:r>
          </a:p>
          <a:p>
            <a:pPr marL="447675" lvl="1" indent="-266700">
              <a:spcBef>
                <a:spcPts val="6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GB" sz="1800" dirty="0" smtClean="0"/>
              <a:t>Heat insulation by a short current pulse in a heater (ms)</a:t>
            </a:r>
          </a:p>
          <a:p>
            <a:pPr marL="36576" indent="0">
              <a:spcBef>
                <a:spcPts val="1200"/>
              </a:spcBef>
              <a:buNone/>
            </a:pPr>
            <a:r>
              <a:rPr lang="en-GB" sz="1800" u="sng" dirty="0" smtClean="0"/>
              <a:t>Sc. strand degradation due to temperature</a:t>
            </a:r>
          </a:p>
          <a:p>
            <a:pPr marL="447675" lvl="1" indent="-266700">
              <a:spcBef>
                <a:spcPts val="600"/>
              </a:spcBef>
              <a:buClr>
                <a:schemeClr val="tx2"/>
              </a:buClr>
              <a:buFont typeface="+mj-lt"/>
              <a:buAutoNum type="arabicPeriod" startAt="3"/>
            </a:pPr>
            <a:r>
              <a:rPr lang="en-GB" sz="1800" dirty="0"/>
              <a:t>Heat a single strand by a current pulse and measure critical current. </a:t>
            </a:r>
            <a:r>
              <a:rPr lang="en-GB" sz="1800" dirty="0" smtClean="0"/>
              <a:t>(ms)</a:t>
            </a:r>
          </a:p>
          <a:p>
            <a:pPr marL="36576" lvl="1" indent="0">
              <a:spcBef>
                <a:spcPts val="1200"/>
              </a:spcBef>
              <a:buClr>
                <a:schemeClr val="tx2"/>
              </a:buClr>
              <a:buSzPct val="80000"/>
              <a:buNone/>
            </a:pPr>
            <a:r>
              <a:rPr lang="en-GB" sz="1800" u="sng" dirty="0" smtClean="0"/>
              <a:t>Experiments </a:t>
            </a:r>
            <a:r>
              <a:rPr lang="en-GB" sz="1800" u="sng" dirty="0"/>
              <a:t>with </a:t>
            </a:r>
            <a:r>
              <a:rPr lang="en-GB" sz="1800" u="sng" dirty="0" smtClean="0"/>
              <a:t>beam (all degradation mechanisms – </a:t>
            </a:r>
            <a:r>
              <a:rPr lang="el-GR" sz="1800" u="sng" dirty="0" smtClean="0"/>
              <a:t>μ</a:t>
            </a:r>
            <a:r>
              <a:rPr lang="fr-CH" sz="1800" u="sng" dirty="0"/>
              <a:t>s </a:t>
            </a:r>
            <a:r>
              <a:rPr lang="en-GB" sz="1800" u="sng" dirty="0"/>
              <a:t>to ms</a:t>
            </a:r>
            <a:r>
              <a:rPr lang="en-GB" sz="1800" u="sng" dirty="0" smtClean="0"/>
              <a:t>)</a:t>
            </a:r>
          </a:p>
          <a:p>
            <a:pPr marL="447675" lvl="1" indent="-266700">
              <a:spcBef>
                <a:spcPts val="600"/>
              </a:spcBef>
              <a:buClr>
                <a:schemeClr val="tx2"/>
              </a:buClr>
              <a:buFont typeface="+mj-lt"/>
              <a:buAutoNum type="arabicPeriod" startAt="4"/>
            </a:pPr>
            <a:r>
              <a:rPr lang="en-GB" sz="1800" dirty="0"/>
              <a:t>Expose stacks of </a:t>
            </a:r>
            <a:r>
              <a:rPr lang="en-GB" sz="1800" dirty="0" smtClean="0"/>
              <a:t>cables and strands to a proton beam, at room temperature.</a:t>
            </a:r>
          </a:p>
          <a:p>
            <a:pPr marL="447675" lvl="1" indent="-266700">
              <a:spcBef>
                <a:spcPts val="600"/>
              </a:spcBef>
              <a:buClr>
                <a:schemeClr val="tx2"/>
              </a:buClr>
              <a:buFont typeface="+mj-lt"/>
              <a:buAutoNum type="arabicPeriod" startAt="4"/>
            </a:pPr>
            <a:r>
              <a:rPr lang="en-GB" sz="1800" dirty="0" smtClean="0"/>
              <a:t>Expose </a:t>
            </a:r>
            <a:r>
              <a:rPr lang="en-GB" sz="1800" dirty="0"/>
              <a:t>stacks of </a:t>
            </a:r>
            <a:r>
              <a:rPr lang="en-GB" sz="1800" dirty="0" smtClean="0"/>
              <a:t>cables and </a:t>
            </a:r>
            <a:r>
              <a:rPr lang="en-GB" sz="1800" dirty="0"/>
              <a:t>coils to a proton beam at cryogenic </a:t>
            </a:r>
            <a:r>
              <a:rPr lang="en-GB" sz="1800" dirty="0" smtClean="0"/>
              <a:t>temperatures.</a:t>
            </a:r>
            <a:endParaRPr lang="en-GB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8</a:t>
            </a:fld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401523" y="4375418"/>
            <a:ext cx="3867149" cy="1590882"/>
            <a:chOff x="4561102" y="4663887"/>
            <a:chExt cx="3867149" cy="1590882"/>
          </a:xfrm>
        </p:grpSpPr>
        <p:grpSp>
          <p:nvGrpSpPr>
            <p:cNvPr id="15" name="Group 14"/>
            <p:cNvGrpSpPr/>
            <p:nvPr/>
          </p:nvGrpSpPr>
          <p:grpSpPr>
            <a:xfrm>
              <a:off x="4561102" y="4751347"/>
              <a:ext cx="3867149" cy="1503422"/>
              <a:chOff x="4561102" y="4768662"/>
              <a:chExt cx="3867149" cy="1503422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336" t="27165" r="1373" b="22590"/>
              <a:stretch/>
            </p:blipFill>
            <p:spPr>
              <a:xfrm>
                <a:off x="4561102" y="4768662"/>
                <a:ext cx="3867149" cy="1171576"/>
              </a:xfrm>
              <a:prstGeom prst="rect">
                <a:avLst/>
              </a:prstGeom>
            </p:spPr>
          </p:pic>
          <p:cxnSp>
            <p:nvCxnSpPr>
              <p:cNvPr id="12" name="Straight Arrow Connector 11"/>
              <p:cNvCxnSpPr/>
              <p:nvPr/>
            </p:nvCxnSpPr>
            <p:spPr>
              <a:xfrm>
                <a:off x="4916056" y="4963727"/>
                <a:ext cx="3429000" cy="28575"/>
              </a:xfrm>
              <a:prstGeom prst="straightConnector1">
                <a:avLst/>
              </a:prstGeom>
              <a:ln>
                <a:solidFill>
                  <a:schemeClr val="tx2"/>
                </a:solidFill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4" name="TextBox 13"/>
              <p:cNvSpPr txBox="1"/>
              <p:nvPr/>
            </p:nvSpPr>
            <p:spPr>
              <a:xfrm>
                <a:off x="5499643" y="5902752"/>
                <a:ext cx="256134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 smtClean="0"/>
                  <a:t>Nb-Ti </a:t>
                </a:r>
                <a:r>
                  <a:rPr lang="fr-CH" dirty="0" err="1" smtClean="0"/>
                  <a:t>strands</a:t>
                </a:r>
                <a:r>
                  <a:rPr lang="fr-CH" dirty="0" smtClean="0"/>
                  <a:t> (1 mm ø)</a:t>
                </a:r>
                <a:endParaRPr lang="en-GB" dirty="0"/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6097679" y="4663887"/>
              <a:ext cx="8130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/>
                <a:t>10 cm</a:t>
              </a:r>
              <a:endParaRPr lang="en-GB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674233" y="3828613"/>
            <a:ext cx="3567532" cy="2265651"/>
            <a:chOff x="634150" y="4768454"/>
            <a:chExt cx="3567532" cy="2265651"/>
          </a:xfrm>
        </p:grpSpPr>
        <p:pic>
          <p:nvPicPr>
            <p:cNvPr id="7" name="Content Placeholder 7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11" t="20917" r="7215" b="9284"/>
            <a:stretch/>
          </p:blipFill>
          <p:spPr>
            <a:xfrm>
              <a:off x="634150" y="4768454"/>
              <a:ext cx="3567532" cy="1953021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1309802" y="6664773"/>
              <a:ext cx="25613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err="1" smtClean="0"/>
                <a:t>Stack</a:t>
              </a:r>
              <a:r>
                <a:rPr lang="fr-CH" dirty="0" smtClean="0"/>
                <a:t> of 6 Nb-Ti </a:t>
              </a:r>
              <a:r>
                <a:rPr lang="fr-CH" dirty="0" err="1" smtClean="0"/>
                <a:t>cables</a:t>
              </a:r>
              <a:endParaRPr lang="en-GB" dirty="0"/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>
              <a:off x="634150" y="5153195"/>
              <a:ext cx="3567532" cy="28575"/>
            </a:xfrm>
            <a:prstGeom prst="straightConnector1">
              <a:avLst/>
            </a:prstGeom>
            <a:ln>
              <a:solidFill>
                <a:schemeClr val="tx2"/>
              </a:solidFill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2057875" y="4794975"/>
              <a:ext cx="8130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/>
                <a:t>25 cm</a:t>
              </a:r>
              <a:endParaRPr lang="en-GB" dirty="0"/>
            </a:p>
          </p:txBody>
        </p:sp>
      </p:grpSp>
      <p:sp>
        <p:nvSpPr>
          <p:cNvPr id="23" name="Footer Placeholder 2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Damage Levels Sc. Magnet Components, LHC MPP 11/11/2016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075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277" y="168113"/>
            <a:ext cx="9046723" cy="725664"/>
          </a:xfrm>
        </p:spPr>
        <p:txBody>
          <a:bodyPr>
            <a:noAutofit/>
          </a:bodyPr>
          <a:lstStyle/>
          <a:p>
            <a:r>
              <a:rPr lang="en-GB" sz="3200" dirty="0" smtClean="0"/>
              <a:t>Degradation of insulation due to temperature</a:t>
            </a:r>
            <a:endParaRPr lang="en-GB" sz="20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066" y="4339032"/>
            <a:ext cx="2694865" cy="1515632"/>
          </a:xfrm>
          <a:prstGeom prst="rect">
            <a:avLst/>
          </a:prstGeom>
        </p:spPr>
      </p:pic>
      <p:sp>
        <p:nvSpPr>
          <p:cNvPr id="19" name="Content Placeholder 2"/>
          <p:cNvSpPr txBox="1">
            <a:spLocks/>
          </p:cNvSpPr>
          <p:nvPr/>
        </p:nvSpPr>
        <p:spPr>
          <a:xfrm>
            <a:off x="625642" y="991258"/>
            <a:ext cx="8241158" cy="314645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solidFill>
                  <a:schemeClr val="tx1"/>
                </a:solidFill>
              </a:rPr>
              <a:t>Cable stacks heated in furnace between 200 C and 600 C in an inert atmosphere.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Measurement of the breakthrough voltage cable to cable after heat treatment</a:t>
            </a:r>
          </a:p>
          <a:p>
            <a:pPr marL="0" indent="0">
              <a:buNone/>
            </a:pPr>
            <a:endParaRPr lang="en-GB" sz="2000" b="1" dirty="0">
              <a:solidFill>
                <a:schemeClr val="tx1"/>
              </a:solidFill>
            </a:endParaRPr>
          </a:p>
        </p:txBody>
      </p:sp>
      <p:pic>
        <p:nvPicPr>
          <p:cNvPr id="22" name="Picture 21" descr="C:\Users\vraginel\Dropbox\Camera uploads\2016-02-05 09.15.10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15" r="20667" b="4401"/>
          <a:stretch/>
        </p:blipFill>
        <p:spPr bwMode="auto">
          <a:xfrm rot="5400000">
            <a:off x="1644389" y="1461224"/>
            <a:ext cx="1390125" cy="396284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28" name="Group 27"/>
          <p:cNvGrpSpPr/>
          <p:nvPr/>
        </p:nvGrpSpPr>
        <p:grpSpPr>
          <a:xfrm>
            <a:off x="4289354" y="2420754"/>
            <a:ext cx="4577446" cy="3838115"/>
            <a:chOff x="4289354" y="2420754"/>
            <a:chExt cx="4577446" cy="3838115"/>
          </a:xfrm>
        </p:grpSpPr>
        <p:grpSp>
          <p:nvGrpSpPr>
            <p:cNvPr id="15" name="Group 14"/>
            <p:cNvGrpSpPr>
              <a:grpSpLocks noChangeAspect="1"/>
            </p:cNvGrpSpPr>
            <p:nvPr/>
          </p:nvGrpSpPr>
          <p:grpSpPr>
            <a:xfrm>
              <a:off x="4289354" y="2420754"/>
              <a:ext cx="4577446" cy="3838115"/>
              <a:chOff x="11782695" y="14022850"/>
              <a:chExt cx="6781104" cy="5667564"/>
            </a:xfrm>
          </p:grpSpPr>
          <p:pic>
            <p:nvPicPr>
              <p:cNvPr id="16" name="Picture 15"/>
              <p:cNvPicPr>
                <a:picLocks noChangeAspect="1"/>
              </p:cNvPicPr>
              <p:nvPr/>
            </p:nvPicPr>
            <p:blipFill rotWithShape="1">
              <a:blip r:embed="rId4"/>
              <a:srcRect t="26919" b="21561"/>
              <a:stretch/>
            </p:blipFill>
            <p:spPr>
              <a:xfrm>
                <a:off x="11782695" y="14022850"/>
                <a:ext cx="6534150" cy="4747204"/>
              </a:xfrm>
              <a:prstGeom prst="rect">
                <a:avLst/>
              </a:prstGeom>
            </p:spPr>
          </p:pic>
          <p:sp>
            <p:nvSpPr>
              <p:cNvPr id="17" name="TextBox 16"/>
              <p:cNvSpPr txBox="1"/>
              <p:nvPr/>
            </p:nvSpPr>
            <p:spPr>
              <a:xfrm>
                <a:off x="11829391" y="18770053"/>
                <a:ext cx="6734408" cy="9203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dirty="0"/>
                  <a:t>Temperature profiles of the cable stacks during</a:t>
                </a:r>
              </a:p>
              <a:p>
                <a:pPr algn="ctr"/>
                <a:r>
                  <a:rPr lang="en-GB" sz="1200" dirty="0"/>
                  <a:t>the heat </a:t>
                </a:r>
                <a:r>
                  <a:rPr lang="en-GB" sz="1200" dirty="0" smtClean="0"/>
                  <a:t>treatment in an oven filled with Argon</a:t>
                </a:r>
                <a:endParaRPr lang="en-GB" sz="1200" dirty="0"/>
              </a:p>
            </p:txBody>
          </p:sp>
        </p:grpSp>
        <p:cxnSp>
          <p:nvCxnSpPr>
            <p:cNvPr id="26" name="Straight Arrow Connector 25"/>
            <p:cNvCxnSpPr/>
            <p:nvPr/>
          </p:nvCxnSpPr>
          <p:spPr>
            <a:xfrm>
              <a:off x="5249364" y="3456031"/>
              <a:ext cx="714375" cy="0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5849573" y="3169488"/>
              <a:ext cx="78098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400" dirty="0" smtClean="0">
                  <a:solidFill>
                    <a:schemeClr val="accent6">
                      <a:lumMod val="50000"/>
                    </a:schemeClr>
                  </a:solidFill>
                </a:rPr>
                <a:t>5 </a:t>
              </a:r>
              <a:r>
                <a:rPr lang="fr-CH" sz="1400" dirty="0" err="1" smtClean="0">
                  <a:solidFill>
                    <a:schemeClr val="accent6">
                      <a:lumMod val="50000"/>
                    </a:schemeClr>
                  </a:solidFill>
                </a:rPr>
                <a:t>hours</a:t>
              </a:r>
              <a:endParaRPr lang="en-GB" sz="14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sp>
        <p:nvSpPr>
          <p:cNvPr id="29" name="Footer Placeholder 2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Damage Levels Sc. Magnet Components, LHC MPP 11/11/2016</a:t>
            </a:r>
            <a:endParaRPr lang="en-US" dirty="0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26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CERN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hemeCERN" id="{7D082544-463A-48BE-9326-E5C06B74CB76}" vid="{A853221B-1BD1-485B-BE09-AEFA0C17307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ThemeCERN</Template>
  <TotalTime>2928</TotalTime>
  <Words>1691</Words>
  <Application>Microsoft Office PowerPoint</Application>
  <PresentationFormat>On-screen Show (4:3)</PresentationFormat>
  <Paragraphs>258</Paragraphs>
  <Slides>24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</vt:lpstr>
      <vt:lpstr>Calibri</vt:lpstr>
      <vt:lpstr>Cambria Math</vt:lpstr>
      <vt:lpstr>Symbol</vt:lpstr>
      <vt:lpstr>Wingdings</vt:lpstr>
      <vt:lpstr>ThemeCERN</vt:lpstr>
      <vt:lpstr>Acrobat Document</vt:lpstr>
      <vt:lpstr>PowerPoint Presentation</vt:lpstr>
      <vt:lpstr>Damage levels of superconducting magnet components</vt:lpstr>
      <vt:lpstr>Outline</vt:lpstr>
      <vt:lpstr>Motivations from HL-LHC ultra-fast failure Ultra-fast failure &lt; 270 us (3 LHC turns) </vt:lpstr>
      <vt:lpstr>Reduction of cable Ic due to thermo-mechanical stress</vt:lpstr>
      <vt:lpstr>Reduction of cable Ic induced by temperature</vt:lpstr>
      <vt:lpstr>Insulation degradation due to temperature</vt:lpstr>
      <vt:lpstr>Experimental plan</vt:lpstr>
      <vt:lpstr>Degradation of insulation due to temperature</vt:lpstr>
      <vt:lpstr>Experimental results </vt:lpstr>
      <vt:lpstr>Correlation of dielectric strength degradation and weight loss</vt:lpstr>
      <vt:lpstr>Beam experiment at room temperature</vt:lpstr>
      <vt:lpstr>PowerPoint Presentation</vt:lpstr>
      <vt:lpstr>Post irradiation analysis</vt:lpstr>
      <vt:lpstr>Conclusions</vt:lpstr>
      <vt:lpstr>Extra slides</vt:lpstr>
      <vt:lpstr>Superconducting magnets ? Instantaneous beam impact ?</vt:lpstr>
      <vt:lpstr>Example of failure cases - injection</vt:lpstr>
      <vt:lpstr>Example of failure cases – extraction </vt:lpstr>
      <vt:lpstr>Known limits</vt:lpstr>
      <vt:lpstr>PowerPoint Presentation</vt:lpstr>
      <vt:lpstr>PowerPoint Presentation</vt:lpstr>
      <vt:lpstr>Beam experiment in cryogenic environment</vt:lpstr>
      <vt:lpstr>Cable stacks as pre-experiment for SextSc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Vivien Raginel</dc:creator>
  <cp:lastModifiedBy>Vivien Raginel</cp:lastModifiedBy>
  <cp:revision>132</cp:revision>
  <dcterms:created xsi:type="dcterms:W3CDTF">2016-11-08T08:25:50Z</dcterms:created>
  <dcterms:modified xsi:type="dcterms:W3CDTF">2016-11-10T09:29:50Z</dcterms:modified>
</cp:coreProperties>
</file>