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6" r:id="rId2"/>
    <p:sldId id="258" r:id="rId3"/>
    <p:sldId id="259" r:id="rId4"/>
    <p:sldId id="263" r:id="rId5"/>
    <p:sldId id="269" r:id="rId6"/>
    <p:sldId id="266" r:id="rId7"/>
    <p:sldId id="270" r:id="rId8"/>
    <p:sldId id="264" r:id="rId9"/>
    <p:sldId id="272" r:id="rId10"/>
    <p:sldId id="273" r:id="rId11"/>
    <p:sldId id="278" r:id="rId12"/>
    <p:sldId id="279" r:id="rId13"/>
    <p:sldId id="280" r:id="rId14"/>
    <p:sldId id="281" r:id="rId15"/>
    <p:sldId id="268" r:id="rId16"/>
    <p:sldId id="26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explosion val="4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explosion val="4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Statistical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70E955-5A7F-45ED-ADED-E355E0FDE4BA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EE45B02-DD3E-40A6-8585-6327255BDD3D}">
      <dgm:prSet phldrT="[Text]"/>
      <dgm:spPr>
        <a:solidFill>
          <a:srgbClr val="0055A0"/>
        </a:solidFill>
        <a:ln>
          <a:solidFill>
            <a:srgbClr val="0055A0"/>
          </a:solidFill>
        </a:ln>
      </dgm:spPr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step of software development</a:t>
          </a:r>
          <a:endParaRPr lang="en-GB" dirty="0"/>
        </a:p>
      </dgm:t>
    </dgm:pt>
    <dgm:pt modelId="{69FFD861-E78E-4BAB-BD98-DA24280FE9EF}" type="parTrans" cxnId="{9EBE530A-73E3-4E5B-86B7-D1C54A94E08D}">
      <dgm:prSet/>
      <dgm:spPr/>
      <dgm:t>
        <a:bodyPr/>
        <a:lstStyle/>
        <a:p>
          <a:endParaRPr lang="en-GB"/>
        </a:p>
      </dgm:t>
    </dgm:pt>
    <dgm:pt modelId="{16006E1C-5BDB-48C3-AF77-A37A5BA709F4}" type="sibTrans" cxnId="{9EBE530A-73E3-4E5B-86B7-D1C54A94E08D}">
      <dgm:prSet/>
      <dgm:spPr/>
      <dgm:t>
        <a:bodyPr/>
        <a:lstStyle/>
        <a:p>
          <a:endParaRPr lang="en-GB"/>
        </a:p>
      </dgm:t>
    </dgm:pt>
    <dgm:pt modelId="{0F530C2C-03B8-4F07-B5F9-B9827A11BF1A}">
      <dgm:prSet phldrT="[Text]" custT="1"/>
      <dgm:spPr/>
      <dgm:t>
        <a:bodyPr/>
        <a:lstStyle/>
        <a:p>
          <a:r>
            <a:rPr lang="en-US" sz="2000" b="0" u="sng" dirty="0" smtClean="0"/>
            <a:t>BEAM LOSS DATA</a:t>
          </a:r>
        </a:p>
        <a:p>
          <a:endParaRPr lang="en-US" sz="2000" b="0" u="sng" dirty="0" smtClean="0"/>
        </a:p>
        <a:p>
          <a:r>
            <a:rPr lang="en-US" sz="1800" dirty="0" smtClean="0"/>
            <a:t>- beam loss monitors (ionization chambers)</a:t>
          </a:r>
          <a:endParaRPr lang="en-GB" sz="1800" dirty="0"/>
        </a:p>
      </dgm:t>
    </dgm:pt>
    <dgm:pt modelId="{2953E335-E6E9-48E7-9519-32B83864B02A}" type="parTrans" cxnId="{2842BA47-FF83-4B84-94C5-36A100F85452}">
      <dgm:prSet/>
      <dgm:spPr/>
      <dgm:t>
        <a:bodyPr/>
        <a:lstStyle/>
        <a:p>
          <a:endParaRPr lang="en-GB"/>
        </a:p>
      </dgm:t>
    </dgm:pt>
    <dgm:pt modelId="{113FBBA2-D713-4E0E-BCA1-892962C3AAC3}" type="sibTrans" cxnId="{2842BA47-FF83-4B84-94C5-36A100F85452}">
      <dgm:prSet/>
      <dgm:spPr/>
      <dgm:t>
        <a:bodyPr/>
        <a:lstStyle/>
        <a:p>
          <a:endParaRPr lang="en-GB"/>
        </a:p>
      </dgm:t>
    </dgm:pt>
    <dgm:pt modelId="{04B7C605-6274-4779-A533-A5F6BD5ECFE8}">
      <dgm:prSet phldrT="[Text]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step</a:t>
          </a:r>
          <a:endParaRPr lang="en-GB" dirty="0"/>
        </a:p>
      </dgm:t>
    </dgm:pt>
    <dgm:pt modelId="{75C9EDF0-CC88-49CE-A249-64821695C0CE}" type="parTrans" cxnId="{F24A9632-06AF-4813-A528-D1E9C0D491A9}">
      <dgm:prSet/>
      <dgm:spPr/>
      <dgm:t>
        <a:bodyPr/>
        <a:lstStyle/>
        <a:p>
          <a:endParaRPr lang="en-GB"/>
        </a:p>
      </dgm:t>
    </dgm:pt>
    <dgm:pt modelId="{07D73BF8-EC2C-41A8-B55D-D7580573E35D}" type="sibTrans" cxnId="{F24A9632-06AF-4813-A528-D1E9C0D491A9}">
      <dgm:prSet/>
      <dgm:spPr/>
      <dgm:t>
        <a:bodyPr/>
        <a:lstStyle/>
        <a:p>
          <a:endParaRPr lang="en-GB"/>
        </a:p>
      </dgm:t>
    </dgm:pt>
    <dgm:pt modelId="{1F301071-5278-4EE6-8E92-EF99EB59E746}">
      <dgm:prSet phldrT="[Text]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step</a:t>
          </a:r>
          <a:endParaRPr lang="en-GB" dirty="0"/>
        </a:p>
      </dgm:t>
    </dgm:pt>
    <dgm:pt modelId="{461A46C8-6AD0-47B5-92B7-D00E88BE2EF4}" type="parTrans" cxnId="{31DD1D09-9625-40A2-8608-EBF11E448544}">
      <dgm:prSet/>
      <dgm:spPr/>
      <dgm:t>
        <a:bodyPr/>
        <a:lstStyle/>
        <a:p>
          <a:endParaRPr lang="en-GB"/>
        </a:p>
      </dgm:t>
    </dgm:pt>
    <dgm:pt modelId="{9D2EDCD2-ECCD-4C4F-A6BC-9AEAA5D3D7E1}" type="sibTrans" cxnId="{31DD1D09-9625-40A2-8608-EBF11E448544}">
      <dgm:prSet/>
      <dgm:spPr/>
      <dgm:t>
        <a:bodyPr/>
        <a:lstStyle/>
        <a:p>
          <a:endParaRPr lang="en-GB"/>
        </a:p>
      </dgm:t>
    </dgm:pt>
    <dgm:pt modelId="{694A4FC2-730B-4145-80AC-F6E1981855C4}">
      <dgm:prSet phldrT="[Text]" custT="1"/>
      <dgm:spPr/>
      <dgm:t>
        <a:bodyPr/>
        <a:lstStyle/>
        <a:p>
          <a:endParaRPr lang="en-US" sz="2000" b="0" u="sng" dirty="0" smtClean="0"/>
        </a:p>
      </dgm:t>
    </dgm:pt>
    <dgm:pt modelId="{711C3C80-116C-489B-9485-9694AE45DA00}" type="parTrans" cxnId="{83F9D480-3C9B-46A7-ABFF-19BBCF107FFA}">
      <dgm:prSet/>
      <dgm:spPr/>
      <dgm:t>
        <a:bodyPr/>
        <a:lstStyle/>
        <a:p>
          <a:endParaRPr lang="en-GB"/>
        </a:p>
      </dgm:t>
    </dgm:pt>
    <dgm:pt modelId="{BA668FAB-79C9-4C8C-B45E-1D936778BA68}" type="sibTrans" cxnId="{83F9D480-3C9B-46A7-ABFF-19BBCF107FFA}">
      <dgm:prSet/>
      <dgm:spPr/>
      <dgm:t>
        <a:bodyPr/>
        <a:lstStyle/>
        <a:p>
          <a:endParaRPr lang="en-GB"/>
        </a:p>
      </dgm:t>
    </dgm:pt>
    <dgm:pt modelId="{09F0ECAE-BE88-4B59-8D26-D8025E9DEBB3}">
      <dgm:prSet phldrT="[Text]" custT="1"/>
      <dgm:spPr/>
      <dgm:t>
        <a:bodyPr/>
        <a:lstStyle/>
        <a:p>
          <a:r>
            <a:rPr lang="en-US" sz="1800" dirty="0" smtClean="0"/>
            <a:t>- stored in .</a:t>
          </a:r>
          <a:r>
            <a:rPr lang="en-US" sz="1800" dirty="0" err="1" smtClean="0"/>
            <a:t>sdds</a:t>
          </a:r>
          <a:r>
            <a:rPr lang="en-US" sz="1800" dirty="0" smtClean="0"/>
            <a:t> files -&gt; import to Python to make all variables  </a:t>
          </a:r>
        </a:p>
        <a:p>
          <a:r>
            <a:rPr lang="en-US" sz="1800" dirty="0" smtClean="0"/>
            <a:t>  available</a:t>
          </a:r>
          <a:endParaRPr lang="en-GB" sz="1800" dirty="0"/>
        </a:p>
      </dgm:t>
    </dgm:pt>
    <dgm:pt modelId="{8A567F07-7D97-4567-A18C-698AEE6F633B}" type="sibTrans" cxnId="{31822AE0-6564-4D9D-9AE6-0237623D049C}">
      <dgm:prSet/>
      <dgm:spPr/>
      <dgm:t>
        <a:bodyPr/>
        <a:lstStyle/>
        <a:p>
          <a:endParaRPr lang="en-GB"/>
        </a:p>
      </dgm:t>
    </dgm:pt>
    <dgm:pt modelId="{1C34DE80-7634-4684-8034-67362C421915}" type="parTrans" cxnId="{31822AE0-6564-4D9D-9AE6-0237623D049C}">
      <dgm:prSet/>
      <dgm:spPr/>
      <dgm:t>
        <a:bodyPr/>
        <a:lstStyle/>
        <a:p>
          <a:endParaRPr lang="en-GB"/>
        </a:p>
      </dgm:t>
    </dgm:pt>
    <dgm:pt modelId="{80600F07-9294-4FEF-A039-9F8F1740946C}" type="pres">
      <dgm:prSet presAssocID="{4870E955-5A7F-45ED-ADED-E355E0FDE4B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2562FD-F706-47FB-9406-275206007C90}" type="pres">
      <dgm:prSet presAssocID="{4EE45B02-DD3E-40A6-8585-6327255BDD3D}" presName="parentText1" presStyleLbl="node1" presStyleIdx="0" presStyleCnt="3" custLinFactNeighborX="-9109" custLinFactNeighborY="7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B3B32C-68ED-47F6-B215-06671718A569}" type="pres">
      <dgm:prSet presAssocID="{4EE45B02-DD3E-40A6-8585-6327255BDD3D}" presName="childText1" presStyleLbl="solidAlignAcc1" presStyleIdx="0" presStyleCnt="1" custScaleX="268480" custScaleY="164435" custLinFactNeighborX="54992" custLinFactNeighborY="3244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BFDD6-84BF-4149-A2BE-FDB302491E0E}" type="pres">
      <dgm:prSet presAssocID="{04B7C605-6274-4779-A533-A5F6BD5ECFE8}" presName="parentText2" presStyleLbl="node1" presStyleIdx="1" presStyleCnt="3" custLinFactNeighborX="-13542" custLinFactNeighborY="3634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3167A9-7F3A-44F7-B6AD-B4E8D853BD43}" type="pres">
      <dgm:prSet presAssocID="{1F301071-5278-4EE6-8E92-EF99EB59E746}" presName="parentText3" presStyleLbl="node1" presStyleIdx="2" presStyleCnt="3" custLinFactNeighborX="-23722" custLinFactNeighborY="7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B6836CA-AFDF-47B4-9727-0382C6892C87}" type="presOf" srcId="{04B7C605-6274-4779-A533-A5F6BD5ECFE8}" destId="{BA7BFDD6-84BF-4149-A2BE-FDB302491E0E}" srcOrd="0" destOrd="0" presId="urn:microsoft.com/office/officeart/2009/3/layout/IncreasingArrowsProcess"/>
    <dgm:cxn modelId="{F24A9632-06AF-4813-A528-D1E9C0D491A9}" srcId="{4870E955-5A7F-45ED-ADED-E355E0FDE4BA}" destId="{04B7C605-6274-4779-A533-A5F6BD5ECFE8}" srcOrd="1" destOrd="0" parTransId="{75C9EDF0-CC88-49CE-A249-64821695C0CE}" sibTransId="{07D73BF8-EC2C-41A8-B55D-D7580573E35D}"/>
    <dgm:cxn modelId="{C8597EFF-20A6-4555-B8A5-C3DE3DEEB12F}" type="presOf" srcId="{4EE45B02-DD3E-40A6-8585-6327255BDD3D}" destId="{2F2562FD-F706-47FB-9406-275206007C90}" srcOrd="0" destOrd="0" presId="urn:microsoft.com/office/officeart/2009/3/layout/IncreasingArrowsProcess"/>
    <dgm:cxn modelId="{6080267C-18F0-4336-A4B0-DDBFD22FF316}" type="presOf" srcId="{694A4FC2-730B-4145-80AC-F6E1981855C4}" destId="{6EB3B32C-68ED-47F6-B215-06671718A569}" srcOrd="0" destOrd="2" presId="urn:microsoft.com/office/officeart/2009/3/layout/IncreasingArrowsProcess"/>
    <dgm:cxn modelId="{31822AE0-6564-4D9D-9AE6-0237623D049C}" srcId="{4EE45B02-DD3E-40A6-8585-6327255BDD3D}" destId="{09F0ECAE-BE88-4B59-8D26-D8025E9DEBB3}" srcOrd="1" destOrd="0" parTransId="{1C34DE80-7634-4684-8034-67362C421915}" sibTransId="{8A567F07-7D97-4567-A18C-698AEE6F633B}"/>
    <dgm:cxn modelId="{31DD1D09-9625-40A2-8608-EBF11E448544}" srcId="{4870E955-5A7F-45ED-ADED-E355E0FDE4BA}" destId="{1F301071-5278-4EE6-8E92-EF99EB59E746}" srcOrd="2" destOrd="0" parTransId="{461A46C8-6AD0-47B5-92B7-D00E88BE2EF4}" sibTransId="{9D2EDCD2-ECCD-4C4F-A6BC-9AEAA5D3D7E1}"/>
    <dgm:cxn modelId="{B6D28D36-41D4-460B-86E0-8518A5E8635C}" type="presOf" srcId="{0F530C2C-03B8-4F07-B5F9-B9827A11BF1A}" destId="{6EB3B32C-68ED-47F6-B215-06671718A569}" srcOrd="0" destOrd="0" presId="urn:microsoft.com/office/officeart/2009/3/layout/IncreasingArrowsProcess"/>
    <dgm:cxn modelId="{9EBE530A-73E3-4E5B-86B7-D1C54A94E08D}" srcId="{4870E955-5A7F-45ED-ADED-E355E0FDE4BA}" destId="{4EE45B02-DD3E-40A6-8585-6327255BDD3D}" srcOrd="0" destOrd="0" parTransId="{69FFD861-E78E-4BAB-BD98-DA24280FE9EF}" sibTransId="{16006E1C-5BDB-48C3-AF77-A37A5BA709F4}"/>
    <dgm:cxn modelId="{2842BA47-FF83-4B84-94C5-36A100F85452}" srcId="{4EE45B02-DD3E-40A6-8585-6327255BDD3D}" destId="{0F530C2C-03B8-4F07-B5F9-B9827A11BF1A}" srcOrd="0" destOrd="0" parTransId="{2953E335-E6E9-48E7-9519-32B83864B02A}" sibTransId="{113FBBA2-D713-4E0E-BCA1-892962C3AAC3}"/>
    <dgm:cxn modelId="{D3610A67-BD42-44AD-B225-2826893253B9}" type="presOf" srcId="{4870E955-5A7F-45ED-ADED-E355E0FDE4BA}" destId="{80600F07-9294-4FEF-A039-9F8F1740946C}" srcOrd="0" destOrd="0" presId="urn:microsoft.com/office/officeart/2009/3/layout/IncreasingArrowsProcess"/>
    <dgm:cxn modelId="{3A943EF6-F5A4-4783-B4D8-9ACACD31025B}" type="presOf" srcId="{09F0ECAE-BE88-4B59-8D26-D8025E9DEBB3}" destId="{6EB3B32C-68ED-47F6-B215-06671718A569}" srcOrd="0" destOrd="1" presId="urn:microsoft.com/office/officeart/2009/3/layout/IncreasingArrowsProcess"/>
    <dgm:cxn modelId="{83F9D480-3C9B-46A7-ABFF-19BBCF107FFA}" srcId="{4EE45B02-DD3E-40A6-8585-6327255BDD3D}" destId="{694A4FC2-730B-4145-80AC-F6E1981855C4}" srcOrd="2" destOrd="0" parTransId="{711C3C80-116C-489B-9485-9694AE45DA00}" sibTransId="{BA668FAB-79C9-4C8C-B45E-1D936778BA68}"/>
    <dgm:cxn modelId="{165FD17E-5257-46FB-9C8B-BF5F380CA184}" type="presOf" srcId="{1F301071-5278-4EE6-8E92-EF99EB59E746}" destId="{D23167A9-7F3A-44F7-B6AD-B4E8D853BD43}" srcOrd="0" destOrd="0" presId="urn:microsoft.com/office/officeart/2009/3/layout/IncreasingArrowsProcess"/>
    <dgm:cxn modelId="{C4356635-4D96-4023-87E7-525B8D94FAAB}" type="presParOf" srcId="{80600F07-9294-4FEF-A039-9F8F1740946C}" destId="{2F2562FD-F706-47FB-9406-275206007C90}" srcOrd="0" destOrd="0" presId="urn:microsoft.com/office/officeart/2009/3/layout/IncreasingArrowsProcess"/>
    <dgm:cxn modelId="{54EB2DD1-CAEF-4309-BF5B-9D6678302863}" type="presParOf" srcId="{80600F07-9294-4FEF-A039-9F8F1740946C}" destId="{6EB3B32C-68ED-47F6-B215-06671718A569}" srcOrd="1" destOrd="0" presId="urn:microsoft.com/office/officeart/2009/3/layout/IncreasingArrowsProcess"/>
    <dgm:cxn modelId="{C041DF89-E371-445C-84E6-09934A456B4D}" type="presParOf" srcId="{80600F07-9294-4FEF-A039-9F8F1740946C}" destId="{BA7BFDD6-84BF-4149-A2BE-FDB302491E0E}" srcOrd="2" destOrd="0" presId="urn:microsoft.com/office/officeart/2009/3/layout/IncreasingArrowsProcess"/>
    <dgm:cxn modelId="{91696D52-BBB3-4489-88C6-4A6942F787FD}" type="presParOf" srcId="{80600F07-9294-4FEF-A039-9F8F1740946C}" destId="{D23167A9-7F3A-44F7-B6AD-B4E8D853BD43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70E955-5A7F-45ED-ADED-E355E0FDE4BA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EE45B02-DD3E-40A6-8585-6327255BDD3D}">
      <dgm:prSet phldrT="[Text]"/>
      <dgm:spPr>
        <a:solidFill>
          <a:srgbClr val="0055A0"/>
        </a:solidFill>
        <a:ln>
          <a:solidFill>
            <a:srgbClr val="0055A0"/>
          </a:solidFill>
        </a:ln>
      </dgm:spPr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step</a:t>
          </a:r>
          <a:endParaRPr lang="en-GB" dirty="0"/>
        </a:p>
      </dgm:t>
    </dgm:pt>
    <dgm:pt modelId="{69FFD861-E78E-4BAB-BD98-DA24280FE9EF}" type="parTrans" cxnId="{9EBE530A-73E3-4E5B-86B7-D1C54A94E08D}">
      <dgm:prSet/>
      <dgm:spPr/>
      <dgm:t>
        <a:bodyPr/>
        <a:lstStyle/>
        <a:p>
          <a:endParaRPr lang="en-GB"/>
        </a:p>
      </dgm:t>
    </dgm:pt>
    <dgm:pt modelId="{16006E1C-5BDB-48C3-AF77-A37A5BA709F4}" type="sibTrans" cxnId="{9EBE530A-73E3-4E5B-86B7-D1C54A94E08D}">
      <dgm:prSet/>
      <dgm:spPr/>
      <dgm:t>
        <a:bodyPr/>
        <a:lstStyle/>
        <a:p>
          <a:endParaRPr lang="en-GB"/>
        </a:p>
      </dgm:t>
    </dgm:pt>
    <dgm:pt modelId="{0F530C2C-03B8-4F07-B5F9-B9827A11BF1A}">
      <dgm:prSet phldrT="[Text]" custT="1"/>
      <dgm:spPr/>
      <dgm:t>
        <a:bodyPr/>
        <a:lstStyle/>
        <a:p>
          <a:r>
            <a:rPr lang="en-US" sz="2000" b="0" u="sng" dirty="0" smtClean="0"/>
            <a:t>GROUPING OF SIMILAR EVENTS,</a:t>
          </a:r>
        </a:p>
        <a:p>
          <a:r>
            <a:rPr lang="en-US" sz="2000" b="0" u="sng" dirty="0" smtClean="0"/>
            <a:t>SORTING BY:</a:t>
          </a:r>
        </a:p>
        <a:p>
          <a:r>
            <a:rPr lang="en-US" sz="2000" b="0" u="none" dirty="0" smtClean="0"/>
            <a:t>- </a:t>
          </a:r>
          <a:r>
            <a:rPr lang="en-US" sz="1800" dirty="0" smtClean="0"/>
            <a:t>symmetry of the Gaussian</a:t>
          </a:r>
        </a:p>
        <a:p>
          <a:r>
            <a:rPr lang="en-US" sz="1800" b="0" u="none" dirty="0" smtClean="0"/>
            <a:t>- </a:t>
          </a:r>
          <a:r>
            <a:rPr lang="en-US" sz="1800" dirty="0" smtClean="0"/>
            <a:t>peak beam loss</a:t>
          </a:r>
        </a:p>
        <a:p>
          <a:r>
            <a:rPr lang="en-US" sz="1800" b="0" u="none" dirty="0" smtClean="0"/>
            <a:t>- </a:t>
          </a:r>
          <a:r>
            <a:rPr lang="en-US" sz="1800" dirty="0" smtClean="0"/>
            <a:t>total beam loss</a:t>
          </a:r>
        </a:p>
        <a:p>
          <a:r>
            <a:rPr lang="en-US" sz="1800" b="0" u="none" dirty="0" smtClean="0"/>
            <a:t>- </a:t>
          </a:r>
          <a:r>
            <a:rPr lang="en-US" sz="1800" dirty="0" smtClean="0"/>
            <a:t>duration (FWHM)</a:t>
          </a:r>
        </a:p>
        <a:p>
          <a:r>
            <a:rPr lang="en-US" sz="1800" b="0" u="none" dirty="0" smtClean="0"/>
            <a:t>- </a:t>
          </a:r>
          <a:r>
            <a:rPr lang="en-US" sz="1800" dirty="0" smtClean="0"/>
            <a:t>exotic shapes (e.g. prolonged tails multiple UFO)</a:t>
          </a:r>
          <a:endParaRPr lang="en-US" sz="1800" b="0" u="none" dirty="0" smtClean="0"/>
        </a:p>
      </dgm:t>
    </dgm:pt>
    <dgm:pt modelId="{2953E335-E6E9-48E7-9519-32B83864B02A}" type="parTrans" cxnId="{2842BA47-FF83-4B84-94C5-36A100F85452}">
      <dgm:prSet/>
      <dgm:spPr/>
      <dgm:t>
        <a:bodyPr/>
        <a:lstStyle/>
        <a:p>
          <a:endParaRPr lang="en-GB"/>
        </a:p>
      </dgm:t>
    </dgm:pt>
    <dgm:pt modelId="{113FBBA2-D713-4E0E-BCA1-892962C3AAC3}" type="sibTrans" cxnId="{2842BA47-FF83-4B84-94C5-36A100F85452}">
      <dgm:prSet/>
      <dgm:spPr/>
      <dgm:t>
        <a:bodyPr/>
        <a:lstStyle/>
        <a:p>
          <a:endParaRPr lang="en-GB"/>
        </a:p>
      </dgm:t>
    </dgm:pt>
    <dgm:pt modelId="{04B7C605-6274-4779-A533-A5F6BD5ECFE8}">
      <dgm:prSet phldrT="[Text]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</a:t>
          </a:r>
          <a:r>
            <a:rPr lang="en-US" smtClean="0"/>
            <a:t>step of software development</a:t>
          </a:r>
          <a:endParaRPr lang="en-GB" dirty="0"/>
        </a:p>
      </dgm:t>
    </dgm:pt>
    <dgm:pt modelId="{75C9EDF0-CC88-49CE-A249-64821695C0CE}" type="parTrans" cxnId="{F24A9632-06AF-4813-A528-D1E9C0D491A9}">
      <dgm:prSet/>
      <dgm:spPr/>
      <dgm:t>
        <a:bodyPr/>
        <a:lstStyle/>
        <a:p>
          <a:endParaRPr lang="en-GB"/>
        </a:p>
      </dgm:t>
    </dgm:pt>
    <dgm:pt modelId="{07D73BF8-EC2C-41A8-B55D-D7580573E35D}" type="sibTrans" cxnId="{F24A9632-06AF-4813-A528-D1E9C0D491A9}">
      <dgm:prSet/>
      <dgm:spPr/>
      <dgm:t>
        <a:bodyPr/>
        <a:lstStyle/>
        <a:p>
          <a:endParaRPr lang="en-GB"/>
        </a:p>
      </dgm:t>
    </dgm:pt>
    <dgm:pt modelId="{1F301071-5278-4EE6-8E92-EF99EB59E746}">
      <dgm:prSet phldrT="[Text]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step</a:t>
          </a:r>
          <a:endParaRPr lang="en-GB" dirty="0"/>
        </a:p>
      </dgm:t>
    </dgm:pt>
    <dgm:pt modelId="{461A46C8-6AD0-47B5-92B7-D00E88BE2EF4}" type="parTrans" cxnId="{31DD1D09-9625-40A2-8608-EBF11E448544}">
      <dgm:prSet/>
      <dgm:spPr/>
      <dgm:t>
        <a:bodyPr/>
        <a:lstStyle/>
        <a:p>
          <a:endParaRPr lang="en-GB"/>
        </a:p>
      </dgm:t>
    </dgm:pt>
    <dgm:pt modelId="{9D2EDCD2-ECCD-4C4F-A6BC-9AEAA5D3D7E1}" type="sibTrans" cxnId="{31DD1D09-9625-40A2-8608-EBF11E448544}">
      <dgm:prSet/>
      <dgm:spPr/>
      <dgm:t>
        <a:bodyPr/>
        <a:lstStyle/>
        <a:p>
          <a:endParaRPr lang="en-GB"/>
        </a:p>
      </dgm:t>
    </dgm:pt>
    <dgm:pt modelId="{694A4FC2-730B-4145-80AC-F6E1981855C4}">
      <dgm:prSet phldrT="[Text]" custT="1"/>
      <dgm:spPr/>
      <dgm:t>
        <a:bodyPr/>
        <a:lstStyle/>
        <a:p>
          <a:endParaRPr lang="en-US" sz="2000" b="0" u="sng" dirty="0" smtClean="0"/>
        </a:p>
      </dgm:t>
    </dgm:pt>
    <dgm:pt modelId="{711C3C80-116C-489B-9485-9694AE45DA00}" type="parTrans" cxnId="{83F9D480-3C9B-46A7-ABFF-19BBCF107FFA}">
      <dgm:prSet/>
      <dgm:spPr/>
      <dgm:t>
        <a:bodyPr/>
        <a:lstStyle/>
        <a:p>
          <a:endParaRPr lang="en-GB"/>
        </a:p>
      </dgm:t>
    </dgm:pt>
    <dgm:pt modelId="{BA668FAB-79C9-4C8C-B45E-1D936778BA68}" type="sibTrans" cxnId="{83F9D480-3C9B-46A7-ABFF-19BBCF107FFA}">
      <dgm:prSet/>
      <dgm:spPr/>
      <dgm:t>
        <a:bodyPr/>
        <a:lstStyle/>
        <a:p>
          <a:endParaRPr lang="en-GB"/>
        </a:p>
      </dgm:t>
    </dgm:pt>
    <dgm:pt modelId="{80600F07-9294-4FEF-A039-9F8F1740946C}" type="pres">
      <dgm:prSet presAssocID="{4870E955-5A7F-45ED-ADED-E355E0FDE4B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2562FD-F706-47FB-9406-275206007C90}" type="pres">
      <dgm:prSet presAssocID="{4EE45B02-DD3E-40A6-8585-6327255BDD3D}" presName="parentText1" presStyleLbl="node1" presStyleIdx="0" presStyleCnt="3" custLinFactNeighborX="-5417" custLinFactNeighborY="7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B3B32C-68ED-47F6-B215-06671718A569}" type="pres">
      <dgm:prSet presAssocID="{4EE45B02-DD3E-40A6-8585-6327255BDD3D}" presName="childText1" presStyleLbl="solidAlignAcc1" presStyleIdx="0" presStyleCnt="1" custScaleX="262223" custScaleY="156295" custLinFactNeighborX="72328" custLinFactNeighborY="5193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BFDD6-84BF-4149-A2BE-FDB302491E0E}" type="pres">
      <dgm:prSet presAssocID="{04B7C605-6274-4779-A533-A5F6BD5ECFE8}" presName="parentText2" presStyleLbl="node1" presStyleIdx="1" presStyleCnt="3" custScaleX="141522" custLinFactNeighborX="-28381" custLinFactNeighborY="508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3167A9-7F3A-44F7-B6AD-B4E8D853BD43}" type="pres">
      <dgm:prSet presAssocID="{1F301071-5278-4EE6-8E92-EF99EB59E746}" presName="parentText3" presStyleLbl="node1" presStyleIdx="2" presStyleCnt="3" custLinFactNeighborX="-23722" custLinFactNeighborY="7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2E40928-2868-42A0-9E61-CF598C9640E5}" type="presOf" srcId="{0F530C2C-03B8-4F07-B5F9-B9827A11BF1A}" destId="{6EB3B32C-68ED-47F6-B215-06671718A569}" srcOrd="0" destOrd="0" presId="urn:microsoft.com/office/officeart/2009/3/layout/IncreasingArrowsProcess"/>
    <dgm:cxn modelId="{80B39A9A-A457-4100-93AE-1E247105D935}" type="presOf" srcId="{4EE45B02-DD3E-40A6-8585-6327255BDD3D}" destId="{2F2562FD-F706-47FB-9406-275206007C90}" srcOrd="0" destOrd="0" presId="urn:microsoft.com/office/officeart/2009/3/layout/IncreasingArrowsProcess"/>
    <dgm:cxn modelId="{F24A9632-06AF-4813-A528-D1E9C0D491A9}" srcId="{4870E955-5A7F-45ED-ADED-E355E0FDE4BA}" destId="{04B7C605-6274-4779-A533-A5F6BD5ECFE8}" srcOrd="1" destOrd="0" parTransId="{75C9EDF0-CC88-49CE-A249-64821695C0CE}" sibTransId="{07D73BF8-EC2C-41A8-B55D-D7580573E35D}"/>
    <dgm:cxn modelId="{31DD1D09-9625-40A2-8608-EBF11E448544}" srcId="{4870E955-5A7F-45ED-ADED-E355E0FDE4BA}" destId="{1F301071-5278-4EE6-8E92-EF99EB59E746}" srcOrd="2" destOrd="0" parTransId="{461A46C8-6AD0-47B5-92B7-D00E88BE2EF4}" sibTransId="{9D2EDCD2-ECCD-4C4F-A6BC-9AEAA5D3D7E1}"/>
    <dgm:cxn modelId="{F7985D43-5066-40B0-9E8D-5AEE0A2EC021}" type="presOf" srcId="{1F301071-5278-4EE6-8E92-EF99EB59E746}" destId="{D23167A9-7F3A-44F7-B6AD-B4E8D853BD43}" srcOrd="0" destOrd="0" presId="urn:microsoft.com/office/officeart/2009/3/layout/IncreasingArrowsProcess"/>
    <dgm:cxn modelId="{54971C65-D3AA-4555-89A7-EADC791F541F}" type="presOf" srcId="{04B7C605-6274-4779-A533-A5F6BD5ECFE8}" destId="{BA7BFDD6-84BF-4149-A2BE-FDB302491E0E}" srcOrd="0" destOrd="0" presId="urn:microsoft.com/office/officeart/2009/3/layout/IncreasingArrowsProcess"/>
    <dgm:cxn modelId="{88239631-46CA-4620-9CE7-E4584D8F226F}" type="presOf" srcId="{694A4FC2-730B-4145-80AC-F6E1981855C4}" destId="{6EB3B32C-68ED-47F6-B215-06671718A569}" srcOrd="0" destOrd="1" presId="urn:microsoft.com/office/officeart/2009/3/layout/IncreasingArrowsProcess"/>
    <dgm:cxn modelId="{9EBE530A-73E3-4E5B-86B7-D1C54A94E08D}" srcId="{4870E955-5A7F-45ED-ADED-E355E0FDE4BA}" destId="{4EE45B02-DD3E-40A6-8585-6327255BDD3D}" srcOrd="0" destOrd="0" parTransId="{69FFD861-E78E-4BAB-BD98-DA24280FE9EF}" sibTransId="{16006E1C-5BDB-48C3-AF77-A37A5BA709F4}"/>
    <dgm:cxn modelId="{2842BA47-FF83-4B84-94C5-36A100F85452}" srcId="{4EE45B02-DD3E-40A6-8585-6327255BDD3D}" destId="{0F530C2C-03B8-4F07-B5F9-B9827A11BF1A}" srcOrd="0" destOrd="0" parTransId="{2953E335-E6E9-48E7-9519-32B83864B02A}" sibTransId="{113FBBA2-D713-4E0E-BCA1-892962C3AAC3}"/>
    <dgm:cxn modelId="{83F9D480-3C9B-46A7-ABFF-19BBCF107FFA}" srcId="{4EE45B02-DD3E-40A6-8585-6327255BDD3D}" destId="{694A4FC2-730B-4145-80AC-F6E1981855C4}" srcOrd="1" destOrd="0" parTransId="{711C3C80-116C-489B-9485-9694AE45DA00}" sibTransId="{BA668FAB-79C9-4C8C-B45E-1D936778BA68}"/>
    <dgm:cxn modelId="{3C5ED7A2-BF5D-4F26-A386-F0DF14C6C49B}" type="presOf" srcId="{4870E955-5A7F-45ED-ADED-E355E0FDE4BA}" destId="{80600F07-9294-4FEF-A039-9F8F1740946C}" srcOrd="0" destOrd="0" presId="urn:microsoft.com/office/officeart/2009/3/layout/IncreasingArrowsProcess"/>
    <dgm:cxn modelId="{5AC6CE91-8D3E-422A-875D-EDBE5CEF943A}" type="presParOf" srcId="{80600F07-9294-4FEF-A039-9F8F1740946C}" destId="{2F2562FD-F706-47FB-9406-275206007C90}" srcOrd="0" destOrd="0" presId="urn:microsoft.com/office/officeart/2009/3/layout/IncreasingArrowsProcess"/>
    <dgm:cxn modelId="{977A0471-A146-449D-BB52-AFD01D78881B}" type="presParOf" srcId="{80600F07-9294-4FEF-A039-9F8F1740946C}" destId="{6EB3B32C-68ED-47F6-B215-06671718A569}" srcOrd="1" destOrd="0" presId="urn:microsoft.com/office/officeart/2009/3/layout/IncreasingArrowsProcess"/>
    <dgm:cxn modelId="{E54C9F62-946E-4B4B-966A-6B3F7541E653}" type="presParOf" srcId="{80600F07-9294-4FEF-A039-9F8F1740946C}" destId="{BA7BFDD6-84BF-4149-A2BE-FDB302491E0E}" srcOrd="2" destOrd="0" presId="urn:microsoft.com/office/officeart/2009/3/layout/IncreasingArrowsProcess"/>
    <dgm:cxn modelId="{F8DCDACE-AB89-4082-BE7A-AD701A6F8063}" type="presParOf" srcId="{80600F07-9294-4FEF-A039-9F8F1740946C}" destId="{D23167A9-7F3A-44F7-B6AD-B4E8D853BD43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70E955-5A7F-45ED-ADED-E355E0FDE4BA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EE45B02-DD3E-40A6-8585-6327255BDD3D}">
      <dgm:prSet phldrT="[Text]"/>
      <dgm:spPr>
        <a:solidFill>
          <a:srgbClr val="0055A0"/>
        </a:solidFill>
        <a:ln>
          <a:solidFill>
            <a:srgbClr val="0055A0"/>
          </a:solidFill>
        </a:ln>
      </dgm:spPr>
      <dgm:t>
        <a:bodyPr/>
        <a:lstStyle/>
        <a:p>
          <a:r>
            <a:rPr lang="en-US" dirty="0" smtClean="0"/>
            <a:t>1</a:t>
          </a:r>
          <a:r>
            <a:rPr lang="en-US" baseline="30000" dirty="0" smtClean="0"/>
            <a:t>st</a:t>
          </a:r>
          <a:r>
            <a:rPr lang="en-US" dirty="0" smtClean="0"/>
            <a:t> step</a:t>
          </a:r>
          <a:endParaRPr lang="en-GB" dirty="0"/>
        </a:p>
      </dgm:t>
    </dgm:pt>
    <dgm:pt modelId="{69FFD861-E78E-4BAB-BD98-DA24280FE9EF}" type="parTrans" cxnId="{9EBE530A-73E3-4E5B-86B7-D1C54A94E08D}">
      <dgm:prSet/>
      <dgm:spPr/>
      <dgm:t>
        <a:bodyPr/>
        <a:lstStyle/>
        <a:p>
          <a:endParaRPr lang="en-GB"/>
        </a:p>
      </dgm:t>
    </dgm:pt>
    <dgm:pt modelId="{16006E1C-5BDB-48C3-AF77-A37A5BA709F4}" type="sibTrans" cxnId="{9EBE530A-73E3-4E5B-86B7-D1C54A94E08D}">
      <dgm:prSet/>
      <dgm:spPr/>
      <dgm:t>
        <a:bodyPr/>
        <a:lstStyle/>
        <a:p>
          <a:endParaRPr lang="en-GB"/>
        </a:p>
      </dgm:t>
    </dgm:pt>
    <dgm:pt modelId="{0F530C2C-03B8-4F07-B5F9-B9827A11BF1A}">
      <dgm:prSet phldrT="[Text]" custT="1"/>
      <dgm:spPr/>
      <dgm:t>
        <a:bodyPr/>
        <a:lstStyle/>
        <a:p>
          <a:r>
            <a:rPr lang="en-US" sz="2000" b="0" u="sng" dirty="0" smtClean="0"/>
            <a:t>STATISTICAL ANALYSIS</a:t>
          </a:r>
        </a:p>
        <a:p>
          <a:r>
            <a:rPr lang="en-US" sz="1800" b="0" u="none" dirty="0" smtClean="0"/>
            <a:t>- correlations between beam parameters and UFO</a:t>
          </a:r>
        </a:p>
        <a:p>
          <a:r>
            <a:rPr lang="en-US" sz="1800" b="0" u="none" dirty="0" smtClean="0"/>
            <a:t>  event (e.g. shape, elastic losses near collimators)</a:t>
          </a:r>
        </a:p>
        <a:p>
          <a:endParaRPr lang="en-US" sz="1800" b="0" u="none" dirty="0" smtClean="0"/>
        </a:p>
        <a:p>
          <a:endParaRPr lang="en-US" sz="1800" b="0" u="none" dirty="0" smtClean="0"/>
        </a:p>
        <a:p>
          <a:r>
            <a:rPr lang="en-US" sz="2400" b="1" dirty="0" smtClean="0"/>
            <a:t>!</a:t>
          </a:r>
          <a:r>
            <a:rPr lang="en-US" sz="1800" b="1" dirty="0" smtClean="0"/>
            <a:t> additional idea: </a:t>
          </a:r>
          <a:r>
            <a:rPr lang="en-US" sz="1800" dirty="0" smtClean="0"/>
            <a:t>use machine learning  to automates the data</a:t>
          </a:r>
        </a:p>
        <a:p>
          <a:r>
            <a:rPr lang="en-US" sz="1800" dirty="0" smtClean="0"/>
            <a:t>   analysis</a:t>
          </a:r>
          <a:endParaRPr lang="en-US" sz="1800" b="0" u="sng" dirty="0" smtClean="0"/>
        </a:p>
      </dgm:t>
    </dgm:pt>
    <dgm:pt modelId="{2953E335-E6E9-48E7-9519-32B83864B02A}" type="parTrans" cxnId="{2842BA47-FF83-4B84-94C5-36A100F85452}">
      <dgm:prSet/>
      <dgm:spPr/>
      <dgm:t>
        <a:bodyPr/>
        <a:lstStyle/>
        <a:p>
          <a:endParaRPr lang="en-GB"/>
        </a:p>
      </dgm:t>
    </dgm:pt>
    <dgm:pt modelId="{113FBBA2-D713-4E0E-BCA1-892962C3AAC3}" type="sibTrans" cxnId="{2842BA47-FF83-4B84-94C5-36A100F85452}">
      <dgm:prSet/>
      <dgm:spPr/>
      <dgm:t>
        <a:bodyPr/>
        <a:lstStyle/>
        <a:p>
          <a:endParaRPr lang="en-GB"/>
        </a:p>
      </dgm:t>
    </dgm:pt>
    <dgm:pt modelId="{04B7C605-6274-4779-A533-A5F6BD5ECFE8}">
      <dgm:prSet phldrT="[Text]"/>
      <dgm:spPr>
        <a:solidFill>
          <a:srgbClr val="FFC000"/>
        </a:solidFill>
        <a:ln>
          <a:solidFill>
            <a:srgbClr val="FFC000"/>
          </a:solidFill>
        </a:ln>
      </dgm:spPr>
      <dgm:t>
        <a:bodyPr/>
        <a:lstStyle/>
        <a:p>
          <a:r>
            <a:rPr lang="en-US" dirty="0" smtClean="0"/>
            <a:t>2</a:t>
          </a:r>
          <a:r>
            <a:rPr lang="en-US" baseline="30000" dirty="0" smtClean="0"/>
            <a:t>nd</a:t>
          </a:r>
          <a:r>
            <a:rPr lang="en-US" dirty="0" smtClean="0"/>
            <a:t> step</a:t>
          </a:r>
          <a:endParaRPr lang="en-GB" dirty="0"/>
        </a:p>
      </dgm:t>
    </dgm:pt>
    <dgm:pt modelId="{75C9EDF0-CC88-49CE-A249-64821695C0CE}" type="parTrans" cxnId="{F24A9632-06AF-4813-A528-D1E9C0D491A9}">
      <dgm:prSet/>
      <dgm:spPr/>
      <dgm:t>
        <a:bodyPr/>
        <a:lstStyle/>
        <a:p>
          <a:endParaRPr lang="en-GB"/>
        </a:p>
      </dgm:t>
    </dgm:pt>
    <dgm:pt modelId="{07D73BF8-EC2C-41A8-B55D-D7580573E35D}" type="sibTrans" cxnId="{F24A9632-06AF-4813-A528-D1E9C0D491A9}">
      <dgm:prSet/>
      <dgm:spPr/>
      <dgm:t>
        <a:bodyPr/>
        <a:lstStyle/>
        <a:p>
          <a:endParaRPr lang="en-GB"/>
        </a:p>
      </dgm:t>
    </dgm:pt>
    <dgm:pt modelId="{1F301071-5278-4EE6-8E92-EF99EB59E746}">
      <dgm:prSet phldrT="[Text]"/>
      <dgm:spPr>
        <a:solidFill>
          <a:srgbClr val="FF0000"/>
        </a:solidFill>
        <a:ln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3</a:t>
          </a:r>
          <a:r>
            <a:rPr lang="en-US" baseline="30000" dirty="0" smtClean="0"/>
            <a:t>rd</a:t>
          </a:r>
          <a:r>
            <a:rPr lang="en-US" dirty="0" smtClean="0"/>
            <a:t> step of software development</a:t>
          </a:r>
          <a:endParaRPr lang="en-GB" dirty="0"/>
        </a:p>
      </dgm:t>
    </dgm:pt>
    <dgm:pt modelId="{461A46C8-6AD0-47B5-92B7-D00E88BE2EF4}" type="parTrans" cxnId="{31DD1D09-9625-40A2-8608-EBF11E448544}">
      <dgm:prSet/>
      <dgm:spPr/>
      <dgm:t>
        <a:bodyPr/>
        <a:lstStyle/>
        <a:p>
          <a:endParaRPr lang="en-GB"/>
        </a:p>
      </dgm:t>
    </dgm:pt>
    <dgm:pt modelId="{9D2EDCD2-ECCD-4C4F-A6BC-9AEAA5D3D7E1}" type="sibTrans" cxnId="{31DD1D09-9625-40A2-8608-EBF11E448544}">
      <dgm:prSet/>
      <dgm:spPr/>
      <dgm:t>
        <a:bodyPr/>
        <a:lstStyle/>
        <a:p>
          <a:endParaRPr lang="en-GB"/>
        </a:p>
      </dgm:t>
    </dgm:pt>
    <dgm:pt modelId="{80600F07-9294-4FEF-A039-9F8F1740946C}" type="pres">
      <dgm:prSet presAssocID="{4870E955-5A7F-45ED-ADED-E355E0FDE4BA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2F2562FD-F706-47FB-9406-275206007C90}" type="pres">
      <dgm:prSet presAssocID="{4EE45B02-DD3E-40A6-8585-6327255BDD3D}" presName="parentText1" presStyleLbl="node1" presStyleIdx="0" presStyleCnt="3" custLinFactNeighborX="-9109" custLinFactNeighborY="727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B3B32C-68ED-47F6-B215-06671718A569}" type="pres">
      <dgm:prSet presAssocID="{4EE45B02-DD3E-40A6-8585-6327255BDD3D}" presName="childText1" presStyleLbl="solidAlignAcc1" presStyleIdx="0" presStyleCnt="1" custScaleX="291135" custScaleY="115109" custLinFactX="8239" custLinFactNeighborX="100000" custLinFactNeighborY="461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BFDD6-84BF-4149-A2BE-FDB302491E0E}" type="pres">
      <dgm:prSet presAssocID="{04B7C605-6274-4779-A533-A5F6BD5ECFE8}" presName="parentText2" presStyleLbl="node1" presStyleIdx="1" presStyleCnt="3" custScaleX="141522" custLinFactNeighborX="-28381" custLinFactNeighborY="5088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3167A9-7F3A-44F7-B6AD-B4E8D853BD43}" type="pres">
      <dgm:prSet presAssocID="{1F301071-5278-4EE6-8E92-EF99EB59E746}" presName="parentText3" presStyleLbl="node1" presStyleIdx="2" presStyleCnt="3" custScaleX="249846" custLinFactNeighborX="-75748" custLinFactNeighborY="8722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FE331EE-91B3-48E6-B8C7-AB42980A105E}" type="presOf" srcId="{04B7C605-6274-4779-A533-A5F6BD5ECFE8}" destId="{BA7BFDD6-84BF-4149-A2BE-FDB302491E0E}" srcOrd="0" destOrd="0" presId="urn:microsoft.com/office/officeart/2009/3/layout/IncreasingArrowsProcess"/>
    <dgm:cxn modelId="{BE43BAF4-8713-46BE-8B26-10F02437562B}" type="presOf" srcId="{0F530C2C-03B8-4F07-B5F9-B9827A11BF1A}" destId="{6EB3B32C-68ED-47F6-B215-06671718A569}" srcOrd="0" destOrd="0" presId="urn:microsoft.com/office/officeart/2009/3/layout/IncreasingArrowsProcess"/>
    <dgm:cxn modelId="{EE58A37C-9817-4BED-AC96-F306E9C4F59E}" type="presOf" srcId="{1F301071-5278-4EE6-8E92-EF99EB59E746}" destId="{D23167A9-7F3A-44F7-B6AD-B4E8D853BD43}" srcOrd="0" destOrd="0" presId="urn:microsoft.com/office/officeart/2009/3/layout/IncreasingArrowsProcess"/>
    <dgm:cxn modelId="{95FED9EC-DF70-42E5-BDB5-59A39C70C8EB}" type="presOf" srcId="{4870E955-5A7F-45ED-ADED-E355E0FDE4BA}" destId="{80600F07-9294-4FEF-A039-9F8F1740946C}" srcOrd="0" destOrd="0" presId="urn:microsoft.com/office/officeart/2009/3/layout/IncreasingArrowsProcess"/>
    <dgm:cxn modelId="{F24A9632-06AF-4813-A528-D1E9C0D491A9}" srcId="{4870E955-5A7F-45ED-ADED-E355E0FDE4BA}" destId="{04B7C605-6274-4779-A533-A5F6BD5ECFE8}" srcOrd="1" destOrd="0" parTransId="{75C9EDF0-CC88-49CE-A249-64821695C0CE}" sibTransId="{07D73BF8-EC2C-41A8-B55D-D7580573E35D}"/>
    <dgm:cxn modelId="{31DD1D09-9625-40A2-8608-EBF11E448544}" srcId="{4870E955-5A7F-45ED-ADED-E355E0FDE4BA}" destId="{1F301071-5278-4EE6-8E92-EF99EB59E746}" srcOrd="2" destOrd="0" parTransId="{461A46C8-6AD0-47B5-92B7-D00E88BE2EF4}" sibTransId="{9D2EDCD2-ECCD-4C4F-A6BC-9AEAA5D3D7E1}"/>
    <dgm:cxn modelId="{BF4FC77C-5674-413B-9AEA-FBAA9112C59F}" type="presOf" srcId="{4EE45B02-DD3E-40A6-8585-6327255BDD3D}" destId="{2F2562FD-F706-47FB-9406-275206007C90}" srcOrd="0" destOrd="0" presId="urn:microsoft.com/office/officeart/2009/3/layout/IncreasingArrowsProcess"/>
    <dgm:cxn modelId="{9EBE530A-73E3-4E5B-86B7-D1C54A94E08D}" srcId="{4870E955-5A7F-45ED-ADED-E355E0FDE4BA}" destId="{4EE45B02-DD3E-40A6-8585-6327255BDD3D}" srcOrd="0" destOrd="0" parTransId="{69FFD861-E78E-4BAB-BD98-DA24280FE9EF}" sibTransId="{16006E1C-5BDB-48C3-AF77-A37A5BA709F4}"/>
    <dgm:cxn modelId="{2842BA47-FF83-4B84-94C5-36A100F85452}" srcId="{4EE45B02-DD3E-40A6-8585-6327255BDD3D}" destId="{0F530C2C-03B8-4F07-B5F9-B9827A11BF1A}" srcOrd="0" destOrd="0" parTransId="{2953E335-E6E9-48E7-9519-32B83864B02A}" sibTransId="{113FBBA2-D713-4E0E-BCA1-892962C3AAC3}"/>
    <dgm:cxn modelId="{56950B95-1789-4837-B482-F103AFEB0D96}" type="presParOf" srcId="{80600F07-9294-4FEF-A039-9F8F1740946C}" destId="{2F2562FD-F706-47FB-9406-275206007C90}" srcOrd="0" destOrd="0" presId="urn:microsoft.com/office/officeart/2009/3/layout/IncreasingArrowsProcess"/>
    <dgm:cxn modelId="{AFD19BD4-BF16-4C30-8FE5-8C0944C45267}" type="presParOf" srcId="{80600F07-9294-4FEF-A039-9F8F1740946C}" destId="{6EB3B32C-68ED-47F6-B215-06671718A569}" srcOrd="1" destOrd="0" presId="urn:microsoft.com/office/officeart/2009/3/layout/IncreasingArrowsProcess"/>
    <dgm:cxn modelId="{BFA93225-3141-44FB-B6EC-5AF27B6B2E3E}" type="presParOf" srcId="{80600F07-9294-4FEF-A039-9F8F1740946C}" destId="{BA7BFDD6-84BF-4149-A2BE-FDB302491E0E}" srcOrd="2" destOrd="0" presId="urn:microsoft.com/office/officeart/2009/3/layout/IncreasingArrowsProcess"/>
    <dgm:cxn modelId="{7872D3CA-3BB1-4B5B-9D70-357C993FECFD}" type="presParOf" srcId="{80600F07-9294-4FEF-A039-9F8F1740946C}" destId="{D23167A9-7F3A-44F7-B6AD-B4E8D853BD43}" srcOrd="3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562FD-F706-47FB-9406-275206007C90}">
      <dsp:nvSpPr>
        <dsp:cNvPr id="0" name=""/>
        <dsp:cNvSpPr/>
      </dsp:nvSpPr>
      <dsp:spPr>
        <a:xfrm>
          <a:off x="317865" y="941805"/>
          <a:ext cx="8226425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0055A0"/>
        </a:solidFill>
        <a:ln w="19050" cap="flat" cmpd="sng" algn="ctr">
          <a:solidFill>
            <a:srgbClr val="0055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</a:t>
          </a:r>
          <a:r>
            <a:rPr lang="en-US" sz="2400" kern="1200" baseline="30000" dirty="0" smtClean="0"/>
            <a:t>st</a:t>
          </a:r>
          <a:r>
            <a:rPr lang="en-US" sz="2400" kern="1200" dirty="0" smtClean="0"/>
            <a:t> step of software development</a:t>
          </a:r>
          <a:endParaRPr lang="en-GB" sz="2400" kern="1200" dirty="0"/>
        </a:p>
      </dsp:txBody>
      <dsp:txXfrm>
        <a:off x="317865" y="1241325"/>
        <a:ext cx="7926905" cy="599040"/>
      </dsp:txXfrm>
    </dsp:sp>
    <dsp:sp modelId="{6EB3B32C-68ED-47F6-B215-06671718A569}">
      <dsp:nvSpPr>
        <dsp:cNvPr id="0" name=""/>
        <dsp:cNvSpPr/>
      </dsp:nvSpPr>
      <dsp:spPr>
        <a:xfrm>
          <a:off x="326142" y="1862331"/>
          <a:ext cx="6802582" cy="3795069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u="sng" kern="1200" dirty="0" smtClean="0"/>
            <a:t>BEAM LOSS DATA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u="sng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beam loss monitors (ionization chambers)</a:t>
          </a:r>
          <a:endParaRPr lang="en-GB" sz="1800" kern="1200" dirty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- stored in .</a:t>
          </a:r>
          <a:r>
            <a:rPr lang="en-US" sz="1800" kern="1200" dirty="0" err="1" smtClean="0"/>
            <a:t>sdds</a:t>
          </a:r>
          <a:r>
            <a:rPr lang="en-US" sz="1800" kern="1200" dirty="0" smtClean="0"/>
            <a:t> files -&gt; import to Python to make all variables 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 available</a:t>
          </a:r>
          <a:endParaRPr lang="en-GB" sz="1800" kern="1200" dirty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u="sng" kern="1200" dirty="0" smtClean="0"/>
        </a:p>
      </dsp:txBody>
      <dsp:txXfrm>
        <a:off x="326142" y="1862331"/>
        <a:ext cx="6802582" cy="3795069"/>
      </dsp:txXfrm>
    </dsp:sp>
    <dsp:sp modelId="{BA7BFDD6-84BF-4149-A2BE-FDB302491E0E}">
      <dsp:nvSpPr>
        <dsp:cNvPr id="0" name=""/>
        <dsp:cNvSpPr/>
      </dsp:nvSpPr>
      <dsp:spPr>
        <a:xfrm>
          <a:off x="2830046" y="1375994"/>
          <a:ext cx="5692686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</a:t>
          </a:r>
          <a:r>
            <a:rPr lang="en-US" sz="2400" kern="1200" baseline="30000" dirty="0" smtClean="0"/>
            <a:t>nd</a:t>
          </a:r>
          <a:r>
            <a:rPr lang="en-US" sz="2400" kern="1200" dirty="0" smtClean="0"/>
            <a:t> step</a:t>
          </a:r>
          <a:endParaRPr lang="en-GB" sz="2400" kern="1200" dirty="0"/>
        </a:p>
      </dsp:txBody>
      <dsp:txXfrm>
        <a:off x="2830046" y="1675514"/>
        <a:ext cx="5393166" cy="599040"/>
      </dsp:txXfrm>
    </dsp:sp>
    <dsp:sp modelId="{D23167A9-7F3A-44F7-B6AD-B4E8D853BD43}">
      <dsp:nvSpPr>
        <dsp:cNvPr id="0" name=""/>
        <dsp:cNvSpPr/>
      </dsp:nvSpPr>
      <dsp:spPr>
        <a:xfrm>
          <a:off x="5385323" y="1740526"/>
          <a:ext cx="3158947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0000"/>
        </a:solidFill>
        <a:ln w="190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</a:t>
          </a:r>
          <a:r>
            <a:rPr lang="en-US" sz="2400" kern="1200" baseline="30000" dirty="0" smtClean="0"/>
            <a:t>rd</a:t>
          </a:r>
          <a:r>
            <a:rPr lang="en-US" sz="2400" kern="1200" dirty="0" smtClean="0"/>
            <a:t> step</a:t>
          </a:r>
          <a:endParaRPr lang="en-GB" sz="2400" kern="1200" dirty="0"/>
        </a:p>
      </dsp:txBody>
      <dsp:txXfrm>
        <a:off x="5385323" y="2040046"/>
        <a:ext cx="2859427" cy="5990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562FD-F706-47FB-9406-275206007C90}">
      <dsp:nvSpPr>
        <dsp:cNvPr id="0" name=""/>
        <dsp:cNvSpPr/>
      </dsp:nvSpPr>
      <dsp:spPr>
        <a:xfrm>
          <a:off x="0" y="1097629"/>
          <a:ext cx="8226425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0055A0"/>
        </a:solidFill>
        <a:ln w="19050" cap="flat" cmpd="sng" algn="ctr">
          <a:solidFill>
            <a:srgbClr val="0055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1</a:t>
          </a:r>
          <a:r>
            <a:rPr lang="en-US" sz="2400" kern="1200" baseline="30000" dirty="0" smtClean="0"/>
            <a:t>st</a:t>
          </a:r>
          <a:r>
            <a:rPr lang="en-US" sz="2400" kern="1200" dirty="0" smtClean="0"/>
            <a:t> step</a:t>
          </a:r>
          <a:endParaRPr lang="en-GB" sz="2400" kern="1200" dirty="0"/>
        </a:p>
      </dsp:txBody>
      <dsp:txXfrm>
        <a:off x="0" y="1397149"/>
        <a:ext cx="7926905" cy="599040"/>
      </dsp:txXfrm>
    </dsp:sp>
    <dsp:sp modelId="{6EB3B32C-68ED-47F6-B215-06671718A569}">
      <dsp:nvSpPr>
        <dsp:cNvPr id="0" name=""/>
        <dsp:cNvSpPr/>
      </dsp:nvSpPr>
      <dsp:spPr>
        <a:xfrm>
          <a:off x="214096" y="2452103"/>
          <a:ext cx="6644046" cy="360720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u="sng" kern="1200" dirty="0" smtClean="0"/>
            <a:t>GROUPING OF SIMILAR EVENTS,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u="sng" kern="1200" dirty="0" smtClean="0"/>
            <a:t>SORTING BY: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u="none" kern="1200" dirty="0" smtClean="0"/>
            <a:t>- </a:t>
          </a:r>
          <a:r>
            <a:rPr lang="en-US" sz="1800" kern="1200" dirty="0" smtClean="0"/>
            <a:t>symmetry of the Gaussian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- </a:t>
          </a:r>
          <a:r>
            <a:rPr lang="en-US" sz="1800" kern="1200" dirty="0" smtClean="0"/>
            <a:t>peak beam loss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- </a:t>
          </a:r>
          <a:r>
            <a:rPr lang="en-US" sz="1800" kern="1200" dirty="0" smtClean="0"/>
            <a:t>total beam loss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- </a:t>
          </a:r>
          <a:r>
            <a:rPr lang="en-US" sz="1800" kern="1200" dirty="0" smtClean="0"/>
            <a:t>duration (FWHM)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- </a:t>
          </a:r>
          <a:r>
            <a:rPr lang="en-US" sz="1800" kern="1200" dirty="0" smtClean="0"/>
            <a:t>exotic shapes (e.g. prolonged tails multiple UFO)</a:t>
          </a:r>
          <a:endParaRPr lang="en-US" sz="1800" b="0" u="none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b="0" u="sng" kern="1200" dirty="0" smtClean="0"/>
        </a:p>
      </dsp:txBody>
      <dsp:txXfrm>
        <a:off x="214096" y="2452103"/>
        <a:ext cx="6644046" cy="3607202"/>
      </dsp:txXfrm>
    </dsp:sp>
    <dsp:sp modelId="{BA7BFDD6-84BF-4149-A2BE-FDB302491E0E}">
      <dsp:nvSpPr>
        <dsp:cNvPr id="0" name=""/>
        <dsp:cNvSpPr/>
      </dsp:nvSpPr>
      <dsp:spPr>
        <a:xfrm>
          <a:off x="172886" y="1549238"/>
          <a:ext cx="8056403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2</a:t>
          </a:r>
          <a:r>
            <a:rPr lang="en-US" sz="2400" kern="1200" baseline="30000" dirty="0" smtClean="0"/>
            <a:t>nd</a:t>
          </a:r>
          <a:r>
            <a:rPr lang="en-US" sz="2400" kern="1200" dirty="0" smtClean="0"/>
            <a:t> </a:t>
          </a:r>
          <a:r>
            <a:rPr lang="en-US" sz="2400" kern="1200" smtClean="0"/>
            <a:t>step of software development</a:t>
          </a:r>
          <a:endParaRPr lang="en-GB" sz="2400" kern="1200" dirty="0"/>
        </a:p>
      </dsp:txBody>
      <dsp:txXfrm>
        <a:off x="172886" y="1848758"/>
        <a:ext cx="7756883" cy="599040"/>
      </dsp:txXfrm>
    </dsp:sp>
    <dsp:sp modelId="{D23167A9-7F3A-44F7-B6AD-B4E8D853BD43}">
      <dsp:nvSpPr>
        <dsp:cNvPr id="0" name=""/>
        <dsp:cNvSpPr/>
      </dsp:nvSpPr>
      <dsp:spPr>
        <a:xfrm>
          <a:off x="4754759" y="1896350"/>
          <a:ext cx="3158947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0000"/>
        </a:solidFill>
        <a:ln w="190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254000" bIns="190195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</a:t>
          </a:r>
          <a:r>
            <a:rPr lang="en-US" sz="2400" kern="1200" baseline="30000" dirty="0" smtClean="0"/>
            <a:t>rd</a:t>
          </a:r>
          <a:r>
            <a:rPr lang="en-US" sz="2400" kern="1200" dirty="0" smtClean="0"/>
            <a:t> step</a:t>
          </a:r>
          <a:endParaRPr lang="en-GB" sz="2400" kern="1200" dirty="0"/>
        </a:p>
      </dsp:txBody>
      <dsp:txXfrm>
        <a:off x="4754759" y="2195870"/>
        <a:ext cx="2859427" cy="599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2562FD-F706-47FB-9406-275206007C90}">
      <dsp:nvSpPr>
        <dsp:cNvPr id="0" name=""/>
        <dsp:cNvSpPr/>
      </dsp:nvSpPr>
      <dsp:spPr>
        <a:xfrm>
          <a:off x="0" y="1073673"/>
          <a:ext cx="8226425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0055A0"/>
        </a:solidFill>
        <a:ln w="19050" cap="flat" cmpd="sng" algn="ctr">
          <a:solidFill>
            <a:srgbClr val="0055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019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1</a:t>
          </a:r>
          <a:r>
            <a:rPr lang="en-US" sz="2300" kern="1200" baseline="30000" dirty="0" smtClean="0"/>
            <a:t>st</a:t>
          </a:r>
          <a:r>
            <a:rPr lang="en-US" sz="2300" kern="1200" dirty="0" smtClean="0"/>
            <a:t> step</a:t>
          </a:r>
          <a:endParaRPr lang="en-GB" sz="2300" kern="1200" dirty="0"/>
        </a:p>
      </dsp:txBody>
      <dsp:txXfrm>
        <a:off x="0" y="1373193"/>
        <a:ext cx="7926905" cy="599040"/>
      </dsp:txXfrm>
    </dsp:sp>
    <dsp:sp modelId="{6EB3B32C-68ED-47F6-B215-06671718A569}">
      <dsp:nvSpPr>
        <dsp:cNvPr id="0" name=""/>
        <dsp:cNvSpPr/>
      </dsp:nvSpPr>
      <dsp:spPr>
        <a:xfrm>
          <a:off x="348389" y="2879458"/>
          <a:ext cx="7376600" cy="26566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u="sng" kern="1200" dirty="0" smtClean="0"/>
            <a:t>STATISTICAL ANALYSIS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- correlations between beam parameters and UFO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u="none" kern="1200" dirty="0" smtClean="0"/>
            <a:t>  event (e.g. shape, elastic losses near collimators)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0" u="none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b="0" u="none" kern="1200" dirty="0" smtClean="0"/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!</a:t>
          </a:r>
          <a:r>
            <a:rPr lang="en-US" sz="1800" b="1" kern="1200" dirty="0" smtClean="0"/>
            <a:t> additional idea: </a:t>
          </a:r>
          <a:r>
            <a:rPr lang="en-US" sz="1800" kern="1200" dirty="0" smtClean="0"/>
            <a:t>use machine learning  to automates the data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   analysis</a:t>
          </a:r>
          <a:endParaRPr lang="en-US" sz="1800" b="0" u="sng" kern="1200" dirty="0" smtClean="0"/>
        </a:p>
      </dsp:txBody>
      <dsp:txXfrm>
        <a:off x="348389" y="2879458"/>
        <a:ext cx="7376600" cy="2656652"/>
      </dsp:txXfrm>
    </dsp:sp>
    <dsp:sp modelId="{BA7BFDD6-84BF-4149-A2BE-FDB302491E0E}">
      <dsp:nvSpPr>
        <dsp:cNvPr id="0" name=""/>
        <dsp:cNvSpPr/>
      </dsp:nvSpPr>
      <dsp:spPr>
        <a:xfrm>
          <a:off x="0" y="1525282"/>
          <a:ext cx="8056403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C000"/>
        </a:solidFill>
        <a:ln w="19050" cap="flat" cmpd="sng" algn="ctr">
          <a:solidFill>
            <a:srgbClr val="FFC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019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2</a:t>
          </a:r>
          <a:r>
            <a:rPr lang="en-US" sz="2300" kern="1200" baseline="30000" dirty="0" smtClean="0"/>
            <a:t>nd</a:t>
          </a:r>
          <a:r>
            <a:rPr lang="en-US" sz="2300" kern="1200" dirty="0" smtClean="0"/>
            <a:t> step</a:t>
          </a:r>
          <a:endParaRPr lang="en-GB" sz="2300" kern="1200" dirty="0"/>
        </a:p>
      </dsp:txBody>
      <dsp:txXfrm>
        <a:off x="0" y="1824802"/>
        <a:ext cx="7756883" cy="599040"/>
      </dsp:txXfrm>
    </dsp:sp>
    <dsp:sp modelId="{D23167A9-7F3A-44F7-B6AD-B4E8D853BD43}">
      <dsp:nvSpPr>
        <dsp:cNvPr id="0" name=""/>
        <dsp:cNvSpPr/>
      </dsp:nvSpPr>
      <dsp:spPr>
        <a:xfrm>
          <a:off x="335186" y="1968180"/>
          <a:ext cx="7892503" cy="1198080"/>
        </a:xfrm>
        <a:prstGeom prst="rightArrow">
          <a:avLst>
            <a:gd name="adj1" fmla="val 50000"/>
            <a:gd name="adj2" fmla="val 50000"/>
          </a:avLst>
        </a:prstGeom>
        <a:solidFill>
          <a:srgbClr val="FF0000"/>
        </a:solidFill>
        <a:ln w="19050" cap="flat" cmpd="sng" algn="ctr">
          <a:solidFill>
            <a:srgbClr val="FF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254000" bIns="190195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3</a:t>
          </a:r>
          <a:r>
            <a:rPr lang="en-US" sz="2300" kern="1200" baseline="30000" dirty="0" smtClean="0"/>
            <a:t>rd</a:t>
          </a:r>
          <a:r>
            <a:rPr lang="en-US" sz="2300" kern="1200" dirty="0" smtClean="0"/>
            <a:t> step of software development</a:t>
          </a:r>
          <a:endParaRPr lang="en-GB" sz="2300" kern="1200" dirty="0"/>
        </a:p>
      </dsp:txBody>
      <dsp:txXfrm>
        <a:off x="335186" y="2267700"/>
        <a:ext cx="7592983" cy="5990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google.ch/url?sa=i&amp;rct=j&amp;q=&amp;esrc=s&amp;source=images&amp;cd=&amp;cad=rja&amp;uact=8&amp;ved=0ahUKEwijqI_055bQAhXIthQKHQOyAsIQjRwIBw&amp;url=https://myworld.unl.edu/index.cfm?FuseAction%3DPrograms.ViewProgram%26Program_ID%3D10063&amp;bvm=bv.137904068,d.d24&amp;psig=AFQjCNHZ91fXGXmgmtZHMKes3Qn0Uj8C8Q&amp;ust=147861381671766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u="sng" dirty="0"/>
              <a:t>U</a:t>
            </a:r>
            <a:r>
              <a:rPr lang="en-US" sz="3600" dirty="0"/>
              <a:t>nidentified </a:t>
            </a:r>
            <a:r>
              <a:rPr lang="en-US" sz="3600" u="sng" dirty="0"/>
              <a:t>F</a:t>
            </a:r>
            <a:r>
              <a:rPr lang="en-US" sz="3600" dirty="0"/>
              <a:t>alling </a:t>
            </a:r>
            <a:r>
              <a:rPr lang="en-US" sz="3600" u="sng" dirty="0"/>
              <a:t>O</a:t>
            </a:r>
            <a:r>
              <a:rPr lang="en-US" sz="3600" dirty="0"/>
              <a:t>bjects (</a:t>
            </a:r>
            <a:r>
              <a:rPr lang="en-US" sz="3600" dirty="0" smtClean="0"/>
              <a:t>UFOs)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en-US" sz="2000" dirty="0" smtClean="0"/>
              <a:t>firstly observed in June 2010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en-US" sz="2000" dirty="0"/>
              <a:t>m</a:t>
            </a:r>
            <a:r>
              <a:rPr lang="en-US" sz="2000" dirty="0" smtClean="0"/>
              <a:t>ost likely micrometer-sized dust particle, which lead to very fast beam losses caused by their interactions with the beam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0786" y="3553290"/>
            <a:ext cx="5343525" cy="1819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41193" y="4352333"/>
            <a:ext cx="20559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dirty="0" smtClean="0">
                <a:solidFill>
                  <a:schemeClr val="tx1">
                    <a:lumMod val="50000"/>
                  </a:schemeClr>
                </a:solidFill>
              </a:rPr>
              <a:t>Number of beam dumps due to UFOs in the arcs, at the injection kicker magnets (MKIs), at collimators and roman pots, experiments, and other locations</a:t>
            </a:r>
          </a:p>
          <a:p>
            <a:pPr algn="just"/>
            <a:r>
              <a:rPr lang="en-US" sz="1000" dirty="0" smtClean="0">
                <a:solidFill>
                  <a:schemeClr val="tx1">
                    <a:lumMod val="50000"/>
                  </a:schemeClr>
                </a:solidFill>
              </a:rPr>
              <a:t>From Bar et al. 2013</a:t>
            </a:r>
            <a:endParaRPr lang="en-GB" sz="1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5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200" dirty="0" smtClean="0"/>
              <a:t>Multidirectional </a:t>
            </a:r>
            <a:r>
              <a:rPr lang="en-US" sz="3200" dirty="0" smtClean="0"/>
              <a:t>approach to the UFO problem</a:t>
            </a:r>
            <a:endParaRPr lang="en-GB" sz="32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4490093"/>
              </p:ext>
            </p:extLst>
          </p:nvPr>
        </p:nvGraphicFramePr>
        <p:xfrm>
          <a:off x="1068219" y="1396055"/>
          <a:ext cx="6920362" cy="36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15647" y="2408745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Statistical </a:t>
            </a: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4579747" y="3362903"/>
            <a:ext cx="1619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bg1"/>
                </a:solidFill>
              </a:rPr>
              <a:t>Simulation &amp;</a:t>
            </a:r>
          </a:p>
          <a:p>
            <a:r>
              <a:rPr lang="en-US" sz="1800" dirty="0" smtClean="0">
                <a:solidFill>
                  <a:schemeClr val="bg1"/>
                </a:solidFill>
              </a:rPr>
              <a:t>model</a:t>
            </a:r>
            <a:endParaRPr lang="en-GB" sz="18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l="13513" r="12646" b="10929"/>
          <a:stretch/>
        </p:blipFill>
        <p:spPr>
          <a:xfrm>
            <a:off x="5988485" y="1357581"/>
            <a:ext cx="1593147" cy="1278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35" y="3505234"/>
            <a:ext cx="1042231" cy="1008000"/>
          </a:xfrm>
          <a:prstGeom prst="rect">
            <a:avLst/>
          </a:prstGeom>
        </p:spPr>
      </p:pic>
      <p:pic>
        <p:nvPicPr>
          <p:cNvPr id="16" name="0586CAAC-170A-4562-90D2-C31CED904318" descr="BD67D34B-A332-4C0E-B217-2172B8C663C6@cern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3" t="7401" r="9929" b="3090"/>
          <a:stretch/>
        </p:blipFill>
        <p:spPr bwMode="auto">
          <a:xfrm>
            <a:off x="459164" y="1225236"/>
            <a:ext cx="2397684" cy="13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9337" y="3232831"/>
            <a:ext cx="2514600" cy="24765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843" y="5375555"/>
            <a:ext cx="2131626" cy="7200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66030" y="1968492"/>
            <a:ext cx="1242587" cy="117295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4549107" y="2425290"/>
            <a:ext cx="1077904" cy="61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Experimental Studies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037282" y="3362902"/>
            <a:ext cx="13803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Detection &amp;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Analysis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937" y="2531312"/>
            <a:ext cx="1833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>
                    <a:lumMod val="50000"/>
                  </a:schemeClr>
                </a:solidFill>
              </a:rPr>
              <a:t>Numbers of arc UFO events per hour </a:t>
            </a:r>
            <a:endParaRPr lang="en-GB" sz="1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802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11346"/>
              </p:ext>
            </p:extLst>
          </p:nvPr>
        </p:nvGraphicFramePr>
        <p:xfrm>
          <a:off x="460375" y="-433569"/>
          <a:ext cx="8226425" cy="5841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59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6839011"/>
              </p:ext>
            </p:extLst>
          </p:nvPr>
        </p:nvGraphicFramePr>
        <p:xfrm>
          <a:off x="460375" y="-614322"/>
          <a:ext cx="8226425" cy="60593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77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1604787"/>
              </p:ext>
            </p:extLst>
          </p:nvPr>
        </p:nvGraphicFramePr>
        <p:xfrm>
          <a:off x="460375" y="-400594"/>
          <a:ext cx="8226425" cy="55361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82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860" y="4485879"/>
            <a:ext cx="8226854" cy="226402"/>
          </a:xfrm>
        </p:spPr>
        <p:txBody>
          <a:bodyPr/>
          <a:lstStyle/>
          <a:p>
            <a:r>
              <a:rPr lang="en-US" dirty="0" smtClean="0"/>
              <a:t>www.cern.ch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955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Motivation for TSP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z="2400" dirty="0"/>
              <a:t>opportunity to work in the largest research centre for fundamental physics in the world</a:t>
            </a:r>
          </a:p>
          <a:p>
            <a:pPr lvl="0"/>
            <a:r>
              <a:rPr lang="en-GB" sz="2400" dirty="0"/>
              <a:t>possibility to gain and expand knowledge, skills in programming and machine learning for the LHC machine protection problems</a:t>
            </a:r>
          </a:p>
          <a:p>
            <a:pPr lvl="0"/>
            <a:r>
              <a:rPr lang="en-GB" sz="2400" dirty="0"/>
              <a:t>broadening horizons</a:t>
            </a:r>
          </a:p>
          <a:p>
            <a:pPr lvl="0"/>
            <a:r>
              <a:rPr lang="en-GB" sz="2400" dirty="0"/>
              <a:t>international interdisciplinary research group</a:t>
            </a:r>
          </a:p>
          <a:p>
            <a:pPr marL="36576" indent="0">
              <a:buNone/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42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85734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Martyna Dziadosz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1343557" y="3385257"/>
            <a:ext cx="6454140" cy="419653"/>
          </a:xfrm>
        </p:spPr>
        <p:txBody>
          <a:bodyPr>
            <a:normAutofit/>
          </a:bodyPr>
          <a:lstStyle/>
          <a:p>
            <a:pPr algn="ctr"/>
            <a:r>
              <a:rPr lang="en-US" sz="1800" b="1" dirty="0" smtClean="0"/>
              <a:t>Personal introduction to TE-MPE-PE section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437632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10 November 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Martyna Dziadosz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01039" y="510540"/>
            <a:ext cx="774324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u="sng" dirty="0" smtClean="0"/>
              <a:t>AGENDA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Background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Realized </a:t>
            </a:r>
            <a:r>
              <a:rPr lang="en-US" sz="2800" dirty="0" smtClean="0"/>
              <a:t>projects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lang="en-US" sz="2800" dirty="0" smtClean="0"/>
              <a:t>Prospective </a:t>
            </a:r>
            <a:r>
              <a:rPr lang="en-US" sz="2800" dirty="0" smtClean="0"/>
              <a:t>project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276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 smtClean="0"/>
              <a:t>Background</a:t>
            </a:r>
            <a:endParaRPr lang="en-GB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53876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1600" dirty="0" smtClean="0"/>
              <a:t>From</a:t>
            </a:r>
            <a:r>
              <a:rPr lang="en-US" sz="1600" dirty="0"/>
              <a:t>: </a:t>
            </a:r>
            <a:r>
              <a:rPr lang="en-US" sz="1600" dirty="0" err="1"/>
              <a:t>Zwoleń</a:t>
            </a:r>
            <a:r>
              <a:rPr lang="en-US" sz="1600" dirty="0"/>
              <a:t>, </a:t>
            </a:r>
            <a:r>
              <a:rPr lang="en-US" sz="1600" dirty="0" smtClean="0"/>
              <a:t>Poland</a:t>
            </a:r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US" sz="1600" dirty="0"/>
          </a:p>
          <a:p>
            <a:pPr marL="36576" indent="0">
              <a:buNone/>
            </a:pPr>
            <a:endParaRPr lang="en-US" sz="1600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" y="3101131"/>
            <a:ext cx="4730411" cy="30763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51708" y="3101131"/>
            <a:ext cx="3905573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 algn="just">
              <a:buNone/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16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cycle studies </a:t>
            </a:r>
            <a:r>
              <a:rPr lang="en-US" sz="1400" dirty="0"/>
              <a:t>(Bachelor of Engineering degree):</a:t>
            </a:r>
          </a:p>
          <a:p>
            <a:pPr marL="36576" indent="0" algn="just">
              <a:lnSpc>
                <a:spcPct val="200000"/>
              </a:lnSpc>
              <a:buNone/>
            </a:pPr>
            <a:r>
              <a:rPr lang="en-US" sz="1400" i="1" dirty="0">
                <a:solidFill>
                  <a:srgbClr val="0055A0"/>
                </a:solidFill>
              </a:rPr>
              <a:t>Medical Physics</a:t>
            </a:r>
          </a:p>
          <a:p>
            <a:pPr marL="36576" indent="0" algn="just">
              <a:buNone/>
            </a:pPr>
            <a:r>
              <a:rPr lang="en-US" sz="1400" b="1" dirty="0"/>
              <a:t>Dissertation</a:t>
            </a:r>
            <a:r>
              <a:rPr 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400" i="1" dirty="0"/>
              <a:t>Project of Permanent Magnet for Magnetic Drug Targeting.</a:t>
            </a:r>
          </a:p>
        </p:txBody>
      </p:sp>
      <p:pic>
        <p:nvPicPr>
          <p:cNvPr id="11" name="Picture 2" descr="http://www.faceaddicted.pl/wp-content/uploads/2015/08/agh-logo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97" y="1864369"/>
            <a:ext cx="526855" cy="9354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269849" y="1936565"/>
            <a:ext cx="64222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lnSpc>
                <a:spcPct val="150000"/>
              </a:lnSpc>
              <a:buNone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AGH University of Science and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Technology in Cracow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>
              <a:lnSpc>
                <a:spcPct val="150000"/>
              </a:lnSpc>
              <a:buNone/>
            </a:pPr>
            <a:r>
              <a:rPr lang="en-US" sz="1400" dirty="0" smtClean="0"/>
              <a:t>Faculty </a:t>
            </a:r>
            <a:r>
              <a:rPr lang="en-US" sz="1400" dirty="0"/>
              <a:t>of Physics and Applied Computer Science</a:t>
            </a:r>
          </a:p>
        </p:txBody>
      </p:sp>
    </p:spTree>
    <p:extLst>
      <p:ext uri="{BB962C8B-B14F-4D97-AF65-F5344CB8AC3E}">
        <p14:creationId xmlns:p14="http://schemas.microsoft.com/office/powerpoint/2010/main" val="313556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2" descr="Znalezione obrazy dla zapytania university of heidelber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2343547"/>
            <a:ext cx="3238500" cy="3829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Obraz 4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335" y="2332081"/>
            <a:ext cx="2448000" cy="76121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9609" y="636302"/>
            <a:ext cx="7422218" cy="1523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just">
              <a:lnSpc>
                <a:spcPct val="150000"/>
              </a:lnSpc>
              <a:buNone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nd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cycle 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studies </a:t>
            </a:r>
            <a:r>
              <a:rPr lang="en-US" dirty="0" smtClean="0"/>
              <a:t>(Master </a:t>
            </a:r>
            <a:r>
              <a:rPr lang="en-US" dirty="0"/>
              <a:t>degree):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n-US" i="1" dirty="0" smtClean="0">
                <a:solidFill>
                  <a:srgbClr val="0055A0"/>
                </a:solidFill>
              </a:rPr>
              <a:t>Medical Physics with specialization: Imaging and Biometrics</a:t>
            </a:r>
            <a:endParaRPr lang="en-US" i="1" dirty="0">
              <a:solidFill>
                <a:srgbClr val="0055A0"/>
              </a:solidFill>
            </a:endParaRPr>
          </a:p>
          <a:p>
            <a:pPr marL="36576" indent="0" algn="just">
              <a:buNone/>
            </a:pPr>
            <a:endParaRPr lang="en-US" b="1" dirty="0" smtClean="0"/>
          </a:p>
          <a:p>
            <a:pPr marL="36576" indent="0" algn="just">
              <a:buNone/>
            </a:pPr>
            <a:endParaRPr lang="en-US" i="1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329609" y="3277050"/>
            <a:ext cx="5575891" cy="3991669"/>
          </a:xfrm>
        </p:spPr>
        <p:txBody>
          <a:bodyPr>
            <a:noAutofit/>
          </a:bodyPr>
          <a:lstStyle/>
          <a:p>
            <a:pPr marL="36576" indent="0" algn="just">
              <a:buNone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University of Heidelberg, GERMANY</a:t>
            </a:r>
          </a:p>
          <a:p>
            <a:pPr marL="36576" indent="0" algn="just">
              <a:buNone/>
            </a:pPr>
            <a:r>
              <a:rPr lang="en-US" sz="1400" dirty="0"/>
              <a:t>Department of Physics and Astronomy </a:t>
            </a:r>
            <a:endParaRPr lang="en-US" sz="1400" dirty="0" smtClean="0"/>
          </a:p>
          <a:p>
            <a:pPr marL="36576" indent="0" algn="just">
              <a:lnSpc>
                <a:spcPct val="200000"/>
              </a:lnSpc>
              <a:buNone/>
            </a:pPr>
            <a:r>
              <a:rPr lang="en-US" sz="1400" i="1" dirty="0" smtClean="0"/>
              <a:t>Physics </a:t>
            </a:r>
            <a:r>
              <a:rPr lang="en-US" sz="1400" i="1" dirty="0"/>
              <a:t>(2</a:t>
            </a:r>
            <a:r>
              <a:rPr lang="en-US" sz="1400" i="1" baseline="30000" dirty="0"/>
              <a:t>nd</a:t>
            </a:r>
            <a:r>
              <a:rPr lang="en-US" sz="1400" i="1" dirty="0"/>
              <a:t> and 3</a:t>
            </a:r>
            <a:r>
              <a:rPr lang="en-US" sz="1400" i="1" baseline="30000" dirty="0"/>
              <a:t>rd</a:t>
            </a:r>
            <a:r>
              <a:rPr lang="en-US" sz="1400" i="1" dirty="0"/>
              <a:t> semester</a:t>
            </a:r>
            <a:r>
              <a:rPr lang="en-US" sz="1400" i="1" dirty="0" smtClean="0"/>
              <a:t>) – Erasmus </a:t>
            </a:r>
          </a:p>
          <a:p>
            <a:pPr marL="36576" indent="0" algn="just">
              <a:buNone/>
            </a:pPr>
            <a:r>
              <a:rPr lang="en-US" sz="1400" b="1" i="1" dirty="0" smtClean="0"/>
              <a:t>Dissertation</a:t>
            </a:r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400" i="1" dirty="0" smtClean="0"/>
              <a:t>Implementation </a:t>
            </a:r>
            <a:r>
              <a:rPr lang="en-US" sz="1400" i="1" dirty="0"/>
              <a:t>of pseudo-continuous Arterial Spin Labeling (</a:t>
            </a:r>
            <a:r>
              <a:rPr lang="en-US" sz="1400" i="1" dirty="0" err="1"/>
              <a:t>pCASL</a:t>
            </a:r>
            <a:r>
              <a:rPr lang="en-US" sz="1400" i="1" dirty="0"/>
              <a:t>) Perfusion MRI with a 3D Echo Planar Readout </a:t>
            </a:r>
            <a:r>
              <a:rPr lang="en-US" sz="1400" i="1" dirty="0" smtClean="0"/>
              <a:t>at </a:t>
            </a:r>
            <a:r>
              <a:rPr lang="en-US" sz="1400" i="1" dirty="0"/>
              <a:t>3 Tesla. </a:t>
            </a:r>
          </a:p>
          <a:p>
            <a:pPr marL="36576" indent="0">
              <a:buNone/>
            </a:pP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23270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954" y="484360"/>
            <a:ext cx="8226854" cy="786989"/>
          </a:xfrm>
        </p:spPr>
        <p:txBody>
          <a:bodyPr/>
          <a:lstStyle/>
          <a:p>
            <a:pPr marL="36576" indent="0">
              <a:buNone/>
            </a:pPr>
            <a:r>
              <a:rPr lang="en-US" u="sng" dirty="0" smtClean="0"/>
              <a:t>Master Thesis </a:t>
            </a:r>
            <a:endParaRPr lang="en-GB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5004" y="4177075"/>
            <a:ext cx="1100998" cy="10246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478" y="4168156"/>
            <a:ext cx="1044205" cy="10328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167" y="4177075"/>
            <a:ext cx="1058472" cy="1024691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5635976" y="4678991"/>
            <a:ext cx="110946" cy="48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081848" y="4657974"/>
            <a:ext cx="171578" cy="483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081848" y="4774095"/>
            <a:ext cx="171578" cy="6268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37953" y="1173024"/>
            <a:ext cx="3322357" cy="4897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Magnetic Resonance Imaging (MRI)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i</a:t>
            </a:r>
            <a:r>
              <a:rPr lang="en-US" sz="1500" dirty="0" smtClean="0"/>
              <a:t>mplementation of the non-invasive sequence to measure the human brain perfusion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development </a:t>
            </a:r>
            <a:r>
              <a:rPr lang="en-US" sz="1500" dirty="0"/>
              <a:t>of 2 simulation </a:t>
            </a:r>
          </a:p>
          <a:p>
            <a:pPr>
              <a:lnSpc>
                <a:spcPct val="150000"/>
              </a:lnSpc>
            </a:pPr>
            <a:r>
              <a:rPr lang="en-US" sz="1500" dirty="0"/>
              <a:t>      (Python &amp; </a:t>
            </a:r>
            <a:r>
              <a:rPr lang="en-US" sz="1500" dirty="0" err="1"/>
              <a:t>Matlab</a:t>
            </a:r>
            <a:r>
              <a:rPr lang="en-US" sz="1500" dirty="0"/>
              <a:t> </a:t>
            </a:r>
            <a:r>
              <a:rPr lang="en-US" sz="1500" dirty="0" smtClean="0"/>
              <a:t>software)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 smtClean="0"/>
              <a:t>parameters </a:t>
            </a:r>
            <a:r>
              <a:rPr lang="en-US" sz="1500" dirty="0"/>
              <a:t>optimization </a:t>
            </a:r>
            <a:endParaRPr lang="en-US" sz="1500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500" dirty="0"/>
              <a:t>d</a:t>
            </a:r>
            <a:r>
              <a:rPr lang="en-US" sz="1500" dirty="0" smtClean="0"/>
              <a:t>ata evaluation: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image post-processing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/>
              <a:t>p</a:t>
            </a:r>
            <a:r>
              <a:rPr lang="en-US" sz="1500" dirty="0" smtClean="0"/>
              <a:t>erfusion and cerebral blood flow (CBF) estimations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500" dirty="0" smtClean="0"/>
              <a:t>statistical assessment</a:t>
            </a:r>
            <a:endParaRPr lang="en-US" sz="1500" dirty="0"/>
          </a:p>
        </p:txBody>
      </p:sp>
      <p:sp>
        <p:nvSpPr>
          <p:cNvPr id="35" name="TextBox 34"/>
          <p:cNvSpPr txBox="1"/>
          <p:nvPr/>
        </p:nvSpPr>
        <p:spPr>
          <a:xfrm>
            <a:off x="4506244" y="3303005"/>
            <a:ext cx="219695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</a:rPr>
              <a:t>The general concept of Arterial Spin Labeling (ASL) utilizing a brain perfusion experiment as an example.</a:t>
            </a:r>
            <a:endParaRPr lang="en-GB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7058077" y="3546010"/>
            <a:ext cx="0" cy="151074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058077" y="3299551"/>
            <a:ext cx="0" cy="151073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7129122" y="3256968"/>
            <a:ext cx="1210433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 smtClean="0">
                <a:solidFill>
                  <a:schemeClr val="accent6">
                    <a:lumMod val="50000"/>
                  </a:schemeClr>
                </a:solidFill>
              </a:rPr>
              <a:t>uninverted</a:t>
            </a:r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 spin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accent6">
                    <a:lumMod val="50000"/>
                  </a:schemeClr>
                </a:solidFill>
              </a:rPr>
              <a:t>i</a:t>
            </a:r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nverted spin </a:t>
            </a:r>
            <a:endParaRPr lang="en-GB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543" y="804342"/>
            <a:ext cx="4581719" cy="24840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506244" y="5301277"/>
            <a:ext cx="401975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</a:rPr>
              <a:t>An exemplary perfusion-weighted image (right-hand side) obtained by subtraction the tag image (in the middle) from the control one (</a:t>
            </a:r>
            <a:r>
              <a:rPr lang="en-US" sz="900" dirty="0">
                <a:solidFill>
                  <a:schemeClr val="tx1">
                    <a:lumMod val="50000"/>
                  </a:schemeClr>
                </a:solidFill>
              </a:rPr>
              <a:t>right-hand side</a:t>
            </a:r>
            <a:r>
              <a:rPr lang="en-US" sz="900" dirty="0" smtClean="0">
                <a:solidFill>
                  <a:schemeClr val="tx1">
                    <a:lumMod val="50000"/>
                  </a:schemeClr>
                </a:solidFill>
              </a:rPr>
              <a:t>). </a:t>
            </a:r>
            <a:endParaRPr lang="en-GB" sz="9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7322955" y="1382261"/>
            <a:ext cx="1288307" cy="246408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1001">
            <a:schemeClr val="l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7351899" y="1382261"/>
                <a:ext cx="1218603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120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</m:oMath>
                </a14:m>
                <a:r>
                  <a:rPr lang="en-GB" sz="1200" dirty="0">
                    <a:solidFill>
                      <a:schemeClr val="accent6">
                        <a:lumMod val="50000"/>
                      </a:schemeClr>
                    </a:solidFill>
                  </a:rPr>
                  <a:t>M=control-tag</a:t>
                </a:r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51899" y="1382261"/>
                <a:ext cx="1218603" cy="276999"/>
              </a:xfrm>
              <a:prstGeom prst="rect">
                <a:avLst/>
              </a:prstGeom>
              <a:blipFill rotWithShape="0">
                <a:blip r:embed="rId6"/>
                <a:stretch>
                  <a:fillRect t="-4444" r="-500" b="-1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231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9946" y="432741"/>
            <a:ext cx="8226854" cy="78698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u="sng" dirty="0" smtClean="0"/>
              <a:t>Other projects</a:t>
            </a:r>
            <a:endParaRPr lang="en-GB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641555" y="1330343"/>
            <a:ext cx="75438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The impact of the humidity on </a:t>
            </a:r>
            <a:r>
              <a:rPr lang="pl-PL" dirty="0" smtClean="0"/>
              <a:t>TLD</a:t>
            </a:r>
            <a:r>
              <a:rPr lang="en-US" dirty="0" smtClean="0"/>
              <a:t> (</a:t>
            </a:r>
            <a:r>
              <a:rPr lang="en-US" dirty="0" err="1" smtClean="0"/>
              <a:t>termoluminescent</a:t>
            </a:r>
            <a:r>
              <a:rPr lang="en-US" dirty="0" smtClean="0"/>
              <a:t>)</a:t>
            </a:r>
            <a:r>
              <a:rPr lang="pl-PL" dirty="0" smtClean="0"/>
              <a:t> </a:t>
            </a:r>
            <a:r>
              <a:rPr lang="pl-PL" dirty="0"/>
              <a:t>detectors </a:t>
            </a:r>
            <a:r>
              <a:rPr lang="pl-PL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(Cracow, 2013)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Iris recognition from the image using </a:t>
            </a:r>
            <a:r>
              <a:rPr lang="en-US" dirty="0"/>
              <a:t>J</a:t>
            </a:r>
            <a:r>
              <a:rPr lang="pl-PL" dirty="0"/>
              <a:t>ava software </a:t>
            </a:r>
            <a:r>
              <a:rPr lang="en-US" dirty="0" smtClean="0">
                <a:solidFill>
                  <a:srgbClr val="FF9715"/>
                </a:solidFill>
              </a:rPr>
              <a:t>(C</a:t>
            </a:r>
            <a:r>
              <a:rPr lang="pl-PL" dirty="0" smtClean="0">
                <a:solidFill>
                  <a:srgbClr val="FF9715"/>
                </a:solidFill>
              </a:rPr>
              <a:t>racow</a:t>
            </a:r>
            <a:r>
              <a:rPr lang="pl-PL" dirty="0">
                <a:solidFill>
                  <a:srgbClr val="FF9715"/>
                </a:solidFill>
              </a:rPr>
              <a:t>, 2014)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Electroencephalography (</a:t>
            </a:r>
            <a:r>
              <a:rPr lang="pl-PL" dirty="0"/>
              <a:t>EEG</a:t>
            </a:r>
            <a:r>
              <a:rPr lang="en-US" dirty="0" smtClean="0"/>
              <a:t>)</a:t>
            </a:r>
            <a:r>
              <a:rPr lang="pl-PL" dirty="0" smtClean="0"/>
              <a:t> </a:t>
            </a:r>
            <a:r>
              <a:rPr lang="pl-PL" dirty="0"/>
              <a:t>experiment preparation and analysis within Matlab software </a:t>
            </a:r>
            <a:r>
              <a:rPr lang="pl-PL" dirty="0">
                <a:solidFill>
                  <a:srgbClr val="FF9715"/>
                </a:solidFill>
              </a:rPr>
              <a:t>(Cracow, 2015)</a:t>
            </a: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dirty="0"/>
              <a:t>Grasp &amp; Lift EEG detection using Python </a:t>
            </a:r>
            <a:r>
              <a:rPr lang="pl-PL" dirty="0" smtClean="0"/>
              <a:t>software</a:t>
            </a:r>
            <a:r>
              <a:rPr lang="en-US" dirty="0" smtClean="0"/>
              <a:t> and machine learning approaches</a:t>
            </a:r>
            <a:r>
              <a:rPr lang="en" dirty="0" smtClean="0"/>
              <a:t>. </a:t>
            </a:r>
            <a:r>
              <a:rPr lang="en-US" dirty="0" smtClean="0">
                <a:solidFill>
                  <a:srgbClr val="F20253"/>
                </a:solidFill>
              </a:rPr>
              <a:t>(H</a:t>
            </a:r>
            <a:r>
              <a:rPr lang="pl-PL" dirty="0" smtClean="0">
                <a:solidFill>
                  <a:srgbClr val="F20253"/>
                </a:solidFill>
              </a:rPr>
              <a:t>eidelberg</a:t>
            </a:r>
            <a:r>
              <a:rPr lang="pl-PL" dirty="0">
                <a:solidFill>
                  <a:srgbClr val="F20253"/>
                </a:solidFill>
              </a:rPr>
              <a:t>, 2016)</a:t>
            </a:r>
            <a:endParaRPr lang="en-US" dirty="0">
              <a:solidFill>
                <a:srgbClr val="F20253"/>
              </a:solidFill>
            </a:endParaRPr>
          </a:p>
          <a:p>
            <a:pPr marL="285750" indent="-2857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65326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78181"/>
            <a:ext cx="8226854" cy="922020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u="sng" dirty="0" smtClean="0"/>
              <a:t>Previous experience:</a:t>
            </a:r>
          </a:p>
          <a:p>
            <a:pPr marL="36576" indent="0">
              <a:buNone/>
            </a:pPr>
            <a:endParaRPr lang="en-GB" u="sng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 descr="http://www.kancelariamzm.pl/Media/download/18/cover_logo-if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40200"/>
            <a:ext cx="1202250" cy="88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281" y="3236543"/>
            <a:ext cx="840088" cy="82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21928" y="1540200"/>
            <a:ext cx="6614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/>
              <a:t>Institute of Nuclear Physics Polish Academy of </a:t>
            </a:r>
            <a:r>
              <a:rPr lang="en-US" sz="1600" dirty="0" smtClean="0"/>
              <a:t>Science, Cracow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400" dirty="0">
                <a:solidFill>
                  <a:schemeClr val="accent6"/>
                </a:solidFill>
              </a:rPr>
              <a:t>t</a:t>
            </a:r>
            <a:r>
              <a:rPr lang="en-US" sz="1400" dirty="0" smtClean="0">
                <a:solidFill>
                  <a:schemeClr val="accent6"/>
                </a:solidFill>
              </a:rPr>
              <a:t>raineeship in Magnetic Resonance Imaging </a:t>
            </a:r>
            <a:r>
              <a:rPr lang="en-US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(C</a:t>
            </a:r>
            <a:r>
              <a:rPr lang="pl-PL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racow</a:t>
            </a:r>
            <a:r>
              <a:rPr lang="pl-PL" sz="14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, </a:t>
            </a:r>
            <a:r>
              <a:rPr lang="pl-PL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2014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pl-PL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1928" y="3048960"/>
            <a:ext cx="661416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CERN (</a:t>
            </a:r>
            <a:r>
              <a:rPr lang="fr-FR" sz="1600" dirty="0"/>
              <a:t>Conseil Européen pour la Recherche Nucléaire</a:t>
            </a:r>
            <a:r>
              <a:rPr lang="en-US" sz="1600" dirty="0" smtClean="0"/>
              <a:t>), </a:t>
            </a:r>
            <a:r>
              <a:rPr lang="en-US" sz="1600" dirty="0" err="1" smtClean="0"/>
              <a:t>Meyrin</a:t>
            </a:r>
            <a:endParaRPr lang="en-US" sz="1600" dirty="0"/>
          </a:p>
          <a:p>
            <a:pPr>
              <a:lnSpc>
                <a:spcPct val="150000"/>
              </a:lnSpc>
            </a:pPr>
            <a:r>
              <a:rPr lang="en-US" sz="1400" dirty="0" smtClean="0">
                <a:solidFill>
                  <a:schemeClr val="accent6"/>
                </a:solidFill>
              </a:rPr>
              <a:t>traineeship 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(</a:t>
            </a:r>
            <a:r>
              <a:rPr lang="en-US" sz="1400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Meyrin</a:t>
            </a:r>
            <a:r>
              <a:rPr lang="pl-PL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, 201</a:t>
            </a:r>
            <a:r>
              <a:rPr lang="en-US" sz="14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5)</a:t>
            </a:r>
            <a:endParaRPr lang="en-GB" sz="1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5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u="sng" dirty="0" smtClean="0"/>
              <a:t>TSP project </a:t>
            </a:r>
            <a:endParaRPr lang="en-GB" sz="36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4146"/>
            <a:ext cx="8226854" cy="4502700"/>
          </a:xfrm>
        </p:spPr>
        <p:txBody>
          <a:bodyPr/>
          <a:lstStyle/>
          <a:p>
            <a:pPr marL="36576" indent="0">
              <a:lnSpc>
                <a:spcPct val="150000"/>
              </a:lnSpc>
              <a:buNone/>
            </a:pPr>
            <a:r>
              <a:rPr lang="en-US" sz="2400" b="1" dirty="0" smtClean="0"/>
              <a:t>Task: </a:t>
            </a:r>
            <a:r>
              <a:rPr lang="en-US" sz="2400" dirty="0" smtClean="0"/>
              <a:t>The development of the </a:t>
            </a:r>
            <a:r>
              <a:rPr lang="en-US" sz="2400" dirty="0" smtClean="0"/>
              <a:t>analysis tools </a:t>
            </a:r>
            <a:r>
              <a:rPr lang="en-US" sz="2400" dirty="0" smtClean="0"/>
              <a:t>for </a:t>
            </a:r>
          </a:p>
          <a:p>
            <a:pPr marL="36576" indent="0">
              <a:lnSpc>
                <a:spcPct val="150000"/>
              </a:lnSpc>
              <a:buNone/>
            </a:pPr>
            <a:r>
              <a:rPr lang="en-US" sz="2400" dirty="0" smtClean="0"/>
              <a:t>	the UFO data</a:t>
            </a:r>
            <a:r>
              <a:rPr lang="en-US" sz="2400" b="1" i="1" dirty="0" smtClean="0"/>
              <a:t>. </a:t>
            </a:r>
            <a:endParaRPr lang="en-US" sz="2400" i="1" dirty="0" smtClean="0"/>
          </a:p>
          <a:p>
            <a:pPr marL="36576" indent="0">
              <a:buNone/>
            </a:pPr>
            <a:endParaRPr lang="en-US" dirty="0" smtClean="0"/>
          </a:p>
          <a:p>
            <a:pPr marL="36576" indent="0" algn="just">
              <a:buNone/>
            </a:pPr>
            <a:endParaRPr lang="en-US" sz="2400" u="sng" dirty="0" smtClean="0"/>
          </a:p>
          <a:p>
            <a:pPr marL="36576" indent="0" algn="just">
              <a:buNone/>
            </a:pPr>
            <a:r>
              <a:rPr lang="en-US" sz="2400" dirty="0" smtClean="0"/>
              <a:t>	12-month-long </a:t>
            </a:r>
            <a:r>
              <a:rPr lang="en-US" sz="2400" dirty="0"/>
              <a:t>research under supervision of </a:t>
            </a:r>
            <a:endParaRPr lang="en-US" sz="2400" dirty="0" smtClean="0"/>
          </a:p>
          <a:p>
            <a:pPr marL="448056" lvl="1" indent="0" algn="just">
              <a:buNone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r>
              <a:rPr lang="en-US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Rudiger</a:t>
            </a: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Schmidt </a:t>
            </a:r>
            <a:endParaRPr lang="en-GB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48056" lvl="1" indent="0" algn="just">
              <a:buNone/>
            </a:pPr>
            <a:r>
              <a:rPr lang="en-GB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Laura </a:t>
            </a:r>
            <a:r>
              <a:rPr lang="en-GB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Katharina </a:t>
            </a:r>
            <a:r>
              <a:rPr lang="en-GB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Grob</a:t>
            </a:r>
            <a:endPara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11/10/2016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Martyna Dziadosz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8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1984</TotalTime>
  <Words>646</Words>
  <Application>Microsoft Office PowerPoint</Application>
  <PresentationFormat>On-screen Show (4:3)</PresentationFormat>
  <Paragraphs>143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Cambria Math</vt:lpstr>
      <vt:lpstr>Optima</vt:lpstr>
      <vt:lpstr>Wingdings</vt:lpstr>
      <vt:lpstr>CERNCorporate4-3</vt:lpstr>
      <vt:lpstr>PowerPoint Presentation</vt:lpstr>
      <vt:lpstr>Martyna Dziadosz</vt:lpstr>
      <vt:lpstr>PowerPoint Presentation</vt:lpstr>
      <vt:lpstr>Background</vt:lpstr>
      <vt:lpstr>PowerPoint Presentation</vt:lpstr>
      <vt:lpstr>PowerPoint Presentation</vt:lpstr>
      <vt:lpstr>PowerPoint Presentation</vt:lpstr>
      <vt:lpstr>PowerPoint Presentation</vt:lpstr>
      <vt:lpstr>TSP project </vt:lpstr>
      <vt:lpstr>Unidentified Falling Objects (UFOs)</vt:lpstr>
      <vt:lpstr>Multidirectional approach to the UFO problem</vt:lpstr>
      <vt:lpstr>PowerPoint Presentation</vt:lpstr>
      <vt:lpstr>PowerPoint Presentation</vt:lpstr>
      <vt:lpstr>PowerPoint Presentation</vt:lpstr>
      <vt:lpstr>www.cern.ch</vt:lpstr>
      <vt:lpstr>Motivation for TSP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Martyna Dziadosz</cp:lastModifiedBy>
  <cp:revision>329</cp:revision>
  <dcterms:created xsi:type="dcterms:W3CDTF">2012-11-30T11:04:26Z</dcterms:created>
  <dcterms:modified xsi:type="dcterms:W3CDTF">2016-11-10T09:07:57Z</dcterms:modified>
</cp:coreProperties>
</file>