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3"/>
  </p:notesMasterIdLst>
  <p:sldIdLst>
    <p:sldId id="256" r:id="rId5"/>
    <p:sldId id="296" r:id="rId6"/>
    <p:sldId id="297" r:id="rId7"/>
    <p:sldId id="304" r:id="rId8"/>
    <p:sldId id="263" r:id="rId9"/>
    <p:sldId id="299" r:id="rId10"/>
    <p:sldId id="300" r:id="rId11"/>
    <p:sldId id="301" r:id="rId12"/>
    <p:sldId id="302" r:id="rId13"/>
    <p:sldId id="303" r:id="rId14"/>
    <p:sldId id="292" r:id="rId15"/>
    <p:sldId id="293" r:id="rId16"/>
    <p:sldId id="260" r:id="rId17"/>
    <p:sldId id="261" r:id="rId18"/>
    <p:sldId id="259" r:id="rId19"/>
    <p:sldId id="298" r:id="rId20"/>
    <p:sldId id="264" r:id="rId21"/>
    <p:sldId id="268" r:id="rId22"/>
    <p:sldId id="269" r:id="rId23"/>
    <p:sldId id="295" r:id="rId24"/>
    <p:sldId id="271" r:id="rId25"/>
    <p:sldId id="272" r:id="rId26"/>
    <p:sldId id="287" r:id="rId27"/>
    <p:sldId id="265" r:id="rId28"/>
    <p:sldId id="294" r:id="rId29"/>
    <p:sldId id="266" r:id="rId30"/>
    <p:sldId id="276" r:id="rId31"/>
    <p:sldId id="277" r:id="rId32"/>
    <p:sldId id="288" r:id="rId33"/>
    <p:sldId id="286" r:id="rId34"/>
    <p:sldId id="273" r:id="rId35"/>
    <p:sldId id="280" r:id="rId36"/>
    <p:sldId id="281" r:id="rId37"/>
    <p:sldId id="282" r:id="rId38"/>
    <p:sldId id="283" r:id="rId39"/>
    <p:sldId id="284" r:id="rId40"/>
    <p:sldId id="285" r:id="rId41"/>
    <p:sldId id="274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53E"/>
    <a:srgbClr val="5B9BD5"/>
    <a:srgbClr val="000000"/>
    <a:srgbClr val="F905E8"/>
    <a:srgbClr val="F58C23"/>
    <a:srgbClr val="71DAFF"/>
    <a:srgbClr val="0055A0"/>
    <a:srgbClr val="FFC000"/>
    <a:srgbClr val="BD92DE"/>
    <a:srgbClr val="FAC5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77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/>
              <a:t>Critical current [A/mm</a:t>
            </a:r>
            <a:r>
              <a:rPr lang="en-US" sz="2000" baseline="30000"/>
              <a:t>2</a:t>
            </a:r>
            <a:r>
              <a:rPr lang="en-US" sz="2000"/>
              <a:t>] as a function of peak field [T]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Sheet1!$B$9</c:f>
              <c:strCache>
                <c:ptCount val="1"/>
                <c:pt idx="0">
                  <c:v>Jc (4.5)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Sheet1!$A$10:$A$29</c:f>
              <c:numCache>
                <c:formatCode>0.0</c:formatCode>
                <c:ptCount val="20"/>
                <c:pt idx="0">
                  <c:v>10</c:v>
                </c:pt>
                <c:pt idx="1">
                  <c:v>10.5</c:v>
                </c:pt>
                <c:pt idx="2">
                  <c:v>11</c:v>
                </c:pt>
                <c:pt idx="3">
                  <c:v>11.5</c:v>
                </c:pt>
                <c:pt idx="4">
                  <c:v>12</c:v>
                </c:pt>
                <c:pt idx="5">
                  <c:v>12.5</c:v>
                </c:pt>
                <c:pt idx="6">
                  <c:v>13</c:v>
                </c:pt>
                <c:pt idx="7">
                  <c:v>13.5</c:v>
                </c:pt>
                <c:pt idx="8">
                  <c:v>14</c:v>
                </c:pt>
                <c:pt idx="9">
                  <c:v>14.5</c:v>
                </c:pt>
                <c:pt idx="10">
                  <c:v>15</c:v>
                </c:pt>
                <c:pt idx="11">
                  <c:v>15.5</c:v>
                </c:pt>
                <c:pt idx="12">
                  <c:v>16</c:v>
                </c:pt>
                <c:pt idx="13">
                  <c:v>16.5</c:v>
                </c:pt>
                <c:pt idx="14">
                  <c:v>17</c:v>
                </c:pt>
                <c:pt idx="15">
                  <c:v>17.5</c:v>
                </c:pt>
                <c:pt idx="16">
                  <c:v>18</c:v>
                </c:pt>
                <c:pt idx="17">
                  <c:v>18.5</c:v>
                </c:pt>
                <c:pt idx="18">
                  <c:v>19</c:v>
                </c:pt>
                <c:pt idx="19">
                  <c:v>19.5</c:v>
                </c:pt>
              </c:numCache>
            </c:numRef>
          </c:xVal>
          <c:yVal>
            <c:numRef>
              <c:f>Sheet1!$B$10:$B$29</c:f>
              <c:numCache>
                <c:formatCode>0</c:formatCode>
                <c:ptCount val="20"/>
                <c:pt idx="0">
                  <c:v>4862.8164186387858</c:v>
                </c:pt>
                <c:pt idx="1">
                  <c:v>4436.699303067352</c:v>
                </c:pt>
                <c:pt idx="2">
                  <c:v>4043.0287538016814</c:v>
                </c:pt>
                <c:pt idx="3">
                  <c:v>3678.8411434290774</c:v>
                </c:pt>
                <c:pt idx="4">
                  <c:v>3341.5857450095668</c:v>
                </c:pt>
                <c:pt idx="5">
                  <c:v>3029.0517703376522</c:v>
                </c:pt>
                <c:pt idx="6">
                  <c:v>2739.3107244556313</c:v>
                </c:pt>
                <c:pt idx="7">
                  <c:v>2470.6703976344502</c:v>
                </c:pt>
                <c:pt idx="8">
                  <c:v>2221.6378021393966</c:v>
                </c:pt>
                <c:pt idx="9">
                  <c:v>1990.8890574308157</c:v>
                </c:pt>
                <c:pt idx="10">
                  <c:v>1777.2447261161142</c:v>
                </c:pt>
                <c:pt idx="11">
                  <c:v>1579.6494647343948</c:v>
                </c:pt>
                <c:pt idx="12">
                  <c:v>1397.1551190669788</c:v>
                </c:pt>
                <c:pt idx="13">
                  <c:v>1228.9065908630066</c:v>
                </c:pt>
                <c:pt idx="14">
                  <c:v>1074.129950794887</c:v>
                </c:pt>
                <c:pt idx="15">
                  <c:v>932.12238450060158</c:v>
                </c:pt>
                <c:pt idx="16">
                  <c:v>802.24364420321047</c:v>
                </c:pt>
                <c:pt idx="17">
                  <c:v>683.90874440326365</c:v>
                </c:pt>
                <c:pt idx="18">
                  <c:v>576.58169142231452</c:v>
                </c:pt>
                <c:pt idx="19">
                  <c:v>479.77007671851885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Sheet1!$C$9</c:f>
              <c:strCache>
                <c:ptCount val="1"/>
                <c:pt idx="0">
                  <c:v>Jc (1.9)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Sheet1!$A$10:$A$29</c:f>
              <c:numCache>
                <c:formatCode>0.0</c:formatCode>
                <c:ptCount val="20"/>
                <c:pt idx="0">
                  <c:v>10</c:v>
                </c:pt>
                <c:pt idx="1">
                  <c:v>10.5</c:v>
                </c:pt>
                <c:pt idx="2">
                  <c:v>11</c:v>
                </c:pt>
                <c:pt idx="3">
                  <c:v>11.5</c:v>
                </c:pt>
                <c:pt idx="4">
                  <c:v>12</c:v>
                </c:pt>
                <c:pt idx="5">
                  <c:v>12.5</c:v>
                </c:pt>
                <c:pt idx="6">
                  <c:v>13</c:v>
                </c:pt>
                <c:pt idx="7">
                  <c:v>13.5</c:v>
                </c:pt>
                <c:pt idx="8">
                  <c:v>14</c:v>
                </c:pt>
                <c:pt idx="9">
                  <c:v>14.5</c:v>
                </c:pt>
                <c:pt idx="10">
                  <c:v>15</c:v>
                </c:pt>
                <c:pt idx="11">
                  <c:v>15.5</c:v>
                </c:pt>
                <c:pt idx="12">
                  <c:v>16</c:v>
                </c:pt>
                <c:pt idx="13">
                  <c:v>16.5</c:v>
                </c:pt>
                <c:pt idx="14">
                  <c:v>17</c:v>
                </c:pt>
                <c:pt idx="15">
                  <c:v>17.5</c:v>
                </c:pt>
                <c:pt idx="16">
                  <c:v>18</c:v>
                </c:pt>
                <c:pt idx="17">
                  <c:v>18.5</c:v>
                </c:pt>
                <c:pt idx="18">
                  <c:v>19</c:v>
                </c:pt>
                <c:pt idx="19">
                  <c:v>19.5</c:v>
                </c:pt>
              </c:numCache>
            </c:numRef>
          </c:xVal>
          <c:yVal>
            <c:numRef>
              <c:f>Sheet1!$C$10:$C$29</c:f>
              <c:numCache>
                <c:formatCode>0</c:formatCode>
                <c:ptCount val="20"/>
                <c:pt idx="0">
                  <c:v>6310.4552575013995</c:v>
                </c:pt>
                <c:pt idx="1">
                  <c:v>5825.1530081606779</c:v>
                </c:pt>
                <c:pt idx="2">
                  <c:v>5374.7185167485623</c:v>
                </c:pt>
                <c:pt idx="3">
                  <c:v>4955.8858055963101</c:v>
                </c:pt>
                <c:pt idx="4">
                  <c:v>4565.8471261273025</c:v>
                </c:pt>
                <c:pt idx="5">
                  <c:v>4202.1717067422069</c:v>
                </c:pt>
                <c:pt idx="6">
                  <c:v>3862.741592899426</c:v>
                </c:pt>
                <c:pt idx="7">
                  <c:v>3545.7004682864363</c:v>
                </c:pt>
                <c:pt idx="8">
                  <c:v>3249.4124490760114</c:v>
                </c:pt>
                <c:pt idx="9">
                  <c:v>2972.4286219639498</c:v>
                </c:pt>
                <c:pt idx="10">
                  <c:v>2713.4596541612023</c:v>
                </c:pt>
                <c:pt idx="11">
                  <c:v>2471.3532078142634</c:v>
                </c:pt>
                <c:pt idx="12">
                  <c:v>2245.0751880752891</c:v>
                </c:pt>
                <c:pt idx="13">
                  <c:v>2033.6940742847034</c:v>
                </c:pt>
                <c:pt idx="14">
                  <c:v>1836.3677488891567</c:v>
                </c:pt>
                <c:pt idx="15">
                  <c:v>1652.3323637736939</c:v>
                </c:pt>
                <c:pt idx="16">
                  <c:v>1480.8928792359713</c:v>
                </c:pt>
                <c:pt idx="17">
                  <c:v>1321.4149844549615</c:v>
                </c:pt>
                <c:pt idx="18">
                  <c:v>1173.3181654904192</c:v>
                </c:pt>
                <c:pt idx="19">
                  <c:v>1036.0697315971111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2199168"/>
        <c:axId val="282199560"/>
      </c:scatterChart>
      <c:valAx>
        <c:axId val="282199168"/>
        <c:scaling>
          <c:orientation val="minMax"/>
          <c:max val="2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199560"/>
        <c:crosses val="autoZero"/>
        <c:crossBetween val="midCat"/>
      </c:valAx>
      <c:valAx>
        <c:axId val="282199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1991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4147581882934332"/>
          <c:y val="0.13927718400335326"/>
          <c:w val="0.21092375690960108"/>
          <c:h val="4.65924450585652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6E8FF-C796-45A7-AD85-ED5137D0AFE5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5A30F-78A2-4A18-AE74-57AF06F431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985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626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indico.cern.ch/event/572501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38866/contributions/1084907/attachments/1256735/1855550/Concepts_for_magnet_circuit_powering_and_protection.pdf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hyperlink" Target="https://indico.cern.ch/event/438866/contributions/1084907/attachments/1256735/1855550/Concepts_for_magnet_circuit_powering_and_protection.pdf" TargetMode="External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38866/contributions/1085147/attachments/1255494/1862408/FCC_presentation_Verweij.pdf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38866/contributions/1085147/attachments/1255494/1862408/FCC_presentation_Verweij.pdf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38866/contributions/1085147/attachments/1255494/1862408/FCC_presentation_Verweij.pd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eurocircol.e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38866/contributions/1085147/attachments/1255494/1862408/FCC_presentation_Verweij.pdf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eurocircol.e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gif"/><Relationship Id="rId3" Type="http://schemas.openxmlformats.org/officeDocument/2006/relationships/image" Target="../media/image52.png"/><Relationship Id="rId7" Type="http://schemas.openxmlformats.org/officeDocument/2006/relationships/image" Target="../media/image51.pn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11" Type="http://schemas.openxmlformats.org/officeDocument/2006/relationships/image" Target="../media/image67.png"/><Relationship Id="rId5" Type="http://schemas.openxmlformats.org/officeDocument/2006/relationships/image" Target="../media/image62.png"/><Relationship Id="rId10" Type="http://schemas.openxmlformats.org/officeDocument/2006/relationships/image" Target="../media/image66.jpeg"/><Relationship Id="rId4" Type="http://schemas.openxmlformats.org/officeDocument/2006/relationships/image" Target="../media/image61.jpeg"/><Relationship Id="rId9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gif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83.png"/><Relationship Id="rId4" Type="http://schemas.openxmlformats.org/officeDocument/2006/relationships/image" Target="../media/image82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t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openxmlformats.org/officeDocument/2006/relationships/image" Target="../media/image53.png"/><Relationship Id="rId4" Type="http://schemas.openxmlformats.org/officeDocument/2006/relationships/image" Target="../media/image88.gi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indico.cern.ch/event/438866/contributions/1084917/attachments/1258008/1857944/FCC_Civil_Engineering.ppt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12" Type="http://schemas.openxmlformats.org/officeDocument/2006/relationships/image" Target="../media/image25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11" Type="http://schemas.openxmlformats.org/officeDocument/2006/relationships/image" Target="../media/image24.png"/><Relationship Id="rId5" Type="http://schemas.openxmlformats.org/officeDocument/2006/relationships/image" Target="../media/image18.emf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572501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572501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hyperlink" Target="https://indico.cern.ch/event/572501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1821"/>
            <a:ext cx="8226854" cy="1758588"/>
          </a:xfrm>
        </p:spPr>
        <p:txBody>
          <a:bodyPr>
            <a:normAutofit/>
          </a:bodyPr>
          <a:lstStyle/>
          <a:p>
            <a:r>
              <a:rPr lang="en-GB" b="1" dirty="0" smtClean="0"/>
              <a:t>FCC protection studies within the </a:t>
            </a:r>
            <a:r>
              <a:rPr lang="en-GB" b="1" dirty="0" err="1" smtClean="0"/>
              <a:t>EuroCirCol</a:t>
            </a:r>
            <a:r>
              <a:rPr lang="en-GB" b="1" dirty="0" smtClean="0"/>
              <a:t> project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036980"/>
            <a:ext cx="8226854" cy="988741"/>
          </a:xfrm>
        </p:spPr>
        <p:txBody>
          <a:bodyPr>
            <a:noAutofit/>
          </a:bodyPr>
          <a:lstStyle/>
          <a:p>
            <a:r>
              <a:rPr lang="en-GB" sz="1800" u="sng" dirty="0" smtClean="0"/>
              <a:t>Marco Prioli</a:t>
            </a:r>
            <a:r>
              <a:rPr lang="en-GB" sz="1800" dirty="0"/>
              <a:t>, L. Bortot, M. Maciejewski, A. Fernandez</a:t>
            </a:r>
          </a:p>
          <a:p>
            <a:r>
              <a:rPr lang="en-GB" sz="1800" dirty="0"/>
              <a:t>B. Auchmann, A. Verweij</a:t>
            </a:r>
          </a:p>
          <a:p>
            <a:r>
              <a:rPr lang="en-GB" sz="1800" dirty="0"/>
              <a:t>CERN, </a:t>
            </a:r>
            <a:r>
              <a:rPr lang="en-GB" sz="1800" dirty="0" smtClean="0"/>
              <a:t>TE-MPE</a:t>
            </a:r>
            <a:endParaRPr lang="en-GB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525" y="4305108"/>
            <a:ext cx="2900204" cy="849432"/>
          </a:xfrm>
          <a:prstGeom prst="rect">
            <a:avLst/>
          </a:prstGeom>
        </p:spPr>
      </p:pic>
      <p:pic>
        <p:nvPicPr>
          <p:cNvPr id="1026" name="Picture 2" descr="https://www.cockcroft.ac.uk/wp-content/uploads/2015/12/EuroCirCol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862" y="5711531"/>
            <a:ext cx="1800000" cy="8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ages.iop.org/objects/ccr/cern/54/3/18/CCfcc1_03_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273" y="5746292"/>
            <a:ext cx="1800000" cy="79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43"/>
            <a:ext cx="8226854" cy="94044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Main achievements: canted cos-theta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2918499" y="6304002"/>
            <a:ext cx="6173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2"/>
              </a:rPr>
              <a:t>Courtesy of Bernhard Auchmann. Link to the presentations</a:t>
            </a:r>
            <a:endParaRPr lang="en-GB" dirty="0"/>
          </a:p>
        </p:txBody>
      </p:sp>
      <p:pic>
        <p:nvPicPr>
          <p:cNvPr id="3074" name="Picture 2" descr="http://atap.lbl.gov/wp-content/uploads/sites/22/2015/02/cct_70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652198" y="2052878"/>
            <a:ext cx="4832737" cy="2747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5999" y="5818818"/>
            <a:ext cx="29922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altLang="es-ES" sz="1400" kern="0" dirty="0" smtClean="0"/>
              <a:t>Rendering taken from Berkeley Lab</a:t>
            </a:r>
            <a:endParaRPr lang="en-US" altLang="es-ES" sz="1400" kern="0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285892" y="1305286"/>
            <a:ext cx="5754030" cy="466742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Cos-theta can pack more x-section “turns” on the innermost layer. </a:t>
            </a:r>
          </a:p>
          <a:p>
            <a:r>
              <a:rPr lang="en-US" sz="1400" dirty="0" smtClean="0"/>
              <a:t>CCT has to use higher currents to achieve similar ampere-turns.</a:t>
            </a:r>
          </a:p>
          <a:p>
            <a:r>
              <a:rPr lang="en-US" sz="1400" dirty="0" smtClean="0"/>
              <a:t>CCT outer-layer conductor length grows with radial position.</a:t>
            </a:r>
          </a:p>
          <a:p>
            <a:r>
              <a:rPr lang="en-US" sz="1400" dirty="0">
                <a:sym typeface="Wingdings"/>
              </a:rPr>
              <a:t>CCT tilted-helix winding increases SC use by ~10</a:t>
            </a:r>
            <a:r>
              <a:rPr lang="en-US" sz="1400" dirty="0" smtClean="0">
                <a:sym typeface="Wingdings"/>
              </a:rPr>
              <a:t>%.</a:t>
            </a:r>
            <a:endParaRPr lang="en-US" sz="1400" dirty="0" smtClean="0"/>
          </a:p>
          <a:p>
            <a:r>
              <a:rPr lang="en-US" sz="1400" dirty="0" smtClean="0"/>
              <a:t>CCT has larger stored energy </a:t>
            </a:r>
            <a:r>
              <a:rPr lang="en-US" sz="1400" dirty="0" smtClean="0">
                <a:sym typeface="Wingdings"/>
              </a:rPr>
              <a:t> needs more copper.</a:t>
            </a:r>
          </a:p>
          <a:p>
            <a:pPr lvl="1"/>
            <a:r>
              <a:rPr lang="en-US" sz="1200" dirty="0">
                <a:sym typeface="Wingdings"/>
              </a:rPr>
              <a:t>Note the field pattern. CT field lines more </a:t>
            </a:r>
            <a:r>
              <a:rPr lang="en-US" sz="1200" dirty="0" smtClean="0">
                <a:sym typeface="Wingdings"/>
              </a:rPr>
              <a:t>compact  lower energy. </a:t>
            </a:r>
          </a:p>
          <a:p>
            <a:pPr lvl="1"/>
            <a:r>
              <a:rPr lang="en-US" sz="1200" dirty="0" smtClean="0">
                <a:sym typeface="Wingdings"/>
              </a:rPr>
              <a:t>Roughly </a:t>
            </a:r>
            <a:r>
              <a:rPr lang="en-US" sz="1200" dirty="0">
                <a:sym typeface="Wingdings"/>
              </a:rPr>
              <a:t>same peak fields</a:t>
            </a:r>
            <a:r>
              <a:rPr lang="en-US" sz="1200" dirty="0" smtClean="0">
                <a:sym typeface="Wingdings"/>
              </a:rPr>
              <a:t>.</a:t>
            </a:r>
            <a:endParaRPr lang="en-US" sz="1200" dirty="0">
              <a:sym typeface="Wingdings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581698" y="3246625"/>
            <a:ext cx="5286836" cy="2726082"/>
            <a:chOff x="457200" y="2727430"/>
            <a:chExt cx="8299070" cy="4279298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3243067"/>
              <a:ext cx="3854534" cy="290163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8536" y="2727430"/>
              <a:ext cx="4357734" cy="42792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506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Magnet protection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260908"/>
            <a:ext cx="8465419" cy="119895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GB" sz="2200" dirty="0" smtClean="0"/>
              <a:t>Circuit protection aspects</a:t>
            </a:r>
          </a:p>
          <a:p>
            <a:pPr lvl="1"/>
            <a:r>
              <a:rPr lang="en-GB" sz="2000" dirty="0" smtClean="0"/>
              <a:t>Circuit </a:t>
            </a:r>
            <a:r>
              <a:rPr lang="en-GB" sz="2000" dirty="0"/>
              <a:t>protection </a:t>
            </a:r>
            <a:r>
              <a:rPr lang="en-GB" sz="2000" dirty="0" smtClean="0"/>
              <a:t>@ FCC </a:t>
            </a:r>
            <a:r>
              <a:rPr lang="en-GB" sz="2000" dirty="0"/>
              <a:t>week </a:t>
            </a:r>
            <a:r>
              <a:rPr lang="en-GB" sz="2000" dirty="0" smtClean="0"/>
              <a:t>2016</a:t>
            </a:r>
          </a:p>
          <a:p>
            <a:pPr lvl="1"/>
            <a:r>
              <a:rPr lang="en-GB" sz="2000" dirty="0" smtClean="0"/>
              <a:t>Circuit layouts for the latest magnet designs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199" y="2767872"/>
            <a:ext cx="8465419" cy="322515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 startAt="2"/>
            </a:pPr>
            <a:r>
              <a:rPr lang="en-GB" sz="2200" dirty="0" smtClean="0"/>
              <a:t>The STEAM project</a:t>
            </a:r>
          </a:p>
          <a:p>
            <a:pPr lvl="1"/>
            <a:r>
              <a:rPr lang="en-GB" sz="2000" dirty="0" smtClean="0"/>
              <a:t>New perspectives for circuit and quench simulations</a:t>
            </a:r>
          </a:p>
          <a:p>
            <a:pPr lvl="1"/>
            <a:r>
              <a:rPr lang="en-GB" sz="2000" dirty="0" smtClean="0"/>
              <a:t>Main STEAM features</a:t>
            </a:r>
          </a:p>
          <a:p>
            <a:pPr lvl="1"/>
            <a:r>
              <a:rPr lang="en-GB" sz="2000" dirty="0" smtClean="0"/>
              <a:t>First results of CLIQ simulations</a:t>
            </a:r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marL="36576" indent="0">
              <a:buNone/>
            </a:pPr>
            <a:r>
              <a:rPr lang="en-GB" sz="2200" b="1" dirty="0" smtClean="0">
                <a:solidFill>
                  <a:srgbClr val="000000"/>
                </a:solidFill>
              </a:rPr>
              <a:t>	       S</a:t>
            </a:r>
            <a:r>
              <a:rPr lang="en-GB" sz="2200" dirty="0" smtClean="0"/>
              <a:t>imulation of </a:t>
            </a:r>
            <a:r>
              <a:rPr lang="en-GB" sz="2200" b="1" dirty="0" smtClean="0">
                <a:solidFill>
                  <a:srgbClr val="000000"/>
                </a:solidFill>
              </a:rPr>
              <a:t>T</a:t>
            </a:r>
            <a:r>
              <a:rPr lang="en-GB" sz="2200" dirty="0" smtClean="0"/>
              <a:t>ransient </a:t>
            </a:r>
            <a:r>
              <a:rPr lang="en-GB" sz="2200" b="1" dirty="0">
                <a:solidFill>
                  <a:srgbClr val="000000"/>
                </a:solidFill>
              </a:rPr>
              <a:t>E</a:t>
            </a:r>
            <a:r>
              <a:rPr lang="en-GB" sz="2200" dirty="0" smtClean="0"/>
              <a:t>ffects in </a:t>
            </a:r>
            <a:r>
              <a:rPr lang="en-GB" sz="2200" b="1" dirty="0" smtClean="0">
                <a:solidFill>
                  <a:srgbClr val="000000"/>
                </a:solidFill>
              </a:rPr>
              <a:t>A</a:t>
            </a:r>
            <a:r>
              <a:rPr lang="en-GB" sz="2200" dirty="0" smtClean="0"/>
              <a:t>ccelerator </a:t>
            </a:r>
            <a:r>
              <a:rPr lang="en-GB" sz="2200" b="1" dirty="0">
                <a:solidFill>
                  <a:srgbClr val="000000"/>
                </a:solidFill>
              </a:rPr>
              <a:t>M</a:t>
            </a:r>
            <a:r>
              <a:rPr lang="en-GB" sz="2200" dirty="0" smtClean="0"/>
              <a:t>agnets</a:t>
            </a:r>
            <a:endParaRPr lang="en-GB" sz="2200" dirty="0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06896"/>
            <a:ext cx="1384479" cy="40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49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/>
              <a:t>Magnet protection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260908"/>
            <a:ext cx="8465419" cy="119895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GB" sz="2200" dirty="0" smtClean="0"/>
              <a:t>Circuit protection aspects</a:t>
            </a:r>
          </a:p>
          <a:p>
            <a:pPr lvl="1"/>
            <a:r>
              <a:rPr lang="en-GB" sz="2000" dirty="0" smtClean="0"/>
              <a:t>Circuit </a:t>
            </a:r>
            <a:r>
              <a:rPr lang="en-GB" sz="2000" dirty="0"/>
              <a:t>protection </a:t>
            </a:r>
            <a:r>
              <a:rPr lang="en-GB" sz="2000" dirty="0" smtClean="0"/>
              <a:t>@ FCC </a:t>
            </a:r>
            <a:r>
              <a:rPr lang="en-GB" sz="2000" dirty="0"/>
              <a:t>week </a:t>
            </a:r>
            <a:r>
              <a:rPr lang="en-GB" sz="2000" dirty="0" smtClean="0"/>
              <a:t>2016</a:t>
            </a:r>
          </a:p>
          <a:p>
            <a:pPr lvl="1"/>
            <a:r>
              <a:rPr lang="en-GB" sz="2000" dirty="0" smtClean="0"/>
              <a:t>Circuit layouts for the latest magnet designs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199" y="2767872"/>
            <a:ext cx="8465419" cy="322515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>
                  <a:lumMod val="90000"/>
                </a:schemeClr>
              </a:buClr>
              <a:buFont typeface="+mj-lt"/>
              <a:buAutoNum type="arabicPeriod" startAt="2"/>
            </a:pPr>
            <a:r>
              <a:rPr lang="en-GB" sz="2200" dirty="0" smtClean="0">
                <a:solidFill>
                  <a:schemeClr val="accent1">
                    <a:lumMod val="90000"/>
                  </a:schemeClr>
                </a:solidFill>
              </a:rPr>
              <a:t>The STEAM project</a:t>
            </a:r>
          </a:p>
          <a:p>
            <a:pPr lvl="1">
              <a:buClr>
                <a:schemeClr val="accent1">
                  <a:lumMod val="90000"/>
                </a:schemeClr>
              </a:buClr>
            </a:pP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New perspectives for circuit and quench simulations</a:t>
            </a:r>
          </a:p>
          <a:p>
            <a:pPr lvl="1">
              <a:buClr>
                <a:schemeClr val="accent1">
                  <a:lumMod val="90000"/>
                </a:schemeClr>
              </a:buClr>
            </a:pP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Main STEAM features</a:t>
            </a:r>
          </a:p>
          <a:p>
            <a:pPr lvl="1">
              <a:buClr>
                <a:schemeClr val="accent1">
                  <a:lumMod val="90000"/>
                </a:schemeClr>
              </a:buClr>
            </a:pP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First results of CLIQ simulations</a:t>
            </a:r>
          </a:p>
          <a:p>
            <a:pPr marL="448056" lvl="1" indent="0">
              <a:buClr>
                <a:schemeClr val="accent1">
                  <a:lumMod val="90000"/>
                </a:schemeClr>
              </a:buClr>
              <a:buNone/>
            </a:pPr>
            <a:endParaRPr lang="en-GB" sz="2000" dirty="0">
              <a:solidFill>
                <a:schemeClr val="accent1">
                  <a:lumMod val="90000"/>
                </a:schemeClr>
              </a:solidFill>
            </a:endParaRPr>
          </a:p>
          <a:p>
            <a:pPr marL="448056" lvl="1" indent="0">
              <a:buClr>
                <a:schemeClr val="accent1">
                  <a:lumMod val="90000"/>
                </a:schemeClr>
              </a:buClr>
              <a:buNone/>
            </a:pPr>
            <a:endParaRPr lang="en-GB" sz="2000" dirty="0" smtClean="0">
              <a:solidFill>
                <a:schemeClr val="accent1">
                  <a:lumMod val="90000"/>
                </a:schemeClr>
              </a:solidFill>
            </a:endParaRPr>
          </a:p>
          <a:p>
            <a:pPr marL="448056" lvl="1" indent="0">
              <a:buClr>
                <a:schemeClr val="accent1">
                  <a:lumMod val="90000"/>
                </a:schemeClr>
              </a:buClr>
              <a:buNone/>
            </a:pPr>
            <a:r>
              <a:rPr lang="en-GB" sz="2200" b="1" dirty="0">
                <a:solidFill>
                  <a:schemeClr val="accent1">
                    <a:lumMod val="90000"/>
                  </a:schemeClr>
                </a:solidFill>
              </a:rPr>
              <a:t>	       S</a:t>
            </a:r>
            <a:r>
              <a:rPr lang="en-GB" sz="2200" dirty="0">
                <a:solidFill>
                  <a:schemeClr val="accent1">
                    <a:lumMod val="90000"/>
                  </a:schemeClr>
                </a:solidFill>
              </a:rPr>
              <a:t>imulation of </a:t>
            </a:r>
            <a:r>
              <a:rPr lang="en-GB" sz="2200" b="1" dirty="0">
                <a:solidFill>
                  <a:schemeClr val="accent1">
                    <a:lumMod val="90000"/>
                  </a:schemeClr>
                </a:solidFill>
              </a:rPr>
              <a:t>T</a:t>
            </a:r>
            <a:r>
              <a:rPr lang="en-GB" sz="2200" dirty="0">
                <a:solidFill>
                  <a:schemeClr val="accent1">
                    <a:lumMod val="90000"/>
                  </a:schemeClr>
                </a:solidFill>
              </a:rPr>
              <a:t>ransient </a:t>
            </a:r>
            <a:r>
              <a:rPr lang="en-GB" sz="2200" b="1" dirty="0">
                <a:solidFill>
                  <a:schemeClr val="accent1">
                    <a:lumMod val="90000"/>
                  </a:schemeClr>
                </a:solidFill>
              </a:rPr>
              <a:t>E</a:t>
            </a:r>
            <a:r>
              <a:rPr lang="en-GB" sz="2200" dirty="0">
                <a:solidFill>
                  <a:schemeClr val="accent1">
                    <a:lumMod val="90000"/>
                  </a:schemeClr>
                </a:solidFill>
              </a:rPr>
              <a:t>ffects in </a:t>
            </a:r>
            <a:r>
              <a:rPr lang="en-GB" sz="2200" b="1" dirty="0">
                <a:solidFill>
                  <a:schemeClr val="accent1">
                    <a:lumMod val="90000"/>
                  </a:schemeClr>
                </a:solidFill>
              </a:rPr>
              <a:t>A</a:t>
            </a:r>
            <a:r>
              <a:rPr lang="en-GB" sz="2200" dirty="0">
                <a:solidFill>
                  <a:schemeClr val="accent1">
                    <a:lumMod val="90000"/>
                  </a:schemeClr>
                </a:solidFill>
              </a:rPr>
              <a:t>ccelerator </a:t>
            </a:r>
            <a:r>
              <a:rPr lang="en-GB" sz="2200" b="1" dirty="0" smtClean="0">
                <a:solidFill>
                  <a:schemeClr val="accent1">
                    <a:lumMod val="90000"/>
                  </a:schemeClr>
                </a:solidFill>
              </a:rPr>
              <a:t>M</a:t>
            </a:r>
            <a:r>
              <a:rPr lang="en-GB" sz="2200" dirty="0" smtClean="0">
                <a:solidFill>
                  <a:schemeClr val="accent1">
                    <a:lumMod val="90000"/>
                  </a:schemeClr>
                </a:solidFill>
              </a:rPr>
              <a:t>agnets</a:t>
            </a:r>
            <a:endParaRPr lang="en-GB" sz="2200" dirty="0">
              <a:solidFill>
                <a:schemeClr val="accent1">
                  <a:lumMod val="90000"/>
                </a:schemeClr>
              </a:solidFill>
            </a:endParaRPr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06896"/>
            <a:ext cx="1384479" cy="40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98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0497"/>
            <a:ext cx="8226854" cy="462253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Definition of the FCC powering sector (PS)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-86398" y="2287424"/>
            <a:ext cx="9875836" cy="10104189"/>
            <a:chOff x="-3343712" y="2173104"/>
            <a:chExt cx="12131533" cy="12412042"/>
          </a:xfrm>
        </p:grpSpPr>
        <p:grpSp>
          <p:nvGrpSpPr>
            <p:cNvPr id="26" name="Group 25"/>
            <p:cNvGrpSpPr/>
            <p:nvPr/>
          </p:nvGrpSpPr>
          <p:grpSpPr>
            <a:xfrm>
              <a:off x="-3187822" y="2846415"/>
              <a:ext cx="11623910" cy="11738731"/>
              <a:chOff x="-3367407" y="2272145"/>
              <a:chExt cx="11623910" cy="11738731"/>
            </a:xfrm>
          </p:grpSpPr>
          <p:cxnSp>
            <p:nvCxnSpPr>
              <p:cNvPr id="41" name="Straight Connector 40"/>
              <p:cNvCxnSpPr>
                <a:stCxn id="49" idx="0"/>
                <a:endCxn id="48" idx="0"/>
              </p:cNvCxnSpPr>
              <p:nvPr/>
            </p:nvCxnSpPr>
            <p:spPr>
              <a:xfrm flipH="1">
                <a:off x="4707042" y="2818706"/>
                <a:ext cx="163500" cy="32003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>
                <a:endCxn id="47" idx="2"/>
              </p:cNvCxnSpPr>
              <p:nvPr/>
            </p:nvCxnSpPr>
            <p:spPr>
              <a:xfrm flipH="1">
                <a:off x="4561049" y="2761673"/>
                <a:ext cx="140262" cy="32046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" name="Group 42"/>
              <p:cNvGrpSpPr/>
              <p:nvPr/>
            </p:nvGrpSpPr>
            <p:grpSpPr>
              <a:xfrm>
                <a:off x="-3367407" y="2272145"/>
                <a:ext cx="11623910" cy="11738731"/>
                <a:chOff x="-3491293" y="2078182"/>
                <a:chExt cx="11623910" cy="11738731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1373784" y="2078182"/>
                  <a:ext cx="833705" cy="3694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PC 1</a:t>
                  </a:r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 rot="2939274">
                  <a:off x="6507181" y="4338964"/>
                  <a:ext cx="740924" cy="3694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PC 2</a:t>
                  </a:r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" name="Arc 45"/>
                <p:cNvSpPr/>
                <p:nvPr/>
              </p:nvSpPr>
              <p:spPr>
                <a:xfrm>
                  <a:off x="-3393208" y="2078182"/>
                  <a:ext cx="11379200" cy="11379200"/>
                </a:xfrm>
                <a:prstGeom prst="arc">
                  <a:avLst>
                    <a:gd name="adj1" fmla="val 16143993"/>
                    <a:gd name="adj2" fmla="val 17613836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Arc 46"/>
                <p:cNvSpPr/>
                <p:nvPr/>
              </p:nvSpPr>
              <p:spPr>
                <a:xfrm>
                  <a:off x="-3491293" y="2429165"/>
                  <a:ext cx="11379201" cy="11379200"/>
                </a:xfrm>
                <a:prstGeom prst="arc">
                  <a:avLst>
                    <a:gd name="adj1" fmla="val 16210748"/>
                    <a:gd name="adj2" fmla="val 17590346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Arc 47"/>
                <p:cNvSpPr/>
                <p:nvPr/>
              </p:nvSpPr>
              <p:spPr>
                <a:xfrm>
                  <a:off x="-3454402" y="2437713"/>
                  <a:ext cx="11379201" cy="11379200"/>
                </a:xfrm>
                <a:prstGeom prst="arc">
                  <a:avLst>
                    <a:gd name="adj1" fmla="val 17662380"/>
                    <a:gd name="adj2" fmla="val 19109342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Arc 48"/>
                <p:cNvSpPr/>
                <p:nvPr/>
              </p:nvSpPr>
              <p:spPr>
                <a:xfrm>
                  <a:off x="-3246584" y="2137526"/>
                  <a:ext cx="11379201" cy="11379200"/>
                </a:xfrm>
                <a:prstGeom prst="arc">
                  <a:avLst>
                    <a:gd name="adj1" fmla="val 17633039"/>
                    <a:gd name="adj2" fmla="val 19165565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Arc 49"/>
                <p:cNvSpPr/>
                <p:nvPr/>
              </p:nvSpPr>
              <p:spPr>
                <a:xfrm>
                  <a:off x="-3367407" y="2272145"/>
                  <a:ext cx="11379200" cy="11379200"/>
                </a:xfrm>
                <a:prstGeom prst="arc">
                  <a:avLst>
                    <a:gd name="adj1" fmla="val 16200000"/>
                    <a:gd name="adj2" fmla="val 19086628"/>
                  </a:avLst>
                </a:prstGeom>
                <a:ln w="57150">
                  <a:solidFill>
                    <a:srgbClr val="003F6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5" name="Arc 34"/>
            <p:cNvSpPr/>
            <p:nvPr/>
          </p:nvSpPr>
          <p:spPr>
            <a:xfrm>
              <a:off x="-3343712" y="2427024"/>
              <a:ext cx="11938751" cy="11938751"/>
            </a:xfrm>
            <a:prstGeom prst="arc">
              <a:avLst>
                <a:gd name="adj1" fmla="val 16153123"/>
                <a:gd name="adj2" fmla="val 17639913"/>
              </a:avLst>
            </a:prstGeom>
            <a:ln w="3175">
              <a:solidFill>
                <a:srgbClr val="00B05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rc 35"/>
            <p:cNvSpPr/>
            <p:nvPr/>
          </p:nvSpPr>
          <p:spPr>
            <a:xfrm>
              <a:off x="-3150930" y="2532435"/>
              <a:ext cx="11938751" cy="11938751"/>
            </a:xfrm>
            <a:prstGeom prst="arc">
              <a:avLst>
                <a:gd name="adj1" fmla="val 17632306"/>
                <a:gd name="adj2" fmla="val 19129753"/>
              </a:avLst>
            </a:prstGeom>
            <a:ln w="3175">
              <a:solidFill>
                <a:srgbClr val="00B05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705726" y="2173104"/>
              <a:ext cx="695500" cy="4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08287" y="3241338"/>
              <a:ext cx="695500" cy="4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2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Arc 38"/>
            <p:cNvSpPr/>
            <p:nvPr/>
          </p:nvSpPr>
          <p:spPr>
            <a:xfrm>
              <a:off x="-2309878" y="3713014"/>
              <a:ext cx="9763540" cy="9763539"/>
            </a:xfrm>
            <a:prstGeom prst="arc">
              <a:avLst>
                <a:gd name="adj1" fmla="val 16181074"/>
                <a:gd name="adj2" fmla="val 19254981"/>
              </a:avLst>
            </a:prstGeom>
            <a:ln w="3175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92566" y="4269225"/>
              <a:ext cx="1242921" cy="718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HalfArc</a:t>
              </a:r>
              <a:r>
                <a:rPr lang="en-GB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</a:t>
              </a:r>
            </a:p>
            <a:p>
              <a:pPr algn="ctr"/>
              <a:r>
                <a:rPr lang="en-GB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8km</a:t>
              </a:r>
              <a:endParaRPr lang="en-GB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1348377" y="2717325"/>
            <a:ext cx="5811033" cy="5997267"/>
            <a:chOff x="-4400459" y="2620732"/>
            <a:chExt cx="11938751" cy="12321367"/>
          </a:xfrm>
        </p:grpSpPr>
        <p:grpSp>
          <p:nvGrpSpPr>
            <p:cNvPr id="34" name="Group 33"/>
            <p:cNvGrpSpPr/>
            <p:nvPr/>
          </p:nvGrpSpPr>
          <p:grpSpPr>
            <a:xfrm>
              <a:off x="-4400459" y="2620732"/>
              <a:ext cx="11938751" cy="12321367"/>
              <a:chOff x="-3150930" y="2263779"/>
              <a:chExt cx="11938751" cy="1232136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-3150930" y="2846415"/>
                <a:ext cx="11518765" cy="11738731"/>
                <a:chOff x="-3454401" y="2078182"/>
                <a:chExt cx="11518765" cy="11738731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962826" y="2078182"/>
                  <a:ext cx="1244666" cy="3694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PC 1</a:t>
                  </a:r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Arc 18"/>
                <p:cNvSpPr/>
                <p:nvPr/>
              </p:nvSpPr>
              <p:spPr>
                <a:xfrm>
                  <a:off x="-3454401" y="2437713"/>
                  <a:ext cx="11379200" cy="11379200"/>
                </a:xfrm>
                <a:prstGeom prst="arc">
                  <a:avLst>
                    <a:gd name="adj1" fmla="val 16187976"/>
                    <a:gd name="adj2" fmla="val 19105354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Arc 19"/>
                <p:cNvSpPr/>
                <p:nvPr/>
              </p:nvSpPr>
              <p:spPr>
                <a:xfrm>
                  <a:off x="-3246583" y="2080420"/>
                  <a:ext cx="11310947" cy="11310947"/>
                </a:xfrm>
                <a:prstGeom prst="arc">
                  <a:avLst>
                    <a:gd name="adj1" fmla="val 16085627"/>
                    <a:gd name="adj2" fmla="val 19213810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Arc 13"/>
                <p:cNvSpPr/>
                <p:nvPr/>
              </p:nvSpPr>
              <p:spPr>
                <a:xfrm>
                  <a:off x="-3367407" y="2272145"/>
                  <a:ext cx="11379200" cy="11379200"/>
                </a:xfrm>
                <a:prstGeom prst="arc">
                  <a:avLst>
                    <a:gd name="adj1" fmla="val 16200000"/>
                    <a:gd name="adj2" fmla="val 19086628"/>
                  </a:avLst>
                </a:prstGeom>
                <a:ln w="50800">
                  <a:solidFill>
                    <a:srgbClr val="003F6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9" name="Arc 28"/>
              <p:cNvSpPr/>
              <p:nvPr/>
            </p:nvSpPr>
            <p:spPr>
              <a:xfrm>
                <a:off x="-3150930" y="2532435"/>
                <a:ext cx="11938751" cy="11938751"/>
              </a:xfrm>
              <a:prstGeom prst="arc">
                <a:avLst>
                  <a:gd name="adj1" fmla="val 16039757"/>
                  <a:gd name="adj2" fmla="val 19159364"/>
                </a:avLst>
              </a:prstGeom>
              <a:ln w="3175">
                <a:solidFill>
                  <a:srgbClr val="00B05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888700" y="2263779"/>
                <a:ext cx="1198943" cy="695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PS </a:t>
                </a:r>
                <a:r>
                  <a:rPr lang="en-GB" sz="16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32" name="Arc 31"/>
              <p:cNvSpPr/>
              <p:nvPr/>
            </p:nvSpPr>
            <p:spPr>
              <a:xfrm>
                <a:off x="-2309878" y="3713013"/>
                <a:ext cx="9763540" cy="9763540"/>
              </a:xfrm>
              <a:prstGeom prst="arc">
                <a:avLst>
                  <a:gd name="adj1" fmla="val 16200000"/>
                  <a:gd name="adj2" fmla="val 19241666"/>
                </a:avLst>
              </a:prstGeom>
              <a:ln w="3175"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162885" y="4203095"/>
                <a:ext cx="1790188" cy="1201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Sector 1</a:t>
                </a:r>
              </a:p>
              <a:p>
                <a:pPr algn="ctr"/>
                <a:r>
                  <a:rPr lang="en-GB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3km</a:t>
                </a:r>
                <a:endParaRPr lang="en-GB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1" name="Straight Connector 50"/>
            <p:cNvCxnSpPr>
              <a:stCxn id="20" idx="2"/>
              <a:endCxn id="19" idx="2"/>
            </p:cNvCxnSpPr>
            <p:nvPr/>
          </p:nvCxnSpPr>
          <p:spPr>
            <a:xfrm flipH="1">
              <a:off x="5545300" y="5243244"/>
              <a:ext cx="264445" cy="233456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1959142" y="2204714"/>
            <a:ext cx="6848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363414" y="2204714"/>
            <a:ext cx="6848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i="1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</a:t>
            </a:r>
            <a:endParaRPr lang="en-GB" sz="2000" i="1" dirty="0">
              <a:solidFill>
                <a:srgbClr val="0055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3" name="Content Placeholder 7"/>
          <p:cNvGraphicFramePr>
            <a:graphicFrameLocks/>
          </p:cNvGraphicFramePr>
          <p:nvPr>
            <p:extLst/>
          </p:nvPr>
        </p:nvGraphicFramePr>
        <p:xfrm>
          <a:off x="442882" y="4679898"/>
          <a:ext cx="5642564" cy="140523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54810"/>
                <a:gridCol w="1003541"/>
                <a:gridCol w="761923"/>
                <a:gridCol w="1187494"/>
                <a:gridCol w="534796"/>
              </a:tblGrid>
              <a:tr h="2508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PS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FCC PS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FCC </a:t>
                      </a:r>
                      <a:r>
                        <a:rPr lang="en-GB" sz="1200" b="1" i="0" u="none" strike="noStrike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MiniArc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Powering sector (PS) length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[m]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PS in the accelerator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Filling factor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77%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 magnets </a:t>
                      </a:r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 PS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Inductance </a:t>
                      </a:r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per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PS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272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218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[H]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Stored energy per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PS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[GJ]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5" name="Title 3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1027416"/>
          </a:xfrm>
        </p:spPr>
        <p:txBody>
          <a:bodyPr>
            <a:normAutofit/>
          </a:bodyPr>
          <a:lstStyle/>
          <a:p>
            <a:r>
              <a:rPr lang="en-GB" sz="3600" dirty="0"/>
              <a:t>Circuit protection @ FCC week </a:t>
            </a:r>
            <a:r>
              <a:rPr lang="en-GB" sz="3600" dirty="0" smtClean="0"/>
              <a:t>2016*</a:t>
            </a:r>
            <a:endParaRPr lang="en-GB" sz="3600" dirty="0"/>
          </a:p>
        </p:txBody>
      </p:sp>
      <p:sp>
        <p:nvSpPr>
          <p:cNvPr id="6" name="Rectangle 5"/>
          <p:cNvSpPr/>
          <p:nvPr/>
        </p:nvSpPr>
        <p:spPr>
          <a:xfrm>
            <a:off x="6242383" y="5043962"/>
            <a:ext cx="13500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PS in total 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54" name="Rettangolo 53"/>
          <p:cNvSpPr/>
          <p:nvPr/>
        </p:nvSpPr>
        <p:spPr>
          <a:xfrm>
            <a:off x="699320" y="6192415"/>
            <a:ext cx="639931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*</a:t>
            </a:r>
            <a:r>
              <a:rPr lang="en-GB" sz="1700" dirty="0">
                <a:solidFill>
                  <a:schemeClr val="bg1"/>
                </a:solidFill>
              </a:rPr>
              <a:t>Concepts for magnet circuit powering and protection (M. </a:t>
            </a:r>
            <a:r>
              <a:rPr lang="en-GB" sz="1700" dirty="0" err="1">
                <a:solidFill>
                  <a:schemeClr val="bg1"/>
                </a:solidFill>
              </a:rPr>
              <a:t>Prioli</a:t>
            </a:r>
            <a:r>
              <a:rPr lang="en-GB" sz="1700" dirty="0">
                <a:solidFill>
                  <a:schemeClr val="bg1"/>
                </a:solidFill>
              </a:rPr>
              <a:t>) </a:t>
            </a:r>
            <a:r>
              <a:rPr lang="en-GB" sz="1700" dirty="0" smtClean="0">
                <a:solidFill>
                  <a:schemeClr val="bg1"/>
                </a:solidFill>
              </a:rPr>
              <a:t/>
            </a:r>
            <a:br>
              <a:rPr lang="en-GB" sz="1700" dirty="0" smtClean="0">
                <a:solidFill>
                  <a:schemeClr val="bg1"/>
                </a:solidFill>
              </a:rPr>
            </a:br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2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07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8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405" y="3917300"/>
            <a:ext cx="4768714" cy="206474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656" y="1463976"/>
            <a:ext cx="2917188" cy="868755"/>
          </a:xfrm>
          <a:prstGeom prst="rect">
            <a:avLst/>
          </a:prstGeom>
        </p:spPr>
      </p:pic>
      <p:sp>
        <p:nvSpPr>
          <p:cNvPr id="218" name="TextBox 217"/>
          <p:cNvSpPr txBox="1"/>
          <p:nvPr/>
        </p:nvSpPr>
        <p:spPr>
          <a:xfrm>
            <a:off x="735618" y="1701428"/>
            <a:ext cx="370614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4990978" y="1709429"/>
            <a:ext cx="356188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230" y="2654934"/>
            <a:ext cx="2917188" cy="11110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3768" y="2598642"/>
            <a:ext cx="3113802" cy="1111092"/>
          </a:xfrm>
          <a:prstGeom prst="rect">
            <a:avLst/>
          </a:prstGeom>
        </p:spPr>
      </p:pic>
      <p:sp>
        <p:nvSpPr>
          <p:cNvPr id="371" name="TextBox 370"/>
          <p:cNvSpPr txBox="1"/>
          <p:nvPr/>
        </p:nvSpPr>
        <p:spPr>
          <a:xfrm>
            <a:off x="735618" y="2954551"/>
            <a:ext cx="356188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4990978" y="2954133"/>
            <a:ext cx="370614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764472" y="5375565"/>
            <a:ext cx="341760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9342" y="1365461"/>
            <a:ext cx="2862320" cy="1106520"/>
          </a:xfrm>
          <a:prstGeom prst="rect">
            <a:avLst/>
          </a:prstGeom>
        </p:spPr>
      </p:pic>
      <p:graphicFrame>
        <p:nvGraphicFramePr>
          <p:cNvPr id="395" name="Table 3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46775"/>
              </p:ext>
            </p:extLst>
          </p:nvPr>
        </p:nvGraphicFramePr>
        <p:xfrm>
          <a:off x="5328412" y="3927742"/>
          <a:ext cx="3200848" cy="217528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86770"/>
                <a:gridCol w="636917"/>
                <a:gridCol w="598208"/>
                <a:gridCol w="619075"/>
                <a:gridCol w="759878"/>
              </a:tblGrid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Option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400" b="1" i="0" u="none" strike="noStrike" baseline="-25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discharge</a:t>
                      </a:r>
                      <a:endParaRPr lang="en-GB" sz="14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EE position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complexity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F89708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F89708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pSp>
        <p:nvGrpSpPr>
          <p:cNvPr id="396" name="Group 395"/>
          <p:cNvGrpSpPr/>
          <p:nvPr/>
        </p:nvGrpSpPr>
        <p:grpSpPr>
          <a:xfrm>
            <a:off x="6045009" y="4357284"/>
            <a:ext cx="2223040" cy="1711819"/>
            <a:chOff x="3126822" y="775254"/>
            <a:chExt cx="2223040" cy="1711819"/>
          </a:xfrm>
        </p:grpSpPr>
        <p:pic>
          <p:nvPicPr>
            <p:cNvPr id="397" name="Picture 39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3218" y="1142303"/>
              <a:ext cx="267367" cy="261366"/>
            </a:xfrm>
            <a:prstGeom prst="rect">
              <a:avLst/>
            </a:prstGeom>
          </p:spPr>
        </p:pic>
        <p:pic>
          <p:nvPicPr>
            <p:cNvPr id="398" name="Picture 39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3218" y="787558"/>
              <a:ext cx="262033" cy="255365"/>
            </a:xfrm>
            <a:prstGeom prst="rect">
              <a:avLst/>
            </a:prstGeom>
          </p:spPr>
        </p:pic>
        <p:pic>
          <p:nvPicPr>
            <p:cNvPr id="399" name="Picture 39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0846" y="1492270"/>
              <a:ext cx="262033" cy="255365"/>
            </a:xfrm>
            <a:prstGeom prst="rect">
              <a:avLst/>
            </a:prstGeom>
          </p:spPr>
        </p:pic>
        <p:pic>
          <p:nvPicPr>
            <p:cNvPr id="400" name="Picture 39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56444" y="1842513"/>
              <a:ext cx="267367" cy="261366"/>
            </a:xfrm>
            <a:prstGeom prst="rect">
              <a:avLst/>
            </a:prstGeom>
          </p:spPr>
        </p:pic>
        <p:pic>
          <p:nvPicPr>
            <p:cNvPr id="401" name="Picture 40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7061" y="2220162"/>
              <a:ext cx="274034" cy="258699"/>
            </a:xfrm>
            <a:prstGeom prst="rect">
              <a:avLst/>
            </a:prstGeom>
          </p:spPr>
        </p:pic>
        <p:pic>
          <p:nvPicPr>
            <p:cNvPr id="402" name="Picture 40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05803" y="1494008"/>
              <a:ext cx="262033" cy="255365"/>
            </a:xfrm>
            <a:prstGeom prst="rect">
              <a:avLst/>
            </a:prstGeom>
          </p:spPr>
        </p:pic>
        <p:pic>
          <p:nvPicPr>
            <p:cNvPr id="403" name="Picture 40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98174" y="775255"/>
              <a:ext cx="267367" cy="261366"/>
            </a:xfrm>
            <a:prstGeom prst="rect">
              <a:avLst/>
            </a:prstGeom>
          </p:spPr>
        </p:pic>
        <p:pic>
          <p:nvPicPr>
            <p:cNvPr id="404" name="Picture 40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86066" y="1842513"/>
              <a:ext cx="267367" cy="261366"/>
            </a:xfrm>
            <a:prstGeom prst="rect">
              <a:avLst/>
            </a:prstGeom>
          </p:spPr>
        </p:pic>
        <p:pic>
          <p:nvPicPr>
            <p:cNvPr id="405" name="Picture 40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95352" y="2226258"/>
              <a:ext cx="274034" cy="258699"/>
            </a:xfrm>
            <a:prstGeom prst="rect">
              <a:avLst/>
            </a:prstGeom>
          </p:spPr>
        </p:pic>
        <p:pic>
          <p:nvPicPr>
            <p:cNvPr id="406" name="Picture 40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80835" y="1144754"/>
              <a:ext cx="274034" cy="258699"/>
            </a:xfrm>
            <a:prstGeom prst="rect">
              <a:avLst/>
            </a:prstGeom>
          </p:spPr>
        </p:pic>
        <p:pic>
          <p:nvPicPr>
            <p:cNvPr id="407" name="Picture 40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8199" y="775254"/>
              <a:ext cx="274034" cy="258699"/>
            </a:xfrm>
            <a:prstGeom prst="rect">
              <a:avLst/>
            </a:prstGeom>
          </p:spPr>
        </p:pic>
        <p:pic>
          <p:nvPicPr>
            <p:cNvPr id="408" name="Picture 40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8199" y="1144754"/>
              <a:ext cx="267367" cy="261366"/>
            </a:xfrm>
            <a:prstGeom prst="rect">
              <a:avLst/>
            </a:prstGeom>
          </p:spPr>
        </p:pic>
        <p:pic>
          <p:nvPicPr>
            <p:cNvPr id="409" name="Picture 40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75828" y="1488935"/>
              <a:ext cx="274034" cy="258699"/>
            </a:xfrm>
            <a:prstGeom prst="rect">
              <a:avLst/>
            </a:prstGeom>
          </p:spPr>
        </p:pic>
        <p:pic>
          <p:nvPicPr>
            <p:cNvPr id="410" name="Picture 40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1045" y="1842513"/>
              <a:ext cx="267367" cy="261366"/>
            </a:xfrm>
            <a:prstGeom prst="rect">
              <a:avLst/>
            </a:prstGeom>
          </p:spPr>
        </p:pic>
        <p:pic>
          <p:nvPicPr>
            <p:cNvPr id="411" name="Picture 41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73533" y="2231708"/>
              <a:ext cx="262033" cy="255365"/>
            </a:xfrm>
            <a:prstGeom prst="rect">
              <a:avLst/>
            </a:prstGeom>
          </p:spPr>
        </p:pic>
        <p:pic>
          <p:nvPicPr>
            <p:cNvPr id="412" name="Picture 4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2156" y="787558"/>
              <a:ext cx="262033" cy="255365"/>
            </a:xfrm>
            <a:prstGeom prst="rect">
              <a:avLst/>
            </a:prstGeom>
          </p:spPr>
        </p:pic>
        <p:pic>
          <p:nvPicPr>
            <p:cNvPr id="413" name="Picture 41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2156" y="1135423"/>
              <a:ext cx="262033" cy="255365"/>
            </a:xfrm>
            <a:prstGeom prst="rect">
              <a:avLst/>
            </a:prstGeom>
          </p:spPr>
        </p:pic>
        <p:pic>
          <p:nvPicPr>
            <p:cNvPr id="414" name="Picture 4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2156" y="1488007"/>
              <a:ext cx="267367" cy="261366"/>
            </a:xfrm>
            <a:prstGeom prst="rect">
              <a:avLst/>
            </a:prstGeom>
          </p:spPr>
        </p:pic>
        <p:pic>
          <p:nvPicPr>
            <p:cNvPr id="415" name="Picture 4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6822" y="1842513"/>
              <a:ext cx="267367" cy="261366"/>
            </a:xfrm>
            <a:prstGeom prst="rect">
              <a:avLst/>
            </a:prstGeom>
          </p:spPr>
        </p:pic>
        <p:pic>
          <p:nvPicPr>
            <p:cNvPr id="416" name="Picture 41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8275" y="2215055"/>
              <a:ext cx="274034" cy="258699"/>
            </a:xfrm>
            <a:prstGeom prst="rect">
              <a:avLst/>
            </a:prstGeom>
          </p:spPr>
        </p:pic>
      </p:grpSp>
      <p:sp>
        <p:nvSpPr>
          <p:cNvPr id="36" name="TextBox 88"/>
          <p:cNvSpPr txBox="1"/>
          <p:nvPr/>
        </p:nvSpPr>
        <p:spPr>
          <a:xfrm rot="16200000">
            <a:off x="-582879" y="4612426"/>
            <a:ext cx="1782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Example for N=5</a:t>
            </a:r>
            <a:endParaRPr lang="en-GB" sz="1600" dirty="0"/>
          </a:p>
        </p:txBody>
      </p:sp>
      <p:sp>
        <p:nvSpPr>
          <p:cNvPr id="38" name="Rettangolo 37"/>
          <p:cNvSpPr/>
          <p:nvPr/>
        </p:nvSpPr>
        <p:spPr>
          <a:xfrm>
            <a:off x="699320" y="6192415"/>
            <a:ext cx="639931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*</a:t>
            </a:r>
            <a:r>
              <a:rPr lang="en-GB" sz="1700" dirty="0">
                <a:solidFill>
                  <a:schemeClr val="bg1"/>
                </a:solidFill>
              </a:rPr>
              <a:t>Concepts for magnet circuit powering and protection (M. </a:t>
            </a:r>
            <a:r>
              <a:rPr lang="en-GB" sz="1700" dirty="0" err="1">
                <a:solidFill>
                  <a:schemeClr val="bg1"/>
                </a:solidFill>
              </a:rPr>
              <a:t>Prioli</a:t>
            </a:r>
            <a:r>
              <a:rPr lang="en-GB" sz="1700" dirty="0">
                <a:solidFill>
                  <a:schemeClr val="bg1"/>
                </a:solidFill>
              </a:rPr>
              <a:t>) </a:t>
            </a:r>
            <a:r>
              <a:rPr lang="en-GB" sz="1700" dirty="0" smtClean="0">
                <a:solidFill>
                  <a:schemeClr val="bg1"/>
                </a:solidFill>
              </a:rPr>
              <a:t/>
            </a:r>
            <a:br>
              <a:rPr lang="en-GB" sz="1700" dirty="0" smtClean="0">
                <a:solidFill>
                  <a:schemeClr val="bg1"/>
                </a:solidFill>
              </a:rPr>
            </a:br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10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  <p:sp>
        <p:nvSpPr>
          <p:cNvPr id="40" name="Title 3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1027416"/>
          </a:xfrm>
        </p:spPr>
        <p:txBody>
          <a:bodyPr>
            <a:normAutofit/>
          </a:bodyPr>
          <a:lstStyle/>
          <a:p>
            <a:r>
              <a:rPr lang="en-GB" sz="3600" dirty="0"/>
              <a:t>Circuit protection @ FCC week </a:t>
            </a:r>
            <a:r>
              <a:rPr lang="en-GB" sz="3600" dirty="0" smtClean="0"/>
              <a:t>2016*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75139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458506"/>
            <a:ext cx="8465419" cy="4685355"/>
          </a:xfrm>
        </p:spPr>
        <p:txBody>
          <a:bodyPr>
            <a:noAutofit/>
          </a:bodyPr>
          <a:lstStyle/>
          <a:p>
            <a:r>
              <a:rPr lang="en-GB" sz="1800" dirty="0"/>
              <a:t>A string of magnets can </a:t>
            </a:r>
            <a:r>
              <a:rPr lang="en-GB" sz="1800" b="1" i="1" dirty="0"/>
              <a:t>always </a:t>
            </a:r>
            <a:r>
              <a:rPr lang="en-GB" sz="1800" dirty="0"/>
              <a:t>be protected, for any magnet design and given </a:t>
            </a:r>
            <a:r>
              <a:rPr lang="en-GB" sz="1800" dirty="0" smtClean="0"/>
              <a:t>constraints, </a:t>
            </a:r>
            <a:r>
              <a:rPr lang="en-GB" sz="1800" dirty="0"/>
              <a:t>by adapting the number of circuits, so by subdividing a powering sector in multiple </a:t>
            </a:r>
            <a:r>
              <a:rPr lang="en-GB" sz="1800" dirty="0" smtClean="0"/>
              <a:t>circuits</a:t>
            </a:r>
            <a:endParaRPr lang="en-GB" sz="18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pPr marL="36576" indent="0">
              <a:buNone/>
            </a:pPr>
            <a:endParaRPr lang="en-GB" sz="2000" dirty="0" smtClean="0"/>
          </a:p>
          <a:p>
            <a:r>
              <a:rPr lang="en-GB" sz="2000" dirty="0" smtClean="0"/>
              <a:t>Magnets can be compared analysing the resulting circuit complexity</a:t>
            </a:r>
          </a:p>
          <a:p>
            <a:pPr lvl="1"/>
            <a:r>
              <a:rPr lang="en-GB" sz="1600" dirty="0" smtClean="0"/>
              <a:t>Number of circuits N in one Powering Sector (PS)</a:t>
            </a:r>
          </a:p>
          <a:p>
            <a:pPr lvl="1"/>
            <a:r>
              <a:rPr lang="en-GB" sz="1600" dirty="0" smtClean="0"/>
              <a:t>20N circuits for the entire machine</a:t>
            </a:r>
            <a:endParaRPr lang="en-GB" sz="2000" dirty="0"/>
          </a:p>
        </p:txBody>
      </p:sp>
      <p:sp>
        <p:nvSpPr>
          <p:cNvPr id="89" name="TextBox 88"/>
          <p:cNvSpPr txBox="1"/>
          <p:nvPr/>
        </p:nvSpPr>
        <p:spPr>
          <a:xfrm rot="16200000">
            <a:off x="800181" y="3296696"/>
            <a:ext cx="17187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Example for N=5</a:t>
            </a:r>
            <a:endParaRPr lang="en-GB" sz="1600" dirty="0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629" y="2589768"/>
            <a:ext cx="5139373" cy="2225233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699320" y="6192415"/>
            <a:ext cx="808040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>
                <a:solidFill>
                  <a:schemeClr val="bg1"/>
                </a:solidFill>
              </a:rPr>
              <a:t>*</a:t>
            </a:r>
            <a:r>
              <a:rPr lang="en-GB" sz="1700" dirty="0" smtClean="0">
                <a:solidFill>
                  <a:schemeClr val="bg1"/>
                </a:solidFill>
              </a:rPr>
              <a:t>Comparison </a:t>
            </a:r>
            <a:r>
              <a:rPr lang="en-GB" sz="1700" dirty="0">
                <a:solidFill>
                  <a:schemeClr val="bg1"/>
                </a:solidFill>
              </a:rPr>
              <a:t>of magnet designs from a circuit protection point of view (A. </a:t>
            </a:r>
            <a:r>
              <a:rPr lang="en-GB" sz="1700" dirty="0" err="1">
                <a:solidFill>
                  <a:schemeClr val="bg1"/>
                </a:solidFill>
              </a:rPr>
              <a:t>Verweij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</a:p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3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1027416"/>
          </a:xfrm>
        </p:spPr>
        <p:txBody>
          <a:bodyPr>
            <a:normAutofit/>
          </a:bodyPr>
          <a:lstStyle/>
          <a:p>
            <a:r>
              <a:rPr lang="en-GB" sz="3600" dirty="0"/>
              <a:t>Circuit protection @ FCC week </a:t>
            </a:r>
            <a:r>
              <a:rPr lang="en-GB" sz="3600" dirty="0" smtClean="0"/>
              <a:t>2016*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06800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65418" cy="719409"/>
          </a:xfrm>
        </p:spPr>
        <p:txBody>
          <a:bodyPr>
            <a:noAutofit/>
          </a:bodyPr>
          <a:lstStyle/>
          <a:p>
            <a:r>
              <a:rPr lang="en-GB" sz="3600" dirty="0" smtClean="0"/>
              <a:t>New magnets parameters</a:t>
            </a:r>
            <a:endParaRPr lang="en-GB" sz="3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586996"/>
              </p:ext>
            </p:extLst>
          </p:nvPr>
        </p:nvGraphicFramePr>
        <p:xfrm>
          <a:off x="1073871" y="1126496"/>
          <a:ext cx="7232073" cy="2484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927746"/>
                <a:gridCol w="747443"/>
                <a:gridCol w="1103325"/>
                <a:gridCol w="1783456"/>
                <a:gridCol w="1670103"/>
              </a:tblGrid>
              <a:tr h="4680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line</a:t>
                      </a:r>
                      <a:r>
                        <a:rPr lang="en-GB" sz="1400" b="0" i="0" u="none" strike="noStrike" baseline="0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margin</a:t>
                      </a:r>
                      <a:endParaRPr lang="en-GB" sz="14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@ </a:t>
                      </a:r>
                      <a:r>
                        <a:rPr lang="en-GB" sz="1400" u="none" strike="noStrike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400" u="none" strike="noStrike" baseline="-25000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  <a:r>
                        <a:rPr lang="en-GB" sz="1400" u="none" strike="noStrike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[kA</a:t>
                      </a:r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Differential inductance (2 apertures) [</a:t>
                      </a:r>
                      <a:r>
                        <a:rPr lang="en-GB" sz="1400" u="none" strike="noStrike" dirty="0" err="1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@ </a:t>
                      </a:r>
                      <a:r>
                        <a:rPr lang="en-GB" sz="1400" u="none" strike="noStrike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1400" u="none" strike="noStrike" baseline="-25000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  <a:r>
                        <a:rPr lang="en-GB" sz="1400" u="none" strike="noStrike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 apertures) [MJ]</a:t>
                      </a:r>
                      <a:endParaRPr lang="en-GB" sz="14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</a:t>
                      </a:r>
                      <a:r>
                        <a:rPr lang="en-GB" sz="1400" u="none" strike="noStrike" baseline="0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28b38 v.5</a:t>
                      </a:r>
                      <a:endParaRPr lang="en-GB" sz="1400" b="0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18%</a:t>
                      </a:r>
                      <a:endParaRPr lang="en-GB" sz="1400" b="0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10.275</a:t>
                      </a:r>
                      <a:endParaRPr lang="en-GB" sz="1400" b="0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734</a:t>
                      </a:r>
                      <a:endParaRPr lang="en-GB" sz="1400" b="0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GB" sz="1400" b="0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 v22b</a:t>
                      </a:r>
                      <a:endParaRPr lang="en-GB" sz="1400" b="1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en-GB" sz="1400" b="1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11.23</a:t>
                      </a:r>
                      <a:endParaRPr lang="en-GB" sz="1400" b="1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</a:t>
                      </a:r>
                      <a:endParaRPr lang="en-GB" sz="1400" b="1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GB" sz="1400" b="1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</a:t>
                      </a:r>
                      <a:r>
                        <a:rPr lang="en-GB" sz="1400" u="none" strike="noStrike" baseline="0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</a:t>
                      </a:r>
                      <a:r>
                        <a:rPr lang="en-GB" sz="140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en-GB" sz="1400" u="none" strike="noStrike" baseline="0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v26cmag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18%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8.47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1265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coil v20ar</a:t>
                      </a:r>
                      <a:endParaRPr lang="en-GB" sz="1400" b="1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en-GB" sz="1400" b="1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10.99</a:t>
                      </a:r>
                      <a:endParaRPr lang="en-GB" sz="1400" b="1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571</a:t>
                      </a:r>
                      <a:endParaRPr lang="en-GB" sz="1400" b="1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GB" sz="1400" b="1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coil</a:t>
                      </a:r>
                      <a:r>
                        <a:rPr lang="en-GB" sz="140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v1h_intgrad</a:t>
                      </a:r>
                      <a:endParaRPr lang="en-GB" sz="14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18%</a:t>
                      </a:r>
                      <a:endParaRPr lang="en-GB" sz="14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9.025</a:t>
                      </a:r>
                      <a:endParaRPr lang="en-GB" sz="14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1824</a:t>
                      </a:r>
                      <a:endParaRPr lang="en-GB" sz="14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en-GB" sz="14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coil v1h2_1ac1</a:t>
                      </a:r>
                      <a:endParaRPr lang="en-GB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en-GB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16.80</a:t>
                      </a:r>
                      <a:endParaRPr lang="en-GB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287</a:t>
                      </a:r>
                      <a:endParaRPr lang="en-GB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GB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Canted</a:t>
                      </a:r>
                      <a:r>
                        <a:rPr lang="en-GB" sz="14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cos-theta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03" y="3743119"/>
            <a:ext cx="2862263" cy="22383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32592" y="5821866"/>
            <a:ext cx="14350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GB" sz="1600" dirty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Cos-theta v22b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782" y="3743119"/>
            <a:ext cx="2762250" cy="22288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12290" y="5821866"/>
            <a:ext cx="15552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GB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coil v20ar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793352" y="5821866"/>
            <a:ext cx="226215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"/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coil </a:t>
            </a:r>
            <a:r>
              <a:rPr lang="en-GB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v1h2_1ac1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122754" y="3760355"/>
            <a:ext cx="2925382" cy="2266950"/>
            <a:chOff x="6122754" y="3760355"/>
            <a:chExt cx="2925382" cy="226695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22754" y="3760355"/>
              <a:ext cx="500063" cy="2266950"/>
            </a:xfrm>
            <a:prstGeom prst="rect">
              <a:avLst/>
            </a:prstGeom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2546" y="4143483"/>
              <a:ext cx="1738800" cy="1101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997"/>
            <a:stretch/>
          </p:blipFill>
          <p:spPr>
            <a:xfrm>
              <a:off x="7604265" y="5362030"/>
              <a:ext cx="1443871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892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F58C23"/>
                </a:solidFill>
              </a:rPr>
              <a:t>Cos-theta 18% LL</a:t>
            </a:r>
            <a:r>
              <a:rPr lang="en-GB" sz="3600" dirty="0" smtClean="0">
                <a:solidFill>
                  <a:srgbClr val="0055A0"/>
                </a:solidFill>
              </a:rPr>
              <a:t>*</a:t>
            </a:r>
            <a:endParaRPr lang="en-GB" sz="3600" dirty="0">
              <a:solidFill>
                <a:srgbClr val="0055A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538640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5925014" y="1201778"/>
            <a:ext cx="1784195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ttangolo 5"/>
          <p:cNvSpPr/>
          <p:nvPr/>
        </p:nvSpPr>
        <p:spPr>
          <a:xfrm>
            <a:off x="699320" y="6192415"/>
            <a:ext cx="808040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>
                <a:solidFill>
                  <a:schemeClr val="bg1"/>
                </a:solidFill>
              </a:rPr>
              <a:t>*</a:t>
            </a:r>
            <a:r>
              <a:rPr lang="en-GB" sz="1700" dirty="0" smtClean="0">
                <a:solidFill>
                  <a:schemeClr val="bg1"/>
                </a:solidFill>
              </a:rPr>
              <a:t>Comparison </a:t>
            </a:r>
            <a:r>
              <a:rPr lang="en-GB" sz="1700" dirty="0">
                <a:solidFill>
                  <a:schemeClr val="bg1"/>
                </a:solidFill>
              </a:rPr>
              <a:t>of magnet designs from a circuit protection point of view (A. </a:t>
            </a:r>
            <a:r>
              <a:rPr lang="en-GB" sz="1700" dirty="0" err="1">
                <a:solidFill>
                  <a:schemeClr val="bg1"/>
                </a:solidFill>
              </a:rPr>
              <a:t>Verweij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</a:p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2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5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F58C23"/>
                </a:solidFill>
              </a:rPr>
              <a:t>Cos-theta 14% LL</a:t>
            </a:r>
            <a:endParaRPr lang="en-GB" sz="3600" dirty="0">
              <a:solidFill>
                <a:srgbClr val="F58C23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131318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4951142" y="1201778"/>
            <a:ext cx="2743200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97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00B0F0"/>
                </a:solidFill>
              </a:rPr>
              <a:t>Block coil 18% LL</a:t>
            </a:r>
            <a:r>
              <a:rPr lang="en-GB" sz="3600" dirty="0">
                <a:solidFill>
                  <a:srgbClr val="0055A0"/>
                </a:solidFill>
              </a:rPr>
              <a:t>*</a:t>
            </a:r>
            <a:endParaRPr lang="en-GB" sz="3600" dirty="0">
              <a:solidFill>
                <a:srgbClr val="00B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168113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6906319" y="1201778"/>
            <a:ext cx="777576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ttangolo 6"/>
          <p:cNvSpPr/>
          <p:nvPr/>
        </p:nvSpPr>
        <p:spPr>
          <a:xfrm>
            <a:off x="699320" y="6192415"/>
            <a:ext cx="808040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>
                <a:solidFill>
                  <a:schemeClr val="bg1"/>
                </a:solidFill>
              </a:rPr>
              <a:t>*</a:t>
            </a:r>
            <a:r>
              <a:rPr lang="en-GB" sz="1700" dirty="0" smtClean="0">
                <a:solidFill>
                  <a:schemeClr val="bg1"/>
                </a:solidFill>
              </a:rPr>
              <a:t>Comparison </a:t>
            </a:r>
            <a:r>
              <a:rPr lang="en-GB" sz="1700" dirty="0">
                <a:solidFill>
                  <a:schemeClr val="bg1"/>
                </a:solidFill>
              </a:rPr>
              <a:t>of magnet designs from a circuit protection point of view (A. </a:t>
            </a:r>
            <a:r>
              <a:rPr lang="en-GB" sz="1700" dirty="0" err="1">
                <a:solidFill>
                  <a:schemeClr val="bg1"/>
                </a:solidFill>
              </a:rPr>
              <a:t>Verweij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</a:p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2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4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err="1" smtClean="0"/>
              <a:t>EuroCirCol</a:t>
            </a:r>
            <a:r>
              <a:rPr lang="en-GB" sz="3600" dirty="0" smtClean="0"/>
              <a:t> workshop 2016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004893"/>
            <a:ext cx="8465419" cy="483834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/>
              <a:t>7-9 November </a:t>
            </a:r>
            <a:r>
              <a:rPr lang="en-GB" sz="2000" dirty="0" smtClean="0"/>
              <a:t>2016, ALBA </a:t>
            </a:r>
            <a:r>
              <a:rPr lang="en-GB" sz="2000" dirty="0"/>
              <a:t>Synchrotron</a:t>
            </a:r>
          </a:p>
        </p:txBody>
      </p:sp>
      <p:sp>
        <p:nvSpPr>
          <p:cNvPr id="2" name="Rectangle 1"/>
          <p:cNvSpPr/>
          <p:nvPr/>
        </p:nvSpPr>
        <p:spPr>
          <a:xfrm>
            <a:off x="5416530" y="6286087"/>
            <a:ext cx="3506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2"/>
              </a:rPr>
              <a:t>Link to the </a:t>
            </a:r>
            <a:r>
              <a:rPr lang="en-GB" dirty="0" err="1" smtClean="0">
                <a:hlinkClick r:id="rId2"/>
              </a:rPr>
              <a:t>EuroCirCol</a:t>
            </a:r>
            <a:r>
              <a:rPr lang="en-GB" dirty="0" smtClean="0">
                <a:hlinkClick r:id="rId2"/>
              </a:rPr>
              <a:t> web page</a:t>
            </a:r>
            <a:endParaRPr lang="en-GB" dirty="0"/>
          </a:p>
        </p:txBody>
      </p:sp>
      <p:pic>
        <p:nvPicPr>
          <p:cNvPr id="8" name="Picture 2" descr="https://www.cockcroft.ac.uk/wp-content/uploads/2015/12/EuroCirCol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141" y="159862"/>
            <a:ext cx="1800000" cy="8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65.media.tumblr.com/tumblr_lncp6oLR0Y1qkmbjto1_5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447376"/>
            <a:ext cx="4374996" cy="313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4678" y="1347567"/>
            <a:ext cx="3249671" cy="3332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160" y="4536433"/>
            <a:ext cx="7809572" cy="161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56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>
                <a:solidFill>
                  <a:srgbClr val="00B0F0"/>
                </a:solidFill>
              </a:rPr>
              <a:t>B</a:t>
            </a:r>
            <a:r>
              <a:rPr lang="en-GB" sz="3600" dirty="0" smtClean="0">
                <a:solidFill>
                  <a:srgbClr val="00B0F0"/>
                </a:solidFill>
              </a:rPr>
              <a:t>lock coil 14% LL</a:t>
            </a:r>
            <a:endParaRPr lang="en-GB" sz="3600" dirty="0">
              <a:solidFill>
                <a:srgbClr val="00B0F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727636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4951142" y="1201778"/>
            <a:ext cx="2743200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99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7030A0"/>
                </a:solidFill>
              </a:rPr>
              <a:t>Common c. 18% LL</a:t>
            </a:r>
            <a:r>
              <a:rPr lang="en-GB" sz="3600" dirty="0">
                <a:solidFill>
                  <a:srgbClr val="0055A0"/>
                </a:solidFill>
              </a:rPr>
              <a:t>*</a:t>
            </a:r>
            <a:endParaRPr lang="en-GB" sz="3600" dirty="0">
              <a:solidFill>
                <a:srgbClr val="00B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722880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369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6913756" y="1201778"/>
            <a:ext cx="1744009" cy="473064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ttangolo 6"/>
          <p:cNvSpPr/>
          <p:nvPr/>
        </p:nvSpPr>
        <p:spPr>
          <a:xfrm>
            <a:off x="699320" y="6192415"/>
            <a:ext cx="808040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>
                <a:solidFill>
                  <a:schemeClr val="bg1"/>
                </a:solidFill>
              </a:rPr>
              <a:t>*</a:t>
            </a:r>
            <a:r>
              <a:rPr lang="en-GB" sz="1700" dirty="0" smtClean="0">
                <a:solidFill>
                  <a:schemeClr val="bg1"/>
                </a:solidFill>
              </a:rPr>
              <a:t>Comparison </a:t>
            </a:r>
            <a:r>
              <a:rPr lang="en-GB" sz="1700" dirty="0">
                <a:solidFill>
                  <a:schemeClr val="bg1"/>
                </a:solidFill>
              </a:rPr>
              <a:t>of magnet designs from a circuit protection point of view (A. </a:t>
            </a:r>
            <a:r>
              <a:rPr lang="en-GB" sz="1700" dirty="0" err="1">
                <a:solidFill>
                  <a:schemeClr val="bg1"/>
                </a:solidFill>
              </a:rPr>
              <a:t>Verweij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</a:p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2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14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  <a:noFill/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7030A0"/>
                </a:solidFill>
              </a:rPr>
              <a:t>Common c. 14% LL</a:t>
            </a:r>
            <a:endParaRPr lang="en-GB" sz="3600" dirty="0">
              <a:solidFill>
                <a:srgbClr val="7030A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760061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5925014" y="1201778"/>
            <a:ext cx="1784195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1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C00000"/>
                </a:solidFill>
              </a:rPr>
              <a:t>CCT 14% LL</a:t>
            </a:r>
            <a:endParaRPr lang="en-GB" sz="3600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29467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it-IT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it-IT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it-IT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it-IT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5925014" y="1201778"/>
            <a:ext cx="1784195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13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9933" y="1260907"/>
            <a:ext cx="8712818" cy="1247935"/>
          </a:xfrm>
        </p:spPr>
        <p:txBody>
          <a:bodyPr>
            <a:noAutofit/>
          </a:bodyPr>
          <a:lstStyle/>
          <a:p>
            <a:r>
              <a:rPr lang="en-GB" sz="2000" dirty="0" smtClean="0"/>
              <a:t>For all magnet designs:</a:t>
            </a:r>
          </a:p>
          <a:p>
            <a:pPr lvl="1"/>
            <a:r>
              <a:rPr lang="en-GB" sz="1600" dirty="0"/>
              <a:t>R</a:t>
            </a:r>
            <a:r>
              <a:rPr lang="en-GB" sz="1600" dirty="0" smtClean="0"/>
              <a:t>eduction in the circuit complexity</a:t>
            </a:r>
          </a:p>
          <a:p>
            <a:pPr marL="448056" lvl="1" indent="0">
              <a:buNone/>
            </a:pPr>
            <a:endParaRPr lang="en-GB" sz="800" dirty="0" smtClean="0"/>
          </a:p>
          <a:p>
            <a:pPr lvl="1"/>
            <a:r>
              <a:rPr lang="en-GB" sz="1600" dirty="0" smtClean="0"/>
              <a:t>The layout with 6 circuits per powering sector fulfils the largest number of constraints</a:t>
            </a:r>
            <a:endParaRPr lang="en-GB" sz="1200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65418" cy="719409"/>
          </a:xfrm>
        </p:spPr>
        <p:txBody>
          <a:bodyPr>
            <a:noAutofit/>
          </a:bodyPr>
          <a:lstStyle/>
          <a:p>
            <a:r>
              <a:rPr lang="en-GB" sz="3600" dirty="0"/>
              <a:t>Circuit protection aspects: conclusions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883083"/>
              </p:ext>
            </p:extLst>
          </p:nvPr>
        </p:nvGraphicFramePr>
        <p:xfrm>
          <a:off x="1107583" y="2717443"/>
          <a:ext cx="6897673" cy="33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005"/>
                <a:gridCol w="1313917"/>
                <a:gridCol w="1313917"/>
                <a:gridCol w="1313917"/>
                <a:gridCol w="1313917"/>
              </a:tblGrid>
              <a:tr h="555229">
                <a:tc>
                  <a:txBody>
                    <a:bodyPr/>
                    <a:lstStyle/>
                    <a:p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</a:t>
                      </a:r>
                      <a:r>
                        <a:rPr lang="en-GB" sz="1600" baseline="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coil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coil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Canted</a:t>
                      </a:r>
                      <a:r>
                        <a:rPr lang="en-GB" sz="1600" baseline="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GB" sz="1600" baseline="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600" baseline="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55229">
                <a:tc>
                  <a:txBody>
                    <a:bodyPr/>
                    <a:lstStyle/>
                    <a:p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complexity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55229">
                <a:tc>
                  <a:txBody>
                    <a:bodyPr/>
                    <a:lstStyle/>
                    <a:p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energy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555229">
                <a:tc>
                  <a:txBody>
                    <a:bodyPr/>
                    <a:lstStyle/>
                    <a:p>
                      <a:r>
                        <a:rPr lang="en-GB" sz="160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Ramp-up, </a:t>
                      </a:r>
                      <a:r>
                        <a:rPr lang="en-GB" sz="160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55229">
                <a:tc>
                  <a:txBody>
                    <a:bodyPr/>
                    <a:lstStyle/>
                    <a:p>
                      <a:r>
                        <a:rPr lang="en-GB" sz="160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 </a:t>
                      </a:r>
                      <a:r>
                        <a:rPr lang="en-GB" sz="160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55229">
                <a:tc>
                  <a:txBody>
                    <a:bodyPr/>
                    <a:lstStyle/>
                    <a:p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 MIITS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7" name="Immagine 2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99" y="1645636"/>
            <a:ext cx="321176" cy="30320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235758" y="3434572"/>
            <a:ext cx="4289087" cy="2575465"/>
            <a:chOff x="3235758" y="3140745"/>
            <a:chExt cx="4774213" cy="2866776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758" y="4374532"/>
              <a:ext cx="406185" cy="383455"/>
            </a:xfrm>
            <a:prstGeom prst="rect">
              <a:avLst/>
            </a:prstGeom>
          </p:spPr>
        </p:pic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3628" y="3144701"/>
              <a:ext cx="396302" cy="387408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44" y="3144701"/>
              <a:ext cx="396302" cy="387408"/>
            </a:xfrm>
            <a:prstGeom prst="rect">
              <a:avLst/>
            </a:prstGeom>
          </p:spPr>
        </p:pic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5641" y="3140745"/>
              <a:ext cx="396302" cy="387408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3955" y="3140745"/>
              <a:ext cx="396302" cy="387408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4072" y="4374532"/>
              <a:ext cx="406185" cy="383455"/>
            </a:xfrm>
            <a:prstGeom prst="rect">
              <a:avLst/>
            </a:prstGeom>
          </p:spPr>
        </p:pic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254" y="4382440"/>
              <a:ext cx="406185" cy="383455"/>
            </a:xfrm>
            <a:prstGeom prst="rect">
              <a:avLst/>
            </a:prstGeom>
          </p:spPr>
        </p:pic>
        <p:pic>
          <p:nvPicPr>
            <p:cNvPr id="17" name="Immagine 16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3898" y="4378485"/>
              <a:ext cx="406184" cy="383455"/>
            </a:xfrm>
            <a:prstGeom prst="rect">
              <a:avLst/>
            </a:prstGeom>
          </p:spPr>
        </p:pic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5641" y="4998514"/>
              <a:ext cx="406185" cy="383455"/>
            </a:xfrm>
            <a:prstGeom prst="rect">
              <a:avLst/>
            </a:prstGeom>
          </p:spPr>
        </p:pic>
        <p:pic>
          <p:nvPicPr>
            <p:cNvPr id="19" name="Immagine 1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3955" y="4998514"/>
              <a:ext cx="406185" cy="383455"/>
            </a:xfrm>
            <a:prstGeom prst="rect">
              <a:avLst/>
            </a:prstGeom>
          </p:spPr>
        </p:pic>
        <p:pic>
          <p:nvPicPr>
            <p:cNvPr id="20" name="Immagine 19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6137" y="5006421"/>
              <a:ext cx="406185" cy="383455"/>
            </a:xfrm>
            <a:prstGeom prst="rect">
              <a:avLst/>
            </a:prstGeom>
          </p:spPr>
        </p:pic>
        <p:pic>
          <p:nvPicPr>
            <p:cNvPr id="21" name="Immagine 2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3787" y="5002468"/>
              <a:ext cx="406184" cy="383455"/>
            </a:xfrm>
            <a:prstGeom prst="rect">
              <a:avLst/>
            </a:prstGeom>
          </p:spPr>
        </p:pic>
        <p:pic>
          <p:nvPicPr>
            <p:cNvPr id="22" name="Immagine 21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758" y="5612204"/>
              <a:ext cx="406185" cy="383455"/>
            </a:xfrm>
            <a:prstGeom prst="rect">
              <a:avLst/>
            </a:prstGeom>
          </p:spPr>
        </p:pic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4072" y="5612209"/>
              <a:ext cx="406185" cy="383454"/>
            </a:xfrm>
            <a:prstGeom prst="rect">
              <a:avLst/>
            </a:prstGeom>
          </p:spPr>
        </p:pic>
        <p:pic>
          <p:nvPicPr>
            <p:cNvPr id="24" name="Immagine 2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3628" y="5620112"/>
              <a:ext cx="396302" cy="387408"/>
            </a:xfrm>
            <a:prstGeom prst="rect">
              <a:avLst/>
            </a:prstGeom>
          </p:spPr>
        </p:pic>
        <p:pic>
          <p:nvPicPr>
            <p:cNvPr id="25" name="Immagine 24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40" y="5620113"/>
              <a:ext cx="396302" cy="387408"/>
            </a:xfrm>
            <a:prstGeom prst="rect">
              <a:avLst/>
            </a:prstGeom>
          </p:spPr>
        </p:pic>
        <p:pic>
          <p:nvPicPr>
            <p:cNvPr id="28" name="Immagine 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302" y="3758884"/>
              <a:ext cx="406185" cy="383455"/>
            </a:xfrm>
            <a:prstGeom prst="rect">
              <a:avLst/>
            </a:prstGeom>
          </p:spPr>
        </p:pic>
        <p:pic>
          <p:nvPicPr>
            <p:cNvPr id="29" name="Immagine 14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5616" y="3758883"/>
              <a:ext cx="406185" cy="383455"/>
            </a:xfrm>
            <a:prstGeom prst="rect">
              <a:avLst/>
            </a:prstGeom>
          </p:spPr>
        </p:pic>
        <p:pic>
          <p:nvPicPr>
            <p:cNvPr id="30" name="Immagine 15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7798" y="3766791"/>
              <a:ext cx="406185" cy="383455"/>
            </a:xfrm>
            <a:prstGeom prst="rect">
              <a:avLst/>
            </a:prstGeom>
          </p:spPr>
        </p:pic>
        <p:pic>
          <p:nvPicPr>
            <p:cNvPr id="31" name="Immagine 16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45" y="3762836"/>
              <a:ext cx="406184" cy="3834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41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Magnet protection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260908"/>
            <a:ext cx="8465419" cy="1198957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90000"/>
                </a:schemeClr>
              </a:buClr>
              <a:buFont typeface="+mj-lt"/>
              <a:buAutoNum type="arabicPeriod"/>
            </a:pPr>
            <a:r>
              <a:rPr lang="en-GB" sz="2200" dirty="0" smtClean="0">
                <a:solidFill>
                  <a:schemeClr val="accent1">
                    <a:lumMod val="90000"/>
                  </a:schemeClr>
                </a:solidFill>
              </a:rPr>
              <a:t>Circuit protection aspects</a:t>
            </a:r>
          </a:p>
          <a:p>
            <a:pPr lvl="1">
              <a:buClr>
                <a:schemeClr val="accent1">
                  <a:lumMod val="90000"/>
                </a:schemeClr>
              </a:buClr>
            </a:pP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Circuit </a:t>
            </a:r>
            <a:r>
              <a:rPr lang="en-GB" sz="2000" dirty="0">
                <a:solidFill>
                  <a:schemeClr val="accent1">
                    <a:lumMod val="90000"/>
                  </a:schemeClr>
                </a:solidFill>
              </a:rPr>
              <a:t>protection </a:t>
            </a: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@ FCC </a:t>
            </a:r>
            <a:r>
              <a:rPr lang="en-GB" sz="2000" dirty="0">
                <a:solidFill>
                  <a:schemeClr val="accent1">
                    <a:lumMod val="90000"/>
                  </a:schemeClr>
                </a:solidFill>
              </a:rPr>
              <a:t>week </a:t>
            </a: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2016</a:t>
            </a:r>
          </a:p>
          <a:p>
            <a:pPr lvl="1">
              <a:buClr>
                <a:schemeClr val="accent1">
                  <a:lumMod val="90000"/>
                </a:schemeClr>
              </a:buClr>
            </a:pP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Circuit layouts for the latest magnet designs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199" y="2767872"/>
            <a:ext cx="8465419" cy="322515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 startAt="2"/>
            </a:pPr>
            <a:r>
              <a:rPr lang="en-GB" sz="2200" dirty="0" smtClean="0"/>
              <a:t>The STEAM project</a:t>
            </a:r>
          </a:p>
          <a:p>
            <a:pPr lvl="1"/>
            <a:r>
              <a:rPr lang="en-GB" sz="2000" dirty="0" smtClean="0"/>
              <a:t>New perspectives for circuit and quench simulations</a:t>
            </a:r>
          </a:p>
          <a:p>
            <a:pPr lvl="1"/>
            <a:r>
              <a:rPr lang="en-GB" sz="2000" dirty="0" smtClean="0"/>
              <a:t>Main STEAM features</a:t>
            </a:r>
          </a:p>
          <a:p>
            <a:pPr lvl="1"/>
            <a:r>
              <a:rPr lang="en-GB" sz="2000" dirty="0" smtClean="0"/>
              <a:t>First results of CLIQ simulations</a:t>
            </a:r>
          </a:p>
          <a:p>
            <a:pPr marL="448056" lvl="1" indent="0">
              <a:buNone/>
            </a:pPr>
            <a:endParaRPr lang="en-GB" sz="2000" dirty="0" smtClean="0"/>
          </a:p>
          <a:p>
            <a:pPr marL="448056" lvl="1" indent="0">
              <a:buNone/>
            </a:pPr>
            <a:endParaRPr lang="en-GB" sz="2000" dirty="0"/>
          </a:p>
          <a:p>
            <a:pPr marL="448056" lvl="1" indent="0">
              <a:buNone/>
            </a:pPr>
            <a:r>
              <a:rPr lang="en-GB" sz="2200" b="1" dirty="0">
                <a:solidFill>
                  <a:srgbClr val="000000"/>
                </a:solidFill>
              </a:rPr>
              <a:t>	       S</a:t>
            </a:r>
            <a:r>
              <a:rPr lang="en-GB" sz="2200" dirty="0"/>
              <a:t>imulation of </a:t>
            </a:r>
            <a:r>
              <a:rPr lang="en-GB" sz="2200" b="1" dirty="0">
                <a:solidFill>
                  <a:srgbClr val="000000"/>
                </a:solidFill>
              </a:rPr>
              <a:t>T</a:t>
            </a:r>
            <a:r>
              <a:rPr lang="en-GB" sz="2200" dirty="0"/>
              <a:t>ransient </a:t>
            </a:r>
            <a:r>
              <a:rPr lang="en-GB" sz="2200" b="1" dirty="0">
                <a:solidFill>
                  <a:srgbClr val="000000"/>
                </a:solidFill>
              </a:rPr>
              <a:t>E</a:t>
            </a:r>
            <a:r>
              <a:rPr lang="en-GB" sz="2200" dirty="0"/>
              <a:t>ffects in </a:t>
            </a:r>
            <a:r>
              <a:rPr lang="en-GB" sz="2200" b="1" dirty="0">
                <a:solidFill>
                  <a:srgbClr val="000000"/>
                </a:solidFill>
              </a:rPr>
              <a:t>A</a:t>
            </a:r>
            <a:r>
              <a:rPr lang="en-GB" sz="2200" dirty="0"/>
              <a:t>ccelerator </a:t>
            </a:r>
            <a:r>
              <a:rPr lang="en-GB" sz="2200" b="1" dirty="0" smtClean="0">
                <a:solidFill>
                  <a:srgbClr val="000000"/>
                </a:solidFill>
              </a:rPr>
              <a:t>M</a:t>
            </a:r>
            <a:r>
              <a:rPr lang="en-GB" sz="2200" dirty="0" smtClean="0"/>
              <a:t>agnets</a:t>
            </a:r>
            <a:endParaRPr lang="en-GB" sz="2200" dirty="0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06896"/>
            <a:ext cx="1384479" cy="40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6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65418" cy="719409"/>
          </a:xfrm>
        </p:spPr>
        <p:txBody>
          <a:bodyPr>
            <a:noAutofit/>
          </a:bodyPr>
          <a:lstStyle/>
          <a:p>
            <a:r>
              <a:rPr lang="en-GB" sz="3200" dirty="0" smtClean="0"/>
              <a:t>Outlook for circuit and quench simulations</a:t>
            </a:r>
            <a:endParaRPr lang="en-GB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3503" y="3727646"/>
            <a:ext cx="8756493" cy="2444554"/>
          </a:xfrm>
        </p:spPr>
        <p:txBody>
          <a:bodyPr>
            <a:noAutofit/>
          </a:bodyPr>
          <a:lstStyle/>
          <a:p>
            <a:r>
              <a:rPr lang="en-GB" sz="2000" dirty="0" smtClean="0"/>
              <a:t>To understand if this proposal is feasible, circuit simulations are needed</a:t>
            </a:r>
          </a:p>
          <a:p>
            <a:pPr lvl="1"/>
            <a:r>
              <a:rPr lang="en-GB" sz="1600" dirty="0" smtClean="0">
                <a:solidFill>
                  <a:srgbClr val="F58C23"/>
                </a:solidFill>
              </a:rPr>
              <a:t>Quenching magnet</a:t>
            </a:r>
          </a:p>
          <a:p>
            <a:pPr lvl="1"/>
            <a:r>
              <a:rPr lang="en-GB" sz="1600" dirty="0" smtClean="0">
                <a:solidFill>
                  <a:srgbClr val="00B050"/>
                </a:solidFill>
              </a:rPr>
              <a:t>CLIQ protection system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Lumped element model of the other magnets in the chain</a:t>
            </a:r>
          </a:p>
          <a:p>
            <a:pPr lvl="1"/>
            <a:r>
              <a:rPr lang="en-GB" sz="1600" dirty="0" smtClean="0">
                <a:solidFill>
                  <a:srgbClr val="7030A0"/>
                </a:solidFill>
              </a:rPr>
              <a:t>Other components (e.g. Power Converter (PC), nonlinear switches)</a:t>
            </a:r>
          </a:p>
          <a:p>
            <a:pPr lvl="1"/>
            <a:r>
              <a:rPr lang="en-GB" sz="1600" dirty="0" smtClean="0"/>
              <a:t>… Quench protection system, controller of Power Converter</a:t>
            </a:r>
          </a:p>
          <a:p>
            <a:pPr marL="448056" lvl="1" indent="0">
              <a:buNone/>
            </a:pPr>
            <a:endParaRPr lang="en-GB" sz="800" dirty="0" smtClean="0"/>
          </a:p>
          <a:p>
            <a:r>
              <a:rPr lang="en-GB" sz="2000" dirty="0" smtClean="0"/>
              <a:t>CLIQ introduces a coupling between circuit and quench simulations</a:t>
            </a:r>
            <a:endParaRPr lang="en-GB" sz="20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609805" y="850349"/>
            <a:ext cx="8160205" cy="2174689"/>
            <a:chOff x="973856" y="973811"/>
            <a:chExt cx="8160205" cy="2174689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6147" y="1356164"/>
              <a:ext cx="7757914" cy="1792336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1756193" y="973811"/>
              <a:ext cx="4940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baseline="-25000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filt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73856" y="1930364"/>
              <a:ext cx="4796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PC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938089" y="2231218"/>
              <a:ext cx="5068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 err="1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filt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931677" y="1732491"/>
              <a:ext cx="5196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GB" baseline="-25000" dirty="0" err="1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filt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892704" y="2085685"/>
              <a:ext cx="5148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EE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639897" y="1567398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454463" y="1567398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167755" y="1567398"/>
              <a:ext cx="543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en-GB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600141" y="2336566"/>
              <a:ext cx="543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36</a:t>
              </a:r>
              <a:endParaRPr lang="en-GB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424646" y="2336566"/>
              <a:ext cx="543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</a:t>
              </a:r>
              <a:endParaRPr lang="en-GB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8177696" y="2336566"/>
              <a:ext cx="543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19</a:t>
              </a:r>
              <a:endParaRPr lang="en-GB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834146" y="2336618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err="1" smtClean="0">
                  <a:solidFill>
                    <a:srgbClr val="F58C2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err="1">
                  <a:solidFill>
                    <a:srgbClr val="F58C2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GB" baseline="-25000" dirty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Rounded Rectangle 38"/>
          <p:cNvSpPr/>
          <p:nvPr/>
        </p:nvSpPr>
        <p:spPr>
          <a:xfrm>
            <a:off x="6006625" y="2221702"/>
            <a:ext cx="1318514" cy="1168597"/>
          </a:xfrm>
          <a:prstGeom prst="roundRect">
            <a:avLst/>
          </a:prstGeom>
          <a:noFill/>
          <a:ln w="28575">
            <a:solidFill>
              <a:srgbClr val="F58C2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7" name="Group 56"/>
          <p:cNvGrpSpPr/>
          <p:nvPr/>
        </p:nvGrpSpPr>
        <p:grpSpPr>
          <a:xfrm>
            <a:off x="6162261" y="2732141"/>
            <a:ext cx="1082461" cy="550749"/>
            <a:chOff x="6162261" y="2851785"/>
            <a:chExt cx="1082461" cy="550749"/>
          </a:xfrm>
        </p:grpSpPr>
        <p:sp>
          <p:nvSpPr>
            <p:cNvPr id="40" name="Rectangle 39"/>
            <p:cNvSpPr/>
            <p:nvPr/>
          </p:nvSpPr>
          <p:spPr>
            <a:xfrm>
              <a:off x="6330021" y="3044727"/>
              <a:ext cx="746941" cy="357807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CLIQ</a:t>
              </a:r>
              <a:endPara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8" name="Straight Connector 47"/>
            <p:cNvCxnSpPr>
              <a:stCxn id="40" idx="1"/>
            </p:cNvCxnSpPr>
            <p:nvPr/>
          </p:nvCxnSpPr>
          <p:spPr>
            <a:xfrm flipH="1" flipV="1">
              <a:off x="6162261" y="3223630"/>
              <a:ext cx="167760" cy="1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7076962" y="3223631"/>
              <a:ext cx="167760" cy="1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6168256" y="2851785"/>
              <a:ext cx="0" cy="380419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7235987" y="2854517"/>
              <a:ext cx="0" cy="380419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8" name="Rectangle 57"/>
          <p:cNvSpPr/>
          <p:nvPr/>
        </p:nvSpPr>
        <p:spPr>
          <a:xfrm>
            <a:off x="293503" y="2952907"/>
            <a:ext cx="30679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Example: magnets powered with N</a:t>
            </a:r>
            <a:r>
              <a:rPr lang="en-GB" baseline="-25000" dirty="0" smtClean="0">
                <a:solidFill>
                  <a:srgbClr val="000000"/>
                </a:solidFill>
              </a:rPr>
              <a:t>circuits </a:t>
            </a:r>
            <a:r>
              <a:rPr lang="en-GB" baseline="-25000" dirty="0">
                <a:solidFill>
                  <a:srgbClr val="000000"/>
                </a:solidFill>
              </a:rPr>
              <a:t>per PS </a:t>
            </a:r>
            <a:r>
              <a:rPr lang="en-GB" dirty="0">
                <a:solidFill>
                  <a:srgbClr val="000000"/>
                </a:solidFill>
              </a:rPr>
              <a:t>= 6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9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o 19"/>
          <p:cNvGrpSpPr/>
          <p:nvPr/>
        </p:nvGrpSpPr>
        <p:grpSpPr>
          <a:xfrm>
            <a:off x="55672" y="1170394"/>
            <a:ext cx="8824253" cy="1333973"/>
            <a:chOff x="55672" y="1170394"/>
            <a:chExt cx="8824253" cy="1333973"/>
          </a:xfrm>
        </p:grpSpPr>
        <p:grpSp>
          <p:nvGrpSpPr>
            <p:cNvPr id="22" name="Group 21"/>
            <p:cNvGrpSpPr/>
            <p:nvPr/>
          </p:nvGrpSpPr>
          <p:grpSpPr>
            <a:xfrm>
              <a:off x="55672" y="1170394"/>
              <a:ext cx="8824253" cy="1333973"/>
              <a:chOff x="55672" y="1170394"/>
              <a:chExt cx="8824253" cy="1333973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6747" y="1170394"/>
                <a:ext cx="8463178" cy="1333973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55672" y="1561890"/>
                <a:ext cx="4796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</a:t>
                </a:r>
                <a:endParaRPr lang="en-GB" baseline="-25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787803" y="1787930"/>
                <a:ext cx="5068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GB" baseline="-25000" dirty="0" err="1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filt</a:t>
                </a:r>
                <a:endParaRPr lang="en-GB" baseline="-25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82346" y="1424411"/>
                <a:ext cx="519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GB" baseline="-25000" dirty="0" err="1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filt</a:t>
                </a:r>
                <a:endParaRPr lang="en-GB" baseline="-25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459579" y="1629269"/>
                <a:ext cx="5148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GB" baseline="-25000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</a:t>
                </a:r>
                <a:endParaRPr lang="en-GB" baseline="-25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791563" y="1349932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412541" y="1349932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8241912" y="1349932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</a:t>
                </a:r>
                <a:endPara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753090" y="1873251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</a:t>
                </a:r>
                <a:endPara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374068" y="1862894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8242377" y="1863142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</a:t>
                </a:r>
                <a:endPara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707334" y="1445900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err="1" smtClean="0">
                    <a:solidFill>
                      <a:srgbClr val="F58C2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err="1">
                    <a:solidFill>
                      <a:srgbClr val="F58C2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endParaRPr lang="en-GB" baseline="-25000" dirty="0">
                  <a:solidFill>
                    <a:srgbClr val="F58C2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6221705" y="1183768"/>
                <a:ext cx="6976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GB" baseline="-250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CLIQ</a:t>
                </a:r>
                <a:endParaRPr lang="en-GB" baseline="-25000" dirty="0"/>
              </a:p>
            </p:txBody>
          </p:sp>
        </p:grpSp>
        <p:cxnSp>
          <p:nvCxnSpPr>
            <p:cNvPr id="9" name="Connettore 2 8"/>
            <p:cNvCxnSpPr/>
            <p:nvPr/>
          </p:nvCxnSpPr>
          <p:spPr>
            <a:xfrm flipV="1">
              <a:off x="5479605" y="2115564"/>
              <a:ext cx="290034" cy="320487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ttore 2 56"/>
            <p:cNvCxnSpPr/>
            <p:nvPr/>
          </p:nvCxnSpPr>
          <p:spPr>
            <a:xfrm flipV="1">
              <a:off x="7330891" y="2138175"/>
              <a:ext cx="290034" cy="320487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Figura a mano libera 16"/>
            <p:cNvSpPr/>
            <p:nvPr/>
          </p:nvSpPr>
          <p:spPr>
            <a:xfrm>
              <a:off x="4732369" y="2014844"/>
              <a:ext cx="1640885" cy="191434"/>
            </a:xfrm>
            <a:custGeom>
              <a:avLst/>
              <a:gdLst>
                <a:gd name="connsiteX0" fmla="*/ 0 w 1497874"/>
                <a:gd name="connsiteY0" fmla="*/ 183209 h 183209"/>
                <a:gd name="connsiteX1" fmla="*/ 661851 w 1497874"/>
                <a:gd name="connsiteY1" fmla="*/ 329 h 183209"/>
                <a:gd name="connsiteX2" fmla="*/ 1497874 w 1497874"/>
                <a:gd name="connsiteY2" fmla="*/ 139667 h 183209"/>
                <a:gd name="connsiteX0" fmla="*/ 0 w 1497874"/>
                <a:gd name="connsiteY0" fmla="*/ 174569 h 174569"/>
                <a:gd name="connsiteX1" fmla="*/ 796194 w 1497874"/>
                <a:gd name="connsiteY1" fmla="*/ 356 h 174569"/>
                <a:gd name="connsiteX2" fmla="*/ 1497874 w 1497874"/>
                <a:gd name="connsiteY2" fmla="*/ 131027 h 174569"/>
                <a:gd name="connsiteX0" fmla="*/ 0 w 1497874"/>
                <a:gd name="connsiteY0" fmla="*/ 174469 h 174469"/>
                <a:gd name="connsiteX1" fmla="*/ 796194 w 1497874"/>
                <a:gd name="connsiteY1" fmla="*/ 256 h 174469"/>
                <a:gd name="connsiteX2" fmla="*/ 1497874 w 1497874"/>
                <a:gd name="connsiteY2" fmla="*/ 130927 h 174469"/>
                <a:gd name="connsiteX0" fmla="*/ 0 w 1528210"/>
                <a:gd name="connsiteY0" fmla="*/ 174230 h 182692"/>
                <a:gd name="connsiteX1" fmla="*/ 796194 w 1528210"/>
                <a:gd name="connsiteY1" fmla="*/ 17 h 182692"/>
                <a:gd name="connsiteX2" fmla="*/ 1528210 w 1528210"/>
                <a:gd name="connsiteY2" fmla="*/ 182692 h 182692"/>
                <a:gd name="connsiteX0" fmla="*/ 0 w 1528210"/>
                <a:gd name="connsiteY0" fmla="*/ 174230 h 182692"/>
                <a:gd name="connsiteX1" fmla="*/ 796194 w 1528210"/>
                <a:gd name="connsiteY1" fmla="*/ 17 h 182692"/>
                <a:gd name="connsiteX2" fmla="*/ 1528210 w 1528210"/>
                <a:gd name="connsiteY2" fmla="*/ 182692 h 182692"/>
                <a:gd name="connsiteX0" fmla="*/ 0 w 1528210"/>
                <a:gd name="connsiteY0" fmla="*/ 174236 h 182698"/>
                <a:gd name="connsiteX1" fmla="*/ 796194 w 1528210"/>
                <a:gd name="connsiteY1" fmla="*/ 23 h 182698"/>
                <a:gd name="connsiteX2" fmla="*/ 1528210 w 1528210"/>
                <a:gd name="connsiteY2" fmla="*/ 182698 h 182698"/>
                <a:gd name="connsiteX0" fmla="*/ 0 w 1640885"/>
                <a:gd name="connsiteY0" fmla="*/ 174305 h 191434"/>
                <a:gd name="connsiteX1" fmla="*/ 796194 w 1640885"/>
                <a:gd name="connsiteY1" fmla="*/ 92 h 191434"/>
                <a:gd name="connsiteX2" fmla="*/ 1640885 w 1640885"/>
                <a:gd name="connsiteY2" fmla="*/ 191434 h 191434"/>
                <a:gd name="connsiteX0" fmla="*/ 0 w 1640885"/>
                <a:gd name="connsiteY0" fmla="*/ 174305 h 191434"/>
                <a:gd name="connsiteX1" fmla="*/ 865532 w 1640885"/>
                <a:gd name="connsiteY1" fmla="*/ 92 h 191434"/>
                <a:gd name="connsiteX2" fmla="*/ 1640885 w 1640885"/>
                <a:gd name="connsiteY2" fmla="*/ 191434 h 191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885" h="191434">
                  <a:moveTo>
                    <a:pt x="0" y="174305"/>
                  </a:moveTo>
                  <a:cubicBezTo>
                    <a:pt x="175767" y="60491"/>
                    <a:pt x="592051" y="-2763"/>
                    <a:pt x="865532" y="92"/>
                  </a:cubicBezTo>
                  <a:cubicBezTo>
                    <a:pt x="1139013" y="2947"/>
                    <a:pt x="1515959" y="116166"/>
                    <a:pt x="1640885" y="19143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5339914" y="1720154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it-IT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65418" cy="719409"/>
          </a:xfrm>
        </p:spPr>
        <p:txBody>
          <a:bodyPr>
            <a:noAutofit/>
          </a:bodyPr>
          <a:lstStyle/>
          <a:p>
            <a:r>
              <a:rPr lang="en-GB" sz="3200" dirty="0" smtClean="0"/>
              <a:t>Field-circuit coupling</a:t>
            </a:r>
            <a:endParaRPr lang="en-GB" sz="3200" dirty="0"/>
          </a:p>
        </p:txBody>
      </p:sp>
      <p:pic>
        <p:nvPicPr>
          <p:cNvPr id="42" name="Picture 2" descr="https://encrypted-tbn3.gstatic.com/images?q=tbn:ANd9GcSriwZm9LutoIQiW4xMdXwtjloyQ-VfVo7QuUksxWsmSil1xYT6aYDvt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429" y="6671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6455144" y="717104"/>
            <a:ext cx="15199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Cadence PSpice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6285072" y="283335"/>
            <a:ext cx="13805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Circuit model</a:t>
            </a:r>
            <a:endParaRPr lang="en-GB" sz="1600" dirty="0"/>
          </a:p>
        </p:txBody>
      </p:sp>
      <p:pic>
        <p:nvPicPr>
          <p:cNvPr id="44" name="Picture 43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86352" y="5007534"/>
            <a:ext cx="1281701" cy="1701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3534474" y="4411502"/>
            <a:ext cx="1895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2D Electro-thermal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 smtClean="0"/>
              <a:t>Field model</a:t>
            </a:r>
            <a:endParaRPr lang="en-GB" sz="1600" dirty="0"/>
          </a:p>
        </p:txBody>
      </p:sp>
      <p:sp>
        <p:nvSpPr>
          <p:cNvPr id="24" name="Rectangle 23"/>
          <p:cNvSpPr/>
          <p:nvPr/>
        </p:nvSpPr>
        <p:spPr>
          <a:xfrm>
            <a:off x="659534" y="837586"/>
            <a:ext cx="494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baseline="-25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</a:t>
            </a:r>
            <a:endParaRPr lang="en-GB" baseline="-25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35435" y="5636134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b="1" dirty="0"/>
          </a:p>
        </p:txBody>
      </p:sp>
      <p:sp>
        <p:nvSpPr>
          <p:cNvPr id="3" name="Rectangle 2"/>
          <p:cNvSpPr/>
          <p:nvPr/>
        </p:nvSpPr>
        <p:spPr>
          <a:xfrm>
            <a:off x="3435435" y="324837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</a:t>
            </a:r>
            <a:endParaRPr lang="en-GB" b="1" dirty="0"/>
          </a:p>
        </p:txBody>
      </p:sp>
      <p:grpSp>
        <p:nvGrpSpPr>
          <p:cNvPr id="21" name="Group 20"/>
          <p:cNvGrpSpPr/>
          <p:nvPr/>
        </p:nvGrpSpPr>
        <p:grpSpPr>
          <a:xfrm>
            <a:off x="3024959" y="2242583"/>
            <a:ext cx="4792792" cy="3349013"/>
            <a:chOff x="3024959" y="2242583"/>
            <a:chExt cx="4792792" cy="3349013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7762741" y="2357792"/>
              <a:ext cx="0" cy="3233804"/>
            </a:xfrm>
            <a:prstGeom prst="line">
              <a:avLst/>
            </a:prstGeom>
            <a:ln w="28575">
              <a:solidFill>
                <a:srgbClr val="00B05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3024959" y="5591596"/>
              <a:ext cx="4737783" cy="0"/>
            </a:xfrm>
            <a:prstGeom prst="line">
              <a:avLst/>
            </a:prstGeom>
            <a:ln w="28575">
              <a:solidFill>
                <a:srgbClr val="00B050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18" idx="4"/>
            </p:cNvCxnSpPr>
            <p:nvPr/>
          </p:nvCxnSpPr>
          <p:spPr>
            <a:xfrm>
              <a:off x="5934624" y="2357792"/>
              <a:ext cx="576" cy="3204533"/>
            </a:xfrm>
            <a:prstGeom prst="line">
              <a:avLst/>
            </a:prstGeom>
            <a:ln w="28575">
              <a:solidFill>
                <a:srgbClr val="00B05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5877019" y="2242583"/>
              <a:ext cx="115209" cy="115209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7702542" y="2242583"/>
              <a:ext cx="115209" cy="115209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Rounded Rectangle 38"/>
          <p:cNvSpPr/>
          <p:nvPr/>
        </p:nvSpPr>
        <p:spPr>
          <a:xfrm>
            <a:off x="4362923" y="1820535"/>
            <a:ext cx="3549282" cy="1018081"/>
          </a:xfrm>
          <a:prstGeom prst="roundRect">
            <a:avLst/>
          </a:prstGeom>
          <a:noFill/>
          <a:ln w="28575">
            <a:solidFill>
              <a:srgbClr val="F58C2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6" name="Group 35"/>
          <p:cNvGrpSpPr/>
          <p:nvPr/>
        </p:nvGrpSpPr>
        <p:grpSpPr>
          <a:xfrm>
            <a:off x="3258357" y="2415843"/>
            <a:ext cx="4379945" cy="1225573"/>
            <a:chOff x="3258357" y="2415843"/>
            <a:chExt cx="4379945" cy="1225573"/>
          </a:xfrm>
        </p:grpSpPr>
        <p:sp>
          <p:nvSpPr>
            <p:cNvPr id="8" name="Left Brace 7"/>
            <p:cNvSpPr/>
            <p:nvPr/>
          </p:nvSpPr>
          <p:spPr>
            <a:xfrm rot="16200000">
              <a:off x="4988786" y="2298179"/>
              <a:ext cx="301909" cy="1222319"/>
            </a:xfrm>
            <a:prstGeom prst="leftBrace">
              <a:avLst/>
            </a:prstGeom>
            <a:ln w="28575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71DAFF"/>
                </a:solidFill>
              </a:endParaRPr>
            </a:p>
          </p:txBody>
        </p:sp>
        <p:sp>
          <p:nvSpPr>
            <p:cNvPr id="35" name="Left Brace 34"/>
            <p:cNvSpPr/>
            <p:nvPr/>
          </p:nvSpPr>
          <p:spPr>
            <a:xfrm rot="16200000">
              <a:off x="6762928" y="2280528"/>
              <a:ext cx="305606" cy="1261317"/>
            </a:xfrm>
            <a:prstGeom prst="leftBrace">
              <a:avLst/>
            </a:prstGeom>
            <a:ln w="28575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55805" y="2415870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842973" y="2419566"/>
              <a:ext cx="564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415381" y="2418550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200482" y="2415843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baseline="-250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618001" y="2419539"/>
              <a:ext cx="564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235628" y="2418523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3258357" y="3117681"/>
              <a:ext cx="3672344" cy="523735"/>
              <a:chOff x="3258357" y="3117681"/>
              <a:chExt cx="3672344" cy="523735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>
                <a:off x="3258357" y="3641416"/>
                <a:ext cx="3672344" cy="0"/>
              </a:xfrm>
              <a:prstGeom prst="line">
                <a:avLst/>
              </a:prstGeom>
              <a:ln w="28575">
                <a:solidFill>
                  <a:srgbClr val="00B0F0"/>
                </a:solidFill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6917053" y="3117681"/>
                <a:ext cx="0" cy="523735"/>
              </a:xfrm>
              <a:prstGeom prst="line">
                <a:avLst/>
              </a:prstGeom>
              <a:ln w="28575">
                <a:solidFill>
                  <a:srgbClr val="00B0F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5141519" y="3117681"/>
                <a:ext cx="0" cy="483050"/>
              </a:xfrm>
              <a:prstGeom prst="line">
                <a:avLst/>
              </a:prstGeom>
              <a:ln w="28575">
                <a:solidFill>
                  <a:srgbClr val="00B0F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oup 69"/>
          <p:cNvGrpSpPr>
            <a:grpSpLocks noChangeAspect="1"/>
          </p:cNvGrpSpPr>
          <p:nvPr/>
        </p:nvGrpSpPr>
        <p:grpSpPr>
          <a:xfrm>
            <a:off x="105765" y="2758384"/>
            <a:ext cx="3211430" cy="3220291"/>
            <a:chOff x="-180905" y="295274"/>
            <a:chExt cx="8410504" cy="8433712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43396" y="295275"/>
              <a:ext cx="4286203" cy="4280811"/>
            </a:xfrm>
            <a:prstGeom prst="rect">
              <a:avLst/>
            </a:prstGeom>
          </p:spPr>
        </p:pic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-180905" y="295274"/>
              <a:ext cx="4286203" cy="4280811"/>
            </a:xfrm>
            <a:prstGeom prst="rect">
              <a:avLst/>
            </a:prstGeom>
          </p:spPr>
        </p:pic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3943396" y="4448175"/>
              <a:ext cx="4286203" cy="4280811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-180905" y="4448174"/>
              <a:ext cx="4286203" cy="42808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554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4"/>
          <p:cNvSpPr>
            <a:spLocks noGrp="1"/>
          </p:cNvSpPr>
          <p:nvPr>
            <p:ph idx="1"/>
          </p:nvPr>
        </p:nvSpPr>
        <p:spPr>
          <a:xfrm>
            <a:off x="457199" y="985780"/>
            <a:ext cx="8465419" cy="5204627"/>
          </a:xfrm>
        </p:spPr>
        <p:txBody>
          <a:bodyPr>
            <a:noAutofit/>
          </a:bodyPr>
          <a:lstStyle/>
          <a:p>
            <a:r>
              <a:rPr lang="en-GB" sz="2000" dirty="0" smtClean="0"/>
              <a:t>Coupling scheme: W</a:t>
            </a:r>
            <a:r>
              <a:rPr lang="pl-PL" sz="2000" dirty="0" smtClean="0"/>
              <a:t>aveform Relaxation</a:t>
            </a:r>
            <a:r>
              <a:rPr lang="fr-CH" sz="2000" dirty="0" smtClean="0"/>
              <a:t> – Gauss-</a:t>
            </a:r>
            <a:r>
              <a:rPr lang="fr-CH" sz="2000" dirty="0" err="1" smtClean="0"/>
              <a:t>Siedel</a:t>
            </a:r>
            <a:r>
              <a:rPr lang="fr-CH" sz="2000" dirty="0" smtClean="0"/>
              <a:t> </a:t>
            </a:r>
            <a:r>
              <a:rPr lang="fr-CH" sz="2000" dirty="0" err="1" smtClean="0"/>
              <a:t>scheme</a:t>
            </a:r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pPr marL="36576" indent="0">
              <a:buNone/>
            </a:pPr>
            <a:endParaRPr lang="fr-CH" sz="1400" dirty="0" smtClean="0"/>
          </a:p>
          <a:p>
            <a:r>
              <a:rPr lang="en-GB" sz="2000" dirty="0" smtClean="0"/>
              <a:t>Advantages</a:t>
            </a:r>
          </a:p>
          <a:p>
            <a:pPr lvl="1"/>
            <a:r>
              <a:rPr lang="en-GB" sz="1600" dirty="0" smtClean="0"/>
              <a:t>Multiple solvers with individual adaptive time stepping</a:t>
            </a:r>
          </a:p>
          <a:p>
            <a:pPr lvl="1"/>
            <a:r>
              <a:rPr lang="en-GB" sz="1600" dirty="0" smtClean="0"/>
              <a:t>No assumptions about current decay</a:t>
            </a:r>
          </a:p>
          <a:p>
            <a:pPr lvl="1"/>
            <a:r>
              <a:rPr lang="en-GB" sz="1600" dirty="0" smtClean="0"/>
              <a:t>No assumptions about field and inductance evolution</a:t>
            </a:r>
          </a:p>
          <a:p>
            <a:pPr lvl="1"/>
            <a:r>
              <a:rPr lang="en-GB" sz="1600" dirty="0" smtClean="0"/>
              <a:t>Convergence error under control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65418" cy="719409"/>
          </a:xfrm>
        </p:spPr>
        <p:txBody>
          <a:bodyPr>
            <a:noAutofit/>
          </a:bodyPr>
          <a:lstStyle/>
          <a:p>
            <a:r>
              <a:rPr lang="en-GB" sz="3200" dirty="0" smtClean="0"/>
              <a:t>Field-circuit coupling</a:t>
            </a:r>
            <a:endParaRPr lang="en-GB" sz="32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2256784" y="2607046"/>
            <a:ext cx="2475867" cy="773147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2231575" y="2071864"/>
            <a:ext cx="2580640" cy="396240"/>
            <a:chOff x="6456890" y="3765230"/>
            <a:chExt cx="2580640" cy="396240"/>
          </a:xfrm>
        </p:grpSpPr>
        <p:sp>
          <p:nvSpPr>
            <p:cNvPr id="36" name="Arc 35"/>
            <p:cNvSpPr/>
            <p:nvPr/>
          </p:nvSpPr>
          <p:spPr>
            <a:xfrm>
              <a:off x="645689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7" name="Arc 36"/>
            <p:cNvSpPr/>
            <p:nvPr/>
          </p:nvSpPr>
          <p:spPr>
            <a:xfrm>
              <a:off x="774721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44620" y="2036947"/>
            <a:ext cx="2534920" cy="420997"/>
            <a:chOff x="8991810" y="3730313"/>
            <a:chExt cx="2534920" cy="420997"/>
          </a:xfrm>
        </p:grpSpPr>
        <p:sp>
          <p:nvSpPr>
            <p:cNvPr id="39" name="Arc 38"/>
            <p:cNvSpPr/>
            <p:nvPr/>
          </p:nvSpPr>
          <p:spPr>
            <a:xfrm>
              <a:off x="8991810" y="375507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0" name="Arc 39"/>
            <p:cNvSpPr/>
            <p:nvPr/>
          </p:nvSpPr>
          <p:spPr>
            <a:xfrm>
              <a:off x="10236410" y="3730313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231575" y="3468327"/>
            <a:ext cx="2474977" cy="412025"/>
            <a:chOff x="6456890" y="4401685"/>
            <a:chExt cx="2474977" cy="412025"/>
          </a:xfrm>
        </p:grpSpPr>
        <p:sp>
          <p:nvSpPr>
            <p:cNvPr id="42" name="Arc 41"/>
            <p:cNvSpPr/>
            <p:nvPr/>
          </p:nvSpPr>
          <p:spPr>
            <a:xfrm flipV="1">
              <a:off x="645689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3" name="Arc 42"/>
            <p:cNvSpPr/>
            <p:nvPr/>
          </p:nvSpPr>
          <p:spPr>
            <a:xfrm flipV="1">
              <a:off x="730017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4" name="Arc 43"/>
            <p:cNvSpPr/>
            <p:nvPr/>
          </p:nvSpPr>
          <p:spPr>
            <a:xfrm flipV="1">
              <a:off x="819018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990340" y="3461122"/>
            <a:ext cx="2416049" cy="414868"/>
            <a:chOff x="9037530" y="4394480"/>
            <a:chExt cx="2416049" cy="414868"/>
          </a:xfrm>
        </p:grpSpPr>
        <p:sp>
          <p:nvSpPr>
            <p:cNvPr id="46" name="Arc 45"/>
            <p:cNvSpPr/>
            <p:nvPr/>
          </p:nvSpPr>
          <p:spPr>
            <a:xfrm flipV="1">
              <a:off x="9037530" y="440152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7" name="Arc 46"/>
            <p:cNvSpPr/>
            <p:nvPr/>
          </p:nvSpPr>
          <p:spPr>
            <a:xfrm flipV="1">
              <a:off x="9884873" y="4415206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4" name="Arc 53"/>
            <p:cNvSpPr/>
            <p:nvPr/>
          </p:nvSpPr>
          <p:spPr>
            <a:xfrm flipV="1">
              <a:off x="10711899" y="439448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55308" y="1997948"/>
            <a:ext cx="7462108" cy="1917773"/>
            <a:chOff x="4812057" y="3382561"/>
            <a:chExt cx="6938193" cy="1917773"/>
          </a:xfrm>
        </p:grpSpPr>
        <p:cxnSp>
          <p:nvCxnSpPr>
            <p:cNvPr id="59" name="Straight Arrow Connector 58"/>
            <p:cNvCxnSpPr/>
            <p:nvPr/>
          </p:nvCxnSpPr>
          <p:spPr>
            <a:xfrm>
              <a:off x="6456890" y="3870690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6456890" y="488463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4812057" y="3382561"/>
              <a:ext cx="14117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 smtClean="0">
                  <a:solidFill>
                    <a:srgbClr val="000000"/>
                  </a:solidFill>
                </a:rPr>
                <a:t>Circuit </a:t>
              </a:r>
              <a:r>
                <a:rPr lang="fr-CH" dirty="0" err="1" smtClean="0">
                  <a:solidFill>
                    <a:srgbClr val="000000"/>
                  </a:solidFill>
                </a:rPr>
                <a:t>solver</a:t>
              </a:r>
              <a:endParaRPr lang="pl-PL" baseline="-25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823933" y="4931002"/>
              <a:ext cx="12686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 smtClean="0">
                  <a:solidFill>
                    <a:srgbClr val="000000"/>
                  </a:solidFill>
                </a:rPr>
                <a:t>Field </a:t>
              </a:r>
              <a:r>
                <a:rPr lang="fr-CH" dirty="0" err="1" smtClean="0">
                  <a:solidFill>
                    <a:srgbClr val="000000"/>
                  </a:solidFill>
                </a:rPr>
                <a:t>solver</a:t>
              </a:r>
              <a:endParaRPr lang="pl-PL" baseline="-25000" dirty="0" smtClean="0">
                <a:solidFill>
                  <a:srgbClr val="000000"/>
                </a:solidFill>
              </a:endParaRPr>
            </a:p>
          </p:txBody>
        </p:sp>
      </p:grpSp>
      <p:cxnSp>
        <p:nvCxnSpPr>
          <p:cNvPr id="66" name="Straight Arrow Connector 65"/>
          <p:cNvCxnSpPr/>
          <p:nvPr/>
        </p:nvCxnSpPr>
        <p:spPr>
          <a:xfrm flipH="1">
            <a:off x="4990340" y="2574106"/>
            <a:ext cx="2416049" cy="814399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 flipV="1">
            <a:off x="2313573" y="2607046"/>
            <a:ext cx="2419079" cy="772009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 flipV="1">
            <a:off x="4974912" y="2592107"/>
            <a:ext cx="2409695" cy="810210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4478785" y="4062563"/>
            <a:ext cx="7732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dirty="0" smtClean="0">
                <a:solidFill>
                  <a:srgbClr val="F905E8"/>
                </a:solidFill>
              </a:rPr>
              <a:t>t + </a:t>
            </a:r>
            <a:r>
              <a:rPr lang="el-GR" sz="2000" dirty="0" smtClean="0">
                <a:solidFill>
                  <a:srgbClr val="F905E8"/>
                </a:solidFill>
              </a:rPr>
              <a:t>Δ</a:t>
            </a:r>
            <a:r>
              <a:rPr lang="fr-CH" sz="2000" dirty="0" smtClean="0">
                <a:solidFill>
                  <a:srgbClr val="F905E8"/>
                </a:solidFill>
              </a:rPr>
              <a:t>t</a:t>
            </a:r>
            <a:endParaRPr lang="pl-PL" sz="2000" baseline="-25000" dirty="0" smtClean="0">
              <a:solidFill>
                <a:srgbClr val="F905E8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7246597" y="4062564"/>
            <a:ext cx="5389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solidFill>
                  <a:srgbClr val="F905E8"/>
                </a:solidFill>
              </a:rPr>
              <a:t>t</a:t>
            </a:r>
            <a:r>
              <a:rPr lang="pl-PL" sz="2000" baseline="-25000" dirty="0" smtClean="0">
                <a:solidFill>
                  <a:srgbClr val="F905E8"/>
                </a:solidFill>
              </a:rPr>
              <a:t>end</a:t>
            </a:r>
          </a:p>
        </p:txBody>
      </p:sp>
      <p:sp>
        <p:nvSpPr>
          <p:cNvPr id="77" name="Rectangle 76"/>
          <p:cNvSpPr/>
          <p:nvPr/>
        </p:nvSpPr>
        <p:spPr>
          <a:xfrm>
            <a:off x="2022276" y="4038813"/>
            <a:ext cx="255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solidFill>
                  <a:srgbClr val="F905E8"/>
                </a:solidFill>
              </a:rPr>
              <a:t>t</a:t>
            </a:r>
            <a:endParaRPr lang="pl-PL" sz="2000" baseline="-25000" dirty="0" smtClean="0">
              <a:solidFill>
                <a:srgbClr val="F905E8"/>
              </a:solidFill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 flipH="1" flipV="1">
            <a:off x="2145458" y="1997949"/>
            <a:ext cx="16556" cy="2023924"/>
          </a:xfrm>
          <a:prstGeom prst="line">
            <a:avLst/>
          </a:prstGeom>
          <a:ln w="28575">
            <a:solidFill>
              <a:srgbClr val="F905E8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4861495" y="2036948"/>
            <a:ext cx="0" cy="1984925"/>
          </a:xfrm>
          <a:prstGeom prst="line">
            <a:avLst/>
          </a:prstGeom>
          <a:ln w="28575">
            <a:solidFill>
              <a:srgbClr val="F905E8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7513452" y="1997949"/>
            <a:ext cx="0" cy="2023924"/>
          </a:xfrm>
          <a:prstGeom prst="line">
            <a:avLst/>
          </a:prstGeom>
          <a:ln w="28575">
            <a:solidFill>
              <a:srgbClr val="F905E8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ttangolo 32"/>
          <p:cNvSpPr/>
          <p:nvPr/>
        </p:nvSpPr>
        <p:spPr>
          <a:xfrm>
            <a:off x="963320" y="6311375"/>
            <a:ext cx="2836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* </a:t>
            </a:r>
            <a:r>
              <a:rPr lang="en-GB" sz="1600" dirty="0" smtClean="0">
                <a:solidFill>
                  <a:schemeClr val="bg1"/>
                </a:solidFill>
              </a:rPr>
              <a:t>Courtesy </a:t>
            </a:r>
            <a:r>
              <a:rPr lang="en-GB" sz="1600" dirty="0">
                <a:solidFill>
                  <a:schemeClr val="bg1"/>
                </a:solidFill>
              </a:rPr>
              <a:t>of M. </a:t>
            </a:r>
            <a:r>
              <a:rPr lang="en-GB" sz="1600" dirty="0" err="1">
                <a:solidFill>
                  <a:schemeClr val="bg1"/>
                </a:solidFill>
              </a:rPr>
              <a:t>Maciejewski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7864970" y="1838700"/>
            <a:ext cx="304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*</a:t>
            </a:r>
            <a:endParaRPr lang="en-GB" sz="2400" b="1" dirty="0"/>
          </a:p>
        </p:txBody>
      </p:sp>
      <p:sp>
        <p:nvSpPr>
          <p:cNvPr id="3" name="Rettangolo 2"/>
          <p:cNvSpPr/>
          <p:nvPr/>
        </p:nvSpPr>
        <p:spPr>
          <a:xfrm>
            <a:off x="2087024" y="2617785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</a:t>
            </a:r>
            <a:endParaRPr lang="en-GB" b="1" dirty="0"/>
          </a:p>
        </p:txBody>
      </p:sp>
      <p:sp>
        <p:nvSpPr>
          <p:cNvPr id="48" name="Rectangle 1"/>
          <p:cNvSpPr/>
          <p:nvPr/>
        </p:nvSpPr>
        <p:spPr>
          <a:xfrm>
            <a:off x="2192396" y="3000760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b="1" dirty="0"/>
          </a:p>
        </p:txBody>
      </p:sp>
      <p:sp>
        <p:nvSpPr>
          <p:cNvPr id="49" name="Rettangolo 48"/>
          <p:cNvSpPr/>
          <p:nvPr/>
        </p:nvSpPr>
        <p:spPr>
          <a:xfrm>
            <a:off x="4795932" y="262699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</a:t>
            </a:r>
            <a:endParaRPr lang="en-GB" b="1" dirty="0"/>
          </a:p>
        </p:txBody>
      </p:sp>
      <p:sp>
        <p:nvSpPr>
          <p:cNvPr id="50" name="Rectangle 1"/>
          <p:cNvSpPr/>
          <p:nvPr/>
        </p:nvSpPr>
        <p:spPr>
          <a:xfrm>
            <a:off x="4853597" y="3009972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3967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8" grpId="0"/>
      <p:bldP spid="49" grpId="0"/>
      <p:bldP spid="5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29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0" name="Title 3"/>
          <p:cNvSpPr txBox="1">
            <a:spLocks/>
          </p:cNvSpPr>
          <p:nvPr/>
        </p:nvSpPr>
        <p:spPr>
          <a:xfrm>
            <a:off x="457200" y="233492"/>
            <a:ext cx="8226854" cy="719409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Field and Circuit automated workflows</a:t>
            </a:r>
            <a:endParaRPr lang="en-GB" sz="3600" dirty="0"/>
          </a:p>
        </p:txBody>
      </p:sp>
      <p:sp>
        <p:nvSpPr>
          <p:cNvPr id="31" name="Content Placeholder 4"/>
          <p:cNvSpPr txBox="1">
            <a:spLocks/>
          </p:cNvSpPr>
          <p:nvPr/>
        </p:nvSpPr>
        <p:spPr>
          <a:xfrm>
            <a:off x="733927" y="1330712"/>
            <a:ext cx="3824313" cy="4662316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055A0"/>
                </a:solidFill>
              </a:rPr>
              <a:t>400 FEM domains* for common coil</a:t>
            </a:r>
            <a:endParaRPr lang="en-US" sz="2000" dirty="0">
              <a:solidFill>
                <a:srgbClr val="0055A0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48856" y="2170109"/>
            <a:ext cx="3155340" cy="3936018"/>
            <a:chOff x="1591895" y="1528777"/>
            <a:chExt cx="4077450" cy="4941711"/>
          </a:xfrm>
        </p:grpSpPr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3281823" y="1528777"/>
              <a:ext cx="2387522" cy="73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altLang="pl-PL" sz="1600" b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User’s Input</a:t>
              </a:r>
              <a:r>
                <a:rPr lang="en-GB" altLang="pl-PL" sz="16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en-GB" altLang="pl-PL" sz="16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pl-PL" sz="16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Magnet features</a:t>
              </a: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4443338" y="2810358"/>
              <a:ext cx="0" cy="659506"/>
            </a:xfrm>
            <a:prstGeom prst="straightConnector1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2" name="Straight Arrow Connector 51"/>
            <p:cNvCxnSpPr/>
            <p:nvPr/>
          </p:nvCxnSpPr>
          <p:spPr>
            <a:xfrm>
              <a:off x="4440923" y="4201887"/>
              <a:ext cx="0" cy="858929"/>
            </a:xfrm>
            <a:prstGeom prst="straightConnector1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4455727" y="4325790"/>
              <a:ext cx="1019574" cy="73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FEM</a:t>
              </a:r>
              <a:b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</a:t>
              </a:r>
              <a:endParaRPr lang="en-GB" altLang="pl-PL" sz="16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5" name="Picture 2" descr="Zobacz oryginalny obraz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5645" y="2224297"/>
              <a:ext cx="486000" cy="485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7500" y="5115300"/>
              <a:ext cx="646841" cy="620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3650775" y="5736297"/>
              <a:ext cx="1580939" cy="73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Solver</a:t>
              </a:r>
            </a:p>
            <a:p>
              <a:pPr algn="ctr"/>
              <a: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(COMSOL)</a:t>
              </a:r>
              <a:endParaRPr lang="en-US" altLang="pl-PL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1591895" y="4434092"/>
              <a:ext cx="2695965" cy="73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pl-PL" altLang="pl-PL" sz="16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Material </a:t>
              </a:r>
              <a:r>
                <a:rPr lang="pl-PL" altLang="pl-PL" sz="16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Properties</a:t>
              </a:r>
              <a:r>
                <a:rPr lang="it-IT" altLang="pl-PL" sz="16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it-IT" altLang="pl-PL" sz="16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altLang="pl-PL" sz="16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C-functions</a:t>
              </a:r>
              <a:endParaRPr lang="pl-PL" altLang="pl-PL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3443159" y="5449918"/>
              <a:ext cx="488207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60" name="Picture 2" descr="Risultati immagini per comsol logo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8618" y="3441650"/>
              <a:ext cx="1505687" cy="216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2659575" y="3657648"/>
              <a:ext cx="696196" cy="42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altLang="pl-PL" sz="1600" b="1" dirty="0">
                  <a:solidFill>
                    <a:srgbClr val="4472C4">
                      <a:lumMod val="75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API</a:t>
              </a:r>
              <a:endParaRPr lang="en-US" altLang="pl-PL" sz="1600" b="1" dirty="0">
                <a:solidFill>
                  <a:srgbClr val="4472C4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H="1">
              <a:off x="3442012" y="3760584"/>
              <a:ext cx="458483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>
            <a:xfrm>
              <a:off x="3443159" y="3875801"/>
              <a:ext cx="460025" cy="8357"/>
            </a:xfrm>
            <a:prstGeom prst="straightConnector1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65" name="Picture 4" descr="Risultati immagini per gears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897872" y="3530023"/>
              <a:ext cx="564057" cy="564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3685006" y="3459453"/>
              <a:ext cx="1552679" cy="73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 Builder</a:t>
              </a:r>
              <a:endParaRPr lang="en-GB" altLang="pl-PL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8" name="Picture 4" descr="Zobacz oryginalny obraz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5782" y="5128596"/>
              <a:ext cx="544509" cy="539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" name="Content Placeholder 4"/>
          <p:cNvSpPr txBox="1">
            <a:spLocks/>
          </p:cNvSpPr>
          <p:nvPr/>
        </p:nvSpPr>
        <p:spPr>
          <a:xfrm>
            <a:off x="4701637" y="1330711"/>
            <a:ext cx="4000004" cy="466231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0055A0"/>
                </a:solidFill>
              </a:rPr>
              <a:t>P</a:t>
            </a:r>
            <a:r>
              <a:rPr lang="en-GB" sz="2000" dirty="0" smtClean="0">
                <a:solidFill>
                  <a:srgbClr val="0055A0"/>
                </a:solidFill>
              </a:rPr>
              <a:t>otentially </a:t>
            </a:r>
            <a:r>
              <a:rPr lang="en-GB" sz="2000" dirty="0">
                <a:solidFill>
                  <a:srgbClr val="0055A0"/>
                </a:solidFill>
              </a:rPr>
              <a:t>5</a:t>
            </a:r>
            <a:r>
              <a:rPr lang="en-GB" sz="2000" dirty="0" smtClean="0">
                <a:solidFill>
                  <a:srgbClr val="0055A0"/>
                </a:solidFill>
              </a:rPr>
              <a:t>000 elements for circuit </a:t>
            </a:r>
            <a:r>
              <a:rPr lang="en-GB" sz="1400" dirty="0" smtClean="0">
                <a:solidFill>
                  <a:srgbClr val="0055A0"/>
                </a:solidFill>
              </a:rPr>
              <a:t>(slide 15)</a:t>
            </a:r>
            <a:endParaRPr lang="en-US" sz="1400" dirty="0">
              <a:solidFill>
                <a:srgbClr val="0055A0"/>
              </a:solidFill>
            </a:endParaRPr>
          </a:p>
        </p:txBody>
      </p:sp>
      <p:grpSp>
        <p:nvGrpSpPr>
          <p:cNvPr id="10" name="Gruppo 9"/>
          <p:cNvGrpSpPr/>
          <p:nvPr/>
        </p:nvGrpSpPr>
        <p:grpSpPr>
          <a:xfrm>
            <a:off x="5078177" y="2194173"/>
            <a:ext cx="3009975" cy="3911954"/>
            <a:chOff x="4682326" y="2149527"/>
            <a:chExt cx="3009975" cy="3911954"/>
          </a:xfrm>
        </p:grpSpPr>
        <p:sp>
          <p:nvSpPr>
            <p:cNvPr id="67" name="Rectangle 49"/>
            <p:cNvSpPr>
              <a:spLocks noChangeArrowheads="1"/>
            </p:cNvSpPr>
            <p:nvPr/>
          </p:nvSpPr>
          <p:spPr bwMode="auto">
            <a:xfrm>
              <a:off x="6020288" y="2149527"/>
              <a:ext cx="167201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altLang="pl-PL" sz="1600" b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User’s Input</a:t>
              </a:r>
              <a:r>
                <a:rPr lang="en-GB" altLang="pl-PL" sz="16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en-GB" altLang="pl-PL" sz="16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pl-PL" sz="1600" dirty="0" smtClean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List of elements</a:t>
              </a:r>
              <a:endParaRPr lang="en-GB" altLang="pl-PL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" name="Straight Arrow Connector 50"/>
            <p:cNvCxnSpPr/>
            <p:nvPr/>
          </p:nvCxnSpPr>
          <p:spPr>
            <a:xfrm>
              <a:off x="6834437" y="3146229"/>
              <a:ext cx="0" cy="525289"/>
            </a:xfrm>
            <a:prstGeom prst="straightConnector1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1" name="Straight Arrow Connector 51"/>
            <p:cNvCxnSpPr/>
            <p:nvPr/>
          </p:nvCxnSpPr>
          <p:spPr>
            <a:xfrm>
              <a:off x="6832568" y="4247192"/>
              <a:ext cx="0" cy="691501"/>
            </a:xfrm>
            <a:prstGeom prst="straightConnector1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2" name="Rectangle 52"/>
            <p:cNvSpPr>
              <a:spLocks noChangeArrowheads="1"/>
            </p:cNvSpPr>
            <p:nvPr/>
          </p:nvSpPr>
          <p:spPr bwMode="auto">
            <a:xfrm>
              <a:off x="6844845" y="4353253"/>
              <a:ext cx="83548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Circuit</a:t>
              </a:r>
              <a:b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</a:t>
              </a:r>
              <a:endParaRPr lang="en-GB" altLang="pl-PL" sz="16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4" name="Picture 2" descr="Zobacz oryginalny obraz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0498" y="2679438"/>
              <a:ext cx="376092" cy="387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" name="Rectangle 56"/>
            <p:cNvSpPr>
              <a:spLocks noChangeArrowheads="1"/>
            </p:cNvSpPr>
            <p:nvPr/>
          </p:nvSpPr>
          <p:spPr bwMode="auto">
            <a:xfrm>
              <a:off x="6330115" y="5476706"/>
              <a:ext cx="100540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Solver</a:t>
              </a:r>
              <a:b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GB" altLang="pl-PL" sz="1600" b="1" dirty="0" err="1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PSpice</a:t>
              </a:r>
              <a: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altLang="pl-PL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Arrow Connector 58"/>
            <p:cNvCxnSpPr/>
            <p:nvPr/>
          </p:nvCxnSpPr>
          <p:spPr>
            <a:xfrm>
              <a:off x="6060448" y="5248608"/>
              <a:ext cx="3778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83" name="Picture 4" descr="Risultati immagini per gears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150083" y="3731465"/>
              <a:ext cx="436496" cy="449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4" name="Rectangle 65"/>
            <p:cNvSpPr>
              <a:spLocks noChangeArrowheads="1"/>
            </p:cNvSpPr>
            <p:nvPr/>
          </p:nvSpPr>
          <p:spPr bwMode="auto">
            <a:xfrm>
              <a:off x="6223537" y="3663224"/>
              <a:ext cx="120154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 Builder</a:t>
              </a:r>
              <a:endParaRPr lang="en-GB" altLang="pl-PL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6" name="Picture 4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52541" y="4984097"/>
              <a:ext cx="755704" cy="403564"/>
            </a:xfrm>
            <a:prstGeom prst="rect">
              <a:avLst/>
            </a:prstGeom>
          </p:spPr>
        </p:pic>
        <p:sp>
          <p:nvSpPr>
            <p:cNvPr id="87" name="Rectangle 40"/>
            <p:cNvSpPr>
              <a:spLocks noChangeArrowheads="1"/>
            </p:cNvSpPr>
            <p:nvPr/>
          </p:nvSpPr>
          <p:spPr bwMode="auto">
            <a:xfrm>
              <a:off x="4682326" y="4864441"/>
              <a:ext cx="182794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Circuit Libraries</a:t>
              </a:r>
            </a:p>
            <a:p>
              <a:pPr algn="ctr"/>
              <a:r>
                <a:rPr lang="en-GB" altLang="pl-PL" sz="16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Netlist</a:t>
              </a:r>
              <a:endParaRPr lang="en-US" altLang="pl-PL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26" name="Picture 2" descr="https://ignite.apache.org/images/java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836" y="3512551"/>
            <a:ext cx="890155" cy="89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arrotondato 10"/>
          <p:cNvSpPr/>
          <p:nvPr/>
        </p:nvSpPr>
        <p:spPr>
          <a:xfrm>
            <a:off x="2170909" y="3531601"/>
            <a:ext cx="5910797" cy="846159"/>
          </a:xfrm>
          <a:prstGeom prst="roundRect">
            <a:avLst>
              <a:gd name="adj" fmla="val 48587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963320" y="6311375"/>
            <a:ext cx="5890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*</a:t>
            </a:r>
            <a:r>
              <a:rPr lang="en-GB" sz="1600" dirty="0" smtClean="0">
                <a:solidFill>
                  <a:schemeClr val="bg1"/>
                </a:solidFill>
              </a:rPr>
              <a:t> Element with assigned geometry, materials and physical laws</a:t>
            </a:r>
            <a:endParaRPr lang="it-IT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8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err="1" smtClean="0"/>
              <a:t>EuroCirCol</a:t>
            </a:r>
            <a:r>
              <a:rPr lang="en-GB" sz="3600" dirty="0" smtClean="0"/>
              <a:t> project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3821151"/>
            <a:ext cx="8465419" cy="239130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2000" dirty="0" smtClean="0"/>
              <a:t>WP1: management and coordination (M. </a:t>
            </a:r>
            <a:r>
              <a:rPr lang="en-GB" sz="2000" dirty="0" err="1" smtClean="0"/>
              <a:t>Benedikt</a:t>
            </a:r>
            <a:r>
              <a:rPr lang="en-GB" sz="2000" dirty="0" smtClean="0"/>
              <a:t>, CERN)</a:t>
            </a:r>
          </a:p>
          <a:p>
            <a:pPr marL="36576" indent="0">
              <a:buNone/>
            </a:pPr>
            <a:r>
              <a:rPr lang="en-GB" sz="2000" dirty="0" smtClean="0"/>
              <a:t>WP2: arc design (A. Chance, CEA)</a:t>
            </a:r>
          </a:p>
          <a:p>
            <a:pPr marL="36576" indent="0">
              <a:buNone/>
            </a:pPr>
            <a:r>
              <a:rPr lang="en-GB" sz="2000" dirty="0"/>
              <a:t>WP3: experimental insertion region </a:t>
            </a:r>
            <a:r>
              <a:rPr lang="en-GB" sz="2000" dirty="0" smtClean="0"/>
              <a:t>design (A. </a:t>
            </a:r>
            <a:r>
              <a:rPr lang="en-GB" sz="2000" dirty="0" err="1" smtClean="0"/>
              <a:t>Seryi</a:t>
            </a:r>
            <a:r>
              <a:rPr lang="en-GB" sz="2000" dirty="0" smtClean="0"/>
              <a:t>, UOXF)</a:t>
            </a:r>
          </a:p>
          <a:p>
            <a:pPr marL="36576" indent="0">
              <a:buNone/>
            </a:pPr>
            <a:r>
              <a:rPr lang="en-GB" sz="2000" dirty="0"/>
              <a:t>WP4: cryogenic beam vacuum </a:t>
            </a:r>
            <a:r>
              <a:rPr lang="en-GB" sz="2000" dirty="0" smtClean="0"/>
              <a:t>system (P. Francis, ALBA)</a:t>
            </a:r>
          </a:p>
          <a:p>
            <a:pPr marL="36576" indent="0">
              <a:buNone/>
            </a:pPr>
            <a:r>
              <a:rPr lang="en-GB" sz="2000" u="sng" dirty="0"/>
              <a:t>WP5: high-field accelerator magnet </a:t>
            </a:r>
            <a:r>
              <a:rPr lang="en-GB" sz="2000" u="sng" dirty="0" smtClean="0"/>
              <a:t>design (D. Tommasini, CERN)</a:t>
            </a:r>
          </a:p>
          <a:p>
            <a:pPr lvl="1"/>
            <a:r>
              <a:rPr lang="fr-FR" sz="1600" dirty="0"/>
              <a:t>5.6: Devise </a:t>
            </a:r>
            <a:r>
              <a:rPr lang="fr-FR" sz="1600" dirty="0" err="1"/>
              <a:t>quench</a:t>
            </a:r>
            <a:r>
              <a:rPr lang="fr-FR" sz="1600" dirty="0"/>
              <a:t> protection concept (TUT, </a:t>
            </a:r>
            <a:r>
              <a:rPr lang="fr-FR" sz="1600" dirty="0" smtClean="0"/>
              <a:t>INFN, CERN)</a:t>
            </a:r>
            <a:endParaRPr lang="en-GB" sz="16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5416530" y="6286087"/>
            <a:ext cx="3506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2"/>
              </a:rPr>
              <a:t>Link to the </a:t>
            </a:r>
            <a:r>
              <a:rPr lang="en-GB" dirty="0" err="1" smtClean="0">
                <a:hlinkClick r:id="rId2"/>
              </a:rPr>
              <a:t>EuroCirCol</a:t>
            </a:r>
            <a:r>
              <a:rPr lang="en-GB" dirty="0" smtClean="0">
                <a:hlinkClick r:id="rId2"/>
              </a:rPr>
              <a:t> web page</a:t>
            </a:r>
            <a:endParaRPr lang="en-GB" dirty="0"/>
          </a:p>
        </p:txBody>
      </p:sp>
      <p:pic>
        <p:nvPicPr>
          <p:cNvPr id="8" name="Picture 2" descr="https://www.cockcroft.ac.uk/wp-content/uploads/2015/12/EuroCirCol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141" y="159862"/>
            <a:ext cx="1800000" cy="8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862" y="1456240"/>
            <a:ext cx="6860091" cy="186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06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30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240137" y="1478694"/>
            <a:ext cx="1638537" cy="260164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2D Electrothermal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37947" y="4325574"/>
            <a:ext cx="1590488" cy="256944"/>
          </a:xfrm>
          <a:prstGeom prst="rect">
            <a:avLst/>
          </a:prstGeom>
          <a:ln w="28575">
            <a:solidFill>
              <a:srgbClr val="1E5AAE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Electrical Circuit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45164" y="4576487"/>
            <a:ext cx="1583271" cy="1000595"/>
          </a:xfrm>
          <a:prstGeom prst="rect">
            <a:avLst/>
          </a:prstGeom>
          <a:ln w="28575">
            <a:solidFill>
              <a:srgbClr val="1E5AAE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77391" indent="-77391">
              <a:buFont typeface="Arial" panose="020B0604020202020204" pitchFamily="34" charset="0"/>
              <a:buChar char="•"/>
            </a:pPr>
            <a:endParaRPr lang="en-GB" sz="900" dirty="0">
              <a:solidFill>
                <a:srgbClr val="1E5AA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39815" y="1738305"/>
            <a:ext cx="1638860" cy="1075947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900" dirty="0">
              <a:solidFill>
                <a:srgbClr val="7030A0"/>
              </a:solidFill>
            </a:endParaRPr>
          </a:p>
        </p:txBody>
      </p:sp>
      <p:sp>
        <p:nvSpPr>
          <p:cNvPr id="13" name="Up-Down Arrow 12"/>
          <p:cNvSpPr/>
          <p:nvPr/>
        </p:nvSpPr>
        <p:spPr>
          <a:xfrm>
            <a:off x="2991559" y="2870570"/>
            <a:ext cx="212271" cy="375796"/>
          </a:xfrm>
          <a:prstGeom prst="upDownArrow">
            <a:avLst/>
          </a:prstGeom>
          <a:gradFill>
            <a:gsLst>
              <a:gs pos="0">
                <a:schemeClr val="tx2"/>
              </a:gs>
              <a:gs pos="100000">
                <a:srgbClr val="7030A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Up-Down Arrow 13"/>
          <p:cNvSpPr/>
          <p:nvPr/>
        </p:nvSpPr>
        <p:spPr>
          <a:xfrm>
            <a:off x="1827872" y="3821119"/>
            <a:ext cx="212271" cy="379320"/>
          </a:xfrm>
          <a:prstGeom prst="upDownArrow">
            <a:avLst/>
          </a:prstGeom>
          <a:gradFill>
            <a:gsLst>
              <a:gs pos="0">
                <a:srgbClr val="7030A0"/>
              </a:gs>
              <a:gs pos="100000">
                <a:srgbClr val="7030A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5" name="Rectangle 14"/>
          <p:cNvSpPr/>
          <p:nvPr/>
        </p:nvSpPr>
        <p:spPr>
          <a:xfrm>
            <a:off x="459947" y="3319248"/>
            <a:ext cx="4939340" cy="443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     Simulations </a:t>
            </a:r>
            <a:r>
              <a:rPr lang="en-GB" sz="1600" dirty="0"/>
              <a:t>Coupling Interface (Java / MpCCI)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9472" y="1478694"/>
            <a:ext cx="1627171" cy="254690"/>
          </a:xfrm>
          <a:prstGeom prst="rect">
            <a:avLst/>
          </a:prstGeom>
          <a:solidFill>
            <a:schemeClr val="lt1"/>
          </a:solidFill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1D Electrothermal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69472" y="1735299"/>
            <a:ext cx="1629672" cy="1078954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900" dirty="0">
              <a:solidFill>
                <a:srgbClr val="FF0000"/>
              </a:solidFill>
            </a:endParaRPr>
          </a:p>
        </p:txBody>
      </p:sp>
      <p:pic>
        <p:nvPicPr>
          <p:cNvPr id="19" name="Picture 18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2862" y="1262375"/>
            <a:ext cx="1005010" cy="1851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3967517" y="1462791"/>
            <a:ext cx="1432092" cy="275514"/>
          </a:xfrm>
          <a:prstGeom prst="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accent3"/>
                </a:solidFill>
              </a:rPr>
              <a:t>2D Mechanical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967195" y="1732215"/>
            <a:ext cx="1432092" cy="1087901"/>
          </a:xfrm>
          <a:prstGeom prst="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>
              <a:solidFill>
                <a:schemeClr val="tx1"/>
              </a:solidFill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4651908" y="2870569"/>
            <a:ext cx="213713" cy="387297"/>
          </a:xfrm>
          <a:prstGeom prst="upDownArrow">
            <a:avLst/>
          </a:prstGeom>
          <a:gradFill>
            <a:gsLst>
              <a:gs pos="0">
                <a:srgbClr val="7030A0"/>
              </a:gs>
              <a:gs pos="100000">
                <a:schemeClr val="accent5"/>
              </a:gs>
            </a:gsLst>
            <a:lin ang="16200000" scaled="0"/>
          </a:gra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chemeClr val="tx1"/>
              </a:solidFill>
            </a:endParaRPr>
          </a:p>
        </p:txBody>
      </p:sp>
      <p:pic>
        <p:nvPicPr>
          <p:cNvPr id="24" name="Picture 2" descr="https://encrypted-tbn3.gstatic.com/images?q=tbn:ANd9GcSXmOOMYb-axGvFsamL33p500axCj0rJZApNswAQBBnEOYN-O0WKkhtVA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48" b="30571"/>
          <a:stretch/>
        </p:blipFill>
        <p:spPr bwMode="auto">
          <a:xfrm>
            <a:off x="4376081" y="1167174"/>
            <a:ext cx="757893" cy="28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 descr="Screen Clippi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696" y="2902738"/>
            <a:ext cx="777887" cy="248378"/>
          </a:xfrm>
          <a:prstGeom prst="rect">
            <a:avLst/>
          </a:prstGeom>
        </p:spPr>
      </p:pic>
      <p:sp>
        <p:nvSpPr>
          <p:cNvPr id="27" name="Up-Down Arrow 26"/>
          <p:cNvSpPr/>
          <p:nvPr/>
        </p:nvSpPr>
        <p:spPr>
          <a:xfrm>
            <a:off x="1043452" y="2884124"/>
            <a:ext cx="212271" cy="362241"/>
          </a:xfrm>
          <a:prstGeom prst="upDownArrow">
            <a:avLst/>
          </a:prstGeom>
          <a:gradFill>
            <a:gsLst>
              <a:gs pos="0">
                <a:srgbClr val="7030A0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28" name="Rectangle 27"/>
          <p:cNvSpPr/>
          <p:nvPr/>
        </p:nvSpPr>
        <p:spPr>
          <a:xfrm>
            <a:off x="2901036" y="4325574"/>
            <a:ext cx="2367015" cy="283537"/>
          </a:xfrm>
          <a:prstGeom prst="rect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00B050"/>
                </a:solidFill>
              </a:rPr>
              <a:t>Power Converter Controller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909632" y="4591514"/>
            <a:ext cx="2367014" cy="1004618"/>
          </a:xfrm>
          <a:prstGeom prst="rect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900" dirty="0">
              <a:solidFill>
                <a:srgbClr val="00B050"/>
              </a:solidFill>
            </a:endParaRPr>
          </a:p>
        </p:txBody>
      </p:sp>
      <p:sp>
        <p:nvSpPr>
          <p:cNvPr id="30" name="Up-Down Arrow 29"/>
          <p:cNvSpPr/>
          <p:nvPr/>
        </p:nvSpPr>
        <p:spPr>
          <a:xfrm>
            <a:off x="3951456" y="3824239"/>
            <a:ext cx="201328" cy="386346"/>
          </a:xfrm>
          <a:prstGeom prst="upDownArrow">
            <a:avLst/>
          </a:prstGeom>
          <a:gradFill>
            <a:gsLst>
              <a:gs pos="0">
                <a:srgbClr val="7030A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pic>
        <p:nvPicPr>
          <p:cNvPr id="31" name="Picture 6" descr="Znalezione obrazy dla zapytania PSIM ic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369" y="3835740"/>
            <a:ext cx="368540" cy="36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 rot="16200000">
            <a:off x="-633442" y="4540174"/>
            <a:ext cx="16433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Network solvers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814575" y="1478694"/>
            <a:ext cx="3100422" cy="36317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Motivation for simulation coupling</a:t>
            </a:r>
            <a:r>
              <a:rPr lang="en-US" sz="1600" b="1" dirty="0" smtClean="0"/>
              <a:t>:</a:t>
            </a:r>
          </a:p>
          <a:p>
            <a:pPr algn="ctr"/>
            <a:endParaRPr lang="en-US" sz="1600" b="1" dirty="0"/>
          </a:p>
          <a:p>
            <a:r>
              <a:rPr lang="en-US" sz="1400" b="1" dirty="0">
                <a:solidFill>
                  <a:srgbClr val="FF0000"/>
                </a:solidFill>
              </a:rPr>
              <a:t>Multi-physics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Multiple coupled physical </a:t>
            </a:r>
            <a:r>
              <a:rPr lang="en-US" sz="1400" dirty="0" smtClean="0"/>
              <a:t>domains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b="1" dirty="0">
                <a:solidFill>
                  <a:srgbClr val="FF0000"/>
                </a:solidFill>
              </a:rPr>
              <a:t>Multi-rate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r>
              <a:rPr lang="en-GB" sz="1400" dirty="0"/>
              <a:t>T</a:t>
            </a:r>
            <a:r>
              <a:rPr lang="en-GB" sz="1400" dirty="0" smtClean="0"/>
              <a:t>ime </a:t>
            </a:r>
            <a:r>
              <a:rPr lang="en-GB" sz="1400" dirty="0"/>
              <a:t>constants ranging from </a:t>
            </a:r>
            <a:r>
              <a:rPr lang="el-GR" sz="1400" dirty="0"/>
              <a:t>μ</a:t>
            </a:r>
            <a:r>
              <a:rPr lang="en-GB" sz="1400" dirty="0"/>
              <a:t>s to </a:t>
            </a:r>
            <a:r>
              <a:rPr lang="en-GB" sz="1400" dirty="0" smtClean="0"/>
              <a:t>minutes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GB" sz="1400" b="1" dirty="0">
                <a:solidFill>
                  <a:srgbClr val="FF0000"/>
                </a:solidFill>
              </a:rPr>
              <a:t>Multi-scale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r>
              <a:rPr lang="en-GB" sz="1400" dirty="0" smtClean="0"/>
              <a:t>Geometrical </a:t>
            </a:r>
            <a:r>
              <a:rPr lang="en-GB" sz="1400" dirty="0"/>
              <a:t>dimensions differ by several orders of magnitude </a:t>
            </a:r>
            <a:r>
              <a:rPr lang="el-GR" sz="1400" dirty="0"/>
              <a:t>μ</a:t>
            </a:r>
            <a:r>
              <a:rPr lang="en-GB" sz="1400" dirty="0"/>
              <a:t>m to </a:t>
            </a:r>
            <a:r>
              <a:rPr lang="en-GB" sz="1400" dirty="0" smtClean="0"/>
              <a:t>km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3074" name="Picture 2" descr="https://encrypted-tbn3.gstatic.com/images?q=tbn:ANd9GcSriwZm9LutoIQiW4xMdXwtjloyQ-VfVo7QuUksxWsmSil1xYT6aYDvt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741" y="3886473"/>
            <a:ext cx="333826" cy="33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636292" y="3969653"/>
            <a:ext cx="7537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PSpice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650888" y="3919059"/>
            <a:ext cx="6238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PSIM</a:t>
            </a:r>
          </a:p>
        </p:txBody>
      </p:sp>
      <p:grpSp>
        <p:nvGrpSpPr>
          <p:cNvPr id="79" name="Group 36"/>
          <p:cNvGrpSpPr/>
          <p:nvPr/>
        </p:nvGrpSpPr>
        <p:grpSpPr>
          <a:xfrm>
            <a:off x="-1743771" y="1277873"/>
            <a:ext cx="3578671" cy="2021964"/>
            <a:chOff x="-4847910" y="-1460526"/>
            <a:chExt cx="8294373" cy="4686357"/>
          </a:xfrm>
        </p:grpSpPr>
        <p:pic>
          <p:nvPicPr>
            <p:cNvPr id="81" name="Picture 38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808080"/>
                </a:clrFrom>
                <a:clrTo>
                  <a:srgbClr val="80808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709822">
              <a:off x="-4847910" y="-1439752"/>
              <a:ext cx="8294373" cy="4665583"/>
            </a:xfrm>
            <a:prstGeom prst="rect">
              <a:avLst/>
            </a:prstGeom>
          </p:spPr>
        </p:pic>
        <p:sp>
          <p:nvSpPr>
            <p:cNvPr id="82" name="Rectangle 39"/>
            <p:cNvSpPr/>
            <p:nvPr/>
          </p:nvSpPr>
          <p:spPr>
            <a:xfrm>
              <a:off x="-1793070" y="-1460526"/>
              <a:ext cx="2040546" cy="392077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pic>
        <p:nvPicPr>
          <p:cNvPr id="33" name="Picture 32" descr="Screen Clippi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188" y="1794518"/>
            <a:ext cx="950944" cy="943529"/>
          </a:xfrm>
          <a:prstGeom prst="ellipse">
            <a:avLst/>
          </a:prstGeom>
        </p:spPr>
      </p:pic>
      <p:sp>
        <p:nvSpPr>
          <p:cNvPr id="3" name="Rectangle 2"/>
          <p:cNvSpPr/>
          <p:nvPr/>
        </p:nvSpPr>
        <p:spPr>
          <a:xfrm rot="16200000">
            <a:off x="-423514" y="2102413"/>
            <a:ext cx="13244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/>
            <a:r>
              <a:rPr lang="en-US" sz="1600" dirty="0"/>
              <a:t>FEM solvers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00426" y="1718723"/>
            <a:ext cx="604737" cy="1108936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074618" y="4636655"/>
            <a:ext cx="1799779" cy="870265"/>
            <a:chOff x="6868739" y="3879325"/>
            <a:chExt cx="1760713" cy="904961"/>
          </a:xfrm>
        </p:grpSpPr>
        <p:cxnSp>
          <p:nvCxnSpPr>
            <p:cNvPr id="49" name="Straight Arrow Connector 48"/>
            <p:cNvCxnSpPr/>
            <p:nvPr/>
          </p:nvCxnSpPr>
          <p:spPr>
            <a:xfrm flipH="1">
              <a:off x="6937617" y="4164921"/>
              <a:ext cx="337305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Oval 49"/>
            <p:cNvSpPr/>
            <p:nvPr/>
          </p:nvSpPr>
          <p:spPr>
            <a:xfrm>
              <a:off x="7274922" y="4054270"/>
              <a:ext cx="218949" cy="218949"/>
            </a:xfrm>
            <a:prstGeom prst="ellips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H="1">
              <a:off x="7493871" y="4163745"/>
              <a:ext cx="312404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>
              <a:off x="7807231" y="4031838"/>
              <a:ext cx="418227" cy="283768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785627" y="4020802"/>
              <a:ext cx="545448" cy="3385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solidFill>
                    <a:srgbClr val="00B050"/>
                  </a:solidFill>
                </a:rPr>
                <a:t>PID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8430130" y="4159604"/>
              <a:ext cx="0" cy="624682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7392016" y="4267103"/>
              <a:ext cx="0" cy="504821"/>
            </a:xfrm>
            <a:prstGeom prst="straightConnector1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7384397" y="4779544"/>
              <a:ext cx="1045733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8234191" y="4168114"/>
              <a:ext cx="395261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prstDash val="solid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6868739" y="3879325"/>
              <a:ext cx="373548" cy="2880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err="1">
                  <a:solidFill>
                    <a:srgbClr val="00B050"/>
                  </a:solidFill>
                </a:rPr>
                <a:t>y</a:t>
              </a:r>
              <a:r>
                <a:rPr lang="en-GB" sz="1200" baseline="-25000" dirty="0" err="1">
                  <a:solidFill>
                    <a:srgbClr val="00B050"/>
                  </a:solidFill>
                </a:rPr>
                <a:t>ref</a:t>
              </a:r>
              <a:endParaRPr lang="en-GB" sz="1200" baseline="-25000" dirty="0">
                <a:solidFill>
                  <a:srgbClr val="00B050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397200" y="4194946"/>
              <a:ext cx="297517" cy="3077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olidFill>
                    <a:srgbClr val="00B050"/>
                  </a:solidFill>
                </a:rPr>
                <a:t>-</a:t>
              </a:r>
              <a:endParaRPr lang="en-GB" sz="900" baseline="-25000" dirty="0">
                <a:solidFill>
                  <a:srgbClr val="00B05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151655" y="3881111"/>
              <a:ext cx="335989" cy="3077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olidFill>
                    <a:srgbClr val="00B050"/>
                  </a:solidFill>
                </a:rPr>
                <a:t>+</a:t>
              </a:r>
              <a:endParaRPr lang="en-GB" sz="900" baseline="-25000" dirty="0">
                <a:solidFill>
                  <a:srgbClr val="00B050"/>
                </a:solidFill>
              </a:endParaRPr>
            </a:p>
          </p:txBody>
        </p:sp>
      </p:grp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822" r="29854" b="54890"/>
          <a:stretch/>
        </p:blipFill>
        <p:spPr>
          <a:xfrm>
            <a:off x="1492373" y="4582518"/>
            <a:ext cx="886635" cy="949430"/>
          </a:xfrm>
          <a:prstGeom prst="rect">
            <a:avLst/>
          </a:prstGeom>
        </p:spPr>
      </p:pic>
      <p:pic>
        <p:nvPicPr>
          <p:cNvPr id="80" name="Picture 2" descr="https://upload.wikimedia.org/wikipedia/en/8/88/Java_logo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78" y="3229248"/>
            <a:ext cx="534274" cy="53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Title 3"/>
          <p:cNvSpPr txBox="1">
            <a:spLocks/>
          </p:cNvSpPr>
          <p:nvPr/>
        </p:nvSpPr>
        <p:spPr>
          <a:xfrm>
            <a:off x="457200" y="233492"/>
            <a:ext cx="8226854" cy="719409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STEAM architecture</a:t>
            </a:r>
            <a:endParaRPr lang="en-GB" sz="3600" dirty="0"/>
          </a:p>
        </p:txBody>
      </p:sp>
      <p:pic>
        <p:nvPicPr>
          <p:cNvPr id="76" name="Picture 18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82155" y="1262375"/>
            <a:ext cx="1005010" cy="1851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4879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Cos-theta </a:t>
            </a:r>
            <a:r>
              <a:rPr lang="en-GB" sz="2000" dirty="0" smtClean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v22b</a:t>
            </a: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95" y="1507597"/>
            <a:ext cx="5722144" cy="4286250"/>
          </a:xfrm>
          <a:prstGeom prst="rect">
            <a:avLst/>
          </a:prstGeom>
        </p:spPr>
      </p:pic>
      <p:graphicFrame>
        <p:nvGraphicFramePr>
          <p:cNvPr id="22" name="Tabel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718174"/>
              </p:ext>
            </p:extLst>
          </p:nvPr>
        </p:nvGraphicFramePr>
        <p:xfrm>
          <a:off x="6190439" y="449981"/>
          <a:ext cx="2518358" cy="1005840"/>
        </p:xfrm>
        <a:graphic>
          <a:graphicData uri="http://schemas.openxmlformats.org/drawingml/2006/table">
            <a:tbl>
              <a:tblPr/>
              <a:tblGrid>
                <a:gridCol w="1387389"/>
                <a:gridCol w="1130969"/>
              </a:tblGrid>
              <a:tr h="271780">
                <a:tc>
                  <a:txBody>
                    <a:bodyPr/>
                    <a:lstStyle/>
                    <a:p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</a:t>
                      </a:r>
                      <a:r>
                        <a:rPr lang="it-IT" sz="1600" b="0" baseline="-25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tp</a:t>
                      </a:r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[mm]</a:t>
                      </a:r>
                      <a:endParaRPr lang="it-IT" sz="16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it-IT" sz="16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1DF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r>
                        <a:rPr lang="el-GR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ρ</a:t>
                      </a:r>
                      <a:r>
                        <a:rPr lang="el-GR" sz="1600" b="0" baseline="-25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</a:t>
                      </a:r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ohm*m</a:t>
                      </a: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] </a:t>
                      </a:r>
                      <a:endParaRPr lang="it-IT" sz="16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1.334e-10 </a:t>
                      </a:r>
                      <a:endParaRPr lang="it-IT" sz="1600" b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9F0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r>
                        <a:rPr lang="el-GR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ρ</a:t>
                      </a:r>
                      <a:r>
                        <a:rPr lang="it-IT" sz="1600" b="0" baseline="-25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</a:t>
                      </a:r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ohm*m/T]</a:t>
                      </a:r>
                      <a:endParaRPr lang="it-IT" sz="16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4.2e-11</a:t>
                      </a:r>
                      <a:endParaRPr lang="it-IT" sz="16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1DF"/>
                    </a:solidFill>
                  </a:tcPr>
                </a:tc>
              </a:tr>
            </a:tbl>
          </a:graphicData>
        </a:graphic>
      </p:graphicFrame>
      <p:grpSp>
        <p:nvGrpSpPr>
          <p:cNvPr id="39" name="Gruppo 38"/>
          <p:cNvGrpSpPr/>
          <p:nvPr/>
        </p:nvGrpSpPr>
        <p:grpSpPr>
          <a:xfrm>
            <a:off x="6305318" y="1780163"/>
            <a:ext cx="2403479" cy="3599262"/>
            <a:chOff x="6523934" y="1851091"/>
            <a:chExt cx="2403479" cy="3599262"/>
          </a:xfrm>
        </p:grpSpPr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5882976" y="2947402"/>
              <a:ext cx="3599262" cy="1406639"/>
            </a:xfrm>
            <a:prstGeom prst="rect">
              <a:avLst/>
            </a:prstGeom>
          </p:spPr>
        </p:pic>
        <p:sp>
          <p:nvSpPr>
            <p:cNvPr id="27" name="Rectangle 53"/>
            <p:cNvSpPr/>
            <p:nvPr/>
          </p:nvSpPr>
          <p:spPr>
            <a:xfrm>
              <a:off x="8294204" y="4838106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58"/>
            <p:cNvSpPr/>
            <p:nvPr/>
          </p:nvSpPr>
          <p:spPr>
            <a:xfrm>
              <a:off x="8362835" y="4315412"/>
              <a:ext cx="564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59"/>
            <p:cNvSpPr/>
            <p:nvPr/>
          </p:nvSpPr>
          <p:spPr>
            <a:xfrm>
              <a:off x="8306123" y="3735477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63"/>
            <p:cNvSpPr/>
            <p:nvPr/>
          </p:nvSpPr>
          <p:spPr>
            <a:xfrm>
              <a:off x="8294204" y="3125707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baseline="-250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31" name="Rectangle 64"/>
            <p:cNvSpPr/>
            <p:nvPr/>
          </p:nvSpPr>
          <p:spPr>
            <a:xfrm>
              <a:off x="8362835" y="2600536"/>
              <a:ext cx="564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65"/>
            <p:cNvSpPr/>
            <p:nvPr/>
          </p:nvSpPr>
          <p:spPr>
            <a:xfrm>
              <a:off x="8253996" y="2020601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37" name="Rectangle 5"/>
            <p:cNvSpPr/>
            <p:nvPr/>
          </p:nvSpPr>
          <p:spPr>
            <a:xfrm>
              <a:off x="7003552" y="2882484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GB" baseline="-250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CLIQ</a:t>
              </a:r>
              <a:endParaRPr lang="en-GB" baseline="-25000" dirty="0"/>
            </a:p>
          </p:txBody>
        </p:sp>
        <p:sp>
          <p:nvSpPr>
            <p:cNvPr id="38" name="Rectangle 24"/>
            <p:cNvSpPr/>
            <p:nvPr/>
          </p:nvSpPr>
          <p:spPr>
            <a:xfrm>
              <a:off x="6523934" y="4096427"/>
              <a:ext cx="4796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PC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0" name="Rectangle 5"/>
          <p:cNvSpPr/>
          <p:nvPr/>
        </p:nvSpPr>
        <p:spPr>
          <a:xfrm>
            <a:off x="6190439" y="5565900"/>
            <a:ext cx="2631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180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Cos-theta v22b</a:t>
            </a:r>
            <a:endParaRPr lang="en-GB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06175" y="5439353"/>
            <a:ext cx="3304479" cy="58096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Coupling losses [W/m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]</a:t>
            </a:r>
            <a:endParaRPr lang="en-GB" sz="2000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57922" y="5444907"/>
            <a:ext cx="3617987" cy="58096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Current [A] and resistance [</a:t>
            </a:r>
            <a:r>
              <a:rPr lang="el-GR" sz="2000" dirty="0" smtClean="0"/>
              <a:t>Ω</a:t>
            </a:r>
            <a:r>
              <a:rPr lang="en-GB" sz="2000" dirty="0" smtClean="0"/>
              <a:t>] evolution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800000"/>
            <a:ext cx="4320000" cy="32359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3993" y="1409197"/>
            <a:ext cx="3600000" cy="4030156"/>
          </a:xfrm>
          <a:prstGeom prst="rect">
            <a:avLst/>
          </a:prstGeom>
        </p:spPr>
      </p:pic>
      <p:grpSp>
        <p:nvGrpSpPr>
          <p:cNvPr id="21" name="Group 7"/>
          <p:cNvGrpSpPr>
            <a:grpSpLocks noChangeAspect="1"/>
          </p:cNvGrpSpPr>
          <p:nvPr/>
        </p:nvGrpSpPr>
        <p:grpSpPr>
          <a:xfrm>
            <a:off x="6395285" y="109508"/>
            <a:ext cx="1440000" cy="1437441"/>
            <a:chOff x="628152" y="1018602"/>
            <a:chExt cx="4829372" cy="4820793"/>
          </a:xfrm>
        </p:grpSpPr>
        <p:pic>
          <p:nvPicPr>
            <p:cNvPr id="22" name="Picture 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64466" y="1018602"/>
              <a:ext cx="2493058" cy="4820793"/>
            </a:xfrm>
            <a:prstGeom prst="rect">
              <a:avLst/>
            </a:prstGeom>
          </p:spPr>
        </p:pic>
        <p:pic>
          <p:nvPicPr>
            <p:cNvPr id="23" name="Picture 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628152" y="1018602"/>
              <a:ext cx="2493058" cy="4820793"/>
            </a:xfrm>
            <a:prstGeom prst="rect">
              <a:avLst/>
            </a:prstGeom>
          </p:spPr>
        </p:pic>
      </p:grpSp>
      <p:sp>
        <p:nvSpPr>
          <p:cNvPr id="24" name="Rectangle 5"/>
          <p:cNvSpPr/>
          <p:nvPr/>
        </p:nvSpPr>
        <p:spPr>
          <a:xfrm>
            <a:off x="457200" y="1096227"/>
            <a:ext cx="2631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  <p:sp>
        <p:nvSpPr>
          <p:cNvPr id="2" name="Rettangolo 1"/>
          <p:cNvSpPr/>
          <p:nvPr/>
        </p:nvSpPr>
        <p:spPr>
          <a:xfrm>
            <a:off x="6155578" y="1529262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380860" y="199092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5100047" y="228787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5731194" y="169397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6171369" y="4888865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5700226" y="4672626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5350765" y="438535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5107156" y="4060128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08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0" y="1260000"/>
            <a:ext cx="3600000" cy="403015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 smtClean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Cos-theta v22b</a:t>
            </a:r>
            <a:endParaRPr lang="en-GB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27760" y="5520697"/>
            <a:ext cx="3304479" cy="58096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Voltage to ground [V]</a:t>
            </a:r>
            <a:endParaRPr lang="en-GB" sz="2000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57922" y="5526251"/>
            <a:ext cx="2917903" cy="5809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Temperature [K]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260000"/>
            <a:ext cx="3600000" cy="403015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000" y="1260000"/>
            <a:ext cx="3600000" cy="4030156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540000" y="1260000"/>
            <a:ext cx="3600000" cy="4030156"/>
            <a:chOff x="540000" y="1260000"/>
            <a:chExt cx="3600000" cy="403015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0000" y="1260000"/>
              <a:ext cx="3600000" cy="4030156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 rot="3067506">
              <a:off x="1518653" y="4534617"/>
              <a:ext cx="414791" cy="146184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856112" y="4920824"/>
            <a:ext cx="1849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Hot-spot 312 K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4524357" y="4942136"/>
            <a:ext cx="386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Peak voltage to ground @ 120ms</a:t>
            </a:r>
            <a:endParaRPr lang="en-GB" dirty="0"/>
          </a:p>
        </p:txBody>
      </p:sp>
      <p:grpSp>
        <p:nvGrpSpPr>
          <p:cNvPr id="39" name="Group 7"/>
          <p:cNvGrpSpPr>
            <a:grpSpLocks noChangeAspect="1"/>
          </p:cNvGrpSpPr>
          <p:nvPr/>
        </p:nvGrpSpPr>
        <p:grpSpPr>
          <a:xfrm>
            <a:off x="6395285" y="109508"/>
            <a:ext cx="1440000" cy="1437441"/>
            <a:chOff x="628152" y="1018602"/>
            <a:chExt cx="4829372" cy="4820793"/>
          </a:xfrm>
        </p:grpSpPr>
        <p:pic>
          <p:nvPicPr>
            <p:cNvPr id="40" name="Picture 8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64466" y="1018602"/>
              <a:ext cx="2493058" cy="4820793"/>
            </a:xfrm>
            <a:prstGeom prst="rect">
              <a:avLst/>
            </a:prstGeom>
          </p:spPr>
        </p:pic>
        <p:pic>
          <p:nvPicPr>
            <p:cNvPr id="41" name="Picture 9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628152" y="1018602"/>
              <a:ext cx="2493058" cy="4820793"/>
            </a:xfrm>
            <a:prstGeom prst="rect">
              <a:avLst/>
            </a:prstGeom>
          </p:spPr>
        </p:pic>
      </p:grpSp>
      <p:sp>
        <p:nvSpPr>
          <p:cNvPr id="42" name="Rectangle 5"/>
          <p:cNvSpPr/>
          <p:nvPr/>
        </p:nvSpPr>
        <p:spPr>
          <a:xfrm>
            <a:off x="457200" y="1096227"/>
            <a:ext cx="2631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976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pPr fontAlgn="b"/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coil v20ar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0" y="1980000"/>
            <a:ext cx="3960000" cy="31301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15" y="1908000"/>
            <a:ext cx="4320000" cy="3235955"/>
          </a:xfrm>
          <a:prstGeom prst="rect">
            <a:avLst/>
          </a:prstGeom>
        </p:spPr>
      </p:pic>
      <p:sp>
        <p:nvSpPr>
          <p:cNvPr id="15" name="Content Placeholder 4"/>
          <p:cNvSpPr txBox="1">
            <a:spLocks/>
          </p:cNvSpPr>
          <p:nvPr/>
        </p:nvSpPr>
        <p:spPr>
          <a:xfrm>
            <a:off x="4806175" y="5439353"/>
            <a:ext cx="3304479" cy="5809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smtClean="0"/>
              <a:t>Coupling losses [W/m</a:t>
            </a:r>
            <a:r>
              <a:rPr lang="en-GB" sz="2000" baseline="30000" smtClean="0"/>
              <a:t>3</a:t>
            </a:r>
            <a:r>
              <a:rPr lang="en-GB" sz="2000" smtClean="0"/>
              <a:t>]</a:t>
            </a:r>
            <a:endParaRPr lang="en-GB" sz="2000" dirty="0"/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657922" y="5444907"/>
            <a:ext cx="3617987" cy="58096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Current [A] and resistance [</a:t>
            </a:r>
            <a:r>
              <a:rPr lang="el-GR" sz="2000" dirty="0" smtClean="0"/>
              <a:t>Ω</a:t>
            </a:r>
            <a:r>
              <a:rPr lang="en-GB" sz="2000" dirty="0" smtClean="0"/>
              <a:t>] evolution</a:t>
            </a:r>
            <a:endParaRPr lang="en-GB" sz="2000" dirty="0"/>
          </a:p>
        </p:txBody>
      </p: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7387608" y="104168"/>
            <a:ext cx="1446091" cy="1440000"/>
            <a:chOff x="835108" y="486440"/>
            <a:chExt cx="6885804" cy="6856797"/>
          </a:xfrm>
        </p:grpSpPr>
        <p:pic>
          <p:nvPicPr>
            <p:cNvPr id="17" name="Picture 1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50723" y="487083"/>
              <a:ext cx="3470189" cy="3456910"/>
            </a:xfrm>
            <a:prstGeom prst="rect">
              <a:avLst/>
            </a:prstGeom>
          </p:spPr>
        </p:pic>
        <p:pic>
          <p:nvPicPr>
            <p:cNvPr id="18" name="Picture 1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835109" y="486440"/>
              <a:ext cx="3470189" cy="3456910"/>
            </a:xfrm>
            <a:prstGeom prst="rect">
              <a:avLst/>
            </a:prstGeom>
          </p:spPr>
        </p:pic>
        <p:pic>
          <p:nvPicPr>
            <p:cNvPr id="19" name="Picture 1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4250722" y="3886327"/>
              <a:ext cx="3470189" cy="3456910"/>
            </a:xfrm>
            <a:prstGeom prst="rect">
              <a:avLst/>
            </a:prstGeom>
          </p:spPr>
        </p:pic>
        <p:pic>
          <p:nvPicPr>
            <p:cNvPr id="20" name="Picture 1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835108" y="3885684"/>
              <a:ext cx="3470189" cy="3456910"/>
            </a:xfrm>
            <a:prstGeom prst="rect">
              <a:avLst/>
            </a:prstGeom>
          </p:spPr>
        </p:pic>
      </p:grpSp>
      <p:sp>
        <p:nvSpPr>
          <p:cNvPr id="21" name="Rectangle 5"/>
          <p:cNvSpPr/>
          <p:nvPr/>
        </p:nvSpPr>
        <p:spPr>
          <a:xfrm>
            <a:off x="457200" y="1096227"/>
            <a:ext cx="2631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  <p:sp>
        <p:nvSpPr>
          <p:cNvPr id="22" name="Rettangolo 21"/>
          <p:cNvSpPr/>
          <p:nvPr/>
        </p:nvSpPr>
        <p:spPr>
          <a:xfrm>
            <a:off x="7752182" y="3682915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7752182" y="2966368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7752182" y="226373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7752182" y="4396524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9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pPr fontAlgn="b"/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coil v20ar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1" y="1620001"/>
            <a:ext cx="3960000" cy="3130132"/>
          </a:xfrm>
          <a:prstGeom prst="rect">
            <a:avLst/>
          </a:prstGeom>
        </p:spPr>
      </p:pic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84464" y="1538112"/>
            <a:ext cx="4168800" cy="3295178"/>
            <a:chOff x="-4297262" y="1334168"/>
            <a:chExt cx="4364034" cy="315712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297262" y="1334168"/>
              <a:ext cx="4364034" cy="31571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-2472836" y="3583960"/>
              <a:ext cx="142875" cy="866775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938" y="1620001"/>
            <a:ext cx="3960000" cy="31301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9005" y="1538112"/>
            <a:ext cx="4190084" cy="3312000"/>
          </a:xfrm>
          <a:prstGeom prst="rect">
            <a:avLst/>
          </a:prstGeom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7387608" y="104168"/>
            <a:ext cx="1446091" cy="1440000"/>
            <a:chOff x="835108" y="486440"/>
            <a:chExt cx="6885804" cy="685679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50723" y="487083"/>
              <a:ext cx="3470189" cy="345691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835109" y="486440"/>
              <a:ext cx="3470189" cy="345691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4250722" y="3886327"/>
              <a:ext cx="3470189" cy="345691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835108" y="3885684"/>
              <a:ext cx="3470189" cy="3456910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970633" y="4850112"/>
            <a:ext cx="1849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Hot-spot 338 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878074" y="4852379"/>
            <a:ext cx="35912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Peak voltage to ground @ 110ms</a:t>
            </a:r>
            <a:endParaRPr lang="en-GB" dirty="0"/>
          </a:p>
        </p:txBody>
      </p:sp>
      <p:sp>
        <p:nvSpPr>
          <p:cNvPr id="29" name="Content Placeholder 4"/>
          <p:cNvSpPr>
            <a:spLocks noGrp="1"/>
          </p:cNvSpPr>
          <p:nvPr>
            <p:ph idx="1"/>
          </p:nvPr>
        </p:nvSpPr>
        <p:spPr>
          <a:xfrm>
            <a:off x="4827760" y="5520697"/>
            <a:ext cx="3304479" cy="58096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Voltage to ground [V]</a:t>
            </a:r>
            <a:endParaRPr lang="en-GB" sz="2000" dirty="0"/>
          </a:p>
        </p:txBody>
      </p:sp>
      <p:sp>
        <p:nvSpPr>
          <p:cNvPr id="30" name="Content Placeholder 4"/>
          <p:cNvSpPr txBox="1">
            <a:spLocks/>
          </p:cNvSpPr>
          <p:nvPr/>
        </p:nvSpPr>
        <p:spPr>
          <a:xfrm>
            <a:off x="657922" y="5526251"/>
            <a:ext cx="2917903" cy="5809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Temperature [K]</a:t>
            </a:r>
          </a:p>
        </p:txBody>
      </p:sp>
      <p:sp>
        <p:nvSpPr>
          <p:cNvPr id="31" name="Rectangle 5"/>
          <p:cNvSpPr/>
          <p:nvPr/>
        </p:nvSpPr>
        <p:spPr>
          <a:xfrm>
            <a:off x="457200" y="1096227"/>
            <a:ext cx="2631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48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pPr fontAlgn="b"/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coil v1h2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070" y="1440000"/>
            <a:ext cx="4320000" cy="3704740"/>
          </a:xfrm>
          <a:prstGeom prst="rect">
            <a:avLst/>
          </a:prstGeom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248017" y="104503"/>
            <a:ext cx="1436037" cy="1440000"/>
            <a:chOff x="-180905" y="295274"/>
            <a:chExt cx="8410504" cy="843371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43396" y="295275"/>
              <a:ext cx="4286203" cy="428081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-180905" y="295274"/>
              <a:ext cx="4286203" cy="428081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3943396" y="4448175"/>
              <a:ext cx="4286203" cy="428081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-180905" y="4448174"/>
              <a:ext cx="4286203" cy="4280811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800000"/>
            <a:ext cx="4320000" cy="3235955"/>
          </a:xfrm>
          <a:prstGeom prst="rect">
            <a:avLst/>
          </a:prstGeom>
        </p:spPr>
      </p:pic>
      <p:sp>
        <p:nvSpPr>
          <p:cNvPr id="15" name="Content Placeholder 4"/>
          <p:cNvSpPr>
            <a:spLocks noGrp="1"/>
          </p:cNvSpPr>
          <p:nvPr>
            <p:ph idx="1"/>
          </p:nvPr>
        </p:nvSpPr>
        <p:spPr>
          <a:xfrm>
            <a:off x="4806175" y="5439353"/>
            <a:ext cx="3304479" cy="58096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Coupling losses [W/m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]</a:t>
            </a:r>
            <a:endParaRPr lang="en-GB" sz="2000" dirty="0"/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657922" y="5444907"/>
            <a:ext cx="3617987" cy="58096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Current [A] and resistance [</a:t>
            </a:r>
            <a:r>
              <a:rPr lang="el-GR" sz="2000" dirty="0" smtClean="0"/>
              <a:t>Ω</a:t>
            </a:r>
            <a:r>
              <a:rPr lang="en-GB" sz="2000" dirty="0" smtClean="0"/>
              <a:t>] evolution</a:t>
            </a:r>
            <a:endParaRPr lang="en-GB" sz="2000" dirty="0"/>
          </a:p>
        </p:txBody>
      </p:sp>
      <p:sp>
        <p:nvSpPr>
          <p:cNvPr id="14" name="Rectangle 5"/>
          <p:cNvSpPr/>
          <p:nvPr/>
        </p:nvSpPr>
        <p:spPr>
          <a:xfrm>
            <a:off x="457200" y="1096227"/>
            <a:ext cx="3070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×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  <p:sp>
        <p:nvSpPr>
          <p:cNvPr id="18" name="Rettangolo 17"/>
          <p:cNvSpPr/>
          <p:nvPr/>
        </p:nvSpPr>
        <p:spPr>
          <a:xfrm>
            <a:off x="6107706" y="1178091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6502187" y="1325702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6904228" y="1362399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616029" y="1298429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7630955" y="2463895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7278436" y="2463896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4892355" y="200223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8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pPr fontAlgn="b"/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coil v1h2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0" y="1620000"/>
            <a:ext cx="4197865" cy="36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000" y="1620000"/>
            <a:ext cx="4197865" cy="36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620000"/>
            <a:ext cx="4197865" cy="3600000"/>
          </a:xfrm>
          <a:prstGeom prst="rect">
            <a:avLst/>
          </a:prstGeom>
        </p:spPr>
      </p:pic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7248017" y="104503"/>
            <a:ext cx="1436037" cy="1440000"/>
            <a:chOff x="-180905" y="295274"/>
            <a:chExt cx="8410504" cy="843371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43396" y="295275"/>
              <a:ext cx="4286203" cy="428081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-180905" y="295274"/>
              <a:ext cx="4286203" cy="428081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3943396" y="4448175"/>
              <a:ext cx="4286203" cy="428081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-180905" y="4448174"/>
              <a:ext cx="4286203" cy="4280811"/>
            </a:xfrm>
            <a:prstGeom prst="rect">
              <a:avLst/>
            </a:prstGeom>
          </p:spPr>
        </p:pic>
      </p:grpSp>
      <p:grpSp>
        <p:nvGrpSpPr>
          <p:cNvPr id="3" name="Group 2"/>
          <p:cNvGrpSpPr/>
          <p:nvPr/>
        </p:nvGrpSpPr>
        <p:grpSpPr>
          <a:xfrm>
            <a:off x="180000" y="1620000"/>
            <a:ext cx="4197865" cy="3600000"/>
            <a:chOff x="180000" y="1620000"/>
            <a:chExt cx="4197865" cy="360000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000" y="1620000"/>
              <a:ext cx="4197865" cy="360000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2111627" y="4797133"/>
              <a:ext cx="463617" cy="146184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415121" y="5040757"/>
            <a:ext cx="1849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Hot-spot 354 K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944446" y="5040757"/>
            <a:ext cx="3668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Peak voltage to ground @ 130ms</a:t>
            </a:r>
            <a:endParaRPr lang="en-GB" dirty="0"/>
          </a:p>
        </p:txBody>
      </p:sp>
      <p:sp>
        <p:nvSpPr>
          <p:cNvPr id="19" name="Content Placeholder 4"/>
          <p:cNvSpPr>
            <a:spLocks noGrp="1"/>
          </p:cNvSpPr>
          <p:nvPr>
            <p:ph idx="1"/>
          </p:nvPr>
        </p:nvSpPr>
        <p:spPr>
          <a:xfrm>
            <a:off x="4827760" y="5520697"/>
            <a:ext cx="3304479" cy="58096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Voltage to ground [V]</a:t>
            </a:r>
            <a:endParaRPr lang="en-GB" sz="2000" dirty="0"/>
          </a:p>
        </p:txBody>
      </p:sp>
      <p:sp>
        <p:nvSpPr>
          <p:cNvPr id="24" name="Content Placeholder 4"/>
          <p:cNvSpPr txBox="1">
            <a:spLocks/>
          </p:cNvSpPr>
          <p:nvPr/>
        </p:nvSpPr>
        <p:spPr>
          <a:xfrm>
            <a:off x="657922" y="5526251"/>
            <a:ext cx="2917903" cy="5809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Temperature [K]</a:t>
            </a:r>
          </a:p>
        </p:txBody>
      </p:sp>
      <p:sp>
        <p:nvSpPr>
          <p:cNvPr id="27" name="Rectangle 5"/>
          <p:cNvSpPr/>
          <p:nvPr/>
        </p:nvSpPr>
        <p:spPr>
          <a:xfrm>
            <a:off x="457200" y="1096227"/>
            <a:ext cx="3070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×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81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Conclusions and future work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260908"/>
            <a:ext cx="8465419" cy="4598979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A new tool for circuit and quench protection simulations</a:t>
            </a:r>
            <a:endParaRPr lang="en-GB" sz="1600" dirty="0" smtClean="0"/>
          </a:p>
          <a:p>
            <a:r>
              <a:rPr lang="en-GB" sz="2000" dirty="0" smtClean="0"/>
              <a:t>First fully consistent CLIQ simulations</a:t>
            </a:r>
          </a:p>
          <a:p>
            <a:r>
              <a:rPr lang="en-GB" sz="2000" dirty="0" smtClean="0"/>
              <a:t>Flexibility enables study of complex circuits/magnets without additional effort</a:t>
            </a:r>
          </a:p>
          <a:p>
            <a:endParaRPr lang="en-GB" sz="2000" dirty="0"/>
          </a:p>
          <a:p>
            <a:r>
              <a:rPr lang="en-GB" sz="2000" dirty="0" smtClean="0"/>
              <a:t>Next steps</a:t>
            </a:r>
          </a:p>
          <a:p>
            <a:pPr lvl="1"/>
            <a:r>
              <a:rPr lang="en-GB" sz="1600" dirty="0"/>
              <a:t>A</a:t>
            </a:r>
            <a:r>
              <a:rPr lang="en-GB" sz="1600" dirty="0" smtClean="0"/>
              <a:t>nalyse a magnet quench in the full FCC circuit</a:t>
            </a:r>
            <a:endParaRPr lang="en-GB" sz="1600" dirty="0"/>
          </a:p>
          <a:p>
            <a:pPr lvl="1"/>
            <a:r>
              <a:rPr lang="en-GB" sz="1600" dirty="0"/>
              <a:t>T</a:t>
            </a:r>
            <a:r>
              <a:rPr lang="en-GB" sz="1600" dirty="0" smtClean="0"/>
              <a:t>est </a:t>
            </a:r>
            <a:r>
              <a:rPr lang="en-GB" sz="1600" dirty="0"/>
              <a:t>new ideas for magnet powering: </a:t>
            </a:r>
            <a:r>
              <a:rPr lang="en-GB" sz="1600" dirty="0" smtClean="0"/>
              <a:t>e.g. separate </a:t>
            </a:r>
            <a:r>
              <a:rPr lang="en-GB" sz="1600" dirty="0"/>
              <a:t>circuits for inner and outer </a:t>
            </a:r>
            <a:r>
              <a:rPr lang="en-GB" sz="1600" dirty="0" smtClean="0"/>
              <a:t>layers, or subdivision diodes</a:t>
            </a:r>
          </a:p>
          <a:p>
            <a:pPr marL="448056" lvl="1" indent="0">
              <a:buNone/>
            </a:pPr>
            <a:endParaRPr lang="en-GB" sz="1600" dirty="0" smtClean="0"/>
          </a:p>
          <a:p>
            <a:pPr lvl="1"/>
            <a:r>
              <a:rPr lang="en-GB" sz="1600" dirty="0"/>
              <a:t>B</a:t>
            </a:r>
            <a:r>
              <a:rPr lang="en-GB" sz="1600" dirty="0" smtClean="0"/>
              <a:t>uild two apertures model for all magnet designs</a:t>
            </a:r>
          </a:p>
          <a:p>
            <a:pPr lvl="1"/>
            <a:r>
              <a:rPr lang="en-GB" sz="1600" dirty="0"/>
              <a:t>O</a:t>
            </a:r>
            <a:r>
              <a:rPr lang="en-GB" sz="1600" dirty="0" smtClean="0"/>
              <a:t>ptimize CLIQ configuration considering different current levels</a:t>
            </a:r>
          </a:p>
          <a:p>
            <a:pPr lvl="1"/>
            <a:r>
              <a:rPr lang="en-GB" sz="1600" dirty="0"/>
              <a:t>I</a:t>
            </a:r>
            <a:r>
              <a:rPr lang="en-GB" sz="1600" dirty="0" smtClean="0"/>
              <a:t>nclude heaters model</a:t>
            </a:r>
          </a:p>
          <a:p>
            <a:pPr lvl="1"/>
            <a:endParaRPr lang="en-GB" sz="1600" dirty="0"/>
          </a:p>
          <a:p>
            <a:pPr lvl="1"/>
            <a:r>
              <a:rPr lang="en-GB" sz="1600" dirty="0" smtClean="0"/>
              <a:t>Share the tool </a:t>
            </a:r>
            <a:r>
              <a:rPr lang="en-GB" sz="1600" dirty="0"/>
              <a:t>with TAMPERE </a:t>
            </a:r>
            <a:r>
              <a:rPr lang="en-GB" sz="1600" dirty="0" smtClean="0"/>
              <a:t>colleagues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597" y="314740"/>
            <a:ext cx="1901457" cy="55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5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2710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The FCC layout</a:t>
            </a:r>
            <a:endParaRPr lang="en-GB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5346507" y="6352143"/>
            <a:ext cx="3663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From </a:t>
            </a:r>
            <a:r>
              <a:rPr lang="en-US" sz="1600" dirty="0" smtClean="0">
                <a:solidFill>
                  <a:schemeClr val="bg1"/>
                </a:solidFill>
              </a:rPr>
              <a:t>C. Cook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smtClean="0">
                <a:solidFill>
                  <a:schemeClr val="bg1"/>
                </a:solidFill>
              </a:rPr>
              <a:t>FCC week </a:t>
            </a:r>
            <a:r>
              <a:rPr lang="en-US" sz="1600" dirty="0" smtClean="0">
                <a:solidFill>
                  <a:schemeClr val="bg1"/>
                </a:solidFill>
              </a:rPr>
              <a:t>2016 (</a:t>
            </a:r>
            <a:r>
              <a:rPr lang="en-US" sz="1600" dirty="0" smtClean="0">
                <a:solidFill>
                  <a:schemeClr val="bg1"/>
                </a:solidFill>
                <a:hlinkClick r:id="rId2"/>
              </a:rPr>
              <a:t>link</a:t>
            </a:r>
            <a:r>
              <a:rPr lang="en-US" sz="1600" dirty="0" smtClean="0">
                <a:solidFill>
                  <a:schemeClr val="bg1"/>
                </a:solidFill>
              </a:rPr>
              <a:t>)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49475" b="11938"/>
          <a:stretch/>
        </p:blipFill>
        <p:spPr>
          <a:xfrm>
            <a:off x="141249" y="4351115"/>
            <a:ext cx="8802342" cy="15752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25462" r="41359" b="51399"/>
          <a:stretch/>
        </p:blipFill>
        <p:spPr>
          <a:xfrm>
            <a:off x="141249" y="1888441"/>
            <a:ext cx="3040566" cy="206568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977267" y="742060"/>
            <a:ext cx="1257863" cy="493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4282067" y="253685"/>
            <a:ext cx="4493775" cy="3946608"/>
            <a:chOff x="2620370" y="846267"/>
            <a:chExt cx="6318912" cy="554951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1" t="1888" r="34159" b="982"/>
            <a:stretch/>
          </p:blipFill>
          <p:spPr>
            <a:xfrm>
              <a:off x="2620370" y="846267"/>
              <a:ext cx="6318912" cy="5549515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2620370" y="1542197"/>
              <a:ext cx="1665027" cy="7096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197960" y="2302217"/>
            <a:ext cx="17091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Half arc (L=8km)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21" name="Right Brace 20"/>
          <p:cNvSpPr/>
          <p:nvPr/>
        </p:nvSpPr>
        <p:spPr>
          <a:xfrm rot="1697428">
            <a:off x="5003624" y="2002447"/>
            <a:ext cx="217715" cy="833772"/>
          </a:xfrm>
          <a:prstGeom prst="rightBrace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0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65418" cy="719409"/>
          </a:xfrm>
        </p:spPr>
        <p:txBody>
          <a:bodyPr>
            <a:noAutofit/>
          </a:bodyPr>
          <a:lstStyle/>
          <a:p>
            <a:r>
              <a:rPr lang="en-GB" sz="3600" dirty="0" smtClean="0"/>
              <a:t>Dipole magnet designs</a:t>
            </a:r>
            <a:endParaRPr lang="en-GB" sz="3600" dirty="0"/>
          </a:p>
        </p:txBody>
      </p:sp>
      <p:sp>
        <p:nvSpPr>
          <p:cNvPr id="10" name="Rectangle 9"/>
          <p:cNvSpPr/>
          <p:nvPr/>
        </p:nvSpPr>
        <p:spPr>
          <a:xfrm>
            <a:off x="762267" y="5814039"/>
            <a:ext cx="22092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GB" sz="1600" dirty="0" smtClean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Cos-theta 14% LL, 1.9K</a:t>
            </a:r>
            <a:endParaRPr lang="en-GB" sz="1600" dirty="0">
              <a:solidFill>
                <a:srgbClr val="F58C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57851" y="5802692"/>
            <a:ext cx="22717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GB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</a:t>
            </a:r>
            <a:r>
              <a:rPr lang="en-GB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14% LL, 1.9K</a:t>
            </a:r>
            <a:endParaRPr lang="en-GB" sz="1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782" y="1273520"/>
            <a:ext cx="2969914" cy="220724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57817" y="1033203"/>
            <a:ext cx="3074349" cy="2501322"/>
            <a:chOff x="56476" y="3212391"/>
            <a:chExt cx="3074349" cy="250132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841" y="3600490"/>
              <a:ext cx="2968984" cy="211089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476" y="3212391"/>
              <a:ext cx="497526" cy="2501322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6252801" y="1018489"/>
            <a:ext cx="2698005" cy="2530749"/>
            <a:chOff x="6051460" y="3197677"/>
            <a:chExt cx="2698005" cy="253074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91527" y="3460092"/>
              <a:ext cx="2157938" cy="224613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51460" y="3197677"/>
              <a:ext cx="609082" cy="2530749"/>
            </a:xfrm>
            <a:prstGeom prst="rect">
              <a:avLst/>
            </a:prstGeom>
          </p:spPr>
        </p:pic>
      </p:grpSp>
      <p:pic>
        <p:nvPicPr>
          <p:cNvPr id="23" name="Picture 2" descr="Afficher l'image d'origin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179" y="140343"/>
            <a:ext cx="2397923" cy="90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4955" y="3704430"/>
            <a:ext cx="2754761" cy="215430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9"/>
          <a:srcRect t="-278"/>
          <a:stretch/>
        </p:blipFill>
        <p:spPr>
          <a:xfrm>
            <a:off x="3428972" y="3605450"/>
            <a:ext cx="2729533" cy="2208589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278696" y="3726669"/>
            <a:ext cx="2925382" cy="2266950"/>
            <a:chOff x="6122754" y="3760355"/>
            <a:chExt cx="2925382" cy="226695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122754" y="3760355"/>
              <a:ext cx="500063" cy="2266950"/>
            </a:xfrm>
            <a:prstGeom prst="rect">
              <a:avLst/>
            </a:prstGeom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2546" y="4143483"/>
              <a:ext cx="1738800" cy="1101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997"/>
            <a:stretch/>
          </p:blipFill>
          <p:spPr>
            <a:xfrm>
              <a:off x="7604265" y="5362030"/>
              <a:ext cx="1443871" cy="428625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6504442" y="5817415"/>
            <a:ext cx="254589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"/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</a:t>
            </a:r>
            <a:r>
              <a:rPr lang="en-GB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14% LL, 1.9K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60708" y="3388115"/>
            <a:ext cx="22092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GB" sz="1600" dirty="0" smtClean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Cos-theta 18% LL, 4.2K</a:t>
            </a:r>
            <a:endParaRPr lang="en-GB" sz="1600" dirty="0">
              <a:solidFill>
                <a:srgbClr val="F58C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756292" y="3376768"/>
            <a:ext cx="22717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GB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</a:t>
            </a:r>
            <a:r>
              <a:rPr lang="en-GB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18% LL, 4.2K</a:t>
            </a:r>
            <a:endParaRPr lang="en-GB" sz="1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02883" y="3391491"/>
            <a:ext cx="254589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"/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</a:t>
            </a:r>
            <a:r>
              <a:rPr lang="en-GB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18% LL, 4.2K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60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Effect of load line margin and temperature</a:t>
            </a:r>
            <a:endParaRPr lang="en-GB" sz="36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6161999"/>
              </p:ext>
            </p:extLst>
          </p:nvPr>
        </p:nvGraphicFramePr>
        <p:xfrm>
          <a:off x="196749" y="1173935"/>
          <a:ext cx="8374822" cy="5305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Straight Connector 10"/>
          <p:cNvCxnSpPr/>
          <p:nvPr/>
        </p:nvCxnSpPr>
        <p:spPr>
          <a:xfrm flipV="1">
            <a:off x="879573" y="4920575"/>
            <a:ext cx="7297988" cy="425546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442583" y="4908069"/>
            <a:ext cx="118950" cy="118950"/>
          </a:xfrm>
          <a:prstGeom prst="ellipse">
            <a:avLst/>
          </a:prstGeom>
          <a:solidFill>
            <a:srgbClr val="EE853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7694334" y="5259660"/>
            <a:ext cx="118950" cy="118950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230297" y="5014556"/>
            <a:ext cx="133815" cy="1338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Brace 15"/>
          <p:cNvSpPr/>
          <p:nvPr/>
        </p:nvSpPr>
        <p:spPr>
          <a:xfrm rot="5197637">
            <a:off x="6393628" y="4326630"/>
            <a:ext cx="256330" cy="2438318"/>
          </a:xfrm>
          <a:prstGeom prst="rightBrace">
            <a:avLst/>
          </a:prstGeom>
          <a:ln w="28575">
            <a:solidFill>
              <a:srgbClr val="5B9BD5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/>
          <p:cNvSpPr/>
          <p:nvPr/>
        </p:nvSpPr>
        <p:spPr>
          <a:xfrm rot="16035512">
            <a:off x="6281809" y="3733647"/>
            <a:ext cx="243081" cy="2203184"/>
          </a:xfrm>
          <a:prstGeom prst="rightBrace">
            <a:avLst/>
          </a:prstGeom>
          <a:ln w="28575">
            <a:solidFill>
              <a:srgbClr val="EE853E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 rot="21432971">
            <a:off x="5419989" y="4386287"/>
            <a:ext cx="1736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 margin, 1.9K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21432971">
            <a:off x="5651722" y="5521652"/>
            <a:ext cx="1736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 margin, 4.2K</a:t>
            </a:r>
            <a:endParaRPr lang="en-GB" dirty="0">
              <a:solidFill>
                <a:schemeClr val="accent6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879573" y="5320411"/>
            <a:ext cx="7297988" cy="132544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5230302" y="5308929"/>
            <a:ext cx="133815" cy="13381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81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43"/>
            <a:ext cx="8226854" cy="94044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Main achievements: cos-theta</a:t>
            </a:r>
            <a:endParaRPr lang="en-GB" sz="3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228" y="1071783"/>
            <a:ext cx="5976772" cy="35245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r="47621"/>
          <a:stretch/>
        </p:blipFill>
        <p:spPr>
          <a:xfrm>
            <a:off x="-2746" y="1071783"/>
            <a:ext cx="3274938" cy="354164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08246" y="4494181"/>
            <a:ext cx="8353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u="sng" dirty="0" smtClean="0"/>
              <a:t>Bladder &amp; key configuration</a:t>
            </a:r>
            <a:r>
              <a:rPr lang="en-US" sz="1600" dirty="0" smtClean="0"/>
              <a:t>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Rectangular steel pad, cut vertically, 20-60 mm  thick.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Circular iron yoke, cut at 45</a:t>
            </a:r>
            <a:r>
              <a:rPr lang="en-US" sz="1600" baseline="30000" dirty="0" smtClean="0"/>
              <a:t>o</a:t>
            </a:r>
            <a:r>
              <a:rPr lang="en-US" sz="1600" dirty="0" smtClean="0"/>
              <a:t>, 133-175 mm thick. 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Rectangular shaped steel pad and horizontal and vertical keys allow to decouple x and y component of pre-stress.</a:t>
            </a:r>
          </a:p>
        </p:txBody>
      </p:sp>
      <p:sp>
        <p:nvSpPr>
          <p:cNvPr id="3" name="Rectangle 2"/>
          <p:cNvSpPr/>
          <p:nvPr/>
        </p:nvSpPr>
        <p:spPr>
          <a:xfrm>
            <a:off x="3608897" y="6304002"/>
            <a:ext cx="5476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4"/>
              </a:rPr>
              <a:t>Courtesy of Barbara </a:t>
            </a:r>
            <a:r>
              <a:rPr lang="en-GB" dirty="0" err="1" smtClean="0">
                <a:hlinkClick r:id="rId4"/>
              </a:rPr>
              <a:t>Caiffi</a:t>
            </a:r>
            <a:r>
              <a:rPr lang="en-GB" dirty="0" smtClean="0">
                <a:hlinkClick r:id="rId4"/>
              </a:rPr>
              <a:t>. Link to the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198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43"/>
            <a:ext cx="8226854" cy="94044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Main achievements: block coil</a:t>
            </a:r>
            <a:endParaRPr lang="en-GB" sz="3600" dirty="0"/>
          </a:p>
        </p:txBody>
      </p: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6664063" y="939840"/>
            <a:ext cx="2375443" cy="4662475"/>
            <a:chOff x="3881523" y="739150"/>
            <a:chExt cx="2597870" cy="5099051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1523" y="739150"/>
              <a:ext cx="2457913" cy="50990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5590490" y="4433552"/>
              <a:ext cx="888903" cy="302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prstClr val="black"/>
                  </a:solidFill>
                  <a:latin typeface="Calibri" panose="020F0502020204030204"/>
                </a:rPr>
                <a:t>= v20ar</a:t>
              </a:r>
              <a:endParaRPr lang="en-US" sz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908" y="939840"/>
            <a:ext cx="6137629" cy="4867206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2444099" y="5807046"/>
            <a:ext cx="2782106" cy="400802"/>
            <a:chOff x="2547767" y="6440555"/>
            <a:chExt cx="2841161" cy="400802"/>
          </a:xfrm>
        </p:grpSpPr>
        <p:grpSp>
          <p:nvGrpSpPr>
            <p:cNvPr id="48" name="Group 47"/>
            <p:cNvGrpSpPr/>
            <p:nvPr/>
          </p:nvGrpSpPr>
          <p:grpSpPr>
            <a:xfrm>
              <a:off x="2547767" y="6440555"/>
              <a:ext cx="2400913" cy="400802"/>
              <a:chOff x="2547767" y="6440555"/>
              <a:chExt cx="2400913" cy="400802"/>
            </a:xfrm>
          </p:grpSpPr>
          <p:sp>
            <p:nvSpPr>
              <p:cNvPr id="50" name="Freeform 49"/>
              <p:cNvSpPr/>
              <p:nvPr/>
            </p:nvSpPr>
            <p:spPr>
              <a:xfrm>
                <a:off x="2721166" y="6451931"/>
                <a:ext cx="683046" cy="104401"/>
              </a:xfrm>
              <a:custGeom>
                <a:avLst/>
                <a:gdLst>
                  <a:gd name="connsiteX0" fmla="*/ 0 w 1046602"/>
                  <a:gd name="connsiteY0" fmla="*/ 0 h 209422"/>
                  <a:gd name="connsiteX1" fmla="*/ 616944 w 1046602"/>
                  <a:gd name="connsiteY1" fmla="*/ 209320 h 209422"/>
                  <a:gd name="connsiteX2" fmla="*/ 1046602 w 1046602"/>
                  <a:gd name="connsiteY2" fmla="*/ 22034 h 209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46602" h="209422">
                    <a:moveTo>
                      <a:pt x="0" y="0"/>
                    </a:moveTo>
                    <a:cubicBezTo>
                      <a:pt x="221255" y="102824"/>
                      <a:pt x="442510" y="205648"/>
                      <a:pt x="616944" y="209320"/>
                    </a:cubicBezTo>
                    <a:cubicBezTo>
                      <a:pt x="791378" y="212992"/>
                      <a:pt x="918990" y="117513"/>
                      <a:pt x="1046602" y="22034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tailEnd type="arrow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2547767" y="6533580"/>
                <a:ext cx="11557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margin drop</a:t>
                </a:r>
              </a:p>
            </p:txBody>
          </p:sp>
          <p:sp>
            <p:nvSpPr>
              <p:cNvPr id="52" name="Freeform 51"/>
              <p:cNvSpPr/>
              <p:nvPr/>
            </p:nvSpPr>
            <p:spPr>
              <a:xfrm>
                <a:off x="4265634" y="6440555"/>
                <a:ext cx="683046" cy="93025"/>
              </a:xfrm>
              <a:custGeom>
                <a:avLst/>
                <a:gdLst>
                  <a:gd name="connsiteX0" fmla="*/ 0 w 1046602"/>
                  <a:gd name="connsiteY0" fmla="*/ 0 h 209422"/>
                  <a:gd name="connsiteX1" fmla="*/ 616944 w 1046602"/>
                  <a:gd name="connsiteY1" fmla="*/ 209320 h 209422"/>
                  <a:gd name="connsiteX2" fmla="*/ 1046602 w 1046602"/>
                  <a:gd name="connsiteY2" fmla="*/ 22034 h 209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46602" h="209422">
                    <a:moveTo>
                      <a:pt x="0" y="0"/>
                    </a:moveTo>
                    <a:cubicBezTo>
                      <a:pt x="221255" y="102824"/>
                      <a:pt x="442510" y="205648"/>
                      <a:pt x="616944" y="209320"/>
                    </a:cubicBezTo>
                    <a:cubicBezTo>
                      <a:pt x="791378" y="212992"/>
                      <a:pt x="918990" y="117513"/>
                      <a:pt x="1046602" y="22034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tailEnd type="arrow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3902437" y="6533580"/>
              <a:ext cx="1486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bore tip decrease</a:t>
              </a:r>
            </a:p>
          </p:txBody>
        </p:sp>
      </p:grpSp>
      <p:sp>
        <p:nvSpPr>
          <p:cNvPr id="54" name="Rectangle 53"/>
          <p:cNvSpPr/>
          <p:nvPr/>
        </p:nvSpPr>
        <p:spPr>
          <a:xfrm>
            <a:off x="3608897" y="6304002"/>
            <a:ext cx="5506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4"/>
              </a:rPr>
              <a:t>Courtesy of Clement Lorin. Link to the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94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43"/>
            <a:ext cx="8226854" cy="94044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Main achievements: common coil</a:t>
            </a:r>
            <a:endParaRPr lang="en-GB" sz="3600" dirty="0"/>
          </a:p>
        </p:txBody>
      </p:sp>
      <p:sp>
        <p:nvSpPr>
          <p:cNvPr id="14" name="Rectangle 13"/>
          <p:cNvSpPr/>
          <p:nvPr/>
        </p:nvSpPr>
        <p:spPr>
          <a:xfrm>
            <a:off x="3513228" y="6304002"/>
            <a:ext cx="5630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2"/>
              </a:rPr>
              <a:t>Courtesy of Fernando Toral. Link to the presentations</a:t>
            </a:r>
            <a:endParaRPr lang="en-GB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539552" y="1010386"/>
            <a:ext cx="8055808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We have studied different configurations of the ancillary coils.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1600" kern="0" dirty="0" smtClean="0">
              <a:latin typeface="+mn-lt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967" y="1727825"/>
            <a:ext cx="2423111" cy="152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654" y="1656422"/>
            <a:ext cx="2238617" cy="153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501" y="4251555"/>
            <a:ext cx="2334342" cy="145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893" y="4238488"/>
            <a:ext cx="2142061" cy="1357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Imagen 2" descr="cid:image002.png@01D218D7.3FA6FFB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" y="1830054"/>
            <a:ext cx="3371117" cy="3877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05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Personalizzato 3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FFFFFF"/>
      </a:hlink>
      <a:folHlink>
        <a:srgbClr val="FFFFFF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109F9D4B78346B4AE976AE1BEB3EE" ma:contentTypeVersion="0" ma:contentTypeDescription="Create a new document." ma:contentTypeScope="" ma:versionID="607db0f5464ee89518f28504cef8cd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8C70210-9EBB-48FF-B8B4-DFD2AD1B5E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F76D28E-7375-42DA-A56D-404685A0E4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FBF1DC-16BD-4B92-BD3D-B8FB62FC69D1}">
  <ds:schemaRefs>
    <ds:schemaRef ds:uri="http://www.w3.org/XML/1998/namespace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2976</TotalTime>
  <Words>2794</Words>
  <Application>Microsoft Office PowerPoint</Application>
  <PresentationFormat>On-screen Show (4:3)</PresentationFormat>
  <Paragraphs>1038</Paragraphs>
  <Slides>38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Times New Roman</vt:lpstr>
      <vt:lpstr>Wingdings</vt:lpstr>
      <vt:lpstr>CERNCorporate4-3</vt:lpstr>
      <vt:lpstr>FCC protection studies within the EuroCirCol project</vt:lpstr>
      <vt:lpstr>EuroCirCol workshop 2016</vt:lpstr>
      <vt:lpstr>EuroCirCol project</vt:lpstr>
      <vt:lpstr>The FCC layout</vt:lpstr>
      <vt:lpstr>Dipole magnet designs</vt:lpstr>
      <vt:lpstr>Effect of load line margin and temperature</vt:lpstr>
      <vt:lpstr>Main achievements: cos-theta</vt:lpstr>
      <vt:lpstr>Main achievements: block coil</vt:lpstr>
      <vt:lpstr>Main achievements: common coil</vt:lpstr>
      <vt:lpstr>Main achievements: canted cos-theta</vt:lpstr>
      <vt:lpstr>Magnet protection</vt:lpstr>
      <vt:lpstr>Magnet protection</vt:lpstr>
      <vt:lpstr>Circuit protection @ FCC week 2016*</vt:lpstr>
      <vt:lpstr>Circuit protection @ FCC week 2016*</vt:lpstr>
      <vt:lpstr>Circuit protection @ FCC week 2016*</vt:lpstr>
      <vt:lpstr>New magnets parameters</vt:lpstr>
      <vt:lpstr>Circuits layouts for Cos-theta 18% LL*</vt:lpstr>
      <vt:lpstr>Circuits layouts for Cos-theta 14% LL</vt:lpstr>
      <vt:lpstr>Circuits layouts for Block coil 18% LL*</vt:lpstr>
      <vt:lpstr>Circuits layouts for Block coil 14% LL</vt:lpstr>
      <vt:lpstr>Circuits layouts for Common c. 18% LL*</vt:lpstr>
      <vt:lpstr>Circuits layouts for Common c. 14% LL</vt:lpstr>
      <vt:lpstr>Circuits layouts for CCT 14% LL</vt:lpstr>
      <vt:lpstr>Circuit protection aspects: conclusions</vt:lpstr>
      <vt:lpstr>Magnet protection</vt:lpstr>
      <vt:lpstr>Outlook for circuit and quench simulations</vt:lpstr>
      <vt:lpstr>Field-circuit coupling</vt:lpstr>
      <vt:lpstr>Field-circuit coupling</vt:lpstr>
      <vt:lpstr>PowerPoint Presentation</vt:lpstr>
      <vt:lpstr>PowerPoint Presentation</vt:lpstr>
      <vt:lpstr>CLIQ simulations Cos-theta v22b</vt:lpstr>
      <vt:lpstr>CLIQ simulations Cos-theta v22b</vt:lpstr>
      <vt:lpstr>CLIQ simulations Cos-theta v22b</vt:lpstr>
      <vt:lpstr>CLIQ simulations Block coil v20ar</vt:lpstr>
      <vt:lpstr>CLIQ simulations Block coil v20ar</vt:lpstr>
      <vt:lpstr>CLIQ simulations Common coil v1h2</vt:lpstr>
      <vt:lpstr>CLIQ simulations Common coil v1h2</vt:lpstr>
      <vt:lpstr>Conclusions and future work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Prioli</dc:creator>
  <cp:lastModifiedBy>Marco Prioli</cp:lastModifiedBy>
  <cp:revision>211</cp:revision>
  <dcterms:created xsi:type="dcterms:W3CDTF">2016-11-02T09:08:38Z</dcterms:created>
  <dcterms:modified xsi:type="dcterms:W3CDTF">2016-11-24T08:32:14Z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0x010100A87109F9D4B78346B4AE976AE1BEB3EE</vt:lpwstr>
  </property>
</Properties>
</file>