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3" r:id="rId2"/>
    <p:sldId id="262" r:id="rId3"/>
    <p:sldId id="261" r:id="rId4"/>
    <p:sldId id="267" r:id="rId5"/>
    <p:sldId id="269" r:id="rId6"/>
    <p:sldId id="268" r:id="rId7"/>
    <p:sldId id="265" r:id="rId8"/>
    <p:sldId id="259" r:id="rId9"/>
    <p:sldId id="260" r:id="rId10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134" d="100"/>
          <a:sy n="134" d="100"/>
        </p:scale>
        <p:origin x="67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F14AB-A384-4E7D-99EE-5925786AADF8}" type="datetimeFigureOut">
              <a:rPr lang="en-GB" smtClean="0"/>
              <a:t>24/11/2016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4C243-23CD-4A2F-A4D5-DD2D0A3FD5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653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When</a:t>
            </a:r>
            <a:r>
              <a:rPr lang="fr-FR" dirty="0" smtClean="0"/>
              <a:t> do </a:t>
            </a:r>
            <a:r>
              <a:rPr lang="fr-FR" dirty="0" err="1" smtClean="0"/>
              <a:t>we</a:t>
            </a:r>
            <a:r>
              <a:rPr lang="fr-FR" dirty="0" smtClean="0"/>
              <a:t> break </a:t>
            </a:r>
            <a:r>
              <a:rPr lang="fr-FR" dirty="0" err="1" smtClean="0"/>
              <a:t>NbTi</a:t>
            </a:r>
            <a:r>
              <a:rPr lang="fr-FR" dirty="0" smtClean="0"/>
              <a:t> filaments due to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depositions</a:t>
            </a:r>
            <a:r>
              <a:rPr lang="fr-FR" baseline="0" dirty="0" smtClean="0"/>
              <a:t>?</a:t>
            </a:r>
            <a:endParaRPr lang="fr-FR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693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CCCC-EEF7-4DAE-A6A2-AEFD41179BD1}" type="datetimeFigureOut">
              <a:rPr lang="en-GB" smtClean="0"/>
              <a:t>24/11/2016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B08F-6B40-43C4-818F-BA5C461C7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00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CCCC-EEF7-4DAE-A6A2-AEFD41179BD1}" type="datetimeFigureOut">
              <a:rPr lang="en-GB" smtClean="0"/>
              <a:t>24/11/2016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B08F-6B40-43C4-818F-BA5C461C7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151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CCCC-EEF7-4DAE-A6A2-AEFD41179BD1}" type="datetimeFigureOut">
              <a:rPr lang="en-GB" smtClean="0"/>
              <a:t>24/11/2016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B08F-6B40-43C4-818F-BA5C461C7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783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CCCC-EEF7-4DAE-A6A2-AEFD41179BD1}" type="datetimeFigureOut">
              <a:rPr lang="en-GB" smtClean="0"/>
              <a:t>24/11/2016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B08F-6B40-43C4-818F-BA5C461C7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117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CCCC-EEF7-4DAE-A6A2-AEFD41179BD1}" type="datetimeFigureOut">
              <a:rPr lang="en-GB" smtClean="0"/>
              <a:t>24/11/2016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B08F-6B40-43C4-818F-BA5C461C7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440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CCCC-EEF7-4DAE-A6A2-AEFD41179BD1}" type="datetimeFigureOut">
              <a:rPr lang="en-GB" smtClean="0"/>
              <a:t>24/11/2016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B08F-6B40-43C4-818F-BA5C461C7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941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CCCC-EEF7-4DAE-A6A2-AEFD41179BD1}" type="datetimeFigureOut">
              <a:rPr lang="en-GB" smtClean="0"/>
              <a:t>24/11/2016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B08F-6B40-43C4-818F-BA5C461C7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713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CCCC-EEF7-4DAE-A6A2-AEFD41179BD1}" type="datetimeFigureOut">
              <a:rPr lang="en-GB" smtClean="0"/>
              <a:t>24/11/2016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B08F-6B40-43C4-818F-BA5C461C7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058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CCCC-EEF7-4DAE-A6A2-AEFD41179BD1}" type="datetimeFigureOut">
              <a:rPr lang="en-GB" smtClean="0"/>
              <a:t>24/11/2016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B08F-6B40-43C4-818F-BA5C461C7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926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CCCC-EEF7-4DAE-A6A2-AEFD41179BD1}" type="datetimeFigureOut">
              <a:rPr lang="en-GB" smtClean="0"/>
              <a:t>24/11/2016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B08F-6B40-43C4-818F-BA5C461C7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53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1CCCC-EEF7-4DAE-A6A2-AEFD41179BD1}" type="datetimeFigureOut">
              <a:rPr lang="en-GB" smtClean="0"/>
              <a:t>24/11/2016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B08F-6B40-43C4-818F-BA5C461C7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143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1CCCC-EEF7-4DAE-A6A2-AEFD41179BD1}" type="datetimeFigureOut">
              <a:rPr lang="en-GB" smtClean="0"/>
              <a:t>24/11/2016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4B08F-6B40-43C4-818F-BA5C461C7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348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Degradation of critical current in NbTi superconductor due to heat pulse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355741"/>
            <a:ext cx="7886700" cy="3821221"/>
          </a:xfrm>
        </p:spPr>
        <p:txBody>
          <a:bodyPr/>
          <a:lstStyle/>
          <a:p>
            <a:pPr marL="357188" indent="-357188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tabLst>
                <a:tab pos="357188" algn="l"/>
              </a:tabLst>
            </a:pPr>
            <a:r>
              <a:rPr lang="en-GB" dirty="0" smtClean="0"/>
              <a:t>Use a CLIQ unit to discharge a current pulse in NbTi sc. strands.</a:t>
            </a:r>
          </a:p>
          <a:p>
            <a:pPr marL="357188" indent="-357188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tabLst>
                <a:tab pos="357188" algn="l"/>
              </a:tabLst>
            </a:pPr>
            <a:r>
              <a:rPr lang="en-GB" dirty="0" smtClean="0"/>
              <a:t>Peak temperature in strands from 400°C to 1000°C </a:t>
            </a:r>
          </a:p>
          <a:p>
            <a:pPr marL="357188" indent="-357188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tabLst>
                <a:tab pos="357188" algn="l"/>
              </a:tabLst>
            </a:pPr>
            <a:r>
              <a:rPr lang="en-GB" dirty="0" smtClean="0"/>
              <a:t>Measure the magnetization degradation (</a:t>
            </a:r>
            <a:r>
              <a:rPr lang="el-GR" dirty="0"/>
              <a:t>Δ</a:t>
            </a:r>
            <a:r>
              <a:rPr lang="fr-CH" dirty="0"/>
              <a:t>M </a:t>
            </a:r>
            <a:r>
              <a:rPr lang="en-GB" dirty="0"/>
              <a:t>∝ </a:t>
            </a:r>
            <a:r>
              <a:rPr lang="en-GB" dirty="0" smtClean="0"/>
              <a:t>I</a:t>
            </a:r>
            <a:r>
              <a:rPr lang="en-GB" baseline="-25000" dirty="0" smtClean="0"/>
              <a:t>c</a:t>
            </a:r>
            <a:r>
              <a:rPr lang="en-GB" dirty="0" smtClean="0"/>
              <a:t>)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713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359" y="120446"/>
            <a:ext cx="7886700" cy="839446"/>
          </a:xfrm>
        </p:spPr>
        <p:txBody>
          <a:bodyPr>
            <a:normAutofit/>
          </a:bodyPr>
          <a:lstStyle/>
          <a:p>
            <a:r>
              <a:rPr lang="en-GB" dirty="0" smtClean="0"/>
              <a:t>Experimental setup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084" y="3964781"/>
            <a:ext cx="7886700" cy="2593182"/>
          </a:xfrm>
        </p:spPr>
        <p:txBody>
          <a:bodyPr>
            <a:normAutofit fontScale="92500" lnSpcReduction="20000"/>
          </a:bodyPr>
          <a:lstStyle/>
          <a:p>
            <a:r>
              <a:rPr lang="en-GB" sz="2000" dirty="0" smtClean="0"/>
              <a:t>CLIQ </a:t>
            </a:r>
            <a:r>
              <a:rPr lang="en-GB" sz="2000" dirty="0" smtClean="0"/>
              <a:t>characteristics:</a:t>
            </a:r>
          </a:p>
          <a:p>
            <a:pPr lvl="1"/>
            <a:r>
              <a:rPr lang="en-GB" sz="1600" dirty="0" smtClean="0"/>
              <a:t>Capacitor 40 </a:t>
            </a:r>
            <a:r>
              <a:rPr lang="en-GB" sz="1600" dirty="0" smtClean="0"/>
              <a:t>or 80 </a:t>
            </a:r>
            <a:r>
              <a:rPr lang="en-GB" sz="1600" dirty="0" smtClean="0"/>
              <a:t>mF</a:t>
            </a:r>
          </a:p>
          <a:p>
            <a:pPr lvl="1"/>
            <a:r>
              <a:rPr lang="en-GB" sz="1600" dirty="0" smtClean="0"/>
              <a:t>Voltage up to 500 V</a:t>
            </a:r>
          </a:p>
          <a:p>
            <a:pPr lvl="1"/>
            <a:r>
              <a:rPr lang="en-GB" sz="1600" dirty="0" smtClean="0"/>
              <a:t>Maximum output current 6kA (limitation of the </a:t>
            </a:r>
            <a:r>
              <a:rPr lang="en-GB" sz="1600" dirty="0" err="1" smtClean="0"/>
              <a:t>thyristor</a:t>
            </a:r>
            <a:r>
              <a:rPr lang="en-GB" sz="1600" dirty="0" smtClean="0"/>
              <a:t>)</a:t>
            </a:r>
          </a:p>
          <a:p>
            <a:pPr lvl="1"/>
            <a:r>
              <a:rPr lang="en-GB" sz="1600" dirty="0" smtClean="0"/>
              <a:t>Up to 20 kJ stored energy</a:t>
            </a:r>
            <a:endParaRPr lang="en-GB" sz="1600" dirty="0" smtClean="0"/>
          </a:p>
          <a:p>
            <a:r>
              <a:rPr lang="en-GB" sz="2000" dirty="0" smtClean="0"/>
              <a:t>NbTi sc. strands (10 cm long) = 3 m</a:t>
            </a:r>
            <a:r>
              <a:rPr lang="el-GR" sz="2000" dirty="0" smtClean="0"/>
              <a:t>Ω</a:t>
            </a:r>
            <a:r>
              <a:rPr lang="fr-CH" sz="2000" dirty="0" smtClean="0"/>
              <a:t> at RT</a:t>
            </a:r>
          </a:p>
          <a:p>
            <a:r>
              <a:rPr lang="en-GB" sz="2000" dirty="0"/>
              <a:t>2 x 10.5 m of 10 mm2 copper </a:t>
            </a:r>
            <a:r>
              <a:rPr lang="en-GB" sz="2000" dirty="0" smtClean="0"/>
              <a:t>cables act as a resistance in series with the strand to limit the </a:t>
            </a:r>
            <a:r>
              <a:rPr lang="en-GB" sz="2000" dirty="0" smtClean="0"/>
              <a:t>CLIC output current: </a:t>
            </a:r>
            <a:r>
              <a:rPr lang="en-GB" sz="2000" dirty="0" smtClean="0"/>
              <a:t>35 </a:t>
            </a:r>
            <a:r>
              <a:rPr lang="en-GB" sz="2000" dirty="0"/>
              <a:t>m</a:t>
            </a:r>
            <a:r>
              <a:rPr lang="el-GR" sz="2000" dirty="0" smtClean="0"/>
              <a:t>Ω</a:t>
            </a:r>
            <a:endParaRPr lang="fr-CH" sz="2000" dirty="0"/>
          </a:p>
          <a:p>
            <a:r>
              <a:rPr lang="en-GB" sz="2000" dirty="0" smtClean="0"/>
              <a:t>Temperature derived from the current measured by CLIQ unit and the strand voltage.</a:t>
            </a:r>
          </a:p>
          <a:p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2402433" y="903634"/>
            <a:ext cx="5196530" cy="2983931"/>
            <a:chOff x="2205583" y="1037303"/>
            <a:chExt cx="5196530" cy="2983931"/>
          </a:xfrm>
        </p:grpSpPr>
        <p:sp>
          <p:nvSpPr>
            <p:cNvPr id="5" name="TextBox 4"/>
            <p:cNvSpPr txBox="1"/>
            <p:nvPr/>
          </p:nvSpPr>
          <p:spPr>
            <a:xfrm>
              <a:off x="4291687" y="3651902"/>
              <a:ext cx="1077133" cy="36933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CLIQ</a:t>
              </a:r>
              <a:endParaRPr lang="en-GB" dirty="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205583" y="1037303"/>
              <a:ext cx="5196530" cy="2325214"/>
              <a:chOff x="2205583" y="1037303"/>
              <a:chExt cx="5196530" cy="2325214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2205583" y="1037303"/>
                <a:ext cx="5196530" cy="2325214"/>
                <a:chOff x="1371068" y="2040214"/>
                <a:chExt cx="5196530" cy="2325214"/>
              </a:xfrm>
            </p:grpSpPr>
            <p:grpSp>
              <p:nvGrpSpPr>
                <p:cNvPr id="37" name="Group 36"/>
                <p:cNvGrpSpPr>
                  <a:grpSpLocks noChangeAspect="1"/>
                </p:cNvGrpSpPr>
                <p:nvPr/>
              </p:nvGrpSpPr>
              <p:grpSpPr>
                <a:xfrm>
                  <a:off x="1371068" y="2040214"/>
                  <a:ext cx="5196530" cy="2325214"/>
                  <a:chOff x="954756" y="2649814"/>
                  <a:chExt cx="7325348" cy="3277765"/>
                </a:xfrm>
              </p:grpSpPr>
              <p:sp>
                <p:nvSpPr>
                  <p:cNvPr id="39" name="TextBox 38"/>
                  <p:cNvSpPr txBox="1"/>
                  <p:nvPr/>
                </p:nvSpPr>
                <p:spPr>
                  <a:xfrm>
                    <a:off x="5018559" y="5485329"/>
                    <a:ext cx="1878255" cy="3470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000" dirty="0" smtClean="0"/>
                      <a:t>2 x 10.5 m long cables</a:t>
                    </a:r>
                    <a:endParaRPr lang="en-GB" sz="1000" dirty="0"/>
                  </a:p>
                </p:txBody>
              </p:sp>
              <p:grpSp>
                <p:nvGrpSpPr>
                  <p:cNvPr id="40" name="Group 39"/>
                  <p:cNvGrpSpPr/>
                  <p:nvPr/>
                </p:nvGrpSpPr>
                <p:grpSpPr>
                  <a:xfrm>
                    <a:off x="954756" y="2649814"/>
                    <a:ext cx="7325348" cy="3238030"/>
                    <a:chOff x="954756" y="2649814"/>
                    <a:chExt cx="7325348" cy="3238030"/>
                  </a:xfrm>
                </p:grpSpPr>
                <p:grpSp>
                  <p:nvGrpSpPr>
                    <p:cNvPr id="43" name="Group 42"/>
                    <p:cNvGrpSpPr/>
                    <p:nvPr/>
                  </p:nvGrpSpPr>
                  <p:grpSpPr>
                    <a:xfrm>
                      <a:off x="954756" y="3128982"/>
                      <a:ext cx="7325348" cy="2758862"/>
                      <a:chOff x="954756" y="3128982"/>
                      <a:chExt cx="7325348" cy="2758862"/>
                    </a:xfrm>
                  </p:grpSpPr>
                  <p:grpSp>
                    <p:nvGrpSpPr>
                      <p:cNvPr id="57" name="Group 56"/>
                      <p:cNvGrpSpPr/>
                      <p:nvPr/>
                    </p:nvGrpSpPr>
                    <p:grpSpPr>
                      <a:xfrm>
                        <a:off x="1550194" y="3286125"/>
                        <a:ext cx="5950744" cy="935831"/>
                        <a:chOff x="1550194" y="3286125"/>
                        <a:chExt cx="5950744" cy="935831"/>
                      </a:xfrm>
                    </p:grpSpPr>
                    <p:cxnSp>
                      <p:nvCxnSpPr>
                        <p:cNvPr id="60" name="Straight Connector 59"/>
                        <p:cNvCxnSpPr/>
                        <p:nvPr/>
                      </p:nvCxnSpPr>
                      <p:spPr>
                        <a:xfrm flipV="1">
                          <a:off x="3343272" y="3371493"/>
                          <a:ext cx="2528888" cy="7142"/>
                        </a:xfrm>
                        <a:prstGeom prst="line">
                          <a:avLst/>
                        </a:prstGeom>
                        <a:ln w="28575">
                          <a:solidFill>
                            <a:schemeClr val="accent2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61" name="Group 60"/>
                        <p:cNvGrpSpPr/>
                        <p:nvPr/>
                      </p:nvGrpSpPr>
                      <p:grpSpPr>
                        <a:xfrm>
                          <a:off x="1550194" y="3286125"/>
                          <a:ext cx="5950744" cy="935831"/>
                          <a:chOff x="1550194" y="3286125"/>
                          <a:chExt cx="5950744" cy="935831"/>
                        </a:xfrm>
                      </p:grpSpPr>
                      <p:sp>
                        <p:nvSpPr>
                          <p:cNvPr id="62" name="Rectangle 61"/>
                          <p:cNvSpPr/>
                          <p:nvPr/>
                        </p:nvSpPr>
                        <p:spPr>
                          <a:xfrm>
                            <a:off x="5610224" y="3393281"/>
                            <a:ext cx="828675" cy="45719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accent4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sz="1000"/>
                          </a:p>
                        </p:txBody>
                      </p:sp>
                      <p:sp>
                        <p:nvSpPr>
                          <p:cNvPr id="63" name="Rectangle 62"/>
                          <p:cNvSpPr/>
                          <p:nvPr/>
                        </p:nvSpPr>
                        <p:spPr>
                          <a:xfrm>
                            <a:off x="5610223" y="3307557"/>
                            <a:ext cx="476251" cy="45719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accent4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sz="1000"/>
                          </a:p>
                        </p:txBody>
                      </p:sp>
                      <p:grpSp>
                        <p:nvGrpSpPr>
                          <p:cNvPr id="64" name="Group 63"/>
                          <p:cNvGrpSpPr/>
                          <p:nvPr/>
                        </p:nvGrpSpPr>
                        <p:grpSpPr>
                          <a:xfrm>
                            <a:off x="1550194" y="3290887"/>
                            <a:ext cx="5950744" cy="931069"/>
                            <a:chOff x="1550194" y="3290887"/>
                            <a:chExt cx="5950744" cy="931069"/>
                          </a:xfrm>
                        </p:grpSpPr>
                        <p:sp>
                          <p:nvSpPr>
                            <p:cNvPr id="70" name="Rectangle 69"/>
                            <p:cNvSpPr/>
                            <p:nvPr/>
                          </p:nvSpPr>
                          <p:spPr>
                            <a:xfrm>
                              <a:off x="1550194" y="3500437"/>
                              <a:ext cx="5950744" cy="721519"/>
                            </a:xfrm>
                            <a:prstGeom prst="rect">
                              <a:avLst/>
                            </a:prstGeom>
                            <a:solidFill>
                              <a:schemeClr val="accent6">
                                <a:lumMod val="20000"/>
                                <a:lumOff val="80000"/>
                              </a:schemeClr>
                            </a:solidFill>
                            <a:ln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 sz="1000"/>
                            </a:p>
                          </p:txBody>
                        </p:sp>
                        <p:sp>
                          <p:nvSpPr>
                            <p:cNvPr id="71" name="Rectangle 70"/>
                            <p:cNvSpPr/>
                            <p:nvPr/>
                          </p:nvSpPr>
                          <p:spPr>
                            <a:xfrm>
                              <a:off x="2771780" y="3393281"/>
                              <a:ext cx="828675" cy="45719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accent4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 sz="1000"/>
                            </a:p>
                          </p:txBody>
                        </p:sp>
                        <p:sp>
                          <p:nvSpPr>
                            <p:cNvPr id="72" name="Rectangle 71"/>
                            <p:cNvSpPr/>
                            <p:nvPr/>
                          </p:nvSpPr>
                          <p:spPr>
                            <a:xfrm>
                              <a:off x="3107531" y="3311129"/>
                              <a:ext cx="497688" cy="45719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accent4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 sz="1000"/>
                            </a:p>
                          </p:txBody>
                        </p:sp>
                        <p:grpSp>
                          <p:nvGrpSpPr>
                            <p:cNvPr id="73" name="Group 72"/>
                            <p:cNvGrpSpPr/>
                            <p:nvPr/>
                          </p:nvGrpSpPr>
                          <p:grpSpPr>
                            <a:xfrm>
                              <a:off x="2847975" y="3290887"/>
                              <a:ext cx="140494" cy="419100"/>
                              <a:chOff x="1212056" y="1338263"/>
                              <a:chExt cx="140494" cy="419100"/>
                            </a:xfrm>
                          </p:grpSpPr>
                          <p:sp>
                            <p:nvSpPr>
                              <p:cNvPr id="74" name="Rectangle 73"/>
                              <p:cNvSpPr/>
                              <p:nvPr/>
                            </p:nvSpPr>
                            <p:spPr>
                              <a:xfrm>
                                <a:off x="1257300" y="1414463"/>
                                <a:ext cx="50006" cy="3429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n>
                                <a:solidFill>
                                  <a:schemeClr val="accent3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sz="1000"/>
                              </a:p>
                            </p:txBody>
                          </p:sp>
                          <p:sp>
                            <p:nvSpPr>
                              <p:cNvPr id="75" name="Rectangle 74"/>
                              <p:cNvSpPr/>
                              <p:nvPr/>
                            </p:nvSpPr>
                            <p:spPr>
                              <a:xfrm>
                                <a:off x="1212056" y="1338263"/>
                                <a:ext cx="140494" cy="762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n>
                                <a:solidFill>
                                  <a:schemeClr val="accent3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sz="1000"/>
                              </a:p>
                            </p:txBody>
                          </p:sp>
                        </p:grpSp>
                      </p:grpSp>
                      <p:grpSp>
                        <p:nvGrpSpPr>
                          <p:cNvPr id="65" name="Group 64"/>
                          <p:cNvGrpSpPr/>
                          <p:nvPr/>
                        </p:nvGrpSpPr>
                        <p:grpSpPr>
                          <a:xfrm>
                            <a:off x="6215065" y="3286125"/>
                            <a:ext cx="140494" cy="419100"/>
                            <a:chOff x="1212056" y="1338263"/>
                            <a:chExt cx="140494" cy="419100"/>
                          </a:xfrm>
                        </p:grpSpPr>
                        <p:sp>
                          <p:nvSpPr>
                            <p:cNvPr id="68" name="Rectangle 67"/>
                            <p:cNvSpPr/>
                            <p:nvPr/>
                          </p:nvSpPr>
                          <p:spPr>
                            <a:xfrm>
                              <a:off x="1257300" y="1414463"/>
                              <a:ext cx="50006" cy="342900"/>
                            </a:xfrm>
                            <a:prstGeom prst="rect">
                              <a:avLst/>
                            </a:prstGeom>
                            <a:solidFill>
                              <a:schemeClr val="bg2">
                                <a:lumMod val="75000"/>
                              </a:schemeClr>
                            </a:solidFill>
                            <a:ln>
                              <a:solidFill>
                                <a:schemeClr val="accent3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 sz="1000"/>
                            </a:p>
                          </p:txBody>
                        </p:sp>
                        <p:sp>
                          <p:nvSpPr>
                            <p:cNvPr id="69" name="Rectangle 68"/>
                            <p:cNvSpPr/>
                            <p:nvPr/>
                          </p:nvSpPr>
                          <p:spPr>
                            <a:xfrm>
                              <a:off x="1212056" y="1338263"/>
                              <a:ext cx="140494" cy="76200"/>
                            </a:xfrm>
                            <a:prstGeom prst="rect">
                              <a:avLst/>
                            </a:prstGeom>
                            <a:solidFill>
                              <a:schemeClr val="bg2">
                                <a:lumMod val="75000"/>
                              </a:schemeClr>
                            </a:solidFill>
                            <a:ln>
                              <a:solidFill>
                                <a:schemeClr val="accent3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 sz="1000"/>
                            </a:p>
                          </p:txBody>
                        </p:sp>
                      </p:grpSp>
                      <p:cxnSp>
                        <p:nvCxnSpPr>
                          <p:cNvPr id="66" name="Straight Connector 65"/>
                          <p:cNvCxnSpPr/>
                          <p:nvPr/>
                        </p:nvCxnSpPr>
                        <p:spPr>
                          <a:xfrm>
                            <a:off x="2840831" y="3371493"/>
                            <a:ext cx="140494" cy="0"/>
                          </a:xfrm>
                          <a:prstGeom prst="line">
                            <a:avLst/>
                          </a:prstGeom>
                          <a:ln w="1905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67" name="Straight Connector 66"/>
                          <p:cNvCxnSpPr/>
                          <p:nvPr/>
                        </p:nvCxnSpPr>
                        <p:spPr>
                          <a:xfrm>
                            <a:off x="6210302" y="3373515"/>
                            <a:ext cx="140494" cy="0"/>
                          </a:xfrm>
                          <a:prstGeom prst="line">
                            <a:avLst/>
                          </a:prstGeom>
                          <a:ln w="1905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sp>
                    <p:nvSpPr>
                      <p:cNvPr id="58" name="Freeform 57"/>
                      <p:cNvSpPr/>
                      <p:nvPr/>
                    </p:nvSpPr>
                    <p:spPr>
                      <a:xfrm>
                        <a:off x="4260804" y="3128982"/>
                        <a:ext cx="4019300" cy="2758862"/>
                      </a:xfrm>
                      <a:custGeom>
                        <a:avLst/>
                        <a:gdLst>
                          <a:gd name="connsiteX0" fmla="*/ 2080523 w 4019300"/>
                          <a:gd name="connsiteY0" fmla="*/ 246120 h 2758862"/>
                          <a:gd name="connsiteX1" fmla="*/ 3953928 w 4019300"/>
                          <a:gd name="connsiteY1" fmla="*/ 119740 h 2758862"/>
                          <a:gd name="connsiteX2" fmla="*/ 3299723 w 4019300"/>
                          <a:gd name="connsiteY2" fmla="*/ 1740384 h 2758862"/>
                          <a:gd name="connsiteX3" fmla="*/ 519352 w 4019300"/>
                          <a:gd name="connsiteY3" fmla="*/ 1837028 h 2758862"/>
                          <a:gd name="connsiteX4" fmla="*/ 6396 w 4019300"/>
                          <a:gd name="connsiteY4" fmla="*/ 2758862 h 27588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019300" h="2758862">
                            <a:moveTo>
                              <a:pt x="2080523" y="246120"/>
                            </a:moveTo>
                            <a:cubicBezTo>
                              <a:pt x="2915625" y="58408"/>
                              <a:pt x="3750728" y="-129304"/>
                              <a:pt x="3953928" y="119740"/>
                            </a:cubicBezTo>
                            <a:cubicBezTo>
                              <a:pt x="4157128" y="368784"/>
                              <a:pt x="3872152" y="1454169"/>
                              <a:pt x="3299723" y="1740384"/>
                            </a:cubicBezTo>
                            <a:cubicBezTo>
                              <a:pt x="2727294" y="2026599"/>
                              <a:pt x="1068240" y="1667282"/>
                              <a:pt x="519352" y="1837028"/>
                            </a:cubicBezTo>
                            <a:cubicBezTo>
                              <a:pt x="-29536" y="2006774"/>
                              <a:pt x="-11570" y="2382818"/>
                              <a:pt x="6396" y="2758862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1000"/>
                      </a:p>
                    </p:txBody>
                  </p:sp>
                  <p:sp>
                    <p:nvSpPr>
                      <p:cNvPr id="59" name="Freeform 58"/>
                      <p:cNvSpPr/>
                      <p:nvPr/>
                    </p:nvSpPr>
                    <p:spPr>
                      <a:xfrm flipH="1">
                        <a:off x="954756" y="3128982"/>
                        <a:ext cx="4019300" cy="2758862"/>
                      </a:xfrm>
                      <a:custGeom>
                        <a:avLst/>
                        <a:gdLst>
                          <a:gd name="connsiteX0" fmla="*/ 2080523 w 4019300"/>
                          <a:gd name="connsiteY0" fmla="*/ 246120 h 2758862"/>
                          <a:gd name="connsiteX1" fmla="*/ 3953928 w 4019300"/>
                          <a:gd name="connsiteY1" fmla="*/ 119740 h 2758862"/>
                          <a:gd name="connsiteX2" fmla="*/ 3299723 w 4019300"/>
                          <a:gd name="connsiteY2" fmla="*/ 1740384 h 2758862"/>
                          <a:gd name="connsiteX3" fmla="*/ 519352 w 4019300"/>
                          <a:gd name="connsiteY3" fmla="*/ 1837028 h 2758862"/>
                          <a:gd name="connsiteX4" fmla="*/ 6396 w 4019300"/>
                          <a:gd name="connsiteY4" fmla="*/ 2758862 h 27588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019300" h="2758862">
                            <a:moveTo>
                              <a:pt x="2080523" y="246120"/>
                            </a:moveTo>
                            <a:cubicBezTo>
                              <a:pt x="2915625" y="58408"/>
                              <a:pt x="3750728" y="-129304"/>
                              <a:pt x="3953928" y="119740"/>
                            </a:cubicBezTo>
                            <a:cubicBezTo>
                              <a:pt x="4157128" y="368784"/>
                              <a:pt x="3872152" y="1454169"/>
                              <a:pt x="3299723" y="1740384"/>
                            </a:cubicBezTo>
                            <a:cubicBezTo>
                              <a:pt x="2727294" y="2026599"/>
                              <a:pt x="1068240" y="1667282"/>
                              <a:pt x="519352" y="1837028"/>
                            </a:cubicBezTo>
                            <a:cubicBezTo>
                              <a:pt x="-29536" y="2006774"/>
                              <a:pt x="-11570" y="2382818"/>
                              <a:pt x="6396" y="2758862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1000"/>
                      </a:p>
                    </p:txBody>
                  </p:sp>
                </p:grpSp>
                <p:grpSp>
                  <p:nvGrpSpPr>
                    <p:cNvPr id="44" name="Group 43"/>
                    <p:cNvGrpSpPr/>
                    <p:nvPr/>
                  </p:nvGrpSpPr>
                  <p:grpSpPr>
                    <a:xfrm>
                      <a:off x="2722335" y="2649814"/>
                      <a:ext cx="3848925" cy="732038"/>
                      <a:chOff x="2722335" y="2649814"/>
                      <a:chExt cx="3848925" cy="732038"/>
                    </a:xfrm>
                  </p:grpSpPr>
                  <p:grpSp>
                    <p:nvGrpSpPr>
                      <p:cNvPr id="45" name="Group 44"/>
                      <p:cNvGrpSpPr/>
                      <p:nvPr/>
                    </p:nvGrpSpPr>
                    <p:grpSpPr>
                      <a:xfrm>
                        <a:off x="4094607" y="2725162"/>
                        <a:ext cx="1166454" cy="636311"/>
                        <a:chOff x="4094607" y="2725162"/>
                        <a:chExt cx="1166454" cy="636311"/>
                      </a:xfrm>
                    </p:grpSpPr>
                    <p:sp>
                      <p:nvSpPr>
                        <p:cNvPr id="55" name="TextBox 54"/>
                        <p:cNvSpPr txBox="1"/>
                        <p:nvPr/>
                      </p:nvSpPr>
                      <p:spPr>
                        <a:xfrm>
                          <a:off x="4094607" y="2725162"/>
                          <a:ext cx="1166454" cy="34708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GB" sz="1000" dirty="0" smtClean="0"/>
                            <a:t>Nb-Ti strand</a:t>
                          </a:r>
                          <a:endParaRPr lang="en-GB" sz="1000" dirty="0"/>
                        </a:p>
                      </p:txBody>
                    </p:sp>
                    <p:cxnSp>
                      <p:nvCxnSpPr>
                        <p:cNvPr id="56" name="Straight Arrow Connector 55"/>
                        <p:cNvCxnSpPr>
                          <a:stCxn id="55" idx="2"/>
                        </p:cNvCxnSpPr>
                        <p:nvPr/>
                      </p:nvCxnSpPr>
                      <p:spPr>
                        <a:xfrm flipH="1">
                          <a:off x="4631474" y="3072251"/>
                          <a:ext cx="46361" cy="289222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6" name="Group 45"/>
                      <p:cNvGrpSpPr/>
                      <p:nvPr/>
                    </p:nvGrpSpPr>
                    <p:grpSpPr>
                      <a:xfrm>
                        <a:off x="2722335" y="2649814"/>
                        <a:ext cx="3848925" cy="732038"/>
                        <a:chOff x="2722335" y="2649814"/>
                        <a:chExt cx="3848925" cy="732038"/>
                      </a:xfrm>
                    </p:grpSpPr>
                    <p:grpSp>
                      <p:nvGrpSpPr>
                        <p:cNvPr id="47" name="Group 46"/>
                        <p:cNvGrpSpPr/>
                        <p:nvPr/>
                      </p:nvGrpSpPr>
                      <p:grpSpPr>
                        <a:xfrm>
                          <a:off x="2722335" y="2649814"/>
                          <a:ext cx="1279438" cy="636311"/>
                          <a:chOff x="4094607" y="2725162"/>
                          <a:chExt cx="1279438" cy="636311"/>
                        </a:xfrm>
                      </p:grpSpPr>
                      <p:sp>
                        <p:nvSpPr>
                          <p:cNvPr id="53" name="TextBox 52"/>
                          <p:cNvSpPr txBox="1"/>
                          <p:nvPr/>
                        </p:nvSpPr>
                        <p:spPr>
                          <a:xfrm>
                            <a:off x="4094607" y="2725162"/>
                            <a:ext cx="1279438" cy="34708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GB" sz="1000" dirty="0" smtClean="0"/>
                              <a:t>Copper plates</a:t>
                            </a:r>
                            <a:endParaRPr lang="en-GB" sz="1000" dirty="0"/>
                          </a:p>
                        </p:txBody>
                      </p:sp>
                      <p:cxnSp>
                        <p:nvCxnSpPr>
                          <p:cNvPr id="54" name="Straight Arrow Connector 53"/>
                          <p:cNvCxnSpPr>
                            <a:stCxn id="53" idx="2"/>
                          </p:cNvCxnSpPr>
                          <p:nvPr/>
                        </p:nvCxnSpPr>
                        <p:spPr>
                          <a:xfrm flipH="1">
                            <a:off x="4631482" y="3072251"/>
                            <a:ext cx="102845" cy="289222"/>
                          </a:xfrm>
                          <a:prstGeom prst="straightConnector1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48" name="Straight Arrow Connector 47"/>
                        <p:cNvCxnSpPr/>
                        <p:nvPr/>
                      </p:nvCxnSpPr>
                      <p:spPr>
                        <a:xfrm flipH="1">
                          <a:off x="3017938" y="2929304"/>
                          <a:ext cx="232948" cy="452548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49" name="Group 48"/>
                        <p:cNvGrpSpPr/>
                        <p:nvPr/>
                      </p:nvGrpSpPr>
                      <p:grpSpPr>
                        <a:xfrm>
                          <a:off x="5291822" y="2654030"/>
                          <a:ext cx="1279438" cy="636311"/>
                          <a:chOff x="4094607" y="2725162"/>
                          <a:chExt cx="1279438" cy="636311"/>
                        </a:xfrm>
                      </p:grpSpPr>
                      <p:sp>
                        <p:nvSpPr>
                          <p:cNvPr id="51" name="TextBox 50"/>
                          <p:cNvSpPr txBox="1"/>
                          <p:nvPr/>
                        </p:nvSpPr>
                        <p:spPr>
                          <a:xfrm>
                            <a:off x="4094607" y="2725162"/>
                            <a:ext cx="1279438" cy="347089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GB" sz="1000" dirty="0" smtClean="0"/>
                              <a:t>Copper plates</a:t>
                            </a:r>
                            <a:endParaRPr lang="en-GB" sz="1000" dirty="0"/>
                          </a:p>
                        </p:txBody>
                      </p:sp>
                      <p:cxnSp>
                        <p:nvCxnSpPr>
                          <p:cNvPr id="52" name="Straight Arrow Connector 51"/>
                          <p:cNvCxnSpPr>
                            <a:stCxn id="51" idx="2"/>
                          </p:cNvCxnSpPr>
                          <p:nvPr/>
                        </p:nvCxnSpPr>
                        <p:spPr>
                          <a:xfrm flipH="1">
                            <a:off x="4631482" y="3072251"/>
                            <a:ext cx="102845" cy="289222"/>
                          </a:xfrm>
                          <a:prstGeom prst="straightConnector1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50" name="Straight Arrow Connector 49"/>
                        <p:cNvCxnSpPr/>
                        <p:nvPr/>
                      </p:nvCxnSpPr>
                      <p:spPr>
                        <a:xfrm>
                          <a:off x="5805593" y="2926087"/>
                          <a:ext cx="368991" cy="445406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4937706" y="5579414"/>
                    <a:ext cx="350704" cy="3470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000" dirty="0" smtClean="0"/>
                      <a:t>+</a:t>
                    </a:r>
                    <a:endParaRPr lang="en-GB" sz="1000" dirty="0"/>
                  </a:p>
                </p:txBody>
              </p:sp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3982282" y="5580491"/>
                    <a:ext cx="314549" cy="3470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000" dirty="0" smtClean="0"/>
                      <a:t>-</a:t>
                    </a:r>
                    <a:endParaRPr lang="en-GB" sz="1000" dirty="0"/>
                  </a:p>
                </p:txBody>
              </p:sp>
            </p:grpSp>
            <p:sp>
              <p:nvSpPr>
                <p:cNvPr id="38" name="TextBox 37"/>
                <p:cNvSpPr txBox="1"/>
                <p:nvPr/>
              </p:nvSpPr>
              <p:spPr>
                <a:xfrm>
                  <a:off x="3646172" y="2738249"/>
                  <a:ext cx="1781257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 smtClean="0"/>
                    <a:t>Fibre glass plate (insulation)</a:t>
                  </a:r>
                  <a:endParaRPr lang="en-GB" sz="1100" dirty="0"/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>
                <a:off x="4375584" y="3030587"/>
                <a:ext cx="809114" cy="3311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7" name="Straight Connector 6"/>
            <p:cNvCxnSpPr/>
            <p:nvPr/>
          </p:nvCxnSpPr>
          <p:spPr>
            <a:xfrm>
              <a:off x="4572000" y="3024237"/>
              <a:ext cx="0" cy="303742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4572000" y="3334329"/>
              <a:ext cx="0" cy="303742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5043749" y="3018995"/>
              <a:ext cx="0" cy="303742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5043749" y="3341787"/>
              <a:ext cx="0" cy="303742"/>
            </a:xfrm>
            <a:prstGeom prst="line">
              <a:avLst/>
            </a:prstGeom>
            <a:ln w="127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071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4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Experimental</a:t>
            </a:r>
            <a:r>
              <a:rPr lang="en-GB" sz="4000" dirty="0" smtClean="0"/>
              <a:t> parameters</a:t>
            </a:r>
            <a:endParaRPr lang="en-GB" sz="4000" dirty="0"/>
          </a:p>
        </p:txBody>
      </p:sp>
      <p:sp>
        <p:nvSpPr>
          <p:cNvPr id="49" name="Content Placeholder 48"/>
          <p:cNvSpPr>
            <a:spLocks noGrp="1"/>
          </p:cNvSpPr>
          <p:nvPr>
            <p:ph sz="half" idx="1"/>
          </p:nvPr>
        </p:nvSpPr>
        <p:spPr>
          <a:xfrm>
            <a:off x="628650" y="1540937"/>
            <a:ext cx="8081397" cy="435133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CLIQ, C = 80 mF</a:t>
            </a:r>
          </a:p>
          <a:p>
            <a:r>
              <a:rPr lang="en-GB" sz="2000" dirty="0" smtClean="0"/>
              <a:t>Discharge time (5 </a:t>
            </a:r>
            <a:r>
              <a:rPr lang="el-GR" sz="2000" dirty="0" smtClean="0"/>
              <a:t>τ</a:t>
            </a:r>
            <a:r>
              <a:rPr lang="fr-CH" sz="2000" dirty="0" smtClean="0"/>
              <a:t>) = </a:t>
            </a:r>
            <a:r>
              <a:rPr lang="en-GB" sz="2000" dirty="0" smtClean="0"/>
              <a:t>~ 15 ms</a:t>
            </a:r>
          </a:p>
          <a:p>
            <a:r>
              <a:rPr lang="el-GR" sz="2000" dirty="0" smtClean="0"/>
              <a:t>Δ</a:t>
            </a:r>
            <a:r>
              <a:rPr lang="fr-CH" sz="2000" dirty="0" smtClean="0"/>
              <a:t>T in 10 m </a:t>
            </a:r>
            <a:r>
              <a:rPr lang="en-GB" sz="2000" dirty="0" smtClean="0"/>
              <a:t>cable between </a:t>
            </a:r>
            <a:r>
              <a:rPr lang="fr-CH" sz="2000" dirty="0" smtClean="0"/>
              <a:t>1 and 2 °C</a:t>
            </a:r>
            <a:endParaRPr lang="fr-CH" sz="2000" dirty="0"/>
          </a:p>
          <a:p>
            <a:pPr marL="0" indent="0">
              <a:buNone/>
            </a:pPr>
            <a:endParaRPr lang="fr-CH" sz="1800" dirty="0" smtClean="0"/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621544"/>
              </p:ext>
            </p:extLst>
          </p:nvPr>
        </p:nvGraphicFramePr>
        <p:xfrm>
          <a:off x="4453577" y="3073402"/>
          <a:ext cx="4411054" cy="27078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9284"/>
                <a:gridCol w="1526583"/>
                <a:gridCol w="1495187"/>
              </a:tblGrid>
              <a:tr h="60527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CLIQ Voltage (V)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Energy density in strand</a:t>
                      </a:r>
                      <a:r>
                        <a:rPr lang="en-GB" sz="1400" baseline="0" dirty="0" smtClean="0"/>
                        <a:t> (J/cm3)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Max Current</a:t>
                      </a:r>
                      <a:r>
                        <a:rPr lang="en-GB" sz="1400" baseline="0" dirty="0" smtClean="0"/>
                        <a:t> (kA)</a:t>
                      </a:r>
                      <a:endParaRPr lang="en-GB" sz="1400" dirty="0"/>
                    </a:p>
                  </a:txBody>
                  <a:tcPr anchor="ctr"/>
                </a:tc>
              </a:tr>
              <a:tr h="35042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4.2</a:t>
                      </a:r>
                      <a:endParaRPr lang="en-GB" sz="1400" dirty="0"/>
                    </a:p>
                  </a:txBody>
                  <a:tcPr anchor="ctr"/>
                </a:tc>
              </a:tr>
              <a:tr h="35042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172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4.9</a:t>
                      </a:r>
                      <a:endParaRPr lang="en-GB" sz="1400" dirty="0"/>
                    </a:p>
                  </a:txBody>
                  <a:tcPr anchor="ctr"/>
                </a:tc>
              </a:tr>
              <a:tr h="35042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181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2356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5.2</a:t>
                      </a:r>
                      <a:endParaRPr lang="en-GB" sz="1400" dirty="0"/>
                    </a:p>
                  </a:txBody>
                  <a:tcPr anchor="ctr"/>
                </a:tc>
              </a:tr>
              <a:tr h="35042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189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2731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5.4</a:t>
                      </a:r>
                      <a:endParaRPr lang="en-GB" sz="1400" dirty="0"/>
                    </a:p>
                  </a:txBody>
                  <a:tcPr anchor="ctr"/>
                </a:tc>
              </a:tr>
              <a:tr h="35042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196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5.6</a:t>
                      </a:r>
                      <a:endParaRPr lang="en-GB" sz="1400" dirty="0"/>
                    </a:p>
                  </a:txBody>
                  <a:tcPr anchor="ctr"/>
                </a:tc>
              </a:tr>
              <a:tr h="35042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3521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5.8</a:t>
                      </a:r>
                      <a:endParaRPr lang="en-GB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2" name="Rectangle 51"/>
          <p:cNvSpPr/>
          <p:nvPr/>
        </p:nvSpPr>
        <p:spPr>
          <a:xfrm>
            <a:off x="6285186" y="1123627"/>
            <a:ext cx="836909" cy="1859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6" name="Group 55"/>
          <p:cNvGrpSpPr/>
          <p:nvPr/>
        </p:nvGrpSpPr>
        <p:grpSpPr>
          <a:xfrm>
            <a:off x="64448" y="2808241"/>
            <a:ext cx="4389129" cy="3238128"/>
            <a:chOff x="4424262" y="1984382"/>
            <a:chExt cx="4389129" cy="3238128"/>
          </a:xfrm>
        </p:grpSpPr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00"/>
            <a:stretch/>
          </p:blipFill>
          <p:spPr>
            <a:xfrm>
              <a:off x="4424262" y="2215712"/>
              <a:ext cx="4389129" cy="3006798"/>
            </a:xfrm>
            <a:prstGeom prst="rect">
              <a:avLst/>
            </a:prstGeom>
          </p:spPr>
        </p:pic>
        <p:sp>
          <p:nvSpPr>
            <p:cNvPr id="55" name="Rectangle 54"/>
            <p:cNvSpPr/>
            <p:nvPr/>
          </p:nvSpPr>
          <p:spPr>
            <a:xfrm>
              <a:off x="6137951" y="1984382"/>
              <a:ext cx="1131377" cy="26913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1564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406" y="274091"/>
            <a:ext cx="7886700" cy="1325563"/>
          </a:xfrm>
        </p:spPr>
        <p:txBody>
          <a:bodyPr/>
          <a:lstStyle/>
          <a:p>
            <a:r>
              <a:rPr lang="en-GB" dirty="0" smtClean="0"/>
              <a:t>Experimental planning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74406" y="1876669"/>
            <a:ext cx="7886700" cy="4351338"/>
          </a:xfrm>
        </p:spPr>
        <p:txBody>
          <a:bodyPr/>
          <a:lstStyle/>
          <a:p>
            <a:pPr marL="357188" indent="-3571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400" dirty="0" smtClean="0"/>
              <a:t>Discharge tests (next week):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Dummy </a:t>
            </a:r>
            <a:r>
              <a:rPr lang="en-GB" dirty="0"/>
              <a:t>test at low voltage (~50V) to test set up and measurement </a:t>
            </a:r>
            <a:r>
              <a:rPr lang="en-GB" dirty="0" smtClean="0"/>
              <a:t>system.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Experimental </a:t>
            </a:r>
            <a:r>
              <a:rPr lang="en-GB" dirty="0"/>
              <a:t>test : start with the lowest voltages and go to the higher voltages</a:t>
            </a:r>
            <a:r>
              <a:rPr lang="fr-CH" dirty="0"/>
              <a:t>.</a:t>
            </a:r>
          </a:p>
          <a:p>
            <a:pPr marL="357188" lvl="1" indent="-357188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/>
              <a:t>Magnetization </a:t>
            </a:r>
            <a:r>
              <a:rPr lang="en-GB" dirty="0" smtClean="0"/>
              <a:t>measurements: </a:t>
            </a:r>
            <a:endParaRPr lang="en-GB" dirty="0"/>
          </a:p>
          <a:p>
            <a:pPr marL="720725" lvl="2" indent="-271463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/>
              <a:t>Start with reference samples and the </a:t>
            </a:r>
            <a:r>
              <a:rPr lang="en-GB" sz="2400" dirty="0" smtClean="0"/>
              <a:t>samples </a:t>
            </a:r>
            <a:r>
              <a:rPr lang="en-GB" sz="2400" dirty="0"/>
              <a:t>which have reached the highest </a:t>
            </a:r>
            <a:r>
              <a:rPr lang="en-GB" sz="2400" dirty="0" smtClean="0"/>
              <a:t>temperature.</a:t>
            </a:r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266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7640" y="2418652"/>
            <a:ext cx="4160326" cy="1325563"/>
          </a:xfrm>
        </p:spPr>
        <p:txBody>
          <a:bodyPr/>
          <a:lstStyle/>
          <a:p>
            <a:r>
              <a:rPr lang="en-GB" dirty="0" smtClean="0"/>
              <a:t>Questions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4420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329" y="61100"/>
            <a:ext cx="8347587" cy="924910"/>
          </a:xfrm>
        </p:spPr>
        <p:txBody>
          <a:bodyPr>
            <a:noAutofit/>
          </a:bodyPr>
          <a:lstStyle/>
          <a:p>
            <a:r>
              <a:rPr lang="en-GB" sz="3200" dirty="0" smtClean="0"/>
              <a:t>Reduction </a:t>
            </a:r>
            <a:r>
              <a:rPr lang="en-GB" sz="3200" dirty="0"/>
              <a:t>of </a:t>
            </a:r>
            <a:r>
              <a:rPr lang="en-GB" sz="3200" dirty="0" smtClean="0"/>
              <a:t>cable I</a:t>
            </a:r>
            <a:r>
              <a:rPr lang="en-GB" sz="3200" baseline="-25000" dirty="0" smtClean="0"/>
              <a:t>c</a:t>
            </a:r>
            <a:r>
              <a:rPr lang="en-GB" sz="3200" dirty="0" smtClean="0"/>
              <a:t> induced by temperature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96" y="222424"/>
            <a:ext cx="8422104" cy="2929223"/>
          </a:xfrm>
        </p:spPr>
        <p:txBody>
          <a:bodyPr>
            <a:noAutofit/>
          </a:bodyPr>
          <a:lstStyle/>
          <a:p>
            <a:pPr marL="379412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fr-CH" sz="2200" dirty="0"/>
          </a:p>
          <a:p>
            <a:pPr marL="36512" indent="0">
              <a:buClr>
                <a:schemeClr val="accent6"/>
              </a:buClr>
              <a:buNone/>
            </a:pPr>
            <a:endParaRPr lang="fr-CH" sz="2200" dirty="0" smtClean="0"/>
          </a:p>
          <a:p>
            <a:pPr marL="379412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en-GB" sz="2200" dirty="0" smtClean="0"/>
          </a:p>
          <a:p>
            <a:pPr marL="379412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2200" b="1" dirty="0" smtClean="0"/>
              <a:t>Variation </a:t>
            </a:r>
            <a:r>
              <a:rPr lang="en-GB" sz="2200" b="1" dirty="0"/>
              <a:t>of the </a:t>
            </a:r>
            <a:r>
              <a:rPr lang="el-GR" sz="2200" b="1" dirty="0"/>
              <a:t>α</a:t>
            </a:r>
            <a:r>
              <a:rPr lang="en-GB" sz="2200" b="1" dirty="0"/>
              <a:t>-Ti precipitate </a:t>
            </a:r>
            <a:r>
              <a:rPr lang="fr-CH" sz="2200" b="1" dirty="0"/>
              <a:t>size </a:t>
            </a:r>
            <a:r>
              <a:rPr lang="fr-CH" sz="2200" dirty="0" smtClean="0"/>
              <a:t>(f</a:t>
            </a:r>
            <a:r>
              <a:rPr lang="en-GB" sz="2200" dirty="0" smtClean="0"/>
              <a:t>rom T=400°C for more than 30 seconds</a:t>
            </a:r>
            <a:r>
              <a:rPr lang="fr-CH" sz="2200" dirty="0" smtClean="0"/>
              <a:t>)</a:t>
            </a:r>
            <a:endParaRPr lang="en-GB" sz="2200" b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4745396" y="2519822"/>
            <a:ext cx="3331833" cy="3319014"/>
            <a:chOff x="4877131" y="2328138"/>
            <a:chExt cx="3331833" cy="3319014"/>
          </a:xfrm>
        </p:grpSpPr>
        <p:grpSp>
          <p:nvGrpSpPr>
            <p:cNvPr id="4" name="Group 3"/>
            <p:cNvGrpSpPr/>
            <p:nvPr/>
          </p:nvGrpSpPr>
          <p:grpSpPr>
            <a:xfrm>
              <a:off x="4877131" y="2328138"/>
              <a:ext cx="3331833" cy="3319014"/>
              <a:chOff x="990827" y="2913605"/>
              <a:chExt cx="3331833" cy="3319014"/>
            </a:xfrm>
          </p:grpSpPr>
          <p:grpSp>
            <p:nvGrpSpPr>
              <p:cNvPr id="25" name="Group 24"/>
              <p:cNvGrpSpPr>
                <a:grpSpLocks noChangeAspect="1"/>
              </p:cNvGrpSpPr>
              <p:nvPr/>
            </p:nvGrpSpPr>
            <p:grpSpPr>
              <a:xfrm>
                <a:off x="990827" y="2922277"/>
                <a:ext cx="3331833" cy="3310342"/>
                <a:chOff x="5115378" y="289885"/>
                <a:chExt cx="4396314" cy="5459945"/>
              </a:xfrm>
            </p:grpSpPr>
            <p:pic>
              <p:nvPicPr>
                <p:cNvPr id="28" name="Picture 27"/>
                <p:cNvPicPr>
                  <a:picLocks noChangeAspect="1"/>
                </p:cNvPicPr>
                <p:nvPr/>
              </p:nvPicPr>
              <p:blipFill rotWithShape="1">
                <a:blip r:embed="rId3"/>
                <a:srcRect r="47525"/>
                <a:stretch/>
              </p:blipFill>
              <p:spPr>
                <a:xfrm>
                  <a:off x="5115378" y="289885"/>
                  <a:ext cx="4396314" cy="4393913"/>
                </a:xfrm>
                <a:prstGeom prst="rect">
                  <a:avLst/>
                </a:prstGeom>
              </p:spPr>
            </p:pic>
            <p:sp>
              <p:nvSpPr>
                <p:cNvPr id="32" name="TextBox 31"/>
                <p:cNvSpPr txBox="1"/>
                <p:nvPr/>
              </p:nvSpPr>
              <p:spPr>
                <a:xfrm>
                  <a:off x="5558485" y="4683798"/>
                  <a:ext cx="3913974" cy="10660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/>
                    <a:t>Variation of the </a:t>
                  </a:r>
                  <a:r>
                    <a:rPr lang="en-GB" sz="1200" dirty="0" err="1" smtClean="0"/>
                    <a:t>NbTi</a:t>
                  </a:r>
                  <a:r>
                    <a:rPr lang="en-GB" sz="1200" dirty="0" smtClean="0"/>
                    <a:t>/Cu </a:t>
                  </a:r>
                  <a:r>
                    <a:rPr lang="en-GB" sz="1200" dirty="0"/>
                    <a:t>strand magnetization </a:t>
                  </a:r>
                  <a:r>
                    <a:rPr lang="en-GB" sz="1200" dirty="0" smtClean="0"/>
                    <a:t>(</a:t>
                  </a:r>
                  <a:r>
                    <a:rPr lang="el-GR" sz="1200" dirty="0" smtClean="0"/>
                    <a:t>Δ</a:t>
                  </a:r>
                  <a:r>
                    <a:rPr lang="en-GB" sz="1200" dirty="0" smtClean="0"/>
                    <a:t>M</a:t>
                  </a:r>
                  <a:r>
                    <a:rPr lang="en-GB" sz="1200" dirty="0"/>
                    <a:t>) at 4.2 K in magnetic field up to </a:t>
                  </a:r>
                  <a:r>
                    <a:rPr lang="en-GB" sz="1200" dirty="0" smtClean="0"/>
                    <a:t>6 T after </a:t>
                  </a:r>
                  <a:r>
                    <a:rPr lang="en-GB" sz="1200" dirty="0"/>
                    <a:t>different </a:t>
                  </a:r>
                  <a:r>
                    <a:rPr lang="en-GB" sz="1200" dirty="0" smtClean="0"/>
                    <a:t>HT’s</a:t>
                  </a:r>
                  <a:r>
                    <a:rPr lang="en-GB" sz="1200" dirty="0"/>
                    <a:t>.</a:t>
                  </a:r>
                  <a:endParaRPr lang="en-GB" sz="1200" dirty="0" smtClean="0"/>
                </a:p>
              </p:txBody>
            </p:sp>
          </p:grpSp>
          <p:sp>
            <p:nvSpPr>
              <p:cNvPr id="10" name="TextBox 9"/>
              <p:cNvSpPr txBox="1"/>
              <p:nvPr/>
            </p:nvSpPr>
            <p:spPr>
              <a:xfrm>
                <a:off x="3036855" y="2913605"/>
                <a:ext cx="1256071" cy="276999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bg1"/>
                    </a:solidFill>
                  </a:rPr>
                  <a:t>C. Scheuerlein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5931302" y="2494500"/>
              <a:ext cx="9621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solidFill>
                    <a:srgbClr val="FF0000"/>
                  </a:solidFill>
                </a:rPr>
                <a:t>Δ</a:t>
              </a:r>
              <a:r>
                <a:rPr lang="fr-CH" dirty="0" smtClean="0">
                  <a:solidFill>
                    <a:srgbClr val="FF0000"/>
                  </a:solidFill>
                </a:rPr>
                <a:t>M </a:t>
              </a:r>
              <a:r>
                <a:rPr lang="en-GB" dirty="0">
                  <a:solidFill>
                    <a:srgbClr val="FF0000"/>
                  </a:solidFill>
                </a:rPr>
                <a:t>∝ </a:t>
              </a:r>
              <a:r>
                <a:rPr lang="en-GB" dirty="0" smtClean="0">
                  <a:solidFill>
                    <a:srgbClr val="FF0000"/>
                  </a:solidFill>
                </a:rPr>
                <a:t>I</a:t>
              </a:r>
              <a:r>
                <a:rPr lang="en-GB" baseline="-25000" dirty="0" smtClean="0">
                  <a:solidFill>
                    <a:srgbClr val="FF0000"/>
                  </a:solidFill>
                </a:rPr>
                <a:t>c</a:t>
              </a:r>
              <a:endParaRPr lang="en-GB" baseline="-25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32311" y="2430906"/>
            <a:ext cx="3573780" cy="3482340"/>
            <a:chOff x="591168" y="2717563"/>
            <a:chExt cx="3573780" cy="348234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1168" y="2717563"/>
              <a:ext cx="3573780" cy="348234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433593" y="2905932"/>
              <a:ext cx="7601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B = 6T</a:t>
              </a:r>
              <a:endParaRPr lang="en-GB" dirty="0"/>
            </a:p>
          </p:txBody>
        </p:sp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101964" y="6452970"/>
            <a:ext cx="8422104" cy="4900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>
                <a:schemeClr val="accent6"/>
              </a:buClr>
              <a:buNone/>
            </a:pPr>
            <a:r>
              <a:rPr lang="en-GB" sz="1000" dirty="0" smtClean="0"/>
              <a:t>* Critical current degradation of a </a:t>
            </a:r>
            <a:r>
              <a:rPr lang="en-GB" sz="1000" dirty="0" err="1" smtClean="0"/>
              <a:t>NbTi</a:t>
            </a:r>
            <a:r>
              <a:rPr lang="en-GB" sz="1000" dirty="0" smtClean="0"/>
              <a:t>-Multifilament Conductor due to Heat Treatment, Th. Schneider, P. </a:t>
            </a:r>
            <a:r>
              <a:rPr lang="en-GB" sz="1000" dirty="0" err="1" smtClean="0"/>
              <a:t>Turowski</a:t>
            </a:r>
            <a:endParaRPr lang="en-GB" sz="1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GB" sz="1000" dirty="0" smtClean="0"/>
              <a:t>** </a:t>
            </a:r>
            <a:r>
              <a:rPr lang="en-GB" sz="1000" dirty="0"/>
              <a:t>Temperature induced degradation of Nb-Ti/Cu </a:t>
            </a:r>
            <a:r>
              <a:rPr lang="en-GB" sz="1000" dirty="0" smtClean="0"/>
              <a:t>composite superconductors, C. Scheuerlein et al.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21299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 = 80 mF, 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43727860"/>
              </p:ext>
            </p:extLst>
          </p:nvPr>
        </p:nvGraphicFramePr>
        <p:xfrm>
          <a:off x="628650" y="1910866"/>
          <a:ext cx="7608700" cy="28029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5872"/>
                <a:gridCol w="1371600"/>
                <a:gridCol w="968644"/>
                <a:gridCol w="1162373"/>
                <a:gridCol w="829160"/>
                <a:gridCol w="875654"/>
                <a:gridCol w="945397"/>
              </a:tblGrid>
              <a:tr h="31815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### </a:t>
                      </a:r>
                      <a:r>
                        <a:rPr lang="en-GB" sz="1050" u="none" strike="noStrike" dirty="0" err="1">
                          <a:effectLst/>
                        </a:rPr>
                        <a:t>Rextra</a:t>
                      </a:r>
                      <a:r>
                        <a:rPr lang="en-GB" sz="1050" u="none" strike="noStrike" dirty="0">
                          <a:effectLst/>
                        </a:rPr>
                        <a:t>=0.035 </a:t>
                      </a:r>
                      <a:r>
                        <a:rPr lang="en-GB" sz="1050" u="none" strike="noStrike" dirty="0" err="1">
                          <a:effectLst/>
                        </a:rPr>
                        <a:t>mOhm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</a:tr>
              <a:tr h="57585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### Loaded voltage (V) 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 Strand Temperature (C)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effectLst/>
                        </a:rPr>
                        <a:t> Energy strand (J)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effectLst/>
                        </a:rPr>
                        <a:t> Energy Resistance(J)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effectLst/>
                        </a:rPr>
                        <a:t>Delta T cable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effectLst/>
                        </a:rPr>
                        <a:t> Energy total (J)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effectLst/>
                        </a:rPr>
                        <a:t> Max Current (A)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</a:tr>
              <a:tr h="318151"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149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402.8092003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</a:rPr>
                        <a:t>113.7342939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800.1781631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1.097387195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913.912457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4257.142857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</a:tr>
              <a:tr h="318151"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172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603.1502841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177.3397216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1057.627266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1.45046025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1234.966988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4914.285714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</a:tr>
              <a:tr h="318151"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181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702.5614896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209.9021514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1166.816023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1.600204832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1376.718175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5171.428571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</a:tr>
              <a:tr h="318151"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189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802.5516878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243.3186017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1267.598285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1.738420505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1510.916886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5400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</a:tr>
              <a:tr h="318151"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196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899.7936643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276.4566543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1358.510595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1.863100245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1634.96725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5600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</a:tr>
              <a:tr h="318151"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203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1006.802206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</a:rPr>
                        <a:t>313.6527494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1451.81372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1.991058816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>
                          <a:effectLst/>
                        </a:rPr>
                        <a:t>1765.466469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u="none" strike="noStrike" dirty="0">
                          <a:effectLst/>
                        </a:rPr>
                        <a:t>5800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91" marR="4491" marT="4491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921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6" t="7080" r="8644" b="5377"/>
          <a:stretch/>
        </p:blipFill>
        <p:spPr>
          <a:xfrm>
            <a:off x="0" y="3275386"/>
            <a:ext cx="8954920" cy="3347669"/>
          </a:xfrm>
          <a:prstGeom prst="rect">
            <a:avLst/>
          </a:prstGeom>
        </p:spPr>
      </p:pic>
      <p:pic>
        <p:nvPicPr>
          <p:cNvPr id="7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80" y="42619"/>
            <a:ext cx="4389129" cy="3275387"/>
          </a:xfr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565123"/>
              </p:ext>
            </p:extLst>
          </p:nvPr>
        </p:nvGraphicFramePr>
        <p:xfrm>
          <a:off x="406079" y="3495352"/>
          <a:ext cx="3375506" cy="209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0598"/>
                <a:gridCol w="531227"/>
                <a:gridCol w="531227"/>
                <a:gridCol w="531227"/>
                <a:gridCol w="531227"/>
              </a:tblGrid>
              <a:tr h="18174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Max V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b"/>
                </a:tc>
              </a:tr>
              <a:tr h="17309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 (mF)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endParaRPr lang="en-GB" sz="9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endParaRPr lang="en-GB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7309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effectLst/>
                        </a:rPr>
                        <a:t>Energy Tot CLIQ (J)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3200</a:t>
                      </a:r>
                    </a:p>
                  </a:txBody>
                  <a:tcPr marL="9525" marR="9525" marT="9525" marB="0" anchor="b"/>
                </a:tc>
              </a:tr>
              <a:tr h="17309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R (Ohm)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0.065</a:t>
                      </a:r>
                    </a:p>
                  </a:txBody>
                  <a:tcPr marL="9525" marR="9525" marT="9525" marB="0" anchor="b"/>
                </a:tc>
              </a:tr>
              <a:tr h="173091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17309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effectLst/>
                        </a:rPr>
                        <a:t>Section (m2)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6.00E-06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6.00E-06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6.00E-06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6.00E-06</a:t>
                      </a:r>
                    </a:p>
                  </a:txBody>
                  <a:tcPr marL="9525" marR="9525" marT="9525" marB="0" anchor="b"/>
                </a:tc>
              </a:tr>
              <a:tr h="17309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Length(m)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14.29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17.86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21.43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23.21</a:t>
                      </a:r>
                    </a:p>
                  </a:txBody>
                  <a:tcPr marL="9525" marR="9525" marT="9525" marB="0" anchor="b"/>
                </a:tc>
              </a:tr>
              <a:tr h="17309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Volume (cm3)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85.71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107.14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128.57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139.29</a:t>
                      </a:r>
                    </a:p>
                  </a:txBody>
                  <a:tcPr marL="9525" marR="9525" marT="9525" marB="0" anchor="b"/>
                </a:tc>
              </a:tr>
              <a:tr h="173091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17309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Energy density (J/cm3)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23.89333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22.86667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22.46222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22.97436</a:t>
                      </a:r>
                    </a:p>
                  </a:txBody>
                  <a:tcPr marL="9525" marR="9525" marT="9525" marB="0" anchor="b"/>
                </a:tc>
              </a:tr>
              <a:tr h="18174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Delta T (°C)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6.826667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6.533333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6.417778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6.564103</a:t>
                      </a:r>
                    </a:p>
                  </a:txBody>
                  <a:tcPr marL="9525" marR="9525" marT="9525" marB="0" anchor="b"/>
                </a:tc>
              </a:tr>
              <a:tr h="17309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I max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7441.86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6603.774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6031.746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5882.353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637" y="85239"/>
            <a:ext cx="4389129" cy="3275387"/>
          </a:xfrm>
          <a:prstGeom prst="rect">
            <a:avLst/>
          </a:prstGeom>
        </p:spPr>
      </p:pic>
      <p:sp>
        <p:nvSpPr>
          <p:cNvPr id="12" name="Title 4"/>
          <p:cNvSpPr>
            <a:spLocks noGrp="1"/>
          </p:cNvSpPr>
          <p:nvPr>
            <p:ph type="title"/>
          </p:nvPr>
        </p:nvSpPr>
        <p:spPr>
          <a:xfrm>
            <a:off x="4058759" y="0"/>
            <a:ext cx="3262393" cy="454052"/>
          </a:xfrm>
        </p:spPr>
        <p:txBody>
          <a:bodyPr>
            <a:normAutofit fontScale="90000"/>
          </a:bodyPr>
          <a:lstStyle/>
          <a:p>
            <a:r>
              <a:rPr lang="en-GB" dirty="0"/>
              <a:t>4</a:t>
            </a:r>
            <a:r>
              <a:rPr lang="en-GB" dirty="0" smtClean="0"/>
              <a:t>0 mF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7985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684985"/>
              </p:ext>
            </p:extLst>
          </p:nvPr>
        </p:nvGraphicFramePr>
        <p:xfrm>
          <a:off x="1177870" y="640949"/>
          <a:ext cx="3722615" cy="22146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0295"/>
                <a:gridCol w="590580"/>
                <a:gridCol w="590580"/>
                <a:gridCol w="590580"/>
                <a:gridCol w="590580"/>
              </a:tblGrid>
              <a:tr h="18455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Max V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u="none" strike="noStrike" dirty="0">
                          <a:effectLst/>
                        </a:rPr>
                        <a:t>220</a:t>
                      </a:r>
                      <a:endParaRPr lang="en-GB" sz="9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220</a:t>
                      </a:r>
                      <a:endParaRPr lang="en-GB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u="none" strike="noStrike" dirty="0">
                          <a:effectLst/>
                        </a:rPr>
                        <a:t>230</a:t>
                      </a:r>
                      <a:endParaRPr lang="en-GB" sz="9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u="none" strike="noStrike" dirty="0">
                          <a:effectLst/>
                        </a:rPr>
                        <a:t>250</a:t>
                      </a:r>
                      <a:endParaRPr lang="en-GB" sz="9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</a:tr>
              <a:tr h="18455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effectLst/>
                        </a:rPr>
                        <a:t>C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0.08</a:t>
                      </a:r>
                      <a:endParaRPr lang="en-GB" sz="9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0.08</a:t>
                      </a:r>
                      <a:endParaRPr lang="en-GB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0.08</a:t>
                      </a:r>
                      <a:endParaRPr lang="en-GB" sz="900" b="0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0.08</a:t>
                      </a:r>
                      <a:endParaRPr lang="en-GB" sz="900" b="0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</a:tr>
              <a:tr h="18455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effectLst/>
                        </a:rPr>
                        <a:t>Energy Tot CLIQ (J)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1936</a:t>
                      </a:r>
                      <a:endParaRPr lang="en-GB" sz="9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1936</a:t>
                      </a:r>
                      <a:endParaRPr lang="en-GB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2116</a:t>
                      </a:r>
                      <a:endParaRPr lang="en-GB" sz="900" b="0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2500</a:t>
                      </a:r>
                      <a:endParaRPr lang="en-GB" sz="900" b="0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</a:tr>
              <a:tr h="18455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R (Ohm)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u="none" strike="noStrike" dirty="0">
                          <a:effectLst/>
                        </a:rPr>
                        <a:t>0.035</a:t>
                      </a:r>
                      <a:endParaRPr lang="en-GB" sz="9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0.035</a:t>
                      </a:r>
                      <a:endParaRPr lang="en-GB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u="none" strike="noStrike" dirty="0">
                          <a:effectLst/>
                        </a:rPr>
                        <a:t>0.04</a:t>
                      </a:r>
                      <a:endParaRPr lang="en-GB" sz="9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u="none" strike="noStrike" dirty="0">
                          <a:effectLst/>
                        </a:rPr>
                        <a:t>0.05</a:t>
                      </a:r>
                      <a:endParaRPr lang="en-GB" sz="9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</a:tr>
              <a:tr h="184556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</a:tr>
              <a:tr h="18455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Section (m2)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u="none" strike="noStrike" dirty="0">
                          <a:effectLst/>
                        </a:rPr>
                        <a:t>6.00E-06</a:t>
                      </a:r>
                      <a:endParaRPr lang="en-GB" sz="9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1.00E-05</a:t>
                      </a:r>
                      <a:endParaRPr lang="en-GB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u="none" strike="noStrike" dirty="0">
                          <a:effectLst/>
                        </a:rPr>
                        <a:t>6.00E-06</a:t>
                      </a:r>
                      <a:endParaRPr lang="en-GB" sz="9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u="none" strike="noStrike" dirty="0">
                          <a:effectLst/>
                        </a:rPr>
                        <a:t>6.00E-06</a:t>
                      </a:r>
                      <a:endParaRPr lang="en-GB" sz="9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</a:tr>
              <a:tr h="18455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Length(m)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12.50</a:t>
                      </a:r>
                      <a:endParaRPr lang="en-GB" sz="9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20.83</a:t>
                      </a:r>
                      <a:endParaRPr lang="en-GB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14.29</a:t>
                      </a:r>
                      <a:endParaRPr lang="en-GB" sz="900" b="0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17.86</a:t>
                      </a:r>
                      <a:endParaRPr lang="en-GB" sz="900" b="0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</a:tr>
              <a:tr h="18455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Volume (cm3)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75.00</a:t>
                      </a:r>
                      <a:endParaRPr lang="en-GB" sz="9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208.33</a:t>
                      </a:r>
                      <a:endParaRPr lang="en-GB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85.71</a:t>
                      </a:r>
                      <a:endParaRPr lang="en-GB" sz="900" b="0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107.14</a:t>
                      </a:r>
                      <a:endParaRPr lang="en-GB" sz="900" b="0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</a:tr>
              <a:tr h="184556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</a:tr>
              <a:tr h="18455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Energy density (J/cm3)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25.81333</a:t>
                      </a:r>
                      <a:endParaRPr lang="en-GB" sz="9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9.2928</a:t>
                      </a:r>
                      <a:endParaRPr lang="en-GB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24.68667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23.33333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</a:tr>
              <a:tr h="18455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Delta T (°C)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7.375238</a:t>
                      </a:r>
                      <a:endParaRPr lang="en-GB" sz="9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2.655086</a:t>
                      </a:r>
                      <a:endParaRPr lang="en-GB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7.053333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6.666667</a:t>
                      </a:r>
                      <a:endParaRPr lang="en-GB" sz="9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</a:tr>
              <a:tr h="18455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I max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u="none" strike="noStrike" dirty="0">
                          <a:effectLst/>
                        </a:rPr>
                        <a:t>5789.474</a:t>
                      </a:r>
                      <a:endParaRPr lang="en-GB" sz="9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5789.474</a:t>
                      </a:r>
                      <a:endParaRPr lang="en-GB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u="none" strike="noStrike" dirty="0">
                          <a:effectLst/>
                        </a:rPr>
                        <a:t>5348.837</a:t>
                      </a:r>
                      <a:endParaRPr lang="en-GB" sz="9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u="none" strike="noStrike" dirty="0">
                          <a:effectLst/>
                        </a:rPr>
                        <a:t>4716.981</a:t>
                      </a:r>
                      <a:endParaRPr lang="en-GB" sz="9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28" marR="9228" marT="9228" marB="0" anchor="b"/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6" r="8220"/>
          <a:stretch/>
        </p:blipFill>
        <p:spPr>
          <a:xfrm>
            <a:off x="77491" y="2928289"/>
            <a:ext cx="8982791" cy="382402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9966" y="186897"/>
            <a:ext cx="3262393" cy="45405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80 mF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423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404</TotalTime>
  <Words>623</Words>
  <Application>Microsoft Office PowerPoint</Application>
  <PresentationFormat>On-screen Show (4:3)</PresentationFormat>
  <Paragraphs>224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Degradation of critical current in NbTi superconductor due to heat pulse</vt:lpstr>
      <vt:lpstr>Experimental setup</vt:lpstr>
      <vt:lpstr>Experimental parameters</vt:lpstr>
      <vt:lpstr>Experimental planning</vt:lpstr>
      <vt:lpstr>Questions ?</vt:lpstr>
      <vt:lpstr>Reduction of cable Ic induced by temperature</vt:lpstr>
      <vt:lpstr>C = 80 mF, </vt:lpstr>
      <vt:lpstr>40 mF</vt:lpstr>
      <vt:lpstr>80 mF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Vivien Raginel</dc:creator>
  <cp:lastModifiedBy>Vivien Raginel</cp:lastModifiedBy>
  <cp:revision>51</cp:revision>
  <cp:lastPrinted>2016-11-22T16:19:41Z</cp:lastPrinted>
  <dcterms:created xsi:type="dcterms:W3CDTF">2016-11-22T15:55:23Z</dcterms:created>
  <dcterms:modified xsi:type="dcterms:W3CDTF">2016-11-24T08:44:46Z</dcterms:modified>
</cp:coreProperties>
</file>