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9"/>
  </p:notesMasterIdLst>
  <p:handoutMasterIdLst>
    <p:handoutMasterId r:id="rId10"/>
  </p:handoutMasterIdLst>
  <p:sldIdLst>
    <p:sldId id="267" r:id="rId5"/>
    <p:sldId id="262" r:id="rId6"/>
    <p:sldId id="265" r:id="rId7"/>
    <p:sldId id="266" r:id="rId8"/>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84" d="100"/>
          <a:sy n="84" d="100"/>
        </p:scale>
        <p:origin x="1426" y="82"/>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24/11/2016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24/11/2016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To edit speaker name go to Insert &gt; Header &amp; Footer and apply to all slides except title page</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To edit speaker name go to Insert &gt; Header &amp; Footer and apply to all slides except title page</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a:t>
            </a:r>
            <a:r>
              <a:rPr lang="fr-FR" noProof="0" dirty="0" err="1" smtClean="0"/>
              <a:t>slides</a:t>
            </a:r>
            <a:r>
              <a:rPr lang="fr-FR" noProof="0" dirty="0" smtClean="0"/>
              <a:t>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CH" dirty="0" smtClean="0"/>
              <a:t>MPE-PE Abstract for IPAC’17, </a:t>
            </a:r>
            <a:r>
              <a:rPr lang="fr-CH" dirty="0" err="1" smtClean="0"/>
              <a:t>Copenhagen</a:t>
            </a:r>
            <a:endParaRPr lang="en-GB" dirty="0"/>
          </a:p>
        </p:txBody>
      </p:sp>
      <p:sp>
        <p:nvSpPr>
          <p:cNvPr id="3" name="Subtitle 2"/>
          <p:cNvSpPr>
            <a:spLocks noGrp="1"/>
          </p:cNvSpPr>
          <p:nvPr>
            <p:ph type="subTitle" idx="1"/>
          </p:nvPr>
        </p:nvSpPr>
        <p:spPr/>
        <p:txBody>
          <a:bodyPr/>
          <a:lstStyle/>
          <a:p>
            <a:r>
              <a:rPr lang="fr-CH" dirty="0" smtClean="0"/>
              <a:t>Matthieu Valette</a:t>
            </a:r>
            <a:endParaRPr lang="en-GB" dirty="0"/>
          </a:p>
        </p:txBody>
      </p:sp>
      <p:sp>
        <p:nvSpPr>
          <p:cNvPr id="4" name="Text Placeholder 3"/>
          <p:cNvSpPr>
            <a:spLocks noGrp="1"/>
          </p:cNvSpPr>
          <p:nvPr>
            <p:ph type="body" sz="quarter" idx="14"/>
          </p:nvPr>
        </p:nvSpPr>
        <p:spPr/>
        <p:txBody>
          <a:bodyPr/>
          <a:lstStyle/>
          <a:p>
            <a:endParaRPr lang="en-GB" dirty="0"/>
          </a:p>
        </p:txBody>
      </p:sp>
    </p:spTree>
    <p:extLst>
      <p:ext uri="{BB962C8B-B14F-4D97-AF65-F5344CB8AC3E}">
        <p14:creationId xmlns:p14="http://schemas.microsoft.com/office/powerpoint/2010/main" val="2110000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180000"/>
            <a:ext cx="7920000" cy="1376792"/>
          </a:xfrm>
        </p:spPr>
        <p:txBody>
          <a:bodyPr/>
          <a:lstStyle/>
          <a:p>
            <a:r>
              <a:rPr lang="en-GB" dirty="0"/>
              <a:t>Crab Cavity failure combined with other fast failures in the HL-LHC</a:t>
            </a:r>
            <a:br>
              <a:rPr lang="en-GB" dirty="0"/>
            </a:br>
            <a:r>
              <a:rPr lang="en-GB" i="1" dirty="0"/>
              <a:t>M. Valette, B. Lindstrom, D. </a:t>
            </a:r>
            <a:r>
              <a:rPr lang="en-GB" i="1" dirty="0" err="1"/>
              <a:t>Wollmann</a:t>
            </a:r>
            <a:r>
              <a:rPr lang="en-GB" dirty="0"/>
              <a:t/>
            </a:r>
            <a:br>
              <a:rPr lang="en-GB" dirty="0"/>
            </a:br>
            <a:endParaRPr lang="en-GB" dirty="0"/>
          </a:p>
        </p:txBody>
      </p:sp>
      <p:sp>
        <p:nvSpPr>
          <p:cNvPr id="3" name="Espace réservé du contenu 2"/>
          <p:cNvSpPr>
            <a:spLocks noGrp="1"/>
          </p:cNvSpPr>
          <p:nvPr>
            <p:ph idx="1"/>
          </p:nvPr>
        </p:nvSpPr>
        <p:spPr>
          <a:xfrm>
            <a:off x="612000" y="1556792"/>
            <a:ext cx="7920000" cy="4569371"/>
          </a:xfrm>
        </p:spPr>
        <p:txBody>
          <a:bodyPr>
            <a:normAutofit fontScale="92500"/>
          </a:bodyPr>
          <a:lstStyle/>
          <a:p>
            <a:pPr marL="0" indent="0" algn="just">
              <a:buNone/>
            </a:pPr>
            <a:r>
              <a:rPr lang="en-GB" dirty="0"/>
              <a:t>In case of a failure in a Crab Cavity, the foreseen fastest failing element foreseen in the HL-LHC, it is considered that another fast failure (D1 failure, Quench Heaters firing, other beam being dumped, …) could occur simultaneously. The transverse beam distribution due to a faulty crabbing scheme would be tilted and particle losses in the collimation system for previously harmless failure case could become significant. A first estimation based on the kick amplitudes and the tilted beam profile is presented and tracking simulations are performed.</a:t>
            </a:r>
          </a:p>
        </p:txBody>
      </p:sp>
      <p:sp>
        <p:nvSpPr>
          <p:cNvPr id="4" name="Espace réservé du pied de page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180000"/>
            <a:ext cx="7920000" cy="1736832"/>
          </a:xfrm>
        </p:spPr>
        <p:txBody>
          <a:bodyPr/>
          <a:lstStyle/>
          <a:p>
            <a:r>
              <a:rPr lang="en-GB" dirty="0"/>
              <a:t>Quench Heater and CLIQ kick on the HL-LHC beam</a:t>
            </a:r>
            <a:br>
              <a:rPr lang="en-GB" dirty="0"/>
            </a:br>
            <a:r>
              <a:rPr lang="en-GB" i="1" dirty="0"/>
              <a:t>M. Valette, L. </a:t>
            </a:r>
            <a:r>
              <a:rPr lang="en-GB" i="1" dirty="0" err="1"/>
              <a:t>Bortot</a:t>
            </a:r>
            <a:r>
              <a:rPr lang="en-GB" i="1" dirty="0"/>
              <a:t>, A. N. Fernandez Navarro, R. Schmidt, A. </a:t>
            </a:r>
            <a:r>
              <a:rPr lang="en-GB" i="1" dirty="0" err="1"/>
              <a:t>Verweij</a:t>
            </a:r>
            <a:r>
              <a:rPr lang="en-GB" i="1" dirty="0"/>
              <a:t>, B. Lindstrom, D. </a:t>
            </a:r>
            <a:r>
              <a:rPr lang="en-GB" i="1" dirty="0" err="1"/>
              <a:t>Wollmann</a:t>
            </a:r>
            <a:endParaRPr lang="en-GB" dirty="0"/>
          </a:p>
        </p:txBody>
      </p:sp>
      <p:sp>
        <p:nvSpPr>
          <p:cNvPr id="3" name="Espace réservé du contenu 2"/>
          <p:cNvSpPr>
            <a:spLocks noGrp="1"/>
          </p:cNvSpPr>
          <p:nvPr>
            <p:ph idx="1"/>
          </p:nvPr>
        </p:nvSpPr>
        <p:spPr>
          <a:xfrm>
            <a:off x="612000" y="2204864"/>
            <a:ext cx="7920000" cy="4320480"/>
          </a:xfrm>
        </p:spPr>
        <p:txBody>
          <a:bodyPr>
            <a:normAutofit fontScale="92500" lnSpcReduction="10000"/>
          </a:bodyPr>
          <a:lstStyle/>
          <a:p>
            <a:pPr marL="0" indent="0" algn="just">
              <a:buNone/>
            </a:pPr>
            <a:r>
              <a:rPr lang="en-GB" dirty="0"/>
              <a:t>Following the observation of a vertical orbit oscillation of the LHC beam after a quench, the kick due to the magnetic field of Quench Heaters firing in superconducting magnets was investigated. Worst case magnets were identified. As the CLIQ system is foreseen for the protection of the HL-LHC Inner Triplet, the induced kick was simulated with STEAM (a framework based on commercial software for the simulation of transient effects in accelerator magnets); the effects of an </a:t>
            </a:r>
            <a:r>
              <a:rPr lang="en-US" dirty="0"/>
              <a:t>incorrect </a:t>
            </a:r>
            <a:r>
              <a:rPr lang="en-GB" dirty="0"/>
              <a:t>connection scheme were also studied.</a:t>
            </a:r>
          </a:p>
        </p:txBody>
      </p:sp>
      <p:sp>
        <p:nvSpPr>
          <p:cNvPr id="4" name="Espace réservé du pied de page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935618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180000"/>
            <a:ext cx="7920000" cy="1376792"/>
          </a:xfrm>
        </p:spPr>
        <p:txBody>
          <a:bodyPr/>
          <a:lstStyle/>
          <a:p>
            <a:r>
              <a:rPr lang="en-GB" dirty="0"/>
              <a:t>Crab Cavity failures: gain in luminosity, impact on availability and production in the HL-LHC</a:t>
            </a:r>
            <a:br>
              <a:rPr lang="en-GB" dirty="0"/>
            </a:br>
            <a:r>
              <a:rPr lang="en-GB" i="1" dirty="0"/>
              <a:t>M. Valette, A. Apollonio, D. </a:t>
            </a:r>
            <a:r>
              <a:rPr lang="en-GB" i="1" dirty="0" err="1"/>
              <a:t>Wollmann</a:t>
            </a:r>
            <a:r>
              <a:rPr lang="en-GB" i="1" dirty="0"/>
              <a:t>, J. </a:t>
            </a:r>
            <a:r>
              <a:rPr lang="en-GB" i="1" dirty="0" err="1"/>
              <a:t>Uythoven</a:t>
            </a:r>
            <a:endParaRPr lang="en-GB" dirty="0"/>
          </a:p>
        </p:txBody>
      </p:sp>
      <p:sp>
        <p:nvSpPr>
          <p:cNvPr id="3" name="Espace réservé du contenu 2"/>
          <p:cNvSpPr>
            <a:spLocks noGrp="1"/>
          </p:cNvSpPr>
          <p:nvPr>
            <p:ph idx="1"/>
          </p:nvPr>
        </p:nvSpPr>
        <p:spPr>
          <a:xfrm>
            <a:off x="612000" y="1772816"/>
            <a:ext cx="7920000" cy="4531884"/>
          </a:xfrm>
        </p:spPr>
        <p:txBody>
          <a:bodyPr>
            <a:normAutofit fontScale="92500" lnSpcReduction="10000"/>
          </a:bodyPr>
          <a:lstStyle/>
          <a:p>
            <a:pPr marL="0" indent="0" algn="just">
              <a:buNone/>
            </a:pPr>
            <a:r>
              <a:rPr lang="en-GB" dirty="0"/>
              <a:t>Crab Cavities will be installed in the HL-LHC in order to increase virtual peak luminosity and thus, levelling time and luminosity production. To reach the goal of 250 fb</a:t>
            </a:r>
            <a:r>
              <a:rPr lang="en-GB" baseline="30000" dirty="0"/>
              <a:t>-1</a:t>
            </a:r>
            <a:r>
              <a:rPr lang="en-GB" dirty="0"/>
              <a:t> per year it is important to make predictions based on realistic running scenarios. A Monte Carlo model was developed to simulate faults randomly affecting luminosity production, Crab Cavities failures were added to that model and a wide (but realistic) range of parameter for their availability and their impact on luminosity production is explored. This allows setting a breakeven point and excluding some availability parameter space. </a:t>
            </a:r>
          </a:p>
        </p:txBody>
      </p:sp>
      <p:sp>
        <p:nvSpPr>
          <p:cNvPr id="4" name="Espace réservé du pied de page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3701273431"/>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3DAAED-59EA-473F-8797-807F21F6E6D6}">
  <ds:schemaRefs>
    <ds:schemaRef ds:uri="http://schemas.microsoft.com/sharepoint/v3/contenttype/forms"/>
  </ds:schemaRefs>
</ds:datastoreItem>
</file>

<file path=customXml/itemProps2.xml><?xml version="1.0" encoding="utf-8"?>
<ds:datastoreItem xmlns:ds="http://schemas.openxmlformats.org/officeDocument/2006/customXml" ds:itemID="{ADA649C1-7B00-4ECC-98F2-E673362ECA3E}">
  <ds:schemaRefs>
    <ds:schemaRef ds:uri="http://schemas.microsoft.com/office/2006/metadata/properties"/>
    <ds:schemaRef ds:uri="http://schemas.microsoft.com/office/infopath/2007/PartnerControls"/>
    <ds:schemaRef ds:uri="http://purl.org/dc/elements/1.1/"/>
    <ds:schemaRef ds:uri="http://schemas.microsoft.com/office/2006/documentManagement/types"/>
    <ds:schemaRef ds:uri="http://www.w3.org/XML/1998/namespace"/>
    <ds:schemaRef ds:uri="http://schemas.openxmlformats.org/package/2006/metadata/core-properties"/>
    <ds:schemaRef ds:uri="http://purl.org/dc/terms/"/>
    <ds:schemaRef ds:uri="8946e33d-fd2f-4ae4-8ee9-d90c129cdf9e"/>
    <ds:schemaRef ds:uri="http://purl.org/dc/dcmitype/"/>
  </ds:schemaRefs>
</ds:datastoreItem>
</file>

<file path=customXml/itemProps3.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2343</TotalTime>
  <Words>390</Words>
  <Application>Microsoft Office PowerPoint</Application>
  <PresentationFormat>On-screen Show (4:3)</PresentationFormat>
  <Paragraphs>14</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Wingdings</vt:lpstr>
      <vt:lpstr>Thème Office</vt:lpstr>
      <vt:lpstr>MPE-PE Abstract for IPAC’17, Copenhagen</vt:lpstr>
      <vt:lpstr>Crab Cavity failure combined with other fast failures in the HL-LHC M. Valette, B. Lindstrom, D. Wollmann </vt:lpstr>
      <vt:lpstr>Quench Heater and CLIQ kick on the HL-LHC beam M. Valette, L. Bortot, A. N. Fernandez Navarro, R. Schmidt, A. Verweij, B. Lindstrom, D. Wollmann</vt:lpstr>
      <vt:lpstr>Crab Cavity failures: gain in luminosity, impact on availability and production in the HL-LHC M. Valette, A. Apollonio, D. Wollmann, J. Uythoven</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André-Pierre OLIVIER</dc:creator>
  <cp:lastModifiedBy>Matthieu Valette</cp:lastModifiedBy>
  <cp:revision>38</cp:revision>
  <dcterms:created xsi:type="dcterms:W3CDTF">2016-02-12T10:02:27Z</dcterms:created>
  <dcterms:modified xsi:type="dcterms:W3CDTF">2016-11-24T09:49:56Z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