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84" r:id="rId3"/>
    <p:sldId id="383" r:id="rId4"/>
    <p:sldId id="364" r:id="rId5"/>
    <p:sldId id="366" r:id="rId6"/>
    <p:sldId id="359" r:id="rId7"/>
    <p:sldId id="360" r:id="rId8"/>
    <p:sldId id="362" r:id="rId9"/>
    <p:sldId id="367" r:id="rId10"/>
    <p:sldId id="368" r:id="rId11"/>
    <p:sldId id="369" r:id="rId12"/>
    <p:sldId id="361" r:id="rId13"/>
    <p:sldId id="357" r:id="rId14"/>
    <p:sldId id="316" r:id="rId15"/>
    <p:sldId id="358" r:id="rId16"/>
    <p:sldId id="370" r:id="rId17"/>
    <p:sldId id="372" r:id="rId18"/>
    <p:sldId id="371" r:id="rId19"/>
    <p:sldId id="373" r:id="rId20"/>
    <p:sldId id="374" r:id="rId21"/>
    <p:sldId id="376" r:id="rId22"/>
    <p:sldId id="377" r:id="rId23"/>
    <p:sldId id="378" r:id="rId24"/>
    <p:sldId id="379" r:id="rId25"/>
    <p:sldId id="381" r:id="rId26"/>
    <p:sldId id="380" r:id="rId27"/>
    <p:sldId id="375" r:id="rId28"/>
    <p:sldId id="314" r:id="rId29"/>
    <p:sldId id="356" r:id="rId30"/>
    <p:sldId id="385" r:id="rId31"/>
    <p:sldId id="386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 clrMode="bw"/>
  <p:clrMru>
    <a:srgbClr val="2767E3"/>
    <a:srgbClr val="FFB910"/>
    <a:srgbClr val="A629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3179"/>
  </p:normalViewPr>
  <p:slideViewPr>
    <p:cSldViewPr snapToGrid="0" snapToObjects="1">
      <p:cViewPr>
        <p:scale>
          <a:sx n="133" d="100"/>
          <a:sy n="133" d="100"/>
        </p:scale>
        <p:origin x="14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28" d="100"/>
          <a:sy n="128" d="100"/>
        </p:scale>
        <p:origin x="3656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E802A-9FC0-9745-A614-A070EEABB706}" type="datetimeFigureOut">
              <a:t>4/19/16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72487-7E7E-C944-85B9-F3FA13E2E1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1649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47FC8-DB07-094E-90F9-1D9B77B9821F}" type="datetimeFigureOut">
              <a:t>4/19/16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8A8EE-B0ED-E64B-BEE4-5E0D6A7DEEF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574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46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47276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8358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274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820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8A8EE-B0ED-E64B-BEE4-5E0D6A7DEEFC}" type="slidenum">
              <a:rPr lang="uk-UA" smtClean="0"/>
              <a:t>31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2860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19/04/2014 CERN LHC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3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35816" y="6361702"/>
            <a:ext cx="2383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19/04/2016 – CERN</a:t>
            </a:r>
            <a:r>
              <a:rPr lang="en-US" baseline="0" dirty="0" smtClean="0"/>
              <a:t> LHC Seminar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" y="9054"/>
            <a:ext cx="939382" cy="59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38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19/04/2014 CERN LHC Seminar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" y="9054"/>
            <a:ext cx="939382" cy="59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23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‹#›</a:t>
            </a:fld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35816" y="63617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19/04/2016</a:t>
            </a:r>
            <a:r>
              <a:rPr lang="en-US" baseline="0" dirty="0" smtClean="0"/>
              <a:t> LHC Seminar</a:t>
            </a:r>
          </a:p>
        </p:txBody>
      </p:sp>
    </p:spTree>
    <p:extLst>
      <p:ext uri="{BB962C8B-B14F-4D97-AF65-F5344CB8AC3E}">
        <p14:creationId xmlns:p14="http://schemas.microsoft.com/office/powerpoint/2010/main" val="781306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19/04/2014 CERN LHC Seminar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P. Antonioli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37A88-C932-8C41-997E-AD8DB1AC3B4C}" type="slidenum"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111" y="34454"/>
            <a:ext cx="560754" cy="635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" y="9054"/>
            <a:ext cx="939382" cy="593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4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hyperlink" Target="https://www.countbayesie.com/blog/2015/2/18/hans-solo-and-bayesian-prior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0.png"/><Relationship Id="rId3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00.png"/><Relationship Id="rId7" Type="http://schemas.openxmlformats.org/officeDocument/2006/relationships/image" Target="../media/image52.png"/><Relationship Id="rId8" Type="http://schemas.openxmlformats.org/officeDocument/2006/relationships/image" Target="../media/image5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4" Type="http://schemas.openxmlformats.org/officeDocument/2006/relationships/image" Target="../media/image490.png"/><Relationship Id="rId5" Type="http://schemas.openxmlformats.org/officeDocument/2006/relationships/image" Target="../media/image58.png"/><Relationship Id="rId6" Type="http://schemas.openxmlformats.org/officeDocument/2006/relationships/image" Target="../media/image5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580.png"/><Relationship Id="rId5" Type="http://schemas.openxmlformats.org/officeDocument/2006/relationships/image" Target="../media/image590.png"/><Relationship Id="rId6" Type="http://schemas.openxmlformats.org/officeDocument/2006/relationships/image" Target="../media/image6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file:///:doi:10.1088\0954-3899\32\10\001" TargetMode="External"/><Relationship Id="rId4" Type="http://schemas.openxmlformats.org/officeDocument/2006/relationships/hyperlink" Target="http://iopscience.iop.org/0954-3899/32/10/001/pdf/g6_10_001.pdf" TargetMode="External"/><Relationship Id="rId5" Type="http://schemas.openxmlformats.org/officeDocument/2006/relationships/image" Target="../media/image7.png"/><Relationship Id="rId6" Type="http://schemas.openxmlformats.org/officeDocument/2006/relationships/hyperlink" Target="http://dx.doi.org/10.1007/BF01551452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event/0/session/4/contribution/445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getFile.py/access?contribId=127&amp;sessionId=4&amp;resId=3&amp;materialId=slides&amp;confId=164272" TargetMode="External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833" y="700966"/>
            <a:ext cx="8436967" cy="1222846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sz="4000" dirty="0" smtClean="0"/>
              <a:t>A Bayesian approach </a:t>
            </a:r>
            <a:br>
              <a:rPr lang="en-US" sz="4000" dirty="0" smtClean="0"/>
            </a:br>
            <a:r>
              <a:rPr lang="en-US" sz="4000" dirty="0" smtClean="0"/>
              <a:t>to particle identification in ALICE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" y="9054"/>
            <a:ext cx="939382" cy="593018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19/04/2014 CERN LHC Seminar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1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4580" y="5983112"/>
            <a:ext cx="3524285" cy="874888"/>
          </a:xfr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P. </a:t>
            </a:r>
            <a:r>
              <a:rPr lang="en-US" dirty="0" err="1">
                <a:solidFill>
                  <a:schemeClr val="tx1"/>
                </a:solidFill>
              </a:rPr>
              <a:t>Antonioli</a:t>
            </a:r>
            <a:r>
              <a:rPr lang="en-US" dirty="0">
                <a:solidFill>
                  <a:schemeClr val="tx1"/>
                </a:solidFill>
              </a:rPr>
              <a:t>  </a:t>
            </a:r>
          </a:p>
          <a:p>
            <a:pPr algn="l"/>
            <a:r>
              <a:rPr lang="en-US" sz="2600" dirty="0">
                <a:solidFill>
                  <a:schemeClr val="tx1"/>
                </a:solidFill>
              </a:rPr>
              <a:t>INFN – </a:t>
            </a:r>
            <a:r>
              <a:rPr lang="en-US" sz="2600" dirty="0" smtClean="0">
                <a:solidFill>
                  <a:schemeClr val="tx1"/>
                </a:solidFill>
              </a:rPr>
              <a:t>Bologna</a:t>
            </a:r>
          </a:p>
          <a:p>
            <a:pPr algn="l"/>
            <a:r>
              <a:rPr lang="en-US" sz="2600" dirty="0" smtClean="0">
                <a:solidFill>
                  <a:schemeClr val="tx1"/>
                </a:solidFill>
              </a:rPr>
              <a:t>For the ALICE Collaboration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8111" y="34454"/>
            <a:ext cx="560754" cy="63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4566" y="1820856"/>
            <a:ext cx="6667500" cy="37635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75970" y="5231672"/>
                <a:ext cx="1830758" cy="32387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Pb-Pb </a:t>
                </a:r>
                <a14:m>
                  <m:oMath xmlns:m="http://schemas.openxmlformats.org/officeDocument/2006/math">
                    <m:r>
                      <a:rPr lang="en-US" sz="14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√</m:t>
                    </m:r>
                    <m:r>
                      <a:rPr lang="en-US" sz="1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𝑠</m:t>
                    </m:r>
                    <m:r>
                      <a:rPr lang="en-US" sz="1400" b="0" i="1" baseline="-2500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𝑁𝑁</m:t>
                    </m:r>
                  </m:oMath>
                </a14:m>
                <a:r>
                  <a:rPr lang="en-US" sz="1400" dirty="0" smtClean="0"/>
                  <a:t> = 5.02 </a:t>
                </a:r>
                <a:r>
                  <a:rPr lang="en-US" sz="1400" dirty="0" err="1" smtClean="0"/>
                  <a:t>TeV</a:t>
                </a:r>
                <a:endParaRPr lang="en-US" sz="1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970" y="5231672"/>
                <a:ext cx="1830758" cy="323871"/>
              </a:xfrm>
              <a:prstGeom prst="rect">
                <a:avLst/>
              </a:prstGeom>
              <a:blipFill rotWithShape="0">
                <a:blip r:embed="rId6"/>
                <a:stretch>
                  <a:fillRect l="-1000" b="-207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7277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623000"/>
            <a:ext cx="2241550" cy="1835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92200" y="0"/>
            <a:ext cx="7404100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400" dirty="0" smtClean="0"/>
              <a:t>Using individually PID detectors to make selections</a:t>
            </a:r>
            <a:r>
              <a:rPr lang="is-IS" sz="2400" dirty="0" smtClean="0"/>
              <a:t>….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10</a:t>
            </a:fld>
            <a:endParaRPr lang="uk-U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775" y="722157"/>
            <a:ext cx="6159500" cy="8187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14054" y="1455395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JHEP 01 (2012) 128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279400" y="3583312"/>
            <a:ext cx="8661400" cy="2076037"/>
            <a:chOff x="342900" y="3316612"/>
            <a:chExt cx="8661400" cy="207603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2900" y="3316612"/>
              <a:ext cx="8572500" cy="146883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100" y="4805101"/>
              <a:ext cx="8585200" cy="587548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732725" y="2603500"/>
            <a:ext cx="398859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Event selection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 topological cuts</a:t>
            </a:r>
          </a:p>
          <a:p>
            <a:r>
              <a:rPr lang="en-US" dirty="0">
                <a:sym typeface="Wingdings"/>
              </a:rPr>
              <a:t>	</a:t>
            </a:r>
            <a:r>
              <a:rPr lang="en-US" dirty="0" smtClean="0">
                <a:sym typeface="Wingdings"/>
              </a:rPr>
              <a:t>				 PID selection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64499" y="3157498"/>
            <a:ext cx="4128438" cy="369332"/>
          </a:xfrm>
          <a:prstGeom prst="rect">
            <a:avLst/>
          </a:prstGeom>
          <a:noFill/>
          <a:ln w="28575"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“Combine cuts on different PID detectors”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99100" y="4203700"/>
            <a:ext cx="3187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5600" y="4495800"/>
            <a:ext cx="84963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5600" y="4811389"/>
            <a:ext cx="8496300" cy="127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00050" y="5071801"/>
            <a:ext cx="946150" cy="906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13" idx="1"/>
          </p:cNvCxnSpPr>
          <p:nvPr/>
        </p:nvCxnSpPr>
        <p:spPr>
          <a:xfrm flipV="1">
            <a:off x="4716379" y="3342164"/>
            <a:ext cx="148120" cy="13089"/>
          </a:xfrm>
          <a:prstGeom prst="line">
            <a:avLst/>
          </a:prstGeom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03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39800" y="0"/>
            <a:ext cx="7569200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3200" dirty="0" smtClean="0"/>
              <a:t>or exploiting combination of PID information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11</a:t>
            </a:fld>
            <a:endParaRPr lang="uk-U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38" y="800100"/>
            <a:ext cx="6344228" cy="512921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106729" y="680706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arXiv:1602.01392</a:t>
            </a:r>
          </a:p>
        </p:txBody>
      </p:sp>
      <p:sp>
        <p:nvSpPr>
          <p:cNvPr id="7" name="Oval 6"/>
          <p:cNvSpPr/>
          <p:nvPr/>
        </p:nvSpPr>
        <p:spPr>
          <a:xfrm rot="1456802">
            <a:off x="3629854" y="3637297"/>
            <a:ext cx="2189091" cy="745281"/>
          </a:xfrm>
          <a:prstGeom prst="ellipse">
            <a:avLst/>
          </a:prstGeom>
          <a:noFill/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4283242" y="3821229"/>
            <a:ext cx="731520" cy="38501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578543" y="3821229"/>
            <a:ext cx="2704699" cy="0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21091" y="4206240"/>
            <a:ext cx="2704699" cy="0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4294904" y="3821229"/>
            <a:ext cx="16412" cy="2535121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962070" y="4187954"/>
            <a:ext cx="0" cy="1918458"/>
          </a:xfrm>
          <a:prstGeom prst="line">
            <a:avLst/>
          </a:prstGeom>
          <a:ln>
            <a:solidFill>
              <a:srgbClr val="00206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0" y="5823782"/>
            <a:ext cx="3644150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in 2D larger than individual </a:t>
            </a:r>
            <a:r>
              <a:rPr lang="en-US" smtClean="0"/>
              <a:t>1D separation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7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91527" y="0"/>
            <a:ext cx="7604774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 smtClean="0"/>
              <a:t>combining PID detectors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12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292100" y="947866"/>
            <a:ext cx="2362442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Combination is natural </a:t>
            </a:r>
            <a:br>
              <a:rPr lang="en-US" dirty="0" smtClean="0"/>
            </a:br>
            <a:r>
              <a:rPr lang="en-US" dirty="0" smtClean="0"/>
              <a:t>via probability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58719" y="1693692"/>
            <a:ext cx="6228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Conditional probability that a particle of species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H</a:t>
            </a:r>
            <a:r>
              <a:rPr lang="en-US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dirty="0" smtClean="0"/>
              <a:t> produces a signal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 S </a:t>
            </a:r>
            <a:r>
              <a:rPr lang="en-US" dirty="0" smtClean="0">
                <a:latin typeface="+mj-lt"/>
                <a:ea typeface="Times New Roman" charset="0"/>
                <a:cs typeface="Times New Roman" charset="0"/>
              </a:rPr>
              <a:t>(in this case expressed with a Gaussian response)</a:t>
            </a:r>
            <a:endParaRPr lang="en-US" dirty="0">
              <a:latin typeface="+mj-lt"/>
              <a:ea typeface="Times New Roman" charset="0"/>
              <a:cs typeface="Times New Roman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200" y="850149"/>
            <a:ext cx="4673600" cy="8417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6198" y="2373336"/>
            <a:ext cx="3906519" cy="904963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2458718" y="3338640"/>
            <a:ext cx="6228081" cy="646331"/>
            <a:chOff x="2319019" y="4239961"/>
            <a:chExt cx="6228081" cy="646331"/>
          </a:xfrm>
        </p:grpSpPr>
        <p:sp>
          <p:nvSpPr>
            <p:cNvPr id="11" name="TextBox 10"/>
            <p:cNvSpPr txBox="1"/>
            <p:nvPr/>
          </p:nvSpPr>
          <p:spPr>
            <a:xfrm>
              <a:off x="2319019" y="4239961"/>
              <a:ext cx="62280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 conditional probability that a particle of species </a:t>
              </a:r>
              <a:r>
                <a:rPr lang="en-US" i="1" dirty="0" smtClean="0">
                  <a:latin typeface="Times New Roman" charset="0"/>
                  <a:ea typeface="Times New Roman" charset="0"/>
                  <a:cs typeface="Times New Roman" charset="0"/>
                </a:rPr>
                <a:t>H</a:t>
              </a:r>
              <a:r>
                <a:rPr lang="en-US" i="1" baseline="-25000" dirty="0" smtClean="0">
                  <a:latin typeface="Times New Roman" charset="0"/>
                  <a:ea typeface="Times New Roman" charset="0"/>
                  <a:cs typeface="Times New Roman" charset="0"/>
                </a:rPr>
                <a:t>i</a:t>
              </a:r>
              <a:r>
                <a:rPr lang="en-US" dirty="0" smtClean="0"/>
                <a:t> produces the set of signals</a:t>
              </a:r>
              <a:r>
                <a:rPr lang="en-US" i="1" dirty="0" smtClean="0">
                  <a:latin typeface="Times New Roman" charset="0"/>
                  <a:ea typeface="Times New Roman" charset="0"/>
                  <a:cs typeface="Times New Roman" charset="0"/>
                </a:rPr>
                <a:t> </a:t>
              </a:r>
              <a:endParaRPr lang="en-US" dirty="0">
                <a:latin typeface="+mj-lt"/>
                <a:ea typeface="Times New Roman" charset="0"/>
                <a:cs typeface="Times New Roman" charset="0"/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13200" y="4563126"/>
              <a:ext cx="270827" cy="287408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198118" y="4080158"/>
            <a:ext cx="8577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But</a:t>
            </a:r>
            <a:r>
              <a:rPr lang="is-IS" dirty="0" smtClean="0"/>
              <a:t>…. </a:t>
            </a:r>
            <a:r>
              <a:rPr lang="en-US" dirty="0"/>
              <a:t>w</a:t>
            </a:r>
            <a:r>
              <a:rPr lang="is-IS" dirty="0" smtClean="0"/>
              <a:t>e are interested to know which is the probability that the particle </a:t>
            </a:r>
            <a:r>
              <a:rPr lang="is-IS" i="1" dirty="0" smtClean="0"/>
              <a:t>is</a:t>
            </a:r>
            <a:r>
              <a:rPr lang="is-IS" dirty="0" smtClean="0"/>
              <a:t> of species </a:t>
            </a:r>
            <a:r>
              <a:rPr lang="is-IS" i="1" dirty="0" smtClean="0"/>
              <a:t>H</a:t>
            </a:r>
            <a:r>
              <a:rPr lang="is-IS" i="1" baseline="-25000" dirty="0" smtClean="0"/>
              <a:t>i</a:t>
            </a:r>
            <a:r>
              <a:rPr lang="is-IS" dirty="0" smtClean="0"/>
              <a:t>, given 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499" y="4367312"/>
            <a:ext cx="252727" cy="33411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321" y="5022742"/>
            <a:ext cx="4494653" cy="989276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198118" y="3984971"/>
            <a:ext cx="89458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81616" y="4534369"/>
            <a:ext cx="1244263" cy="131891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825821" y="4591355"/>
            <a:ext cx="1947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priori probability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H</a:t>
            </a:r>
            <a:r>
              <a:rPr lang="en-US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endParaRPr lang="en-US" i="1" baseline="-25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22" name="Straight Arrow Connector 21"/>
          <p:cNvCxnSpPr>
            <a:endCxn id="20" idx="1"/>
          </p:cNvCxnSpPr>
          <p:nvPr/>
        </p:nvCxnSpPr>
        <p:spPr>
          <a:xfrm flipV="1">
            <a:off x="5283200" y="4914521"/>
            <a:ext cx="542621" cy="1891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92100" y="5853288"/>
            <a:ext cx="11988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  <a:r>
              <a:rPr lang="en-US" dirty="0" smtClean="0"/>
              <a:t>osterior</a:t>
            </a:r>
            <a:br>
              <a:rPr lang="en-US" dirty="0" smtClean="0"/>
            </a:br>
            <a:r>
              <a:rPr lang="en-US" dirty="0" smtClean="0"/>
              <a:t>probability</a:t>
            </a:r>
            <a:endParaRPr lang="en-US" dirty="0"/>
          </a:p>
        </p:txBody>
      </p:sp>
      <p:cxnSp>
        <p:nvCxnSpPr>
          <p:cNvPr id="26" name="Straight Arrow Connector 25"/>
          <p:cNvCxnSpPr>
            <a:stCxn id="24" idx="0"/>
          </p:cNvCxnSpPr>
          <p:nvPr/>
        </p:nvCxnSpPr>
        <p:spPr>
          <a:xfrm flipV="1">
            <a:off x="891527" y="5626100"/>
            <a:ext cx="581794" cy="2271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382577" y="6121667"/>
            <a:ext cx="1726435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Bayes’ theorem!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63842" y="1422462"/>
            <a:ext cx="1151790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One detector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7783250" y="2881331"/>
            <a:ext cx="1329851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Many detectors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6137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950" y="3197355"/>
            <a:ext cx="3587750" cy="9854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00717" y="0"/>
            <a:ext cx="7533684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 smtClean="0"/>
              <a:t>Extracting the prior from data (I)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13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39700" y="838200"/>
            <a:ext cx="5689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Iterative procedure data-driven, based on a </a:t>
            </a:r>
            <a:br>
              <a:rPr lang="en-US" sz="2000" dirty="0" smtClean="0"/>
            </a:br>
            <a:r>
              <a:rPr lang="en-US" sz="2000" dirty="0" smtClean="0"/>
              <a:t>set of unidentified tracks (raw yield </a:t>
            </a:r>
            <a:r>
              <a:rPr lang="en-US" sz="2000" i="1" dirty="0">
                <a:latin typeface="Cambria Math" charset="0"/>
                <a:ea typeface="Cambria Math" charset="0"/>
                <a:cs typeface="Cambria Math" charset="0"/>
              </a:rPr>
              <a:t>Y</a:t>
            </a:r>
            <a:r>
              <a:rPr lang="en-US" sz="2000" dirty="0">
                <a:latin typeface="Cambria Math" charset="0"/>
                <a:ea typeface="Cambria Math" charset="0"/>
                <a:cs typeface="Cambria Math" charset="0"/>
              </a:rPr>
              <a:t> (</a:t>
            </a:r>
            <a:r>
              <a:rPr lang="en-US" sz="2000" i="1" dirty="0" err="1" smtClean="0">
                <a:latin typeface="Cambria Math" charset="0"/>
                <a:ea typeface="Cambria Math" charset="0"/>
                <a:cs typeface="Cambria Math" charset="0"/>
              </a:rPr>
              <a:t>p</a:t>
            </a:r>
            <a:r>
              <a:rPr lang="en-US" sz="2000" baseline="-25000" dirty="0" err="1" smtClean="0">
                <a:latin typeface="Cambria Math" charset="0"/>
                <a:ea typeface="Cambria Math" charset="0"/>
                <a:cs typeface="Cambria Math" charset="0"/>
              </a:rPr>
              <a:t>T</a:t>
            </a:r>
            <a:r>
              <a:rPr lang="en-US" sz="2000" dirty="0" smtClean="0">
                <a:latin typeface="Cambria Math" charset="0"/>
                <a:ea typeface="Cambria Math" charset="0"/>
                <a:cs typeface="Cambria Math" charset="0"/>
              </a:rPr>
              <a:t>))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1) Start with “flat” priors (= equal probability for each species)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2) Bayesian posterior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P</a:t>
            </a:r>
            <a:r>
              <a:rPr lang="en-US" i="1" baseline="-25000" dirty="0" err="1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i="1" dirty="0" smtClean="0">
                <a:latin typeface="Cambria Math" charset="0"/>
                <a:ea typeface="Cambria Math" charset="0"/>
                <a:cs typeface="Cambria Math" charset="0"/>
              </a:rPr>
              <a:t>(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H</a:t>
            </a:r>
            <a:r>
              <a:rPr lang="en-US" i="1" baseline="-25000" dirty="0" err="1" smtClean="0">
                <a:latin typeface="Cambria Math" charset="0"/>
                <a:ea typeface="Cambria Math" charset="0"/>
                <a:cs typeface="Cambria Math" charset="0"/>
              </a:rPr>
              <a:t>i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|S</a:t>
            </a:r>
            <a:r>
              <a:rPr lang="en-US" i="1" dirty="0" smtClean="0">
                <a:latin typeface="Cambria Math" charset="0"/>
                <a:ea typeface="Cambria Math" charset="0"/>
                <a:cs typeface="Cambria Math" charset="0"/>
              </a:rPr>
              <a:t>) </a:t>
            </a:r>
            <a:r>
              <a:rPr lang="en-US" dirty="0" smtClean="0"/>
              <a:t>at step </a:t>
            </a:r>
            <a:r>
              <a:rPr lang="en-US" i="1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dirty="0" smtClean="0"/>
              <a:t> obtained from unidentified raw yield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3) Obtain identified raw yields at step </a:t>
            </a:r>
            <a:r>
              <a:rPr lang="en-US" i="1" dirty="0" smtClean="0">
                <a:latin typeface="Cambria Math" charset="0"/>
                <a:ea typeface="Cambria Math" charset="0"/>
                <a:cs typeface="Cambria Math" charset="0"/>
              </a:rPr>
              <a:t>n+1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using posteriors as weights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4) Obtain a new set of priors from the relative ratios of identified spectra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950" y="4148825"/>
            <a:ext cx="3702050" cy="10786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0717" y="5975408"/>
            <a:ext cx="704096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The algorithm converges quickly and it doesn’t make special assumptions.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6502" y="959358"/>
            <a:ext cx="3632946" cy="203327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89027" y="2948591"/>
            <a:ext cx="51610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5"/>
              </a:rPr>
              <a:t>https://www.countbayesie.com/blog/2015/2/18/hans-solo-and-bayesian-priors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3075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7900" y="-24"/>
            <a:ext cx="7467600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800" dirty="0" smtClean="0"/>
              <a:t>Extracting the priors from data (II)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en-US"/>
              <a:t>14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6343"/>
            <a:ext cx="9144000" cy="41801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100" y="5036457"/>
            <a:ext cx="83947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Priors/abundances relative to </a:t>
            </a:r>
            <a:r>
              <a:rPr lang="en-US" dirty="0" err="1" smtClean="0"/>
              <a:t>pions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Obtained as a function of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p</a:t>
            </a:r>
            <a:r>
              <a:rPr lang="en-US" baseline="-25000" dirty="0" err="1" smtClean="0">
                <a:latin typeface="Cambria Math" charset="0"/>
                <a:ea typeface="Cambria Math" charset="0"/>
                <a:cs typeface="Cambria Math" charset="0"/>
              </a:rPr>
              <a:t>T</a:t>
            </a:r>
            <a:endParaRPr lang="en-US" dirty="0" smtClean="0">
              <a:latin typeface="Cambria Math" charset="0"/>
              <a:ea typeface="Cambria Math" charset="0"/>
              <a:cs typeface="Cambria Math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Example of convergence of the algorithm here for p-</a:t>
            </a:r>
            <a:r>
              <a:rPr lang="en-US" dirty="0" err="1" smtClean="0"/>
              <a:t>Pb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Separate set of priors for collision system (pp, p-</a:t>
            </a:r>
            <a:r>
              <a:rPr lang="en-US" dirty="0" err="1" smtClean="0"/>
              <a:t>Pb</a:t>
            </a:r>
            <a:r>
              <a:rPr lang="en-US" dirty="0" smtClean="0"/>
              <a:t>, </a:t>
            </a:r>
            <a:r>
              <a:rPr lang="en-US" dirty="0" err="1" smtClean="0"/>
              <a:t>Pb-Pb</a:t>
            </a:r>
            <a:r>
              <a:rPr lang="en-US" dirty="0" smtClean="0"/>
              <a:t>) and multiplicity/centrality class (p-</a:t>
            </a:r>
            <a:r>
              <a:rPr lang="en-US" dirty="0" err="1" smtClean="0"/>
              <a:t>Pb</a:t>
            </a:r>
            <a:r>
              <a:rPr lang="en-US" dirty="0" smtClean="0"/>
              <a:t>/</a:t>
            </a:r>
            <a:r>
              <a:rPr lang="en-US" dirty="0" err="1" smtClean="0"/>
              <a:t>Pb-Pb</a:t>
            </a:r>
            <a:r>
              <a:rPr lang="en-US" dirty="0" smtClean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860659" y="728924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287152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65200" y="0"/>
            <a:ext cx="75184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800" dirty="0" smtClean="0"/>
              <a:t>Comparing priors with measured abundances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15</a:t>
            </a:fld>
            <a:endParaRPr lang="uk-UA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550" y="737724"/>
            <a:ext cx="6692900" cy="41244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4300" y="4862131"/>
            <a:ext cx="8915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 a PID experiment priors correspond to the measured abundances </a:t>
            </a:r>
            <a:r>
              <a:rPr lang="en-US" dirty="0" smtClean="0">
                <a:sym typeface="Wingdings"/>
              </a:rPr>
              <a:t> compare with published results</a:t>
            </a:r>
            <a:r>
              <a:rPr lang="en-US" dirty="0" smtClean="0"/>
              <a:t> for all the collision systems (ALICE Eur. Phys. J C75 (2015) 226, Phys. </a:t>
            </a:r>
            <a:r>
              <a:rPr lang="en-US" dirty="0" err="1" smtClean="0"/>
              <a:t>Lett</a:t>
            </a:r>
            <a:r>
              <a:rPr lang="en-US" dirty="0" smtClean="0"/>
              <a:t>. B736 (2014) 196, PRL 109 (2012) 252301)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Found consistent within roughly 10% over a wide momentum / centrality range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640129" y="585279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38594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77900" y="0"/>
            <a:ext cx="75692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800" dirty="0" smtClean="0"/>
              <a:t>Benchmark PID with two-prong decay channels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16</a:t>
            </a:fld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4000" y="762743"/>
                <a:ext cx="3009900" cy="965777"/>
              </a:xfrm>
              <a:prstGeom prst="rect">
                <a:avLst/>
              </a:prstGeom>
              <a:noFill/>
              <a:ln w="381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charset="0"/>
                            </a:rPr>
                            <m:t>𝑆</m:t>
                          </m:r>
                        </m:sub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0</m:t>
                          </m:r>
                        </m:sup>
                      </m:sSubSup>
                      <m:r>
                        <a:rPr lang="is-IS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 smtClean="0"/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Λ</m:t>
                    </m:r>
                    <m:r>
                      <a:rPr lang="is-IS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sSup>
                      <m:sSup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 smtClean="0"/>
                  <a:t> (and c.c.)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is-IS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00" y="762743"/>
                <a:ext cx="3009900" cy="96577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381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127500" y="876300"/>
            <a:ext cx="46624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 purity samples via invariant mass selection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1219"/>
            <a:ext cx="9144000" cy="32555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2274" y="6065798"/>
            <a:ext cx="345492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TPC and TOF used for PID selection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3708400" y="2032000"/>
            <a:ext cx="1219200" cy="7239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10" idx="7"/>
          </p:cNvCxnSpPr>
          <p:nvPr/>
        </p:nvCxnSpPr>
        <p:spPr>
          <a:xfrm flipV="1">
            <a:off x="4749052" y="1498932"/>
            <a:ext cx="1143748" cy="6390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19800" y="1266347"/>
            <a:ext cx="2693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Fixed probability threshold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08226" y="5511800"/>
            <a:ext cx="3481769" cy="92333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Misidentification probability: how many times we identify a pion as </a:t>
            </a:r>
            <a:r>
              <a:rPr lang="en-US" dirty="0" err="1" smtClean="0"/>
              <a:t>kaon</a:t>
            </a:r>
            <a:r>
              <a:rPr lang="en-US" dirty="0" smtClean="0"/>
              <a:t> or as a proton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791200" y="4305300"/>
            <a:ext cx="571500" cy="12065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362700" y="4233108"/>
            <a:ext cx="1435100" cy="1278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120900" y="5070334"/>
            <a:ext cx="2883884" cy="92333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Identification probability: how many times we identify a pion as </a:t>
            </a:r>
            <a:r>
              <a:rPr lang="en-US" smtClean="0"/>
              <a:t>a pion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3263900" y="3810000"/>
            <a:ext cx="356368" cy="1246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81700" y="4879022"/>
            <a:ext cx="1723300" cy="646331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How many </a:t>
            </a:r>
            <a:r>
              <a:rPr lang="en-US" dirty="0" err="1" smtClean="0"/>
              <a:t>pions</a:t>
            </a:r>
            <a:r>
              <a:rPr lang="en-US" dirty="0" smtClean="0"/>
              <a:t> we have</a:t>
            </a:r>
            <a:endParaRPr lang="en-US" dirty="0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1453766" y="3619750"/>
            <a:ext cx="356368" cy="12467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147365" y="1640775"/>
            <a:ext cx="1826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119880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65200" y="0"/>
            <a:ext cx="76073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 smtClean="0"/>
              <a:t>PID matrix and some definitions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17</a:t>
            </a:fld>
            <a:endParaRPr lang="uk-U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875" y="667989"/>
            <a:ext cx="5118100" cy="20701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1629891">
            <a:off x="1780004" y="1467697"/>
            <a:ext cx="3439981" cy="6066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41950" y="876668"/>
            <a:ext cx="3498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Diagonal elements: </a:t>
            </a:r>
            <a:r>
              <a:rPr lang="en-US" dirty="0" smtClean="0">
                <a:solidFill>
                  <a:srgbClr val="FF0000"/>
                </a:solidFill>
              </a:rPr>
              <a:t>PID efficiencies</a:t>
            </a:r>
          </a:p>
          <a:p>
            <a:r>
              <a:rPr lang="en-US" dirty="0" smtClean="0"/>
              <a:t>Non-diag. elements: </a:t>
            </a:r>
            <a:r>
              <a:rPr lang="en-US" dirty="0" smtClean="0">
                <a:solidFill>
                  <a:srgbClr val="FF0000"/>
                </a:solidFill>
              </a:rPr>
              <a:t>misidentification probabilities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858" y="2763851"/>
            <a:ext cx="59605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Abundances</a:t>
            </a:r>
            <a:r>
              <a:rPr lang="en-US" dirty="0" smtClean="0"/>
              <a:t> vectors can be defined for hadrons: 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Where: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The relation between </a:t>
            </a:r>
            <a:r>
              <a:rPr lang="en-US" i="1" dirty="0" err="1" smtClean="0"/>
              <a:t>A</a:t>
            </a:r>
            <a:r>
              <a:rPr lang="en-US" baseline="-25000" dirty="0" err="1" smtClean="0"/>
              <a:t>mea</a:t>
            </a:r>
            <a:r>
              <a:rPr lang="en-US" i="1" baseline="-25000" dirty="0" err="1" smtClean="0"/>
              <a:t>s</a:t>
            </a:r>
            <a:r>
              <a:rPr lang="en-US" dirty="0" smtClean="0"/>
              <a:t> and </a:t>
            </a:r>
            <a:r>
              <a:rPr lang="en-US" i="1" dirty="0" err="1" smtClean="0"/>
              <a:t>A</a:t>
            </a:r>
            <a:r>
              <a:rPr lang="en-US" baseline="-25000" dirty="0" err="1" smtClean="0"/>
              <a:t>true</a:t>
            </a:r>
            <a:r>
              <a:rPr lang="en-US" dirty="0" smtClean="0"/>
              <a:t> is then: 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Contamination</a:t>
            </a:r>
            <a:r>
              <a:rPr lang="en-US" dirty="0" smtClean="0"/>
              <a:t> of species </a:t>
            </a:r>
            <a:r>
              <a:rPr lang="en-US" i="1" dirty="0" smtClean="0">
                <a:latin typeface="Cambria Math" charset="0"/>
                <a:ea typeface="Cambria Math" charset="0"/>
                <a:cs typeface="Cambria Math" charset="0"/>
              </a:rPr>
              <a:t>j</a:t>
            </a:r>
            <a:r>
              <a:rPr lang="en-US" dirty="0" smtClean="0"/>
              <a:t> due to a different species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i</a:t>
            </a:r>
            <a:r>
              <a:rPr lang="en-US" dirty="0" smtClean="0"/>
              <a:t> (</a:t>
            </a:r>
            <a:r>
              <a:rPr lang="en-US" dirty="0" err="1" smtClean="0">
                <a:latin typeface="Cambria Math" charset="0"/>
                <a:ea typeface="Cambria Math" charset="0"/>
                <a:cs typeface="Cambria Math" charset="0"/>
              </a:rPr>
              <a:t>c</a:t>
            </a:r>
            <a:r>
              <a:rPr lang="en-US" i="1" baseline="-25000" dirty="0" err="1" smtClean="0">
                <a:latin typeface="Cambria Math" charset="0"/>
                <a:ea typeface="Cambria Math" charset="0"/>
                <a:cs typeface="Cambria Math" charset="0"/>
              </a:rPr>
              <a:t>ji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Connection between contaminations and misidentification probabilities: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572" y="2357699"/>
            <a:ext cx="3683000" cy="94982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450" y="3174336"/>
            <a:ext cx="1936750" cy="7328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41950" y="3845186"/>
            <a:ext cx="2933700" cy="6461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2831" y="4502077"/>
            <a:ext cx="2552700" cy="7469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8095" y="5338858"/>
            <a:ext cx="2942172" cy="814416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>
            <a:off x="2578100" y="3907160"/>
            <a:ext cx="228435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474687" y="3907160"/>
            <a:ext cx="228435" cy="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7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8309" y="3488139"/>
            <a:ext cx="8194414" cy="29830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85647" y="0"/>
            <a:ext cx="7574154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 smtClean="0"/>
              <a:t>PID efficiencies: data and Monte Carlo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18</a:t>
            </a:fld>
            <a:endParaRPr lang="uk-U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436" y="673801"/>
            <a:ext cx="8194414" cy="30103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7" y="2568425"/>
            <a:ext cx="861309" cy="9129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086" y="5586046"/>
            <a:ext cx="1047733" cy="1309666"/>
          </a:xfrm>
          <a:prstGeom prst="rect">
            <a:avLst/>
          </a:prstGeom>
          <a:ln w="38100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846081" y="2383759"/>
            <a:ext cx="1390124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“high purity”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27296" y="4329183"/>
            <a:ext cx="79541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s </a:t>
            </a:r>
            <a:r>
              <a:rPr lang="en-US" dirty="0" smtClean="0"/>
              <a:t>cut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127" y="3481413"/>
            <a:ext cx="514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T.B.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09846" y="6526380"/>
            <a:ext cx="76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K.F. G.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-5756" y="619321"/>
                <a:ext cx="1029903" cy="65242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𝐾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charset="0"/>
                            </a:rPr>
                            <m:t>𝑆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0</m:t>
                          </m:r>
                        </m:sup>
                      </m:sSubSup>
                      <m:r>
                        <a:rPr lang="is-IS" sz="1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Λ</m:t>
                      </m:r>
                      <m:r>
                        <a:rPr lang="is-IS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lang="en-US" sz="1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is-IS" sz="12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56" y="619321"/>
                <a:ext cx="1029903" cy="652423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381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9562" y="568985"/>
            <a:ext cx="1285156" cy="702759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5109562" y="568985"/>
            <a:ext cx="396089" cy="268413"/>
          </a:xfrm>
          <a:prstGeom prst="ellipse">
            <a:avLst/>
          </a:prstGeom>
          <a:noFill/>
          <a:ln>
            <a:solidFill>
              <a:srgbClr val="2767E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3051208" y="701038"/>
            <a:ext cx="2058354" cy="396242"/>
          </a:xfrm>
          <a:prstGeom prst="straightConnector1">
            <a:avLst/>
          </a:prstGeom>
          <a:ln>
            <a:solidFill>
              <a:srgbClr val="276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/>
        </p:nvSpPr>
        <p:spPr>
          <a:xfrm>
            <a:off x="5539030" y="786157"/>
            <a:ext cx="396089" cy="26841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 flipH="1">
            <a:off x="5356051" y="1015262"/>
            <a:ext cx="240985" cy="444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5974454" y="1027001"/>
            <a:ext cx="396089" cy="2684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>
            <a:stCxn id="23" idx="6"/>
          </p:cNvCxnSpPr>
          <p:nvPr/>
        </p:nvCxnSpPr>
        <p:spPr>
          <a:xfrm flipV="1">
            <a:off x="6370543" y="1097280"/>
            <a:ext cx="941617" cy="6392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156087" y="788760"/>
            <a:ext cx="396089" cy="268413"/>
          </a:xfrm>
          <a:prstGeom prst="ellipse">
            <a:avLst/>
          </a:prstGeom>
          <a:noFill/>
          <a:ln>
            <a:solidFill>
              <a:srgbClr val="2767E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>
            <a:stCxn id="26" idx="3"/>
          </p:cNvCxnSpPr>
          <p:nvPr/>
        </p:nvCxnSpPr>
        <p:spPr>
          <a:xfrm flipH="1">
            <a:off x="4572000" y="1017865"/>
            <a:ext cx="642093" cy="2107485"/>
          </a:xfrm>
          <a:prstGeom prst="straightConnector1">
            <a:avLst/>
          </a:prstGeom>
          <a:ln>
            <a:solidFill>
              <a:srgbClr val="2767E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Oval 31"/>
          <p:cNvSpPr/>
          <p:nvPr/>
        </p:nvSpPr>
        <p:spPr>
          <a:xfrm>
            <a:off x="5955203" y="793727"/>
            <a:ext cx="396089" cy="26841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5102990" y="971489"/>
            <a:ext cx="916810" cy="21538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58516" y="6498457"/>
            <a:ext cx="345492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TPC and TOF used for PID selection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7718258" y="609628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-62086" y="5268368"/>
                <a:ext cx="2503634" cy="4681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𝑛</m:t>
                          </m:r>
                        </m:e>
                        <m:sub>
                          <m:r>
                            <a:rPr lang="en-US" sz="120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𝜎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𝐶𝑜𝑚𝑏</m:t>
                          </m:r>
                        </m:sup>
                      </m:sSubSup>
                      <m:d>
                        <m:d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latin typeface="Cambria Math" charset="0"/>
                            </a:rPr>
                            <m:t>j</m:t>
                          </m:r>
                        </m:e>
                      </m:d>
                      <m:r>
                        <a:rPr lang="en-US" sz="1200" b="0" i="0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200" b="0" i="1" smtClean="0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2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𝑇𝑃𝐶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200" b="0" i="1" smtClean="0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200" i="1"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en-US" sz="1200" i="1">
                                  <a:latin typeface="Cambria Math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𝜎</m:t>
                              </m:r>
                            </m:sub>
                            <m:sup>
                              <m:r>
                                <a:rPr lang="en-US" sz="1200" i="1">
                                  <a:latin typeface="Cambria Math" charset="0"/>
                                </a:rPr>
                                <m:t>𝑇</m:t>
                              </m:r>
                              <m:r>
                                <a:rPr lang="en-US" sz="1200" b="0" i="1" smtClean="0">
                                  <a:latin typeface="Cambria Math" charset="0"/>
                                </a:rPr>
                                <m:t>𝑂𝐹</m:t>
                              </m:r>
                            </m:sup>
                          </m:sSubSup>
                          <m:sSup>
                            <m:sSupPr>
                              <m:ctrlPr>
                                <a:rPr lang="en-US" sz="12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200" i="1">
                                  <a:latin typeface="Cambria Math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en-US" sz="1200" i="1">
                                  <a:latin typeface="Cambria Math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b="0" i="1" smtClean="0">
                              <a:latin typeface="Cambria Math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2086" y="5268368"/>
                <a:ext cx="2503634" cy="46814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07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idx="4294967295"/>
          </p:nvPr>
        </p:nvSpPr>
        <p:spPr>
          <a:xfrm>
            <a:off x="1079500" y="0"/>
            <a:ext cx="74295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3200" dirty="0" smtClean="0"/>
              <a:t>PID efficiencies: data and Monte Carlo (II)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19</a:t>
            </a:fld>
            <a:endParaRPr lang="uk-U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700" y="1120724"/>
            <a:ext cx="7734300" cy="26251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9700" y="3726620"/>
            <a:ext cx="7569200" cy="27331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600" y="1701800"/>
            <a:ext cx="130809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Agreement within 5% for both methods</a:t>
            </a:r>
          </a:p>
          <a:p>
            <a:endParaRPr lang="en-US" sz="1400" dirty="0"/>
          </a:p>
          <a:p>
            <a:r>
              <a:rPr lang="en-US" sz="1400" dirty="0" smtClean="0"/>
              <a:t>A larger discrepancy (10%)  seen in high purity strategy</a:t>
            </a:r>
          </a:p>
          <a:p>
            <a:endParaRPr lang="en-US" sz="1400" dirty="0"/>
          </a:p>
          <a:p>
            <a:r>
              <a:rPr lang="en-US" sz="1400" dirty="0" smtClean="0"/>
              <a:t>Systematic uncertainties under control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58516" y="6498457"/>
            <a:ext cx="345492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TPC and TOF used for PID selection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-5756" y="619321"/>
                <a:ext cx="1029903" cy="652423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accent6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200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en-US" sz="1200" b="0" i="1" smtClean="0">
                              <a:latin typeface="Cambria Math" charset="0"/>
                            </a:rPr>
                            <m:t>𝐾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charset="0"/>
                            </a:rPr>
                            <m:t>𝑆</m:t>
                          </m:r>
                        </m:sub>
                        <m:sup>
                          <m:r>
                            <a:rPr lang="en-US" sz="1200" b="0" i="1" smtClean="0">
                              <a:latin typeface="Cambria Math" charset="0"/>
                            </a:rPr>
                            <m:t>0</m:t>
                          </m:r>
                        </m:sup>
                      </m:sSubSup>
                      <m:r>
                        <a:rPr lang="is-IS" sz="1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Λ</m:t>
                      </m:r>
                      <m:r>
                        <a:rPr lang="is-IS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lang="en-US" sz="12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i="1" dirty="0" smtClean="0"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𝜙</m:t>
                      </m:r>
                      <m:r>
                        <a:rPr lang="is-IS" sz="12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is-I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lang="en-US" sz="12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5756" y="619321"/>
                <a:ext cx="1029903" cy="65242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7696177" y="953265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86306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4100" y="0"/>
            <a:ext cx="7404100" cy="623000"/>
          </a:xfr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/>
              <a:t>The ALICE detector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t>2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684" y="948953"/>
            <a:ext cx="6746743" cy="4800139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6847305" y="623000"/>
            <a:ext cx="2296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Muon spectrometer:</a:t>
            </a:r>
          </a:p>
          <a:p>
            <a:r>
              <a:rPr lang="en-US"/>
              <a:t>-4.0&lt;</a:t>
            </a:r>
            <a:r>
              <a:rPr lang="en-US">
                <a:latin typeface="Symbol" charset="2"/>
                <a:cs typeface="Symbol" charset="2"/>
              </a:rPr>
              <a:t>h</a:t>
            </a:r>
            <a:r>
              <a:rPr lang="en-US"/>
              <a:t>&lt;-2.5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5868" y="591560"/>
            <a:ext cx="1478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Central barrel</a:t>
            </a:r>
          </a:p>
          <a:p>
            <a:r>
              <a:rPr lang="en-US"/>
              <a:t>|</a:t>
            </a:r>
            <a:r>
              <a:rPr lang="en-US">
                <a:latin typeface="Symbol" charset="2"/>
                <a:cs typeface="Symbol" charset="2"/>
              </a:rPr>
              <a:t>h|</a:t>
            </a:r>
            <a:r>
              <a:rPr lang="en-US"/>
              <a:t>&lt;0.9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50630" y="588715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B=0.5 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907734" y="1160595"/>
            <a:ext cx="2311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B=0.7 T (3 Tm integral)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31445" y="5775758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+ ZDC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8254" y="5933687"/>
            <a:ext cx="375963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/>
              <a:t>Extended PID capabilities in the barrel</a:t>
            </a:r>
          </a:p>
        </p:txBody>
      </p:sp>
      <p:sp>
        <p:nvSpPr>
          <p:cNvPr id="3" name="Round Same Side Corner Rectangle 2"/>
          <p:cNvSpPr/>
          <p:nvPr/>
        </p:nvSpPr>
        <p:spPr>
          <a:xfrm>
            <a:off x="1472665" y="1434165"/>
            <a:ext cx="462013" cy="202130"/>
          </a:xfrm>
          <a:prstGeom prst="round2Same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/>
        </p:nvSpPr>
        <p:spPr>
          <a:xfrm>
            <a:off x="1567315" y="1615440"/>
            <a:ext cx="462013" cy="202130"/>
          </a:xfrm>
          <a:prstGeom prst="round2Same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 Same Side Corner Rectangle 23"/>
          <p:cNvSpPr/>
          <p:nvPr/>
        </p:nvSpPr>
        <p:spPr>
          <a:xfrm>
            <a:off x="3588750" y="5411903"/>
            <a:ext cx="366565" cy="177662"/>
          </a:xfrm>
          <a:prstGeom prst="round2Same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 Same Side Corner Rectangle 27"/>
          <p:cNvSpPr/>
          <p:nvPr/>
        </p:nvSpPr>
        <p:spPr>
          <a:xfrm>
            <a:off x="3905587" y="5453773"/>
            <a:ext cx="454657" cy="172691"/>
          </a:xfrm>
          <a:prstGeom prst="round2Same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 Same Side Corner Rectangle 30"/>
          <p:cNvSpPr/>
          <p:nvPr/>
        </p:nvSpPr>
        <p:spPr>
          <a:xfrm>
            <a:off x="3037709" y="5413670"/>
            <a:ext cx="454657" cy="172691"/>
          </a:xfrm>
          <a:prstGeom prst="round2Same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/>
        </p:nvSpPr>
        <p:spPr>
          <a:xfrm>
            <a:off x="1480021" y="1228891"/>
            <a:ext cx="454657" cy="172691"/>
          </a:xfrm>
          <a:prstGeom prst="round2Same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 Same Side Corner Rectangle 33"/>
          <p:cNvSpPr/>
          <p:nvPr/>
        </p:nvSpPr>
        <p:spPr>
          <a:xfrm>
            <a:off x="1083782" y="5173644"/>
            <a:ext cx="454657" cy="172691"/>
          </a:xfrm>
          <a:prstGeom prst="round2Same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68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0"/>
            <a:ext cx="76073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400" dirty="0" smtClean="0">
                <a:latin typeface="+mn-lt"/>
              </a:rPr>
              <a:t>Compare physics analysis: identified </a:t>
            </a:r>
            <a:r>
              <a:rPr lang="en-US" sz="2400" dirty="0" smtClean="0">
                <a:latin typeface="+mn-lt"/>
                <a:ea typeface="Times New Roman" charset="0"/>
                <a:cs typeface="Times New Roman" charset="0"/>
              </a:rPr>
              <a:t>hadron</a:t>
            </a:r>
            <a:r>
              <a:rPr lang="en-US" sz="2400" dirty="0" smtClean="0"/>
              <a:t> spectra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20</a:t>
            </a:fld>
            <a:endParaRPr lang="uk-U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61100"/>
            <a:ext cx="9144000" cy="46802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200" y="5722830"/>
            <a:ext cx="3759200" cy="10748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5100" y="5156021"/>
            <a:ext cx="83343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Identification with </a:t>
            </a:r>
            <a:r>
              <a:rPr lang="en-US" b="1" dirty="0" smtClean="0"/>
              <a:t>maximum probability </a:t>
            </a:r>
            <a:r>
              <a:rPr lang="en-US" dirty="0" smtClean="0"/>
              <a:t>using only TPC and TOF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Published analysis uses various PID detectors (ITS, TPC, TOF, HMPID) and techniques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Agreement within 5%</a:t>
            </a:r>
          </a:p>
        </p:txBody>
      </p:sp>
      <p:sp>
        <p:nvSpPr>
          <p:cNvPr id="10" name="Rectangle 9"/>
          <p:cNvSpPr/>
          <p:nvPr/>
        </p:nvSpPr>
        <p:spPr>
          <a:xfrm>
            <a:off x="7410248" y="609628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190554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21</a:t>
            </a:fld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5601" y="716868"/>
                <a:ext cx="8978399" cy="1631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Several PID strategies are possible to identify particles </a:t>
                </a:r>
                <a:r>
                  <a:rPr lang="en-US" sz="2000" dirty="0"/>
                  <a:t>u</a:t>
                </a:r>
                <a:r>
                  <a:rPr lang="en-US" sz="2000" dirty="0" smtClean="0"/>
                  <a:t>sing </a:t>
                </a:r>
                <a:r>
                  <a:rPr lang="en-US" sz="2000" dirty="0"/>
                  <a:t>Bayesian probability </a:t>
                </a:r>
                <a:r>
                  <a:rPr lang="en-US" sz="2000" i="1" dirty="0">
                    <a:latin typeface="Cambria Math" charset="0"/>
                    <a:ea typeface="Cambria Math" charset="0"/>
                    <a:cs typeface="Cambria Math" charset="0"/>
                  </a:rPr>
                  <a:t>P</a:t>
                </a:r>
                <a:r>
                  <a:rPr lang="en-US" sz="2000" dirty="0"/>
                  <a:t> :</a:t>
                </a:r>
                <a:endParaRPr lang="en-US" sz="2000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sz="2000" b="1" dirty="0" smtClean="0"/>
                  <a:t>Fixed threshold</a:t>
                </a:r>
                <a:r>
                  <a:rPr lang="en-US" sz="2000" dirty="0" smtClean="0"/>
                  <a:t>: assign identity if </a:t>
                </a:r>
                <a:r>
                  <a:rPr lang="en-US" sz="2000" i="1" dirty="0" smtClean="0">
                    <a:latin typeface="Cambria Math" charset="0"/>
                    <a:ea typeface="Cambria Math" charset="0"/>
                    <a:cs typeface="Cambria Math" charset="0"/>
                  </a:rPr>
                  <a:t>P</a:t>
                </a:r>
                <a:r>
                  <a:rPr lang="en-US" sz="2000" dirty="0" smtClean="0"/>
                  <a:t>  greater than a predefined value  (0.4, 0.5, 0.7, 0.8, </a:t>
                </a:r>
                <a:r>
                  <a:rPr lang="is-IS" sz="2000" dirty="0" smtClean="0"/>
                  <a:t>…)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is-IS" sz="2000" b="1" dirty="0" smtClean="0"/>
                  <a:t>Maximum probability</a:t>
                </a:r>
                <a:r>
                  <a:rPr lang="is-IS" sz="2000" dirty="0" smtClean="0"/>
                  <a:t>: as the most likely species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is-IS" sz="2000" b="1" dirty="0" smtClean="0"/>
                  <a:t>Weighted</a:t>
                </a:r>
                <a:r>
                  <a:rPr lang="is-IS" sz="2000" dirty="0" smtClean="0"/>
                  <a:t>: weight applied to the yield based on </a:t>
                </a:r>
                <a:r>
                  <a:rPr lang="is-IS" sz="2000" i="1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  <a:r>
                  <a:rPr lang="en-US" sz="2000" dirty="0" smtClean="0"/>
                  <a:t> (here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</a:rPr>
                          <m:t>−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charset="0"/>
                          </a:rPr>
                          <m:t>𝐾</m:t>
                        </m:r>
                      </m:e>
                    </m:d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sSub>
                      <m:sSubPr>
                        <m:ctrlP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𝑃</m:t>
                        </m:r>
                      </m:e>
                      <m:sub>
                        <m:r>
                          <a:rPr lang="en-US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b>
                    </m:sSub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𝜋</m:t>
                    </m:r>
                    <m:r>
                      <a:rPr 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))</m:t>
                    </m:r>
                  </m:oMath>
                </a14:m>
                <a:endParaRPr lang="en-US" sz="2000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601" y="716868"/>
                <a:ext cx="8978399" cy="1631216"/>
              </a:xfrm>
              <a:prstGeom prst="rect">
                <a:avLst/>
              </a:prstGeom>
              <a:blipFill rotWithShape="0">
                <a:blip r:embed="rId2"/>
                <a:stretch>
                  <a:fillRect l="-679" t="-2996" r="-883" b="-5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1"/>
              <p:cNvSpPr txBox="1">
                <a:spLocks/>
              </p:cNvSpPr>
              <p:nvPr/>
            </p:nvSpPr>
            <p:spPr>
              <a:xfrm>
                <a:off x="990600" y="0"/>
                <a:ext cx="7607300" cy="62300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rgbClr val="FFFFFF"/>
                  </a:gs>
                </a:gsLst>
                <a:lin ang="0" scaled="1"/>
              </a:gradFill>
            </p:spPr>
            <p:txBody>
              <a:bodyPr/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36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2400" dirty="0" smtClean="0">
                    <a:latin typeface="+mn-lt"/>
                  </a:rPr>
                  <a:t>Compare physics analysis: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is-I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is-I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is-I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s-I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r>
                      <a:rPr lang="en-US" sz="24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and</m:t>
                    </m:r>
                    <m: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c</m:t>
                    </m:r>
                    <m: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</m:t>
                    </m:r>
                    <m:r>
                      <m:rPr>
                        <m:sty m:val="p"/>
                      </m:rP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c</m:t>
                    </m:r>
                    <m:r>
                      <a:rPr lang="en-US" sz="24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.)</m:t>
                    </m:r>
                  </m:oMath>
                </a14:m>
                <a:endParaRPr lang="en-US" sz="2400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Titl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0"/>
                <a:ext cx="7607300" cy="623000"/>
              </a:xfrm>
              <a:prstGeom prst="rect">
                <a:avLst/>
              </a:prstGeom>
              <a:blipFill rotWithShape="0">
                <a:blip r:embed="rId3"/>
                <a:stretch>
                  <a:fillRect t="-76471" b="-715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26908" y="2732569"/>
                <a:ext cx="727353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channel to benchmark different approaches</a:t>
                </a:r>
              </a:p>
              <a:p>
                <a:r>
                  <a:rPr lang="en-US" dirty="0"/>
                  <a:t>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is-I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channel </a:t>
                </a:r>
                <a:r>
                  <a:rPr lang="en-US" dirty="0" smtClean="0"/>
                  <a:t>to compare with published result (</a:t>
                </a:r>
                <a:r>
                  <a:rPr lang="en-US" dirty="0" smtClean="0">
                    <a:latin typeface="Cambria Math" charset="0"/>
                    <a:ea typeface="Cambria Math" charset="0"/>
                    <a:cs typeface="Cambria Math" charset="0"/>
                  </a:rPr>
                  <a:t>n</a:t>
                </a:r>
                <a:r>
                  <a:rPr lang="en-US" baseline="-25000" dirty="0" smtClean="0">
                    <a:latin typeface="Symbol" charset="2"/>
                    <a:ea typeface="Symbol" charset="2"/>
                    <a:cs typeface="Symbol" charset="2"/>
                  </a:rPr>
                  <a:t>s</a:t>
                </a:r>
                <a:r>
                  <a:rPr lang="en-US" dirty="0" smtClean="0"/>
                  <a:t>) as a candle </a:t>
                </a:r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908" y="2732569"/>
                <a:ext cx="7273530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754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1745" y="2394704"/>
            <a:ext cx="1782255" cy="2095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29121" y="3354200"/>
            <a:ext cx="4432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ALICE, JHEP 1201 (2012) 128 arXiv:1111.1553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88561" y="6052145"/>
            <a:ext cx="6755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Comparison of yields, S/B, significance, efficiencies, corrected yields</a:t>
            </a:r>
            <a:r>
              <a:rPr lang="is-IS" dirty="0" smtClean="0"/>
              <a:t>….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65601" y="4924193"/>
            <a:ext cx="8470992" cy="707886"/>
            <a:chOff x="126908" y="4179966"/>
            <a:chExt cx="8470992" cy="707886"/>
          </a:xfrm>
        </p:grpSpPr>
        <p:sp>
          <p:nvSpPr>
            <p:cNvPr id="11" name="TextBox 10"/>
            <p:cNvSpPr txBox="1"/>
            <p:nvPr/>
          </p:nvSpPr>
          <p:spPr>
            <a:xfrm>
              <a:off x="126908" y="4179966"/>
              <a:ext cx="847099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Same trigger, event selection, topological cuts as in published analysis based on a 3 x 10</a:t>
              </a:r>
              <a:r>
                <a:rPr lang="en-US" sz="2000" baseline="30000" dirty="0" smtClean="0"/>
                <a:t>8</a:t>
              </a:r>
              <a:r>
                <a:rPr lang="en-US" sz="2000" dirty="0" smtClean="0"/>
                <a:t> events sample collected in 2010 (pp collisions at </a:t>
              </a:r>
              <a:endParaRPr lang="en-US" sz="20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6150131" y="4563581"/>
                  <a:ext cx="1211614" cy="2800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𝑠</m:t>
                          </m:r>
                        </m:e>
                      </m:rad>
                      <m:r>
                        <a:rPr lang="en-US" b="0" i="1" smtClean="0">
                          <a:latin typeface="Cambria Math" charset="0"/>
                        </a:rPr>
                        <m:t>=7 </m:t>
                      </m:r>
                    </m:oMath>
                  </a14:m>
                  <a:r>
                    <a:rPr lang="en-US" dirty="0" smtClean="0"/>
                    <a:t>TeV).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0131" y="4563581"/>
                  <a:ext cx="1211614" cy="28001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141304" r="-12563" b="-17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Rounded Rectangle 14"/>
          <p:cNvSpPr/>
          <p:nvPr/>
        </p:nvSpPr>
        <p:spPr>
          <a:xfrm>
            <a:off x="126908" y="2587528"/>
            <a:ext cx="7234837" cy="1259384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2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9050" y="698186"/>
            <a:ext cx="9144000" cy="418384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22</a:t>
            </a:fld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977900" y="127000"/>
            <a:ext cx="7442200" cy="461665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: raw yields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19100" y="5061231"/>
            <a:ext cx="82677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 PID no extraction of signal possible in bin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1 &lt;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p</a:t>
            </a:r>
            <a:r>
              <a:rPr lang="en-US" baseline="-25000" dirty="0" err="1" smtClean="0">
                <a:latin typeface="Cambria Math" charset="0"/>
                <a:ea typeface="Cambria Math" charset="0"/>
                <a:cs typeface="Cambria Math" charset="0"/>
              </a:rPr>
              <a:t>T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 &lt; 2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</a:p>
          <a:p>
            <a:r>
              <a:rPr lang="en-US" dirty="0" smtClean="0"/>
              <a:t>Increase of S/B ratio moving from no PID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  <a:sym typeface="Wingdings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  maximum probability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r>
              <a:rPr lang="en-US" sz="1200" dirty="0" smtClean="0">
                <a:sym typeface="Wingdings"/>
              </a:rPr>
              <a:t>(note “3</a:t>
            </a:r>
            <a:r>
              <a:rPr lang="en-US" sz="12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  <a:r>
              <a:rPr lang="en-US" sz="1200" dirty="0" smtClean="0">
                <a:sym typeface="Wingdings"/>
              </a:rPr>
              <a:t>” in the figures refers to definition of S and B evaluation in invariant mass plots not to </a:t>
            </a:r>
            <a:r>
              <a:rPr lang="en-US" sz="1200" dirty="0" smtClean="0">
                <a:latin typeface="Cambria Math" charset="0"/>
                <a:ea typeface="Cambria Math" charset="0"/>
                <a:cs typeface="Cambria Math" charset="0"/>
                <a:sym typeface="Wingdings"/>
              </a:rPr>
              <a:t>n</a:t>
            </a:r>
            <a:r>
              <a:rPr lang="en-US" sz="1200" baseline="-25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  <a:r>
              <a:rPr lang="en-US" sz="1200" dirty="0" smtClean="0">
                <a:sym typeface="Wingdings"/>
              </a:rPr>
              <a:t> cut for PID!)</a:t>
            </a:r>
          </a:p>
        </p:txBody>
      </p:sp>
      <p:sp>
        <p:nvSpPr>
          <p:cNvPr id="2" name="Oval 1"/>
          <p:cNvSpPr/>
          <p:nvPr/>
        </p:nvSpPr>
        <p:spPr>
          <a:xfrm>
            <a:off x="3503596" y="2261937"/>
            <a:ext cx="1251284" cy="336884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447716" y="3088105"/>
            <a:ext cx="1251284" cy="336884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689575" y="3596069"/>
            <a:ext cx="1251284" cy="336884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867301" y="1618653"/>
            <a:ext cx="827471" cy="3693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No PID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67301" y="2414155"/>
            <a:ext cx="777777" cy="3693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PID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92147" y="3199440"/>
            <a:ext cx="1008096" cy="3693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ea typeface="Cambria Math" charset="0"/>
                <a:cs typeface="Cambria Math" charset="0"/>
              </a:rPr>
              <a:t>Bayesian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545003" y="609628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416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23</a:t>
            </a:fld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977900" y="127000"/>
            <a:ext cx="7442200" cy="461665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: S/B ratio and significance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4302"/>
            <a:ext cx="9144000" cy="34713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501" y="4368800"/>
            <a:ext cx="82423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From </a:t>
            </a:r>
            <a:r>
              <a:rPr lang="en-US" b="1" dirty="0" smtClean="0"/>
              <a:t>S/B </a:t>
            </a:r>
            <a:r>
              <a:rPr lang="en-US" dirty="0" smtClean="0"/>
              <a:t>we see importance of PID selection: Bayesian with respect to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factor 2 increase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ym typeface="Wingdings"/>
              </a:rPr>
              <a:t>Significance</a:t>
            </a:r>
            <a:r>
              <a:rPr lang="en-US" dirty="0" smtClean="0">
                <a:sym typeface="Wingdings"/>
              </a:rPr>
              <a:t> is higher for Bayesian at low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  <a:sym typeface="Wingdings"/>
              </a:rPr>
              <a:t>p</a:t>
            </a:r>
            <a:r>
              <a:rPr lang="en-US" baseline="-25000" dirty="0" err="1" smtClean="0">
                <a:latin typeface="Cambria Math" charset="0"/>
                <a:ea typeface="Cambria Math" charset="0"/>
                <a:cs typeface="Cambria Math" charset="0"/>
                <a:sym typeface="Wingdings"/>
              </a:rPr>
              <a:t>T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and similar at higher </a:t>
            </a:r>
            <a:r>
              <a:rPr lang="en-US" i="1" dirty="0" err="1">
                <a:latin typeface="Cambria Math" charset="0"/>
                <a:ea typeface="Cambria Math" charset="0"/>
                <a:cs typeface="Cambria Math" charset="0"/>
                <a:sym typeface="Wingdings"/>
              </a:rPr>
              <a:t>p</a:t>
            </a:r>
            <a:r>
              <a:rPr lang="en-US" baseline="-25000" dirty="0" err="1">
                <a:latin typeface="Cambria Math" charset="0"/>
                <a:ea typeface="Cambria Math" charset="0"/>
                <a:cs typeface="Cambria Math" charset="0"/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with respect to 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  <a:r>
              <a:rPr lang="en-US" dirty="0" smtClean="0">
                <a:sym typeface="Wingdings"/>
              </a:rPr>
              <a:t>, except for the “high purity” (P&gt;0.8) selection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4501" y="804302"/>
            <a:ext cx="1875187" cy="1399883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7813" y="573085"/>
            <a:ext cx="3121624" cy="369332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Many PID strategies compared!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583499" y="657753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14415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24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977900" y="127000"/>
            <a:ext cx="7442200" cy="461665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: efficiency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38" y="752295"/>
            <a:ext cx="5878974" cy="44513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80100" y="598348"/>
            <a:ext cx="2540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PID efficiency = proportion of D mesons in Monte Carlo that passed PID selection, having already passed other criteria</a:t>
            </a:r>
          </a:p>
          <a:p>
            <a:endParaRPr lang="en-US" dirty="0"/>
          </a:p>
          <a:p>
            <a:r>
              <a:rPr lang="en-US" dirty="0" smtClean="0"/>
              <a:t>All Bayesian methods give an efficiency lower than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endParaRPr lang="en-US" baseline="-25000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7801" y="5144184"/>
            <a:ext cx="850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Benefit / potential drawback: stricter PID selection: higher purity, greater reliance on MC for efficiency correction (but this is </a:t>
            </a:r>
            <a:r>
              <a:rPr lang="en-US" u="sng" dirty="0" smtClean="0"/>
              <a:t>not</a:t>
            </a:r>
            <a:r>
              <a:rPr lang="en-US" dirty="0" smtClean="0"/>
              <a:t> specific to Bayesian methods)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439077" y="571934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4763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25</a:t>
            </a:fld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977900" y="127000"/>
            <a:ext cx="7442200" cy="461665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</a:t>
            </a:r>
            <a:r>
              <a:rPr lang="en-US" sz="2400" baseline="30000" dirty="0" smtClean="0"/>
              <a:t>0</a:t>
            </a:r>
            <a:r>
              <a:rPr lang="en-US" sz="2400" dirty="0" smtClean="0"/>
              <a:t> : corrected yields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326"/>
            <a:ext cx="9144000" cy="3491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8000" y="4273274"/>
            <a:ext cx="84604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Relative good agreement between Bayesian PID method and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endParaRPr lang="en-US" baseline="-25000" dirty="0">
              <a:latin typeface="Symbol" charset="2"/>
              <a:ea typeface="Symbol" charset="2"/>
              <a:cs typeface="Symbol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Averaging over </a:t>
            </a:r>
            <a:r>
              <a:rPr lang="en-US" i="1" dirty="0" err="1" smtClean="0">
                <a:latin typeface="Cambria Math" charset="0"/>
                <a:ea typeface="Cambria Math" charset="0"/>
                <a:cs typeface="Cambria Math" charset="0"/>
              </a:rPr>
              <a:t>p</a:t>
            </a:r>
            <a:r>
              <a:rPr lang="en-US" baseline="-25000" dirty="0" err="1" smtClean="0">
                <a:latin typeface="Cambria Math" charset="0"/>
                <a:ea typeface="Cambria Math" charset="0"/>
                <a:cs typeface="Cambria Math" charset="0"/>
              </a:rPr>
              <a:t>T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 </a:t>
            </a:r>
            <a:r>
              <a:rPr lang="en-US" dirty="0" smtClean="0"/>
              <a:t>the fixed threshold method gives a systematic between 5% and 9%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For weighted 3%, for max. probability 7%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Difference similar to the systematic uncertainty assigned to </a:t>
            </a: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(5%)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01738" y="662076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10142024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26</a:t>
            </a:fld>
            <a:endParaRPr lang="uk-U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16000" y="38100"/>
                <a:ext cx="6498545" cy="523220"/>
              </a:xfrm>
              <a:prstGeom prst="rect">
                <a:avLst/>
              </a:prstGeom>
              <a:gradFill>
                <a:gsLst>
                  <a:gs pos="0">
                    <a:schemeClr val="accent2">
                      <a:lumMod val="40000"/>
                      <a:lumOff val="60000"/>
                    </a:schemeClr>
                  </a:gs>
                  <a:gs pos="100000">
                    <a:srgbClr val="FFFFFF"/>
                  </a:gs>
                </a:gsLst>
                <a:lin ang="0" scaled="1"/>
              </a:gradFill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An exploratory study of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80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e>
                      <m:sub>
                        <m:r>
                          <a:rPr lang="en-US" sz="2800" b="0" i="1" smtClean="0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lang="en-US" sz="2800" b="0" i="1" smtClean="0"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lang="is-IS" sz="28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8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sSup>
                      <m:sSupPr>
                        <m:ctrlP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sz="28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0" y="38100"/>
                <a:ext cx="6498545" cy="523220"/>
              </a:xfrm>
              <a:prstGeom prst="rect">
                <a:avLst/>
              </a:prstGeom>
              <a:blipFill rotWithShape="0">
                <a:blip r:embed="rId2"/>
                <a:stretch>
                  <a:fillRect l="-1970" t="-10465" b="-32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700" y="694345"/>
            <a:ext cx="7099300" cy="45067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77800" y="694345"/>
                <a:ext cx="2006600" cy="92333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High combinatorial</a:t>
                </a:r>
                <a:br>
                  <a:rPr lang="en-US" dirty="0" smtClean="0"/>
                </a:br>
                <a:r>
                  <a:rPr lang="en-US" dirty="0" smtClean="0"/>
                  <a:t>background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dirty="0" smtClean="0"/>
                  <a:t> </a:t>
                </a:r>
                <a:r>
                  <a:rPr lang="en-US" dirty="0" err="1" smtClean="0"/>
                  <a:t>c</a:t>
                </a:r>
                <a:r>
                  <a:rPr lang="en-US" dirty="0" err="1" smtClean="0">
                    <a:latin typeface="Symbol" charset="2"/>
                    <a:ea typeface="Symbol" charset="2"/>
                    <a:cs typeface="Symbol" charset="2"/>
                  </a:rPr>
                  <a:t>t</a:t>
                </a:r>
                <a:r>
                  <a:rPr lang="en-US" dirty="0" smtClean="0"/>
                  <a:t>=59.9 </a:t>
                </a:r>
                <a:r>
                  <a:rPr lang="en-US" dirty="0" smtClean="0">
                    <a:latin typeface="Symbol" charset="2"/>
                    <a:ea typeface="Symbol" charset="2"/>
                    <a:cs typeface="Symbol" charset="2"/>
                  </a:rPr>
                  <a:t>m</a:t>
                </a:r>
                <a:r>
                  <a:rPr lang="en-US" dirty="0" smtClean="0"/>
                  <a:t>m)</a:t>
                </a:r>
                <a:endParaRPr 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800" y="694345"/>
                <a:ext cx="200660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2115" t="-3268" r="-302" b="-9150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>
            <a:off x="1016000" y="1617675"/>
            <a:ext cx="0" cy="22382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0840" y="1872160"/>
            <a:ext cx="201100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Robust PID strategy</a:t>
            </a:r>
            <a:br>
              <a:rPr lang="en-US" dirty="0" smtClean="0"/>
            </a:br>
            <a:r>
              <a:rPr lang="en-US" dirty="0" smtClean="0"/>
              <a:t>needed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-1" y="2651516"/>
            <a:ext cx="2616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TPC / TOF combination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/>
              <a:t> </a:t>
            </a:r>
            <a:r>
              <a:rPr lang="en-US" dirty="0"/>
              <a:t>uses 2-3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/>
              <a:t> </a:t>
            </a:r>
            <a:r>
              <a:rPr lang="en-US" dirty="0" smtClean="0"/>
              <a:t>cuts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Minimum-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s </a:t>
            </a:r>
            <a:r>
              <a:rPr lang="en-US" dirty="0"/>
              <a:t>PID tested as middle-ground (equivalent to max. probability but with ‘flat’ priors</a:t>
            </a:r>
            <a:r>
              <a:rPr lang="en-US" dirty="0" smtClean="0"/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7710350"/>
                  </p:ext>
                </p:extLst>
              </p:nvPr>
            </p:nvGraphicFramePr>
            <p:xfrm>
              <a:off x="5194299" y="5760720"/>
              <a:ext cx="3949701" cy="1097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6567"/>
                    <a:gridCol w="1316567"/>
                    <a:gridCol w="1316567"/>
                  </a:tblGrid>
                  <a:tr h="22798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SIGNIFICANCE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2&lt;</a:t>
                          </a:r>
                          <a:r>
                            <a:rPr lang="en-US" sz="1200" i="1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p</a:t>
                          </a:r>
                          <a:r>
                            <a:rPr lang="en-US" sz="1200" baseline="-250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T</a:t>
                          </a:r>
                          <a:r>
                            <a:rPr lang="en-US" sz="1200" dirty="0" smtClean="0"/>
                            <a:t>&lt;6</a:t>
                          </a:r>
                          <a:r>
                            <a:rPr lang="en-US" sz="1200" baseline="0" dirty="0" smtClean="0"/>
                            <a:t> </a:t>
                          </a:r>
                          <a:r>
                            <a:rPr lang="en-US" sz="1200" baseline="0" dirty="0" err="1" smtClean="0"/>
                            <a:t>GeV</a:t>
                          </a:r>
                          <a:r>
                            <a:rPr lang="en-US" sz="1200" baseline="0" dirty="0" smtClean="0"/>
                            <a:t>/c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3&lt;</a:t>
                          </a:r>
                          <a:r>
                            <a:rPr lang="en-US" sz="12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p</a:t>
                          </a:r>
                          <a:r>
                            <a:rPr lang="en-US" sz="1200" baseline="-250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T</a:t>
                          </a:r>
                          <a:r>
                            <a:rPr lang="en-US" sz="1200" dirty="0" smtClean="0"/>
                            <a:t>&lt;4 </a:t>
                          </a:r>
                          <a:r>
                            <a:rPr lang="en-US" sz="1200" dirty="0" err="1" smtClean="0"/>
                            <a:t>GeV</a:t>
                          </a:r>
                          <a:r>
                            <a:rPr lang="en-US" sz="1200" dirty="0" smtClean="0"/>
                            <a:t>/c</a:t>
                          </a:r>
                          <a:endParaRPr lang="en-US" sz="1200" dirty="0"/>
                        </a:p>
                      </a:txBody>
                      <a:tcPr/>
                    </a:tc>
                  </a:tr>
                  <a:tr h="22798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n</a:t>
                          </a:r>
                          <a:r>
                            <a:rPr lang="en-US" sz="1200" baseline="-25000" dirty="0" smtClean="0">
                              <a:latin typeface="Symbol" charset="2"/>
                              <a:ea typeface="Symbol" charset="2"/>
                              <a:cs typeface="Symbol" charset="2"/>
                            </a:rPr>
                            <a:t>s</a:t>
                          </a:r>
                          <a:endParaRPr lang="en-US" sz="1200" baseline="-25000" dirty="0">
                            <a:latin typeface="Symbol" charset="2"/>
                            <a:ea typeface="Symbol" charset="2"/>
                            <a:cs typeface="Symbol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4.4</a:t>
                          </a:r>
                          <a:r>
                            <a:rPr lang="en-US" sz="1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  <m:r>
                                <a:rPr lang="en-US" sz="12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1.1</m:t>
                              </m:r>
                            </m:oMath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-</a:t>
                          </a:r>
                          <a:endParaRPr lang="en-US" sz="1200" dirty="0"/>
                        </a:p>
                      </a:txBody>
                      <a:tcPr/>
                    </a:tc>
                  </a:tr>
                  <a:tr h="22798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Minimum-</a:t>
                          </a:r>
                          <a:r>
                            <a:rPr lang="en-US" sz="1200" dirty="0" smtClean="0">
                              <a:latin typeface="Symbol" charset="2"/>
                              <a:ea typeface="Symbol" charset="2"/>
                              <a:cs typeface="Symbol" charset="2"/>
                            </a:rPr>
                            <a:t>s</a:t>
                          </a:r>
                          <a:endParaRPr lang="en-US" sz="1200" dirty="0">
                            <a:latin typeface="Symbol" charset="2"/>
                            <a:ea typeface="Symbol" charset="2"/>
                            <a:cs typeface="Symbol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aseline="0" dirty="0" smtClean="0"/>
                            <a:t>5.1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  <m:r>
                                <a:rPr lang="en-US" sz="12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1.0</m:t>
                              </m:r>
                            </m:oMath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aseline="0" dirty="0" smtClean="0"/>
                            <a:t>2.7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  <m:r>
                                <a:rPr lang="en-US" sz="12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1.0</m:t>
                              </m:r>
                            </m:oMath>
                          </a14:m>
                          <a:endParaRPr lang="en-US" sz="1200" dirty="0"/>
                        </a:p>
                      </a:txBody>
                      <a:tcPr/>
                    </a:tc>
                  </a:tr>
                  <a:tr h="227984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Max probability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baseline="0" dirty="0" smtClean="0"/>
                            <a:t>6.0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  <m:r>
                                <a:rPr lang="en-US" sz="12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1.1</m:t>
                              </m:r>
                            </m:oMath>
                          </a14:m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4.4</a:t>
                          </a:r>
                          <a:r>
                            <a:rPr lang="en-US" sz="1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20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±</m:t>
                              </m:r>
                              <m:r>
                                <a:rPr lang="en-US" sz="1200" b="0" i="1" baseline="0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1.1</m:t>
                              </m:r>
                            </m:oMath>
                          </a14:m>
                          <a:endParaRPr lang="en-US" sz="1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87710350"/>
                  </p:ext>
                </p:extLst>
              </p:nvPr>
            </p:nvGraphicFramePr>
            <p:xfrm>
              <a:off x="5194299" y="5760720"/>
              <a:ext cx="3949701" cy="1097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16567"/>
                    <a:gridCol w="1316567"/>
                    <a:gridCol w="1316567"/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SIGNIFICANCE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2&lt;</a:t>
                          </a:r>
                          <a:r>
                            <a:rPr lang="en-US" sz="1200" i="1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p</a:t>
                          </a:r>
                          <a:r>
                            <a:rPr lang="en-US" sz="1200" baseline="-250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T</a:t>
                          </a:r>
                          <a:r>
                            <a:rPr lang="en-US" sz="1200" dirty="0" smtClean="0"/>
                            <a:t>&lt;6</a:t>
                          </a:r>
                          <a:r>
                            <a:rPr lang="en-US" sz="1200" baseline="0" dirty="0" smtClean="0"/>
                            <a:t> </a:t>
                          </a:r>
                          <a:r>
                            <a:rPr lang="en-US" sz="1200" baseline="0" dirty="0" err="1" smtClean="0"/>
                            <a:t>GeV</a:t>
                          </a:r>
                          <a:r>
                            <a:rPr lang="en-US" sz="1200" baseline="0" dirty="0" smtClean="0"/>
                            <a:t>/c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3&lt;</a:t>
                          </a:r>
                          <a:r>
                            <a:rPr lang="en-US" sz="12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p</a:t>
                          </a:r>
                          <a:r>
                            <a:rPr lang="en-US" sz="1200" baseline="-25000" dirty="0" err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a:t>T</a:t>
                          </a:r>
                          <a:r>
                            <a:rPr lang="en-US" sz="1200" dirty="0" smtClean="0"/>
                            <a:t>&lt;4 </a:t>
                          </a:r>
                          <a:r>
                            <a:rPr lang="en-US" sz="1200" dirty="0" err="1" smtClean="0"/>
                            <a:t>GeV</a:t>
                          </a:r>
                          <a:r>
                            <a:rPr lang="en-US" sz="1200" dirty="0" smtClean="0"/>
                            <a:t>/c</a:t>
                          </a:r>
                          <a:endParaRPr lang="en-US" sz="1200" dirty="0"/>
                        </a:p>
                      </a:txBody>
                      <a:tcPr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n</a:t>
                          </a:r>
                          <a:r>
                            <a:rPr lang="en-US" sz="1200" baseline="-25000" dirty="0" smtClean="0">
                              <a:latin typeface="Symbol" charset="2"/>
                              <a:ea typeface="Symbol" charset="2"/>
                              <a:cs typeface="Symbol" charset="2"/>
                            </a:rPr>
                            <a:t>s</a:t>
                          </a:r>
                          <a:endParaRPr lang="en-US" sz="1200" baseline="-25000" dirty="0">
                            <a:latin typeface="Symbol" charset="2"/>
                            <a:ea typeface="Symbol" charset="2"/>
                            <a:cs typeface="Symbol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100463" t="-104444" r="-102315" b="-2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-</a:t>
                          </a:r>
                          <a:endParaRPr lang="en-US" sz="1200" dirty="0"/>
                        </a:p>
                      </a:txBody>
                      <a:tcPr/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Minimum-</a:t>
                          </a:r>
                          <a:r>
                            <a:rPr lang="en-US" sz="1200" dirty="0" smtClean="0">
                              <a:latin typeface="Symbol" charset="2"/>
                              <a:ea typeface="Symbol" charset="2"/>
                              <a:cs typeface="Symbol" charset="2"/>
                            </a:rPr>
                            <a:t>s</a:t>
                          </a:r>
                          <a:endParaRPr lang="en-US" sz="1200" dirty="0">
                            <a:latin typeface="Symbol" charset="2"/>
                            <a:ea typeface="Symbol" charset="2"/>
                            <a:cs typeface="Symbol" charset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100463" t="-204444" r="-102315" b="-1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200463" t="-204444" r="-2315" b="-117778"/>
                          </a:stretch>
                        </a:blipFill>
                      </a:tcPr>
                    </a:tc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/>
                            <a:t>Max probability</a:t>
                          </a:r>
                          <a:endParaRPr lang="en-US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100463" t="-304444" r="-102315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5"/>
                          <a:stretch>
                            <a:fillRect l="-200463" t="-304444" r="-2315" b="-1777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90840" y="5174153"/>
                <a:ext cx="484664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Factor 3 gain in S/B, factor 7 in B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Significance improves</a:t>
                </a:r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dirty="0" smtClean="0"/>
                  <a:t>Bayesian PID good candidate 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e>
                      <m:sub>
                        <m:r>
                          <a:rPr lang="en-US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lang="en-US" i="1"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lang="is-IS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i="1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sSup>
                      <m:sSup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lang="en-US" baseline="-25000" dirty="0" smtClean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840" y="5174153"/>
                <a:ext cx="4846648" cy="923330"/>
              </a:xfrm>
              <a:prstGeom prst="rect">
                <a:avLst/>
              </a:prstGeom>
              <a:blipFill rotWithShape="0">
                <a:blip r:embed="rId6"/>
                <a:stretch>
                  <a:fillRect l="-755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7169149" y="541624"/>
            <a:ext cx="1282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arXiv:1602.01392</a:t>
            </a:r>
          </a:p>
        </p:txBody>
      </p:sp>
    </p:spTree>
    <p:extLst>
      <p:ext uri="{BB962C8B-B14F-4D97-AF65-F5344CB8AC3E}">
        <p14:creationId xmlns:p14="http://schemas.microsoft.com/office/powerpoint/2010/main" val="155428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1" y="4545836"/>
            <a:ext cx="8229600" cy="1219199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Well established existing trend of combining information for complex (“multivariate”) analysis: the Bayesian approach/results presented here are somehow “in the middle”: still keep PID ‘isolated’ but can be easily factorized in a MVA (a Bayesian PID probability becomes then one of the variables)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27</a:t>
            </a:fld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1013858" y="104045"/>
            <a:ext cx="7457043" cy="461665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Some literature and considerations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20701" y="1092200"/>
            <a:ext cx="7950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Bayesian approaches to combine information from different PID detectors have been already used by several experiments (e.g. NA27 [Z. Phys. C50 (1991) 405], HADES [Eur. Phys. J. A40 (2009) 45], BESII [Chin. Phys. C32 (2008) 201]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Bayesian neural networks used also to take decisions </a:t>
            </a:r>
            <a:r>
              <a:rPr lang="en-US" i="1" dirty="0" smtClean="0"/>
              <a:t>on the whole event selection</a:t>
            </a:r>
            <a:r>
              <a:rPr lang="en-US" dirty="0"/>
              <a:t> [</a:t>
            </a:r>
            <a:r>
              <a:rPr lang="en-US" dirty="0" smtClean="0"/>
              <a:t>for example Xu, Ye et al. JINST 3 (2008) P08005]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At LHC (and HEP) is popular the Toolkit for Multi </a:t>
            </a:r>
            <a:r>
              <a:rPr lang="en-US" dirty="0" err="1" smtClean="0"/>
              <a:t>Variate</a:t>
            </a:r>
            <a:r>
              <a:rPr lang="en-US" dirty="0" smtClean="0"/>
              <a:t> Analysis [A. </a:t>
            </a:r>
            <a:r>
              <a:rPr lang="en-US" dirty="0" err="1" smtClean="0"/>
              <a:t>Hoecker</a:t>
            </a:r>
            <a:r>
              <a:rPr lang="en-US" dirty="0" smtClean="0"/>
              <a:t> et al. </a:t>
            </a:r>
            <a:r>
              <a:rPr lang="en-US" dirty="0" err="1" smtClean="0"/>
              <a:t>arXiv:physics</a:t>
            </a:r>
            <a:r>
              <a:rPr lang="en-US" dirty="0" smtClean="0"/>
              <a:t>/0703039 “a nice interface to a large number of algorithms” (quoting BABAR)]. It is used in many analyses by ATLAS/CMS/</a:t>
            </a:r>
            <a:r>
              <a:rPr lang="en-US" dirty="0" err="1" smtClean="0"/>
              <a:t>LHCb</a:t>
            </a:r>
            <a:r>
              <a:rPr lang="en-US" dirty="0" smtClean="0"/>
              <a:t>.  ALICE is also starting to use it, not only combining PID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60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90600" y="0"/>
            <a:ext cx="7518400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/>
              <a:t>Summary and outlook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5351"/>
            <a:ext cx="7505700" cy="4505149"/>
          </a:xfrm>
        </p:spPr>
        <p:txBody>
          <a:bodyPr>
            <a:noAutofit/>
          </a:bodyPr>
          <a:lstStyle/>
          <a:p>
            <a:r>
              <a:rPr lang="en-US" sz="1600" dirty="0" smtClean="0">
                <a:sym typeface="Wingdings"/>
              </a:rPr>
              <a:t>Bayesian </a:t>
            </a:r>
            <a:r>
              <a:rPr lang="en-US" sz="1600" dirty="0" smtClean="0">
                <a:sym typeface="Wingdings"/>
              </a:rPr>
              <a:t>method </a:t>
            </a:r>
            <a:r>
              <a:rPr lang="en-US" sz="1600" dirty="0" smtClean="0">
                <a:sym typeface="Wingdings"/>
              </a:rPr>
              <a:t>for PID in ALICE validated for a variety of analyses</a:t>
            </a:r>
          </a:p>
          <a:p>
            <a:r>
              <a:rPr lang="en-US" sz="1600" dirty="0" smtClean="0">
                <a:sym typeface="Wingdings"/>
              </a:rPr>
              <a:t>In a PID experiment a selection on Bayesian probability is a request on purity 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The main benefit is to increase the purity of the signal </a:t>
            </a:r>
            <a:r>
              <a:rPr lang="en-US" sz="1600" i="1" dirty="0" smtClean="0">
                <a:sym typeface="Wingdings"/>
              </a:rPr>
              <a:t>combining information</a:t>
            </a:r>
            <a:br>
              <a:rPr lang="en-US" sz="1600" i="1" dirty="0" smtClean="0">
                <a:sym typeface="Wingdings"/>
              </a:rPr>
            </a:br>
            <a:r>
              <a:rPr lang="en-US" sz="1600" i="1" dirty="0" smtClean="0">
                <a:sym typeface="Wingdings"/>
              </a:rPr>
              <a:t> from different detectors </a:t>
            </a:r>
            <a:r>
              <a:rPr lang="en-US" sz="1600" dirty="0" smtClean="0">
                <a:sym typeface="Wingdings"/>
              </a:rPr>
              <a:t>via a relatively simple technique</a:t>
            </a:r>
          </a:p>
          <a:p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Iterative procedure for priors extraction tested and validated. Tested also the stability of analyses varying input priors. </a:t>
            </a:r>
          </a:p>
          <a:p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Ability of Monte Carlo simulations to compute efficiencies and misidentification probabilities tested via high-purity samples (two-prongs decays)</a:t>
            </a:r>
          </a:p>
          <a:p>
            <a:r>
              <a:rPr lang="en-US" sz="1600" dirty="0" smtClean="0">
                <a:solidFill>
                  <a:srgbClr val="FF0000"/>
                </a:solidFill>
                <a:sym typeface="Wingdings"/>
              </a:rPr>
              <a:t>A simple Bayesian approach able to reproduce published identified hadron spectra</a:t>
            </a:r>
          </a:p>
          <a:p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Full comparison using D</a:t>
            </a:r>
            <a:r>
              <a:rPr lang="en-US" sz="1600" baseline="30000" dirty="0" smtClean="0">
                <a:solidFill>
                  <a:srgbClr val="0070C0"/>
                </a:solidFill>
                <a:sym typeface="Wingdings"/>
              </a:rPr>
              <a:t>0</a:t>
            </a:r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 “candle”: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Trade-off between between purity / higher dependence on MC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Increase in S/B with respect to </a:t>
            </a:r>
            <a:r>
              <a:rPr lang="en-US" sz="1600" dirty="0" smtClean="0">
                <a:solidFill>
                  <a:srgbClr val="0070C0"/>
                </a:solidFill>
                <a:latin typeface="Cambria Math" charset="0"/>
                <a:ea typeface="Cambria Math" charset="0"/>
                <a:cs typeface="Cambria Math" charset="0"/>
                <a:sym typeface="Wingdings"/>
              </a:rPr>
              <a:t>n</a:t>
            </a:r>
            <a:r>
              <a:rPr lang="en-US" sz="1600" baseline="-25000" dirty="0" smtClean="0">
                <a:solidFill>
                  <a:srgbClr val="0070C0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Similar or greater significance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  <a:sym typeface="Wingdings"/>
              </a:rPr>
              <a:t>Corrected yield stable against the choice of the PID method</a:t>
            </a:r>
          </a:p>
          <a:p>
            <a:r>
              <a:rPr lang="en-US" sz="1600" dirty="0" smtClean="0">
                <a:sym typeface="Wingdings"/>
              </a:rPr>
              <a:t>Bayesian PID approach will prove beneficial in future analysis</a:t>
            </a:r>
          </a:p>
          <a:p>
            <a:r>
              <a:rPr lang="en-US" sz="1600" dirty="0" smtClean="0">
                <a:sym typeface="Wingdings"/>
              </a:rPr>
              <a:t>Analysis limited to TPC and TOF. But we used LS1 not only to make this study,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we completed also TRD</a:t>
            </a:r>
            <a:r>
              <a:rPr lang="is-IS" sz="1600" dirty="0" smtClean="0">
                <a:sym typeface="Wingdings"/>
              </a:rPr>
              <a:t>….</a:t>
            </a:r>
            <a:endParaRPr lang="en-US" sz="1600" dirty="0" smtClean="0">
              <a:sym typeface="Wingding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P. Antonioli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en-US"/>
              <a:t>28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39948" y="5433020"/>
            <a:ext cx="6604052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ALICE Coll., “Particle Identification in ALICE: a Bayesian approach”</a:t>
            </a:r>
            <a:br>
              <a:rPr lang="en-US" dirty="0"/>
            </a:br>
            <a:r>
              <a:rPr lang="en-US" dirty="0"/>
              <a:t>[arXiv:1602.01392, </a:t>
            </a:r>
            <a:r>
              <a:rPr lang="de-DE" dirty="0"/>
              <a:t>CERN-EP-2016-023]</a:t>
            </a:r>
            <a:r>
              <a:rPr lang="en-US" dirty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Accepted for publication on </a:t>
            </a:r>
            <a:r>
              <a:rPr lang="en-US" dirty="0" err="1" smtClean="0"/>
              <a:t>EPJPlus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9278" y="4547195"/>
            <a:ext cx="862002" cy="848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1019" y="710342"/>
            <a:ext cx="2052981" cy="12045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7304" y="2235939"/>
            <a:ext cx="1885950" cy="13325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8409" y="3524170"/>
            <a:ext cx="838200" cy="98552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28074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52500" y="0"/>
            <a:ext cx="75565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29</a:t>
            </a:fld>
            <a:endParaRPr lang="uk-UA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3044"/>
            <a:ext cx="9144000" cy="5636712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54000" y="5130800"/>
            <a:ext cx="2413000" cy="12255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2500" y="1106906"/>
            <a:ext cx="3869757" cy="741145"/>
          </a:xfrm>
          <a:prstGeom prst="ellipse">
            <a:avLst/>
          </a:prstGeom>
          <a:noFill/>
          <a:ln w="28575">
            <a:solidFill>
              <a:srgbClr val="2767E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964630" y="1106906"/>
            <a:ext cx="4083117" cy="741145"/>
          </a:xfrm>
          <a:prstGeom prst="ellipse">
            <a:avLst/>
          </a:prstGeom>
          <a:noFill/>
          <a:ln w="28575">
            <a:solidFill>
              <a:srgbClr val="2767E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6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3</a:t>
            </a:fld>
            <a:endParaRPr lang="uk-UA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801" y="0"/>
            <a:ext cx="7324397" cy="6858000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2579571" y="1260909"/>
            <a:ext cx="3973629" cy="131866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30</a:t>
            </a:fld>
            <a:endParaRPr lang="uk-UA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52500" y="0"/>
            <a:ext cx="75565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  <a:ln>
            <a:noFill/>
          </a:ln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Backup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7017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31</a:t>
            </a:fld>
            <a:endParaRPr lang="uk-UA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952500" y="0"/>
            <a:ext cx="75565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  <a:ln>
            <a:noFill/>
          </a:ln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PID separation power / ALICE barrel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33367"/>
            <a:ext cx="9144000" cy="499126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019800" y="748701"/>
            <a:ext cx="2622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IJMPA </a:t>
            </a:r>
            <a:r>
              <a:rPr lang="en-US" dirty="0"/>
              <a:t>29 (2014) </a:t>
            </a:r>
            <a:r>
              <a:rPr lang="is-IS" dirty="0"/>
              <a:t>1430044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0546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27099" y="1"/>
            <a:ext cx="7637403" cy="639704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>
            <a:normAutofit fontScale="90000"/>
          </a:bodyPr>
          <a:lstStyle/>
          <a:p>
            <a:r>
              <a:rPr lang="en-US"/>
              <a:t>Motivations (I)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903" y="904067"/>
            <a:ext cx="8724429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 Bayesian </a:t>
            </a:r>
            <a:r>
              <a:rPr lang="en-US" sz="2400" dirty="0"/>
              <a:t>approach to PID is part of ‘ALICE </a:t>
            </a:r>
            <a:r>
              <a:rPr lang="en-US" sz="2400" dirty="0" smtClean="0"/>
              <a:t>history’</a:t>
            </a:r>
          </a:p>
          <a:p>
            <a:pPr>
              <a:buFont typeface="Wingdings" charset="2"/>
              <a:buChar char="Ø"/>
            </a:pPr>
            <a:r>
              <a:rPr lang="en-US" sz="2400" i="1" dirty="0" smtClean="0"/>
              <a:t>First </a:t>
            </a:r>
            <a:r>
              <a:rPr lang="en-US" sz="2400" i="1" dirty="0"/>
              <a:t>reference in ALICE </a:t>
            </a:r>
            <a:br>
              <a:rPr lang="en-US" sz="2400" i="1" dirty="0"/>
            </a:br>
            <a:r>
              <a:rPr lang="en-US" sz="1200" dirty="0"/>
              <a:t>I. </a:t>
            </a:r>
            <a:r>
              <a:rPr lang="en-US" sz="1200" dirty="0" err="1"/>
              <a:t>Belikov</a:t>
            </a:r>
            <a:r>
              <a:rPr lang="en-US" sz="1200" dirty="0"/>
              <a:t>, P. </a:t>
            </a:r>
            <a:r>
              <a:rPr lang="en-US" sz="1200" dirty="0" err="1"/>
              <a:t>Hristov</a:t>
            </a:r>
            <a:r>
              <a:rPr lang="en-US" sz="1200" dirty="0"/>
              <a:t> et al., “Bayesian approach for PID in ALICE experiment at the LHC”, CHEP04, Interlaken, Switzerland (2004)</a:t>
            </a:r>
            <a:br>
              <a:rPr lang="en-US" sz="1200" dirty="0"/>
            </a:br>
            <a:r>
              <a:rPr lang="en-US" sz="1200" dirty="0">
                <a:hlinkClick r:id="rId2"/>
              </a:rPr>
              <a:t>http://</a:t>
            </a:r>
            <a:r>
              <a:rPr lang="en-US" sz="1200" dirty="0" smtClean="0">
                <a:hlinkClick r:id="rId2"/>
              </a:rPr>
              <a:t>indico.cern.ch/event/0/session/4/contribution/445</a:t>
            </a:r>
            <a:endParaRPr lang="en-US" sz="1200" dirty="0" smtClean="0"/>
          </a:p>
          <a:p>
            <a:pPr>
              <a:buFont typeface="Wingdings" charset="2"/>
              <a:buChar char="Ø"/>
            </a:pPr>
            <a:r>
              <a:rPr lang="en-US" sz="2000" i="1" dirty="0" smtClean="0"/>
              <a:t>ALICE </a:t>
            </a:r>
            <a:r>
              <a:rPr lang="en-US" sz="2000" i="1" dirty="0"/>
              <a:t>PPR II (2006) presents </a:t>
            </a:r>
            <a:r>
              <a:rPr lang="en-US" sz="2000" i="1" dirty="0" smtClean="0"/>
              <a:t>”virtual” (as any PPR) results </a:t>
            </a:r>
            <a:r>
              <a:rPr lang="en-US" sz="2000" i="1" dirty="0"/>
              <a:t>with Bayesian </a:t>
            </a:r>
            <a:r>
              <a:rPr lang="en-US" sz="2000" i="1" dirty="0" smtClean="0"/>
              <a:t>approach</a:t>
            </a:r>
            <a:br>
              <a:rPr lang="en-US" sz="2000" i="1" dirty="0" smtClean="0"/>
            </a:br>
            <a:r>
              <a:rPr lang="fr-FR" sz="1200" i="1" dirty="0" smtClean="0"/>
              <a:t>J</a:t>
            </a:r>
            <a:r>
              <a:rPr lang="fr-FR" sz="1200" i="1" dirty="0"/>
              <a:t>. Phys. G: </a:t>
            </a:r>
            <a:r>
              <a:rPr lang="fr-FR" sz="1200" i="1" dirty="0" err="1"/>
              <a:t>Nucl</a:t>
            </a:r>
            <a:r>
              <a:rPr lang="fr-FR" sz="1200" i="1" dirty="0"/>
              <a:t>. Part. Phys.</a:t>
            </a:r>
            <a:r>
              <a:rPr lang="fr-FR" sz="1200" dirty="0"/>
              <a:t> </a:t>
            </a:r>
            <a:r>
              <a:rPr lang="fr-FR" sz="1200" b="1" dirty="0"/>
              <a:t>32</a:t>
            </a:r>
            <a:r>
              <a:rPr lang="fr-FR" sz="1200" dirty="0"/>
              <a:t> 1295 </a:t>
            </a:r>
            <a:r>
              <a:rPr lang="fr-FR" sz="1200" dirty="0">
                <a:hlinkClick r:id="rId3" action="ppaction://hlinkfile"/>
              </a:rPr>
              <a:t>doi:10.1088/0954-3899/32/10/001</a:t>
            </a:r>
            <a:endParaRPr lang="en-US" sz="1200" dirty="0">
              <a:hlinkClick r:id="rId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F10C-6403-9F48-8688-3CD5AA729FC1}" type="slidenum">
              <a:rPr lang="en-US"/>
              <a:t>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5406" y="2970449"/>
            <a:ext cx="5493926" cy="29227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710" y="5847771"/>
            <a:ext cx="465509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[PPR/Ref. 81]</a:t>
            </a:r>
            <a:r>
              <a:rPr lang="en-US" dirty="0"/>
              <a:t>: </a:t>
            </a:r>
            <a:r>
              <a:rPr lang="en-US" sz="1200" dirty="0"/>
              <a:t>M. Aguilar-Benitez et al., Z. Phys. C. 50 (1991) 405 </a:t>
            </a:r>
            <a:br>
              <a:rPr lang="en-US" sz="1200" dirty="0"/>
            </a:br>
            <a:r>
              <a:rPr lang="ro-RO" sz="1200" dirty="0">
                <a:hlinkClick r:id="rId6"/>
              </a:rPr>
              <a:t>http://dx.doi.org/10.1007/BF01551452</a:t>
            </a:r>
            <a:r>
              <a:rPr lang="en-US" sz="1200" dirty="0">
                <a:hlinkClick r:id="rId6"/>
              </a:rPr>
              <a:t>  </a:t>
            </a:r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3631259" y="3433704"/>
            <a:ext cx="5324593" cy="790222"/>
          </a:xfrm>
          <a:prstGeom prst="roundRect">
            <a:avLst/>
          </a:prstGeom>
          <a:solidFill>
            <a:schemeClr val="accent2">
              <a:lumMod val="20000"/>
              <a:lumOff val="80000"/>
              <a:alpha val="12000"/>
            </a:schemeClr>
          </a:solidFill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7558" y="3059668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pag</a:t>
            </a:r>
            <a:r>
              <a:rPr lang="en-US" dirty="0"/>
              <a:t>: 1429-1435 for </a:t>
            </a:r>
            <a:r>
              <a:rPr lang="en-US" b="1" dirty="0"/>
              <a:t>combining </a:t>
            </a:r>
            <a:r>
              <a:rPr lang="en-US" dirty="0"/>
              <a:t>PID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0" y="5926142"/>
            <a:ext cx="2868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(LEBC-EHS </a:t>
            </a:r>
            <a:r>
              <a:rPr lang="en-US" sz="1400" smtClean="0"/>
              <a:t>experiment NA27@CERN)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1594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75403"/>
            <a:ext cx="8229600" cy="4371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But RUN1 was hectic! And the most commonly used technique is a “Gaussian” approach based on </a:t>
            </a:r>
            <a:r>
              <a:rPr lang="en-US" sz="2400" dirty="0" smtClean="0">
                <a:latin typeface="Cambria Math" charset="0"/>
                <a:ea typeface="Cambria Math" charset="0"/>
                <a:cs typeface="Cambria Math" charset="0"/>
              </a:rPr>
              <a:t>n</a:t>
            </a:r>
            <a:r>
              <a:rPr lang="en-US" sz="2400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400" dirty="0" smtClean="0"/>
              <a:t> cut</a:t>
            </a:r>
            <a:r>
              <a:rPr lang="is-IS" sz="2400" dirty="0" smtClean="0"/>
              <a:t>…</a:t>
            </a:r>
            <a:br>
              <a:rPr lang="is-IS" sz="2400" dirty="0" smtClean="0"/>
            </a:br>
            <a:endParaRPr lang="is-IS" sz="2400" dirty="0" smtClean="0"/>
          </a:p>
          <a:p>
            <a:pPr marL="0" indent="0">
              <a:buNone/>
            </a:pPr>
            <a:r>
              <a:rPr lang="is-IS" sz="2400" dirty="0" smtClean="0"/>
              <a:t>So... </a:t>
            </a:r>
            <a:r>
              <a:rPr lang="en-US" sz="2400" dirty="0"/>
              <a:t>e</a:t>
            </a:r>
            <a:r>
              <a:rPr lang="is-IS" sz="2400" dirty="0" smtClean="0"/>
              <a:t>ffort to make fully available this tool: </a:t>
            </a:r>
            <a:endParaRPr lang="en-US" sz="2400" dirty="0"/>
          </a:p>
          <a:p>
            <a:pPr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set-up a ‘framework</a:t>
            </a:r>
            <a:r>
              <a:rPr lang="en-US" sz="2000" dirty="0">
                <a:sym typeface="Wingdings"/>
              </a:rPr>
              <a:t>’ to support </a:t>
            </a:r>
            <a:r>
              <a:rPr lang="en-US" sz="2000" dirty="0" smtClean="0">
                <a:sym typeface="Wingdings"/>
              </a:rPr>
              <a:t>Bayesian </a:t>
            </a:r>
            <a:r>
              <a:rPr lang="en-US" sz="2000" dirty="0">
                <a:sym typeface="Wingdings"/>
              </a:rPr>
              <a:t>approach </a:t>
            </a:r>
            <a:r>
              <a:rPr lang="en-US" sz="2000" dirty="0" smtClean="0">
                <a:sym typeface="Wingdings"/>
              </a:rPr>
              <a:t>within the ALICE analyzers community 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compare </a:t>
            </a:r>
            <a:r>
              <a:rPr lang="en-US" sz="2000" dirty="0">
                <a:sym typeface="Wingdings"/>
              </a:rPr>
              <a:t>Bayesian/Gaussian approaches and provide </a:t>
            </a:r>
            <a:r>
              <a:rPr lang="en-US" sz="2000" dirty="0" smtClean="0">
                <a:sym typeface="Wingdings"/>
              </a:rPr>
              <a:t>guidance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assess </a:t>
            </a:r>
            <a:r>
              <a:rPr lang="en-US" sz="2000" dirty="0">
                <a:sym typeface="Wingdings"/>
              </a:rPr>
              <a:t>uncertainties of the methods (in particular about PID </a:t>
            </a:r>
            <a:r>
              <a:rPr lang="en-US" sz="2000" dirty="0" smtClean="0">
                <a:sym typeface="Wingdings"/>
              </a:rPr>
              <a:t>efficiencies)</a:t>
            </a:r>
          </a:p>
          <a:p>
            <a:pPr>
              <a:buFont typeface="Wingdings" charset="2"/>
              <a:buChar char="Ø"/>
            </a:pPr>
            <a:r>
              <a:rPr lang="en-US" sz="2000" dirty="0" smtClean="0">
                <a:sym typeface="Wingdings"/>
              </a:rPr>
              <a:t>validate </a:t>
            </a:r>
            <a:r>
              <a:rPr lang="en-US" sz="2000" dirty="0">
                <a:sym typeface="Wingdings"/>
              </a:rPr>
              <a:t>Bayesian </a:t>
            </a:r>
            <a:r>
              <a:rPr lang="en-US" sz="2000" dirty="0" smtClean="0">
                <a:sym typeface="Wingdings"/>
              </a:rPr>
              <a:t>approach with real data/real (published) analysis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sym typeface="Wingdings"/>
              </a:rPr>
              <a:t>p</a:t>
            </a:r>
            <a:r>
              <a:rPr lang="en-US" sz="2000" dirty="0" smtClean="0">
                <a:sym typeface="Wingdings"/>
              </a:rPr>
              <a:t>repare for RUN2</a:t>
            </a:r>
            <a:endParaRPr lang="en-US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P. </a:t>
            </a:r>
            <a:r>
              <a:rPr lang="en-US" dirty="0" err="1" smtClean="0"/>
              <a:t>Antonioli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1F10C-6403-9F48-8688-3CD5AA729FC1}" type="slidenum">
              <a:rPr lang="en-US"/>
              <a:t>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110074" cy="14170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2190" y="0"/>
            <a:ext cx="1531810" cy="162371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110075" y="1"/>
            <a:ext cx="6611525" cy="639704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Motivations (II)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-77002" y="1335698"/>
            <a:ext cx="111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K.F. Gauss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12190" y="1633395"/>
            <a:ext cx="922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Bayes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52980" y="12699"/>
            <a:ext cx="7519854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dirty="0" smtClean="0"/>
              <a:t>The main ideas of this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6</a:t>
            </a:fld>
            <a:endParaRPr lang="uk-UA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834" y="1422400"/>
            <a:ext cx="2330116" cy="2844800"/>
          </a:xfrm>
          <a:prstGeom prst="rect">
            <a:avLst/>
          </a:prstGeom>
        </p:spPr>
      </p:pic>
      <p:sp>
        <p:nvSpPr>
          <p:cNvPr id="7" name="Line Callout 2 (No Border) 6"/>
          <p:cNvSpPr/>
          <p:nvPr/>
        </p:nvSpPr>
        <p:spPr>
          <a:xfrm>
            <a:off x="6235700" y="971550"/>
            <a:ext cx="2349500" cy="901700"/>
          </a:xfrm>
          <a:prstGeom prst="callout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Some formalism to describe PID in a HEP experiment</a:t>
            </a:r>
            <a:endParaRPr lang="en-US" dirty="0"/>
          </a:p>
        </p:txBody>
      </p:sp>
      <p:sp>
        <p:nvSpPr>
          <p:cNvPr id="8" name="Line Callout 2 (No Border) 7"/>
          <p:cNvSpPr/>
          <p:nvPr/>
        </p:nvSpPr>
        <p:spPr>
          <a:xfrm rot="737556">
            <a:off x="6304755" y="2448874"/>
            <a:ext cx="2349500" cy="901700"/>
          </a:xfrm>
          <a:prstGeom prst="callout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Handling the priors</a:t>
            </a:r>
            <a:endParaRPr lang="en-US" dirty="0"/>
          </a:p>
        </p:txBody>
      </p:sp>
      <p:sp>
        <p:nvSpPr>
          <p:cNvPr id="9" name="Line Callout 2 (No Border) 8"/>
          <p:cNvSpPr/>
          <p:nvPr/>
        </p:nvSpPr>
        <p:spPr>
          <a:xfrm rot="1424936">
            <a:off x="6080073" y="4013794"/>
            <a:ext cx="2349500" cy="901700"/>
          </a:xfrm>
          <a:prstGeom prst="callout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them</a:t>
            </a:r>
            <a:br>
              <a:rPr lang="en-US" dirty="0" smtClean="0"/>
            </a:br>
            <a:r>
              <a:rPr lang="en-US" dirty="0" smtClean="0"/>
              <a:t>with data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7782" y="2401520"/>
            <a:ext cx="2195290" cy="88655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6884" y="1377822"/>
            <a:ext cx="1839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Have fun in RUN2</a:t>
            </a:r>
            <a:endParaRPr lang="en-US" dirty="0"/>
          </a:p>
        </p:txBody>
      </p:sp>
      <p:sp>
        <p:nvSpPr>
          <p:cNvPr id="16" name="Line Callout 2 (No Border) 15"/>
          <p:cNvSpPr/>
          <p:nvPr/>
        </p:nvSpPr>
        <p:spPr>
          <a:xfrm>
            <a:off x="5568950" y="5469937"/>
            <a:ext cx="2349500" cy="90170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2430"/>
              <a:gd name="adj6" fmla="val -4072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 high purity samples to check PID performance </a:t>
            </a:r>
            <a:endParaRPr lang="en-US" dirty="0"/>
          </a:p>
        </p:txBody>
      </p:sp>
      <p:sp>
        <p:nvSpPr>
          <p:cNvPr id="17" name="Line Callout 2 (No Border) 16"/>
          <p:cNvSpPr/>
          <p:nvPr/>
        </p:nvSpPr>
        <p:spPr>
          <a:xfrm>
            <a:off x="2590800" y="5454650"/>
            <a:ext cx="2349500" cy="901700"/>
          </a:xfrm>
          <a:prstGeom prst="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63557"/>
              <a:gd name="adj6" fmla="val 5117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Compare output of analyses</a:t>
            </a:r>
            <a:endParaRPr lang="en-US" dirty="0"/>
          </a:p>
        </p:txBody>
      </p:sp>
      <p:sp>
        <p:nvSpPr>
          <p:cNvPr id="18" name="Line Callout 2 (No Border) 17"/>
          <p:cNvSpPr/>
          <p:nvPr/>
        </p:nvSpPr>
        <p:spPr>
          <a:xfrm>
            <a:off x="130677" y="4321942"/>
            <a:ext cx="2349500" cy="901700"/>
          </a:xfrm>
          <a:prstGeom prst="callout2">
            <a:avLst>
              <a:gd name="adj1" fmla="val -6602"/>
              <a:gd name="adj2" fmla="val 76532"/>
              <a:gd name="adj3" fmla="val -41813"/>
              <a:gd name="adj4" fmla="val 63333"/>
              <a:gd name="adj5" fmla="val -139613"/>
              <a:gd name="adj6" fmla="val 14468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Compare performance of different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71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54100" y="0"/>
            <a:ext cx="7416800" cy="623000"/>
          </a:xfrm>
          <a:prstGeom prst="rect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  <a:ln>
            <a:noFill/>
          </a:ln>
        </p:spPr>
        <p:txBody>
          <a:bodyPr/>
          <a:lstStyle/>
          <a:p>
            <a:r>
              <a:rPr lang="en-US" dirty="0" smtClean="0"/>
              <a:t>Some PID formalism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7</a:t>
            </a:fld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266700" y="1016000"/>
            <a:ext cx="508536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Given a raw signal</a:t>
            </a:r>
            <a:r>
              <a:rPr lang="en-US" sz="2400" dirty="0" smtClean="0"/>
              <a:t>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S </a:t>
            </a:r>
            <a:r>
              <a:rPr lang="en-US" dirty="0" smtClean="0"/>
              <a:t>from a detector </a:t>
            </a:r>
            <a:r>
              <a:rPr lang="en-US" dirty="0" smtClean="0">
                <a:sym typeface="Wingdings"/>
              </a:rPr>
              <a:t> cut on</a:t>
            </a:r>
            <a:r>
              <a:rPr lang="en-US" sz="2400" dirty="0" smtClean="0">
                <a:sym typeface="Wingdings"/>
              </a:rPr>
              <a:t> </a:t>
            </a:r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S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sym typeface="Wingdings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dirty="0" smtClean="0">
                <a:sym typeface="Wingdings"/>
              </a:rPr>
              <a:t>Or use a discriminating variable </a:t>
            </a:r>
            <a:r>
              <a:rPr lang="en-US" sz="3200" i="1" dirty="0" smtClean="0">
                <a:latin typeface="Symbol" charset="2"/>
                <a:ea typeface="Symbol" charset="2"/>
                <a:cs typeface="Symbol" charset="2"/>
                <a:sym typeface="Wingdings"/>
              </a:rPr>
              <a:t>x</a:t>
            </a:r>
            <a:r>
              <a:rPr lang="en-US" i="1" dirty="0" smtClean="0">
                <a:sym typeface="Wingdings"/>
              </a:rPr>
              <a:t> </a:t>
            </a:r>
            <a:endParaRPr lang="en-US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175" y="1631553"/>
            <a:ext cx="2432050" cy="70423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V="1">
            <a:off x="4458016" y="2296189"/>
            <a:ext cx="723900" cy="584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56980" y="2843343"/>
            <a:ext cx="1880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PID discriminating</a:t>
            </a:r>
            <a:br>
              <a:rPr lang="en-US" smtClean="0"/>
            </a:br>
            <a:r>
              <a:rPr lang="en-US" smtClean="0"/>
              <a:t>variable</a:t>
            </a: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7400925" y="2307872"/>
            <a:ext cx="368300" cy="767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34200" y="3075385"/>
            <a:ext cx="1985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Response function:</a:t>
            </a:r>
            <a:r>
              <a:rPr lang="en-US" dirty="0"/>
              <a:t> </a:t>
            </a:r>
            <a:r>
              <a:rPr lang="en-US" dirty="0" smtClean="0"/>
              <a:t>to embed detector specifics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350000" y="1016000"/>
            <a:ext cx="584200" cy="620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89143" y="662328"/>
            <a:ext cx="18301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Functional form of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x</a:t>
            </a:r>
            <a:r>
              <a:rPr lang="en-US" dirty="0" smtClean="0"/>
              <a:t> depends on detector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928" y="3990561"/>
            <a:ext cx="52052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a detector with a </a:t>
            </a:r>
            <a:r>
              <a:rPr lang="en-US" dirty="0" smtClean="0">
                <a:solidFill>
                  <a:srgbClr val="FF0000"/>
                </a:solidFill>
              </a:rPr>
              <a:t>Gaussian</a:t>
            </a:r>
            <a:r>
              <a:rPr lang="en-US" dirty="0" smtClean="0"/>
              <a:t> response, R is given by</a:t>
            </a:r>
            <a:br>
              <a:rPr lang="en-US" dirty="0" smtClean="0"/>
            </a:br>
            <a:r>
              <a:rPr lang="en-US" dirty="0" smtClean="0"/>
              <a:t>the expected average signal for a given species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H</a:t>
            </a:r>
            <a:r>
              <a:rPr lang="en-US" i="1" baseline="-25000" dirty="0" smtClean="0">
                <a:latin typeface="Times New Roman" charset="0"/>
                <a:ea typeface="Times New Roman" charset="0"/>
                <a:cs typeface="Times New Roman" charset="0"/>
              </a:rPr>
              <a:t>i</a:t>
            </a:r>
            <a:r>
              <a:rPr lang="en-US" dirty="0" smtClean="0"/>
              <a:t>: 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3517" y="3983202"/>
            <a:ext cx="1095691" cy="717180"/>
          </a:xfrm>
          <a:prstGeom prst="rect">
            <a:avLst/>
          </a:prstGeom>
        </p:spPr>
      </p:pic>
      <p:sp>
        <p:nvSpPr>
          <p:cNvPr id="21" name="Down Arrow 20"/>
          <p:cNvSpPr/>
          <p:nvPr/>
        </p:nvSpPr>
        <p:spPr>
          <a:xfrm>
            <a:off x="393700" y="4700382"/>
            <a:ext cx="254000" cy="35421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74528" y="511809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“n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”</a:t>
            </a:r>
            <a:r>
              <a:rPr lang="en-US" dirty="0" smtClean="0"/>
              <a:t> variable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805" y="4714104"/>
            <a:ext cx="3106421" cy="130796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228014" y="5914617"/>
            <a:ext cx="3953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dirty="0" smtClean="0"/>
              <a:t>= ITS, TPC, TRD, TOF, HMPID, EMCAL,</a:t>
            </a:r>
            <a:r>
              <a:rPr lang="is-IS" dirty="0" smtClean="0"/>
              <a:t>….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0925" y="4594184"/>
            <a:ext cx="1619266" cy="202408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4104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237944" y="-4526"/>
            <a:ext cx="6609121" cy="603437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>
            <a:normAutofit fontScale="90000"/>
          </a:bodyPr>
          <a:lstStyle/>
          <a:p>
            <a:r>
              <a:rPr lang="en-US" dirty="0"/>
              <a:t>What is </a:t>
            </a:r>
            <a:r>
              <a:rPr lang="en-US" i="1" dirty="0" smtClean="0">
                <a:latin typeface="Times New Roman" charset="0"/>
                <a:ea typeface="Times New Roman" charset="0"/>
                <a:cs typeface="Times New Roman" charset="0"/>
              </a:rPr>
              <a:t>S</a:t>
            </a:r>
            <a:r>
              <a:rPr lang="en-US" i="1" baseline="-25000" dirty="0" smtClean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dirty="0" smtClean="0"/>
              <a:t> </a:t>
            </a:r>
            <a:r>
              <a:rPr lang="en-US" dirty="0"/>
              <a:t>in ALICE?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5020" y="1028521"/>
          <a:ext cx="4198962" cy="25603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29170"/>
                <a:gridCol w="3169792"/>
              </a:tblGrid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Observable/technique</a:t>
                      </a:r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dE/dx</a:t>
                      </a:r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TPC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dE/dx</a:t>
                      </a:r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TRD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dE/dx</a:t>
                      </a:r>
                      <a:r>
                        <a:rPr lang="en-US" baseline="0"/>
                        <a:t> + </a:t>
                      </a:r>
                      <a:r>
                        <a:rPr lang="en-US"/>
                        <a:t>transition</a:t>
                      </a:r>
                      <a:r>
                        <a:rPr lang="en-US" baseline="0"/>
                        <a:t> radiation</a:t>
                      </a:r>
                      <a:endParaRPr lang="en-US"/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TOF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Symbol" charset="2"/>
                          <a:cs typeface="Symbol" charset="2"/>
                        </a:rPr>
                        <a:t>b </a:t>
                      </a:r>
                      <a:r>
                        <a:rPr lang="en-US">
                          <a:latin typeface="+mn-lt"/>
                          <a:cs typeface="Symbol" charset="2"/>
                        </a:rPr>
                        <a:t>vi</a:t>
                      </a:r>
                      <a:r>
                        <a:rPr lang="en-US" baseline="0">
                          <a:latin typeface="+mn-lt"/>
                          <a:cs typeface="Symbol" charset="2"/>
                        </a:rPr>
                        <a:t>a</a:t>
                      </a:r>
                      <a:r>
                        <a:rPr lang="en-US" baseline="0">
                          <a:latin typeface="Symbol" charset="2"/>
                          <a:cs typeface="Symbol" charset="2"/>
                        </a:rPr>
                        <a:t> </a:t>
                      </a:r>
                      <a:r>
                        <a:rPr lang="en-US"/>
                        <a:t>time of flight</a:t>
                      </a:r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EMCAL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E/p</a:t>
                      </a:r>
                    </a:p>
                  </a:txBody>
                  <a:tcPr/>
                </a:tc>
              </a:tr>
              <a:tr h="361545">
                <a:tc>
                  <a:txBody>
                    <a:bodyPr/>
                    <a:lstStyle/>
                    <a:p>
                      <a:r>
                        <a:rPr lang="en-US"/>
                        <a:t>HMPID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baseline="0"/>
                        <a:t> via Cerenkov angle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82C23-3BB4-7C42-9153-A6B2BA95A790}" type="slidenum">
              <a:t>8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2505" y="828529"/>
            <a:ext cx="4313663" cy="29051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2852" y="5147431"/>
            <a:ext cx="7188763" cy="1200329"/>
          </a:xfrm>
          <a:prstGeom prst="rect">
            <a:avLst/>
          </a:prstGeom>
          <a:solidFill>
            <a:srgbClr val="FFFFFF"/>
          </a:solidFill>
          <a:ln>
            <a:solidFill>
              <a:srgbClr val="953735"/>
            </a:solidFill>
          </a:ln>
        </p:spPr>
        <p:txBody>
          <a:bodyPr wrap="none" rtlCol="0">
            <a:spAutoFit/>
          </a:bodyPr>
          <a:lstStyle/>
          <a:p>
            <a:r>
              <a:rPr lang="en-US" u="sng" dirty="0"/>
              <a:t>Please </a:t>
            </a:r>
            <a:r>
              <a:rPr lang="en-US" u="sng" dirty="0" smtClean="0"/>
              <a:t>note (not discussed in this talk):</a:t>
            </a:r>
            <a:endParaRPr lang="en-US" u="sng" dirty="0"/>
          </a:p>
          <a:p>
            <a:r>
              <a:rPr lang="en-US" dirty="0"/>
              <a:t>- T0 </a:t>
            </a:r>
            <a:r>
              <a:rPr lang="en-US" dirty="0" smtClean="0"/>
              <a:t>detector is part of time-of-flight measurement (collision event time)</a:t>
            </a:r>
            <a:endParaRPr lang="en-US" dirty="0"/>
          </a:p>
          <a:p>
            <a:r>
              <a:rPr lang="en-US" dirty="0"/>
              <a:t>- </a:t>
            </a:r>
            <a:r>
              <a:rPr lang="en-US" dirty="0" smtClean="0"/>
              <a:t>Secondary vertices</a:t>
            </a:r>
            <a:r>
              <a:rPr lang="en-US" dirty="0"/>
              <a:t> (K</a:t>
            </a:r>
            <a:r>
              <a:rPr lang="en-US" baseline="-25000" dirty="0"/>
              <a:t>0</a:t>
            </a:r>
            <a:r>
              <a:rPr lang="en-US" dirty="0"/>
              <a:t>,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/>
              <a:t>, ...) and </a:t>
            </a:r>
            <a:r>
              <a:rPr lang="en-US" dirty="0" smtClean="0"/>
              <a:t>kinks for K  </a:t>
            </a:r>
            <a:r>
              <a:rPr lang="en-US" i="1" dirty="0" smtClean="0"/>
              <a:t>are</a:t>
            </a:r>
            <a:r>
              <a:rPr lang="en-US" dirty="0" smtClean="0"/>
              <a:t> </a:t>
            </a:r>
            <a:r>
              <a:rPr lang="en-US" dirty="0"/>
              <a:t>PID... </a:t>
            </a:r>
            <a:r>
              <a:rPr lang="en-US" dirty="0" smtClean="0"/>
              <a:t>(“</a:t>
            </a:r>
            <a:r>
              <a:rPr lang="en-US" dirty="0"/>
              <a:t>topological </a:t>
            </a:r>
            <a:r>
              <a:rPr lang="en-US" dirty="0" smtClean="0"/>
              <a:t>PID”)</a:t>
            </a:r>
            <a:endParaRPr lang="en-US" dirty="0"/>
          </a:p>
          <a:p>
            <a:r>
              <a:rPr lang="en-US" dirty="0"/>
              <a:t>- MUON </a:t>
            </a:r>
            <a:r>
              <a:rPr lang="en-US" i="1" dirty="0"/>
              <a:t>is</a:t>
            </a:r>
            <a:r>
              <a:rPr lang="en-US" dirty="0"/>
              <a:t> PID </a:t>
            </a:r>
            <a:r>
              <a:rPr lang="en-US" dirty="0" smtClean="0"/>
              <a:t>(hadron absorber </a:t>
            </a:r>
            <a:r>
              <a:rPr lang="en-US" dirty="0"/>
              <a:t>etc</a:t>
            </a:r>
            <a:r>
              <a:rPr lang="en-US" dirty="0" smtClean="0"/>
              <a:t>...)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321" y="3978297"/>
            <a:ext cx="7221272" cy="1046440"/>
          </a:xfrm>
          <a:prstGeom prst="rect">
            <a:avLst/>
          </a:prstGeom>
          <a:noFill/>
          <a:ln w="38100" cmpd="sng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For </a:t>
            </a:r>
            <a:r>
              <a:rPr lang="en-US" dirty="0" smtClean="0"/>
              <a:t>an </a:t>
            </a:r>
            <a:r>
              <a:rPr lang="en-US" dirty="0"/>
              <a:t>overview </a:t>
            </a:r>
            <a:r>
              <a:rPr lang="en-US" dirty="0" smtClean="0"/>
              <a:t>of PID detectors/techniques in </a:t>
            </a:r>
            <a:r>
              <a:rPr lang="en-US" dirty="0"/>
              <a:t>ALICE:</a:t>
            </a:r>
          </a:p>
          <a:p>
            <a:r>
              <a:rPr lang="en-US" sz="1600" dirty="0"/>
              <a:t>(slides) C. </a:t>
            </a:r>
            <a:r>
              <a:rPr lang="en-US" sz="1600" dirty="0" err="1"/>
              <a:t>Zampolli</a:t>
            </a:r>
            <a:r>
              <a:rPr lang="en-US" sz="1600" dirty="0"/>
              <a:t> at PLHC 2012: </a:t>
            </a:r>
          </a:p>
          <a:p>
            <a:r>
              <a:rPr lang="en-US" sz="1200" dirty="0">
                <a:hlinkClick r:id="rId3"/>
              </a:rPr>
              <a:t>https://indico.cern.ch/getFile.py/access?contribId=127&amp;sessionId=4&amp;resId=3&amp;materialId=slides&amp;confId=164272</a:t>
            </a:r>
            <a:endParaRPr lang="en-US" sz="1200" dirty="0"/>
          </a:p>
          <a:p>
            <a:r>
              <a:rPr lang="en-US" sz="1600" dirty="0"/>
              <a:t>(paper) </a:t>
            </a:r>
            <a:r>
              <a:rPr lang="en-US" sz="1600" dirty="0" smtClean="0"/>
              <a:t>IJMPA 29 (2014) </a:t>
            </a:r>
            <a:r>
              <a:rPr lang="is-IS" sz="1600" dirty="0" smtClean="0"/>
              <a:t>1430044 ALICE Performance arXiv:1402.4476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7421" y="729422"/>
            <a:ext cx="4144171" cy="31383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33" y="5346517"/>
            <a:ext cx="1229319" cy="80215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5917" y="659668"/>
            <a:ext cx="4250341" cy="32980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2945" y="848054"/>
            <a:ext cx="4165600" cy="290034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4049" y="1010390"/>
            <a:ext cx="4669951" cy="23014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1543" y="833640"/>
            <a:ext cx="4552457" cy="3113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65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65200" y="0"/>
            <a:ext cx="7505700" cy="623000"/>
          </a:xfrm>
          <a:prstGeom prst="rect">
            <a:avLst/>
          </a:prstGeom>
          <a:gradFill>
            <a:gsLst>
              <a:gs pos="40000">
                <a:srgbClr val="F0D5D4"/>
              </a:gs>
              <a:gs pos="0">
                <a:schemeClr val="accent2">
                  <a:lumMod val="40000"/>
                  <a:lumOff val="60000"/>
                </a:schemeClr>
              </a:gs>
              <a:gs pos="100000">
                <a:srgbClr val="FFFFFF"/>
              </a:gs>
            </a:gsLst>
            <a:lin ang="0" scaled="1"/>
          </a:gradFill>
        </p:spPr>
        <p:txBody>
          <a:bodyPr/>
          <a:lstStyle/>
          <a:p>
            <a:r>
              <a:rPr lang="en-US" sz="2800" dirty="0" smtClean="0"/>
              <a:t>A practical example of </a:t>
            </a:r>
            <a:r>
              <a:rPr lang="en-US" sz="2800" dirty="0" smtClean="0"/>
              <a:t>a </a:t>
            </a:r>
            <a:r>
              <a:rPr lang="en-US" sz="2800" dirty="0" smtClean="0">
                <a:latin typeface="Symbol" charset="2"/>
                <a:ea typeface="Symbol" charset="2"/>
                <a:cs typeface="Symbol" charset="2"/>
              </a:rPr>
              <a:t>x</a:t>
            </a:r>
            <a:r>
              <a:rPr lang="is-IS" sz="2800" dirty="0">
                <a:latin typeface="Symbol" charset="2"/>
                <a:ea typeface="Symbol" charset="2"/>
                <a:cs typeface="Symbol" charset="2"/>
              </a:rPr>
              <a:t>:</a:t>
            </a:r>
            <a:r>
              <a:rPr lang="is-IS" sz="2800" dirty="0" smtClean="0">
                <a:latin typeface="Symbol" charset="2"/>
                <a:ea typeface="Symbol" charset="2"/>
                <a:cs typeface="Symbol" charset="2"/>
              </a:rPr>
              <a:t> </a:t>
            </a:r>
            <a:r>
              <a:rPr lang="is-IS" sz="2800" dirty="0" smtClean="0">
                <a:latin typeface="+mn-lt"/>
                <a:ea typeface="Symbol" charset="2"/>
                <a:cs typeface="Symbol" charset="2"/>
              </a:rPr>
              <a:t>the TOF case</a:t>
            </a:r>
            <a:endParaRPr lang="en-US" sz="2800" dirty="0">
              <a:latin typeface="+mn-lt"/>
              <a:ea typeface="Symbol" charset="2"/>
              <a:cs typeface="Symbol" charset="2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 Antonioli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237A88-C932-8C41-997E-AD8DB1AC3B4C}" type="slidenum">
              <a:rPr lang="uk-UA" smtClean="0"/>
              <a:t>9</a:t>
            </a:fld>
            <a:endParaRPr lang="uk-UA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50" y="1435100"/>
            <a:ext cx="4686300" cy="121920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28900" y="1104900"/>
            <a:ext cx="495300" cy="330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7104" y="679284"/>
            <a:ext cx="2737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Arrival time at the detector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77822" y="667146"/>
            <a:ext cx="2039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Collision event time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140998" y="1045008"/>
            <a:ext cx="53576" cy="4499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41622" y="694044"/>
            <a:ext cx="3075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time for a particle belonging to species “</a:t>
            </a:r>
            <a:r>
              <a:rPr lang="en-US" dirty="0" err="1" smtClean="0"/>
              <a:t>i</a:t>
            </a:r>
            <a:r>
              <a:rPr lang="en-US" dirty="0" smtClean="0"/>
              <a:t>” (</a:t>
            </a:r>
            <a:r>
              <a:rPr lang="en-US" dirty="0" err="1" smtClean="0"/>
              <a:t>i</a:t>
            </a:r>
            <a:r>
              <a:rPr lang="en-US" dirty="0" smtClean="0"/>
              <a:t>=</a:t>
            </a:r>
            <a:r>
              <a:rPr lang="en-US" dirty="0" err="1" smtClean="0"/>
              <a:t>e,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err="1" smtClean="0"/>
              <a:t>,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n-US" dirty="0" err="1" smtClean="0"/>
              <a:t>,K,p,d,t</a:t>
            </a:r>
            <a:r>
              <a:rPr lang="en-US" dirty="0" smtClean="0"/>
              <a:t>,</a:t>
            </a:r>
            <a:r>
              <a:rPr lang="is-IS" dirty="0" smtClean="0"/>
              <a:t>…)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243122" y="1003300"/>
            <a:ext cx="589752" cy="6140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488" y="2755593"/>
            <a:ext cx="4391424" cy="71080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62800" y="3453393"/>
            <a:ext cx="1816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Include </a:t>
            </a:r>
            <a:r>
              <a:rPr lang="en-US" smtClean="0"/>
              <a:t>tracking contribution</a:t>
            </a:r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21" y="3541368"/>
            <a:ext cx="5039301" cy="3316632"/>
          </a:xfrm>
          <a:prstGeom prst="rect">
            <a:avLst/>
          </a:prstGeom>
        </p:spPr>
      </p:pic>
      <p:sp>
        <p:nvSpPr>
          <p:cNvPr id="22" name="Left Brace 21"/>
          <p:cNvSpPr/>
          <p:nvPr/>
        </p:nvSpPr>
        <p:spPr>
          <a:xfrm rot="5400000" flipV="1">
            <a:off x="7053833" y="1223373"/>
            <a:ext cx="412012" cy="2853927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086600" y="203200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endParaRPr lang="en-US" sz="2400" i="1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42561" y="5433020"/>
            <a:ext cx="31442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similarly for ITS/TPC where the expected value is </a:t>
            </a:r>
            <a:r>
              <a:rPr lang="en-US" dirty="0" err="1" smtClean="0"/>
              <a:t>dE</a:t>
            </a:r>
            <a:r>
              <a:rPr lang="en-US" dirty="0" smtClean="0"/>
              <a:t>/dx modelling (Bethe-Bloch) for species “</a:t>
            </a:r>
            <a:r>
              <a:rPr lang="en-US" dirty="0" err="1" smtClean="0"/>
              <a:t>i</a:t>
            </a:r>
            <a:r>
              <a:rPr lang="en-US" dirty="0" smtClean="0"/>
              <a:t>”, etc.</a:t>
            </a:r>
            <a:endParaRPr lang="en-US" dirty="0"/>
          </a:p>
        </p:txBody>
      </p:sp>
      <p:cxnSp>
        <p:nvCxnSpPr>
          <p:cNvPr id="6" name="Straight Connector 5"/>
          <p:cNvCxnSpPr>
            <a:endCxn id="23" idx="1"/>
          </p:cNvCxnSpPr>
          <p:nvPr/>
        </p:nvCxnSpPr>
        <p:spPr>
          <a:xfrm>
            <a:off x="5832874" y="1838425"/>
            <a:ext cx="1253726" cy="4244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458818" y="2136553"/>
            <a:ext cx="1609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(response function)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662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58910</TotalTime>
  <Words>1688</Words>
  <Application>Microsoft Macintosh PowerPoint</Application>
  <PresentationFormat>On-screen Show (4:3)</PresentationFormat>
  <Paragraphs>323</Paragraphs>
  <Slides>31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Calibri</vt:lpstr>
      <vt:lpstr>Cambria Math</vt:lpstr>
      <vt:lpstr>Symbol</vt:lpstr>
      <vt:lpstr>Times New Roman</vt:lpstr>
      <vt:lpstr>Wingdings</vt:lpstr>
      <vt:lpstr>Arial</vt:lpstr>
      <vt:lpstr>Office Theme</vt:lpstr>
      <vt:lpstr>A Bayesian approach  to particle identification in ALICE</vt:lpstr>
      <vt:lpstr>The ALICE detector</vt:lpstr>
      <vt:lpstr>PowerPoint Presentation</vt:lpstr>
      <vt:lpstr>Motivations (I)</vt:lpstr>
      <vt:lpstr>PowerPoint Presentation</vt:lpstr>
      <vt:lpstr>The main ideas of this work</vt:lpstr>
      <vt:lpstr>Some PID formalism</vt:lpstr>
      <vt:lpstr>What is Sa in ALICE?</vt:lpstr>
      <vt:lpstr>A practical example of a x: the TOF case</vt:lpstr>
      <vt:lpstr>Using individually PID detectors to make selections….</vt:lpstr>
      <vt:lpstr>or exploiting combination of PID information</vt:lpstr>
      <vt:lpstr>combining PID detectors</vt:lpstr>
      <vt:lpstr>Extracting the prior from data (I)</vt:lpstr>
      <vt:lpstr>Extracting the priors from data (II)</vt:lpstr>
      <vt:lpstr>Comparing priors with measured abundances</vt:lpstr>
      <vt:lpstr>Benchmark PID with two-prong decay channels</vt:lpstr>
      <vt:lpstr>PID matrix and some definitions</vt:lpstr>
      <vt:lpstr>PID efficiencies: data and Monte Carlo</vt:lpstr>
      <vt:lpstr>PID efficiencies: data and Monte Carlo (II)</vt:lpstr>
      <vt:lpstr>Compare physics analysis: identified hadron spectra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and outlook</vt:lpstr>
      <vt:lpstr>Thanks for your attention!</vt:lpstr>
      <vt:lpstr>PowerPoint Presentation</vt:lpstr>
      <vt:lpstr>PowerPoint Presentation</vt:lpstr>
    </vt:vector>
  </TitlesOfParts>
  <Company>INFN - Bologna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flavours results in pp collisions at LHC with ALICE</dc:title>
  <dc:creator>Pietro Antonioli</dc:creator>
  <cp:lastModifiedBy>Pietro Antonioli</cp:lastModifiedBy>
  <cp:revision>669</cp:revision>
  <cp:lastPrinted>2016-04-17T17:07:22Z</cp:lastPrinted>
  <dcterms:created xsi:type="dcterms:W3CDTF">2012-05-24T08:45:58Z</dcterms:created>
  <dcterms:modified xsi:type="dcterms:W3CDTF">2016-04-19T08:12:22Z</dcterms:modified>
</cp:coreProperties>
</file>