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33" r:id="rId2"/>
    <p:sldId id="257" r:id="rId3"/>
    <p:sldId id="288" r:id="rId4"/>
    <p:sldId id="334" r:id="rId5"/>
    <p:sldId id="336" r:id="rId6"/>
    <p:sldId id="289" r:id="rId7"/>
    <p:sldId id="287" r:id="rId8"/>
    <p:sldId id="266" r:id="rId9"/>
    <p:sldId id="321" r:id="rId10"/>
    <p:sldId id="308" r:id="rId11"/>
    <p:sldId id="346" r:id="rId12"/>
    <p:sldId id="343" r:id="rId13"/>
    <p:sldId id="338" r:id="rId14"/>
    <p:sldId id="339" r:id="rId15"/>
    <p:sldId id="340" r:id="rId16"/>
    <p:sldId id="345" r:id="rId17"/>
    <p:sldId id="327" r:id="rId18"/>
    <p:sldId id="34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70" autoAdjust="0"/>
    <p:restoredTop sz="96187" autoAdjust="0"/>
  </p:normalViewPr>
  <p:slideViewPr>
    <p:cSldViewPr snapToGrid="0">
      <p:cViewPr varScale="1">
        <p:scale>
          <a:sx n="112" d="100"/>
          <a:sy n="112" d="100"/>
        </p:scale>
        <p:origin x="120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5527C3-5CEA-4988-8ECF-5D6C80ECF92E}" type="datetimeFigureOut">
              <a:rPr lang="en-US" smtClean="0"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EFA94-C14C-4491-A8E4-F714C51A5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18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EFA94-C14C-4491-A8E4-F714C51A5D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89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track reconstruction process can be divided in 3 steps: track seeding, building and fitting.</a:t>
            </a:r>
          </a:p>
          <a:p>
            <a:r>
              <a:rPr lang="en-US" dirty="0" smtClean="0"/>
              <a:t>The track fit is the bare repetition of the basic unit, ideal as a starting point.</a:t>
            </a:r>
          </a:p>
          <a:p>
            <a:r>
              <a:rPr lang="en-US" dirty="0" smtClean="0"/>
              <a:t>Track building is the most time consuming part - it involves branching points of variable </a:t>
            </a:r>
            <a:r>
              <a:rPr lang="en-US" dirty="0" err="1" smtClean="0"/>
              <a:t>size,with</a:t>
            </a:r>
            <a:r>
              <a:rPr lang="en-US" dirty="0" smtClean="0"/>
              <a:t> the simplest version degenerating into the track fit case.</a:t>
            </a:r>
          </a:p>
          <a:p>
            <a:r>
              <a:rPr lang="en-US" dirty="0" smtClean="0"/>
              <a:t>Track seeding under development but not included yet, for now seeds are defined using MC info.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EFA94-C14C-4491-A8E4-F714C51A5D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676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Bell M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>
            <a:outerShdw blurRad="50800" dist="381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025FD286-7167-4A46-AE8B-69000DC6B605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9344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590" y="36822"/>
            <a:ext cx="874052" cy="860809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36" y="27218"/>
            <a:ext cx="864096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73" y="31434"/>
            <a:ext cx="855663" cy="85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8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</a:lstStyle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7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FAB7-33FF-44FE-9E52-8E8A5EB46A14}" type="datetime1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77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59AD1-9863-4487-831D-6A81317B0DA9}" type="datetime1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62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F2DE-05AD-4C2E-82FB-7000052D3013}" type="datetime1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049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07FA5-D7A4-476A-AB00-3CE7EB85E40B}" type="datetime1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9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C945A-D232-4A00-BCBA-3CD2D2834816}" type="datetime1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3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86A0A-ED46-4071-A9BC-6DAC6E4BA3EC}" type="datetime1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1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511" y="98630"/>
            <a:ext cx="7829281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16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fld id="{36B6EB26-1246-47E0-B759-F4A5B91EFD2C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E662F-9506-471E-959B-7BAA597CCC6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93445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988" y="-96478"/>
            <a:ext cx="761337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590" y="36822"/>
            <a:ext cx="874052" cy="860809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036" y="27218"/>
            <a:ext cx="864096" cy="8640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73" y="31434"/>
            <a:ext cx="855663" cy="855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50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Bell M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9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0793" y="1873795"/>
            <a:ext cx="5862414" cy="1898022"/>
          </a:xfrm>
        </p:spPr>
        <p:txBody>
          <a:bodyPr>
            <a:noAutofit/>
          </a:bodyPr>
          <a:lstStyle/>
          <a:p>
            <a:r>
              <a:rPr lang="en-US" sz="3600" dirty="0" smtClean="0"/>
              <a:t>Some GPU activities at the</a:t>
            </a:r>
            <a:r>
              <a:rPr lang="en-US" sz="3600" dirty="0"/>
              <a:t> </a:t>
            </a:r>
            <a:r>
              <a:rPr lang="en-US" sz="3600" dirty="0" smtClean="0"/>
              <a:t>CMS experiment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1430" y="3771817"/>
            <a:ext cx="5361140" cy="1439010"/>
          </a:xfrm>
        </p:spPr>
        <p:txBody>
          <a:bodyPr>
            <a:normAutofit/>
          </a:bodyPr>
          <a:lstStyle/>
          <a:p>
            <a:r>
              <a:rPr lang="en-US" b="1" dirty="0" smtClean="0"/>
              <a:t>Felice Pantaleo</a:t>
            </a:r>
          </a:p>
          <a:p>
            <a:r>
              <a:rPr lang="en-US" dirty="0" smtClean="0"/>
              <a:t>EP-CMG-CO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9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PATATRACK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306" y="3896391"/>
            <a:ext cx="4348693" cy="29616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88" y="3756578"/>
            <a:ext cx="4553987" cy="3101422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764" y="970822"/>
            <a:ext cx="4295775" cy="2925569"/>
          </a:xfrm>
          <a:prstGeom prst="rect">
            <a:avLst/>
          </a:prstGeom>
        </p:spPr>
      </p:pic>
      <p:sp>
        <p:nvSpPr>
          <p:cNvPr id="10" name="Content Placeholder 5"/>
          <p:cNvSpPr>
            <a:spLocks noGrp="1"/>
          </p:cNvSpPr>
          <p:nvPr>
            <p:ph idx="1"/>
          </p:nvPr>
        </p:nvSpPr>
        <p:spPr>
          <a:xfrm>
            <a:off x="300790" y="1046523"/>
            <a:ext cx="4623635" cy="271005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System tested on Wilkes Supercomputer, at the University of Cambridge</a:t>
            </a:r>
          </a:p>
          <a:p>
            <a:r>
              <a:rPr lang="en-US" dirty="0" smtClean="0"/>
              <a:t>GPU Direct very promising</a:t>
            </a:r>
          </a:p>
          <a:p>
            <a:pPr lvl="1"/>
            <a:r>
              <a:rPr lang="en-US" dirty="0" smtClean="0"/>
              <a:t>Data transmitted between nodes with lowest latency</a:t>
            </a:r>
          </a:p>
          <a:p>
            <a:r>
              <a:rPr lang="en-US" dirty="0" smtClean="0"/>
              <a:t>Track Reconstruction highly dependent on the combinatorics</a:t>
            </a:r>
          </a:p>
          <a:p>
            <a:r>
              <a:rPr lang="en-US" dirty="0" smtClean="0"/>
              <a:t>Ping times are included (t ~3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s)</a:t>
            </a:r>
          </a:p>
          <a:p>
            <a:r>
              <a:rPr lang="en-US" dirty="0" smtClean="0"/>
              <a:t>Full scale tests on Microsoft Azure early access soon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3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28" y="912977"/>
            <a:ext cx="8769529" cy="36995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CMS – </a:t>
            </a:r>
            <a:r>
              <a:rPr lang="en-US" sz="2800" dirty="0" err="1" smtClean="0"/>
              <a:t>Vectorised</a:t>
            </a:r>
            <a:r>
              <a:rPr lang="en-US" sz="2800" dirty="0" smtClean="0"/>
              <a:t> Track Building on Xeon Phi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4478938"/>
            <a:ext cx="8825269" cy="2379062"/>
          </a:xfrm>
        </p:spPr>
        <p:txBody>
          <a:bodyPr>
            <a:normAutofit/>
          </a:bodyPr>
          <a:lstStyle/>
          <a:p>
            <a:r>
              <a:rPr lang="en-US" dirty="0"/>
              <a:t>First version of </a:t>
            </a:r>
            <a:r>
              <a:rPr lang="en-US" dirty="0" err="1" smtClean="0"/>
              <a:t>vectorised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err="1" smtClean="0"/>
              <a:t>parallelised</a:t>
            </a:r>
            <a:r>
              <a:rPr lang="en-US" dirty="0" smtClean="0"/>
              <a:t> </a:t>
            </a:r>
            <a:r>
              <a:rPr lang="en-US" dirty="0"/>
              <a:t>track building </a:t>
            </a:r>
            <a:r>
              <a:rPr lang="en-US" dirty="0" smtClean="0"/>
              <a:t>implemented</a:t>
            </a:r>
          </a:p>
          <a:p>
            <a:pPr lvl="1"/>
            <a:r>
              <a:rPr lang="en-US" dirty="0" smtClean="0"/>
              <a:t>Significant </a:t>
            </a:r>
            <a:r>
              <a:rPr lang="en-US" dirty="0"/>
              <a:t>speedup achieved both on Xeon and Xeon </a:t>
            </a:r>
            <a:r>
              <a:rPr lang="en-US" dirty="0" smtClean="0"/>
              <a:t>Phi</a:t>
            </a:r>
          </a:p>
          <a:p>
            <a:pPr lvl="1"/>
            <a:r>
              <a:rPr lang="en-US" dirty="0" smtClean="0"/>
              <a:t>2x </a:t>
            </a:r>
            <a:r>
              <a:rPr lang="en-US" dirty="0"/>
              <a:t>from </a:t>
            </a:r>
            <a:r>
              <a:rPr lang="en-US" dirty="0" err="1" smtClean="0"/>
              <a:t>vectorisation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5x </a:t>
            </a:r>
            <a:r>
              <a:rPr lang="en-US" dirty="0"/>
              <a:t>on Xeon and 10x on Xeon Phi from </a:t>
            </a:r>
            <a:r>
              <a:rPr lang="en-US" dirty="0" err="1" smtClean="0"/>
              <a:t>parallelisation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Ideal </a:t>
            </a:r>
            <a:r>
              <a:rPr lang="en-US" dirty="0"/>
              <a:t>scaling indicates a large margin for further improvements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00" y="5437272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Cerati</a:t>
            </a:r>
            <a:r>
              <a:rPr lang="en-US" dirty="0" smtClean="0"/>
              <a:t> et 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364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Clustering at HGCAL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 at HGCAL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903861"/>
            <a:ext cx="8229600" cy="4784475"/>
          </a:xfrm>
        </p:spPr>
        <p:txBody>
          <a:bodyPr/>
          <a:lstStyle/>
          <a:p>
            <a:r>
              <a:rPr lang="en-US" dirty="0">
                <a:effectLst/>
              </a:rPr>
              <a:t>CMS is investigating building a </a:t>
            </a:r>
            <a:r>
              <a:rPr lang="en-US" dirty="0" smtClean="0">
                <a:effectLst/>
              </a:rPr>
              <a:t>silicon based calorimeter </a:t>
            </a:r>
            <a:r>
              <a:rPr lang="en-US" dirty="0">
                <a:effectLst/>
              </a:rPr>
              <a:t>for the forward region of </a:t>
            </a:r>
            <a:r>
              <a:rPr lang="en-US" dirty="0" smtClean="0">
                <a:effectLst/>
              </a:rPr>
              <a:t>the detector</a:t>
            </a:r>
            <a:endParaRPr lang="en-US" dirty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141" y="1644425"/>
            <a:ext cx="6853726" cy="507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64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 at </a:t>
            </a:r>
            <a:r>
              <a:rPr lang="en-US" dirty="0" smtClean="0"/>
              <a:t>HGCAL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14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43" y="789723"/>
            <a:ext cx="8131357" cy="606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 at HGCAL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641" y="1145136"/>
            <a:ext cx="4888195" cy="5358214"/>
          </a:xfrm>
        </p:spPr>
        <p:txBody>
          <a:bodyPr/>
          <a:lstStyle/>
          <a:p>
            <a:r>
              <a:rPr lang="en-US" dirty="0" smtClean="0"/>
              <a:t>Clustering in conditions of high pile-up becomes challenging</a:t>
            </a:r>
          </a:p>
          <a:p>
            <a:pPr lvl="1"/>
            <a:r>
              <a:rPr lang="en-US" dirty="0" smtClean="0"/>
              <a:t>Even more if you want to be ambitious and run this at HLT stage</a:t>
            </a:r>
          </a:p>
          <a:p>
            <a:r>
              <a:rPr lang="en-US" dirty="0" err="1" smtClean="0"/>
              <a:t>PandoraPFA</a:t>
            </a:r>
            <a:r>
              <a:rPr lang="en-US" dirty="0" smtClean="0"/>
              <a:t> out of the box takes 1 hour/</a:t>
            </a:r>
            <a:r>
              <a:rPr lang="en-US" dirty="0" err="1" smtClean="0"/>
              <a:t>evt</a:t>
            </a:r>
            <a:r>
              <a:rPr lang="en-US" dirty="0" smtClean="0"/>
              <a:t> @140PU</a:t>
            </a:r>
          </a:p>
          <a:p>
            <a:pPr lvl="1"/>
            <a:r>
              <a:rPr lang="en-US" dirty="0" smtClean="0"/>
              <a:t>Can be reduced by factors by using more suitable data structures</a:t>
            </a:r>
          </a:p>
          <a:p>
            <a:r>
              <a:rPr lang="en-US" dirty="0" smtClean="0"/>
              <a:t>The problem is perfectly suitable for running on GPUs</a:t>
            </a:r>
          </a:p>
          <a:p>
            <a:pPr lvl="1"/>
            <a:r>
              <a:rPr lang="en-US" dirty="0" smtClean="0"/>
              <a:t>Rethinking of data structures needed</a:t>
            </a:r>
          </a:p>
          <a:p>
            <a:pPr marL="3429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0513" y="938731"/>
            <a:ext cx="3823487" cy="591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47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Translating CUDA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CUDA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21" y="950496"/>
            <a:ext cx="8602579" cy="5175670"/>
          </a:xfrm>
        </p:spPr>
        <p:txBody>
          <a:bodyPr/>
          <a:lstStyle/>
          <a:p>
            <a:r>
              <a:rPr lang="en-US" dirty="0" smtClean="0"/>
              <a:t>What if somebody wants to run the very same CUDA algorithms on a machine that does not come with a GPU?</a:t>
            </a:r>
          </a:p>
          <a:p>
            <a:r>
              <a:rPr lang="en-US" dirty="0" smtClean="0"/>
              <a:t>Translate CUDA to TBB using Clang</a:t>
            </a:r>
          </a:p>
          <a:p>
            <a:pPr lvl="1"/>
            <a:r>
              <a:rPr lang="en-US" dirty="0"/>
              <a:t>Translating the CUDA program such that the mapping of programming constructs maintains the locality expressed in the programming model with existing operating system and hardware </a:t>
            </a:r>
            <a:r>
              <a:rPr lang="en-US" dirty="0" smtClean="0"/>
              <a:t>features.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5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3157477"/>
              </p:ext>
            </p:extLst>
          </p:nvPr>
        </p:nvGraphicFramePr>
        <p:xfrm>
          <a:off x="84221" y="3928697"/>
          <a:ext cx="3752121" cy="1701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5538"/>
                <a:gridCol w="2038763"/>
                <a:gridCol w="1097820"/>
              </a:tblGrid>
              <a:tr h="36084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CUDA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>
                    <a:solidFill>
                      <a:srgbClr val="DD46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C++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/>
                </a:tc>
              </a:tr>
              <a:tr h="517096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block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>
                    <a:solidFill>
                      <a:srgbClr val="DD46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std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::</a:t>
                      </a:r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thread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  /</a:t>
                      </a:r>
                      <a:r>
                        <a:rPr lang="it-IT" sz="1300" baseline="0" dirty="0" smtClean="0">
                          <a:latin typeface="Bell MT" panose="02020503060305020303" pitchFamily="18" charset="0"/>
                        </a:rPr>
                        <a:t> Task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asynchronous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/>
                </a:tc>
              </a:tr>
              <a:tr h="823372"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thread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>
                    <a:solidFill>
                      <a:srgbClr val="DD46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sequential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unrolled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 for </a:t>
                      </a:r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loop</a:t>
                      </a:r>
                      <a:endParaRPr lang="it-IT" sz="1300" dirty="0" smtClean="0">
                        <a:latin typeface="Bell MT" panose="02020503060305020303" pitchFamily="18" charset="0"/>
                      </a:endParaRPr>
                    </a:p>
                    <a:p>
                      <a:pPr algn="ctr"/>
                      <a:endParaRPr lang="it-IT" sz="1300" dirty="0" smtClean="0">
                        <a:latin typeface="Bell MT" panose="02020503060305020303" pitchFamily="18" charset="0"/>
                      </a:endParaRPr>
                    </a:p>
                    <a:p>
                      <a:pPr algn="ctr"/>
                      <a:r>
                        <a:rPr lang="it-IT" sz="1100" baseline="0" dirty="0" smtClean="0">
                          <a:latin typeface="Bell MT" panose="02020503060305020303" pitchFamily="18" charset="0"/>
                        </a:rPr>
                        <a:t>(can be </a:t>
                      </a:r>
                      <a:r>
                        <a:rPr lang="it-IT" sz="1100" baseline="0" dirty="0" err="1" smtClean="0">
                          <a:latin typeface="Bell MT" panose="02020503060305020303" pitchFamily="18" charset="0"/>
                        </a:rPr>
                        <a:t>vectorized</a:t>
                      </a:r>
                      <a:r>
                        <a:rPr lang="it-IT" sz="1100" baseline="0" dirty="0" smtClean="0">
                          <a:latin typeface="Bell MT" panose="02020503060305020303" pitchFamily="18" charset="0"/>
                        </a:rPr>
                        <a:t>)</a:t>
                      </a:r>
                      <a:endParaRPr lang="it-IT" sz="1100" dirty="0" smtClean="0">
                        <a:latin typeface="Bell MT" panose="02020503060305020303" pitchFamily="18" charset="0"/>
                      </a:endParaRPr>
                    </a:p>
                  </a:txBody>
                  <a:tcPr marL="65167" marR="65167" marT="32583" marB="32583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synchronous</a:t>
                      </a:r>
                      <a:endParaRPr lang="it-IT" sz="1300" dirty="0" smtClean="0">
                        <a:latin typeface="Bell MT" panose="02020503060305020303" pitchFamily="18" charset="0"/>
                      </a:endParaRPr>
                    </a:p>
                    <a:p>
                      <a:pPr algn="ctr"/>
                      <a:endParaRPr lang="it-IT" sz="1100" dirty="0" smtClean="0">
                        <a:latin typeface="Bell MT" panose="02020503060305020303" pitchFamily="18" charset="0"/>
                      </a:endParaRPr>
                    </a:p>
                    <a:p>
                      <a:pPr algn="ctr"/>
                      <a:r>
                        <a:rPr lang="it-IT" sz="1100" dirty="0" smtClean="0">
                          <a:latin typeface="Bell MT" panose="02020503060305020303" pitchFamily="18" charset="0"/>
                        </a:rPr>
                        <a:t>(</a:t>
                      </a:r>
                      <a:r>
                        <a:rPr lang="it-IT" sz="1100" dirty="0" err="1" smtClean="0">
                          <a:latin typeface="Bell MT" panose="02020503060305020303" pitchFamily="18" charset="0"/>
                        </a:rPr>
                        <a:t>barriers</a:t>
                      </a:r>
                      <a:r>
                        <a:rPr lang="it-IT" sz="1100" dirty="0" smtClean="0">
                          <a:latin typeface="Bell MT" panose="02020503060305020303" pitchFamily="18" charset="0"/>
                        </a:rPr>
                        <a:t>)</a:t>
                      </a:r>
                    </a:p>
                  </a:txBody>
                  <a:tcPr marL="65167" marR="65167" marT="32583" marB="32583" anchor="ctr"/>
                </a:tc>
              </a:tr>
            </a:tbl>
          </a:graphicData>
        </a:graphic>
      </p:graphicFrame>
      <p:graphicFrame>
        <p:nvGraphicFramePr>
          <p:cNvPr id="6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9217665"/>
              </p:ext>
            </p:extLst>
          </p:nvPr>
        </p:nvGraphicFramePr>
        <p:xfrm>
          <a:off x="4263474" y="3943546"/>
          <a:ext cx="4769431" cy="18071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539"/>
                <a:gridCol w="1168866"/>
                <a:gridCol w="1665026"/>
              </a:tblGrid>
              <a:tr h="361421">
                <a:tc>
                  <a:txBody>
                    <a:bodyPr/>
                    <a:lstStyle/>
                    <a:p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Used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 source code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Time (</a:t>
                      </a:r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ms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)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300" dirty="0" err="1" smtClean="0">
                          <a:latin typeface="Bell MT" panose="02020503060305020303" pitchFamily="18" charset="0"/>
                        </a:rPr>
                        <a:t>Slowdown</a:t>
                      </a:r>
                      <a:r>
                        <a:rPr lang="it-IT" sz="1300" dirty="0" smtClean="0">
                          <a:latin typeface="Bell MT" panose="02020503060305020303" pitchFamily="18" charset="0"/>
                        </a:rPr>
                        <a:t> </a:t>
                      </a:r>
                      <a:r>
                        <a:rPr lang="it-IT" sz="1300" baseline="0" dirty="0" err="1" smtClean="0">
                          <a:latin typeface="Bell MT" panose="02020503060305020303" pitchFamily="18" charset="0"/>
                        </a:rPr>
                        <a:t>wrt</a:t>
                      </a:r>
                      <a:r>
                        <a:rPr lang="it-IT" sz="1300" baseline="0" dirty="0" smtClean="0">
                          <a:latin typeface="Bell MT" panose="02020503060305020303" pitchFamily="18" charset="0"/>
                        </a:rPr>
                        <a:t> CUDA</a:t>
                      </a:r>
                      <a:endParaRPr lang="it-IT" sz="13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</a:tr>
              <a:tr h="361421"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CUDA¹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3.41406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1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</a:tr>
              <a:tr h="361421">
                <a:tc>
                  <a:txBody>
                    <a:bodyPr/>
                    <a:lstStyle/>
                    <a:p>
                      <a:r>
                        <a:rPr lang="it-IT" sz="1700" dirty="0" err="1" smtClean="0">
                          <a:latin typeface="Bell MT" panose="02020503060305020303" pitchFamily="18" charset="0"/>
                        </a:rPr>
                        <a:t>Translated</a:t>
                      </a:r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 TBB²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9.41103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2.76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</a:tr>
              <a:tr h="361421"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Native sequential³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22.451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6.58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</a:tr>
              <a:tr h="361421"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Native TBB²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14.129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  <a:tc>
                  <a:txBody>
                    <a:bodyPr/>
                    <a:lstStyle/>
                    <a:p>
                      <a:r>
                        <a:rPr lang="it-IT" sz="1700" dirty="0" smtClean="0">
                          <a:latin typeface="Bell MT" panose="02020503060305020303" pitchFamily="18" charset="0"/>
                        </a:rPr>
                        <a:t>4.14</a:t>
                      </a:r>
                      <a:endParaRPr lang="it-IT" sz="1700" dirty="0">
                        <a:latin typeface="Bell MT" panose="02020503060305020303" pitchFamily="18" charset="0"/>
                      </a:endParaRPr>
                    </a:p>
                  </a:txBody>
                  <a:tcPr marL="64003" marR="64003" marT="32001" marB="32001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92254" y="6126166"/>
            <a:ext cx="1420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ell MT" panose="02020503060305020303" pitchFamily="18" charset="0"/>
              </a:rPr>
              <a:t>L. </a:t>
            </a:r>
            <a:r>
              <a:rPr lang="en-US" dirty="0" err="1" smtClean="0">
                <a:latin typeface="Bell MT" panose="02020503060305020303" pitchFamily="18" charset="0"/>
              </a:rPr>
              <a:t>Atzori</a:t>
            </a:r>
            <a:endParaRPr lang="en-US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468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1046521"/>
            <a:ext cx="8748460" cy="567495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Heterogeneous computing is going to become the standard </a:t>
            </a:r>
          </a:p>
          <a:p>
            <a:pPr lvl="1"/>
            <a:r>
              <a:rPr lang="en-US" dirty="0" smtClean="0"/>
              <a:t>Actually outside HEP it is already</a:t>
            </a:r>
          </a:p>
          <a:p>
            <a:pPr lvl="1"/>
            <a:r>
              <a:rPr lang="en-US" dirty="0" smtClean="0"/>
              <a:t>Better catch the train, there will be no plug-and-accelerate solution</a:t>
            </a:r>
          </a:p>
          <a:p>
            <a:r>
              <a:rPr lang="en-US" dirty="0" smtClean="0"/>
              <a:t>Current solution consists in throwing </a:t>
            </a:r>
            <a:r>
              <a:rPr lang="en-US" dirty="0"/>
              <a:t>more events at the problem </a:t>
            </a:r>
          </a:p>
          <a:p>
            <a:pPr lvl="1"/>
            <a:r>
              <a:rPr lang="en-US" dirty="0" smtClean="0"/>
              <a:t>Fine for increasing throughput, but it’s not enough 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may run out of </a:t>
            </a:r>
            <a:r>
              <a:rPr lang="en-US" dirty="0" smtClean="0"/>
              <a:t>memory</a:t>
            </a:r>
          </a:p>
          <a:p>
            <a:r>
              <a:rPr lang="en-US" dirty="0"/>
              <a:t>HL-LHC luminosity will pose a real challenge for hardware, software engineering, algorithms, parallelism</a:t>
            </a:r>
          </a:p>
          <a:p>
            <a:r>
              <a:rPr lang="en-GB" dirty="0"/>
              <a:t>A careful design of heterogeneous frameworks needs:</a:t>
            </a:r>
          </a:p>
          <a:p>
            <a:pPr lvl="1"/>
            <a:r>
              <a:rPr lang="en-GB" dirty="0"/>
              <a:t>Choose the best device for a job</a:t>
            </a:r>
          </a:p>
          <a:p>
            <a:pPr lvl="1"/>
            <a:r>
              <a:rPr lang="en-GB" dirty="0"/>
              <a:t>Move the data near the execution</a:t>
            </a:r>
          </a:p>
          <a:p>
            <a:pPr lvl="1"/>
            <a:r>
              <a:rPr lang="en-GB" dirty="0"/>
              <a:t>Move the execution near the </a:t>
            </a:r>
            <a:r>
              <a:rPr lang="en-GB" dirty="0" smtClean="0"/>
              <a:t>data</a:t>
            </a:r>
          </a:p>
          <a:p>
            <a:r>
              <a:rPr lang="en-GB" dirty="0" smtClean="0"/>
              <a:t>For trigger levels:</a:t>
            </a:r>
            <a:endParaRPr lang="en-GB" dirty="0"/>
          </a:p>
          <a:p>
            <a:pPr lvl="1"/>
            <a:r>
              <a:rPr lang="en-GB" dirty="0"/>
              <a:t>Best </a:t>
            </a:r>
            <a:r>
              <a:rPr lang="en-GB" dirty="0" smtClean="0"/>
              <a:t>possible code </a:t>
            </a:r>
            <a:r>
              <a:rPr lang="en-GB" dirty="0"/>
              <a:t>on best </a:t>
            </a:r>
            <a:r>
              <a:rPr lang="en-GB" dirty="0" smtClean="0"/>
              <a:t>possible hardware</a:t>
            </a:r>
          </a:p>
          <a:p>
            <a:pPr lvl="1"/>
            <a:r>
              <a:rPr lang="en-GB" dirty="0" smtClean="0"/>
              <a:t>Translation </a:t>
            </a:r>
            <a:r>
              <a:rPr lang="en-GB" dirty="0"/>
              <a:t>for legacy </a:t>
            </a:r>
            <a:r>
              <a:rPr lang="en-GB" dirty="0" smtClean="0"/>
              <a:t>hardware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32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1207008"/>
            <a:ext cx="8487812" cy="4919157"/>
          </a:xfrm>
        </p:spPr>
        <p:txBody>
          <a:bodyPr>
            <a:normAutofit/>
          </a:bodyPr>
          <a:lstStyle/>
          <a:p>
            <a:r>
              <a:rPr lang="en-US" sz="3200" dirty="0"/>
              <a:t>Physics and Technologic </a:t>
            </a:r>
            <a:r>
              <a:rPr lang="en-US" sz="3200" dirty="0" smtClean="0"/>
              <a:t>Motivations</a:t>
            </a:r>
          </a:p>
          <a:p>
            <a:r>
              <a:rPr lang="en-US" sz="3200" dirty="0" smtClean="0"/>
              <a:t>Tracking</a:t>
            </a:r>
            <a:endParaRPr lang="en-US" sz="3200" dirty="0" smtClean="0"/>
          </a:p>
          <a:p>
            <a:r>
              <a:rPr lang="en-US" sz="3200" dirty="0" smtClean="0"/>
              <a:t>HGCAL clustering</a:t>
            </a:r>
          </a:p>
          <a:p>
            <a:r>
              <a:rPr lang="en-US" sz="3200" dirty="0" smtClean="0"/>
              <a:t>CUDA Translation</a:t>
            </a:r>
          </a:p>
          <a:p>
            <a:r>
              <a:rPr lang="en-US" sz="3200" dirty="0" smtClean="0"/>
              <a:t>Conclusion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endParaRPr lang="en-US" sz="3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Physics and Technologic Motivations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4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Physics Motivation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88" y="1133856"/>
            <a:ext cx="5728289" cy="5404104"/>
          </a:xfrm>
        </p:spPr>
        <p:txBody>
          <a:bodyPr>
            <a:normAutofit/>
          </a:bodyPr>
          <a:lstStyle/>
          <a:p>
            <a:r>
              <a:rPr lang="en-US" dirty="0" smtClean="0"/>
              <a:t>Time needed to process LHC events does not scale linearly with Luminosity</a:t>
            </a:r>
          </a:p>
          <a:p>
            <a:pPr lvl="1"/>
            <a:r>
              <a:rPr lang="en-US" dirty="0" smtClean="0"/>
              <a:t>Event complexity dominating ~O(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!)</a:t>
            </a:r>
          </a:p>
          <a:p>
            <a:endParaRPr lang="en-US" dirty="0" smtClean="0"/>
          </a:p>
          <a:p>
            <a:r>
              <a:rPr lang="en-US" dirty="0" smtClean="0"/>
              <a:t>Line separating trigger electronics and software becoming thinner allowing improved triggers hence reducing rates</a:t>
            </a:r>
          </a:p>
          <a:p>
            <a:endParaRPr lang="en-US" dirty="0" smtClean="0"/>
          </a:p>
          <a:p>
            <a:r>
              <a:rPr lang="en-US" dirty="0"/>
              <a:t>Software development is making continuously big </a:t>
            </a:r>
            <a:r>
              <a:rPr lang="en-US" dirty="0" smtClean="0"/>
              <a:t>strides</a:t>
            </a:r>
          </a:p>
          <a:p>
            <a:endParaRPr lang="en-US" dirty="0" smtClean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2050" name="Picture 2" descr="https://aces.web.cern.ch/aces/aces2011/HI-150431-630470-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653" y="4795638"/>
            <a:ext cx="2674694" cy="193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337" y="950339"/>
            <a:ext cx="3245475" cy="3845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3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Trends in HEP </a:t>
            </a:r>
            <a:r>
              <a:rPr lang="en-US" dirty="0" smtClean="0">
                <a:effectLst/>
              </a:rPr>
              <a:t>computing…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522"/>
            <a:ext cx="8229600" cy="5079643"/>
          </a:xfrm>
        </p:spPr>
        <p:txBody>
          <a:bodyPr>
            <a:normAutofit/>
          </a:bodyPr>
          <a:lstStyle/>
          <a:p>
            <a:r>
              <a:rPr lang="en-US" dirty="0"/>
              <a:t>Distributed computing is here to stay </a:t>
            </a:r>
            <a:endParaRPr lang="en-US" dirty="0" smtClean="0"/>
          </a:p>
          <a:p>
            <a:r>
              <a:rPr lang="en-US" dirty="0" smtClean="0"/>
              <a:t>Ideal </a:t>
            </a:r>
            <a:r>
              <a:rPr lang="en-US" dirty="0"/>
              <a:t>general purpose computing </a:t>
            </a:r>
            <a:r>
              <a:rPr lang="en-US" dirty="0" smtClean="0"/>
              <a:t>x86 </a:t>
            </a:r>
            <a:r>
              <a:rPr lang="en-US" dirty="0"/>
              <a:t>+ </a:t>
            </a:r>
            <a:r>
              <a:rPr lang="en-US" dirty="0" smtClean="0"/>
              <a:t>Linux </a:t>
            </a:r>
            <a:r>
              <a:rPr lang="en-US" dirty="0"/>
              <a:t>may be close to the </a:t>
            </a:r>
            <a:r>
              <a:rPr lang="en-US" dirty="0" smtClean="0"/>
              <a:t>end</a:t>
            </a:r>
            <a:endParaRPr lang="en-US" dirty="0"/>
          </a:p>
          <a:p>
            <a:r>
              <a:rPr lang="en-US" dirty="0" smtClean="0"/>
              <a:t>More </a:t>
            </a:r>
            <a:r>
              <a:rPr lang="en-US" dirty="0"/>
              <a:t>effective to </a:t>
            </a:r>
            <a:r>
              <a:rPr lang="en-US" dirty="0" smtClean="0"/>
              <a:t>specialize:</a:t>
            </a:r>
            <a:endParaRPr lang="en-US" dirty="0"/>
          </a:p>
          <a:p>
            <a:pPr lvl="1"/>
            <a:r>
              <a:rPr lang="en-US" dirty="0" smtClean="0"/>
              <a:t>GPUs specialized farms</a:t>
            </a:r>
          </a:p>
          <a:p>
            <a:pPr lvl="1"/>
            <a:r>
              <a:rPr lang="en-US" dirty="0" smtClean="0"/>
              <a:t>HPC platforms</a:t>
            </a:r>
          </a:p>
          <a:p>
            <a:pPr lvl="1"/>
            <a:r>
              <a:rPr lang="en-US" dirty="0" smtClean="0"/>
              <a:t>High Efficiency platforms (ARM, Jetson TX1…)</a:t>
            </a:r>
          </a:p>
          <a:p>
            <a:r>
              <a:rPr lang="en-US" dirty="0" smtClean="0"/>
              <a:t>Used </a:t>
            </a:r>
            <a:r>
              <a:rPr lang="en-US" dirty="0"/>
              <a:t>for different purposes </a:t>
            </a:r>
            <a:endParaRPr lang="en-US" dirty="0" smtClean="0"/>
          </a:p>
          <a:p>
            <a:pPr lvl="1"/>
            <a:r>
              <a:rPr lang="en-US" dirty="0" smtClean="0"/>
              <a:t>Loose </a:t>
            </a:r>
            <a:r>
              <a:rPr lang="en-US" dirty="0"/>
              <a:t>flexibility but </a:t>
            </a:r>
            <a:r>
              <a:rPr lang="en-US" dirty="0" smtClean="0"/>
              <a:t>may </a:t>
            </a:r>
            <a:r>
              <a:rPr lang="en-US" dirty="0"/>
              <a:t>gain significantly in cost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at the embedded frontier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6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98988" y="1046522"/>
            <a:ext cx="8487812" cy="5079643"/>
          </a:xfrm>
        </p:spPr>
        <p:txBody>
          <a:bodyPr>
            <a:normAutofit/>
          </a:bodyPr>
          <a:lstStyle/>
          <a:p>
            <a:r>
              <a:rPr lang="en-US" dirty="0" smtClean="0"/>
              <a:t>Heterogeneous HPC platforms seem </a:t>
            </a:r>
            <a:r>
              <a:rPr lang="en-US" dirty="0"/>
              <a:t>to represent a good opportunity, not only for analysis and simulation applications, but also for more “hardware” </a:t>
            </a:r>
            <a:r>
              <a:rPr lang="en-US" dirty="0" smtClean="0"/>
              <a:t>jobs </a:t>
            </a:r>
          </a:p>
          <a:p>
            <a:r>
              <a:rPr lang="en-US" dirty="0" smtClean="0"/>
              <a:t>Fast </a:t>
            </a:r>
            <a:r>
              <a:rPr lang="en-US" dirty="0"/>
              <a:t>test and deployment </a:t>
            </a:r>
            <a:r>
              <a:rPr lang="en-US" dirty="0" smtClean="0"/>
              <a:t>phases</a:t>
            </a:r>
          </a:p>
          <a:p>
            <a:r>
              <a:rPr lang="en-US" dirty="0"/>
              <a:t>Possibility to change the trigger on the fly and to run multiple triggers at the same </a:t>
            </a:r>
            <a:r>
              <a:rPr lang="en-US" dirty="0" smtClean="0"/>
              <a:t>time</a:t>
            </a:r>
          </a:p>
          <a:p>
            <a:r>
              <a:rPr lang="en-US" dirty="0"/>
              <a:t>Hardware development by Computer Graphics </a:t>
            </a:r>
            <a:r>
              <a:rPr lang="en-US" dirty="0" smtClean="0"/>
              <a:t>industry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751" y="4097341"/>
            <a:ext cx="3666285" cy="244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65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 smtClean="0"/>
              <a:t>Tracking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685" y="3219450"/>
            <a:ext cx="2686630" cy="33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53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PATATRACK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857" y="1046522"/>
            <a:ext cx="8861407" cy="430453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PATATRACK </a:t>
            </a:r>
          </a:p>
          <a:p>
            <a:pPr lvl="1"/>
            <a:r>
              <a:rPr lang="en-US" dirty="0" smtClean="0"/>
              <a:t>It is a hybrid software to run on heterogeneous HPC platforms for emulating a GPU-based track trigger, data transfer and synchronization</a:t>
            </a:r>
          </a:p>
          <a:p>
            <a:pPr lvl="1"/>
            <a:r>
              <a:rPr lang="en-US" dirty="0"/>
              <a:t>Preliminary studies, still first </a:t>
            </a:r>
            <a:r>
              <a:rPr lang="en-US" dirty="0" smtClean="0"/>
              <a:t>demonstrator</a:t>
            </a:r>
          </a:p>
          <a:p>
            <a:r>
              <a:rPr lang="en-US" dirty="0" smtClean="0"/>
              <a:t>Tracker data partitioning</a:t>
            </a:r>
          </a:p>
          <a:p>
            <a:pPr lvl="1"/>
            <a:r>
              <a:rPr lang="en-US" dirty="0" smtClean="0"/>
              <a:t>Fast simulation on fast geometry and uniform magnetic field</a:t>
            </a:r>
          </a:p>
          <a:p>
            <a:pPr lvl="1"/>
            <a:r>
              <a:rPr lang="en-US" dirty="0" smtClean="0"/>
              <a:t>The information produced by the whole tracker cannot be processed by one GPU in a trigger environment</a:t>
            </a:r>
          </a:p>
          <a:p>
            <a:pPr lvl="2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However this is possible at HLT and Reconstruction stages</a:t>
            </a:r>
          </a:p>
          <a:p>
            <a:r>
              <a:rPr lang="en-US" dirty="0" smtClean="0"/>
              <a:t>Low-latency data transfers between network interfaces and multiple GPUs (GPU Direct)</a:t>
            </a:r>
          </a:p>
          <a:p>
            <a:r>
              <a:rPr lang="en-US" dirty="0" smtClean="0"/>
              <a:t>Cellular Automaton executes in-cache for lowest latency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966" y="2189522"/>
            <a:ext cx="1037751" cy="1037751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657" y="5351055"/>
            <a:ext cx="3481236" cy="123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53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PATATRACK (</a:t>
            </a:r>
            <a:r>
              <a:rPr lang="en-US" dirty="0" err="1" smtClean="0"/>
              <a:t>ctd</a:t>
            </a:r>
            <a:r>
              <a:rPr lang="en-US" dirty="0" smtClean="0"/>
              <a:t>.)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86" y="964140"/>
            <a:ext cx="7954614" cy="547459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E662F-9506-471E-959B-7BAA597CCC69}" type="slidenum">
              <a:rPr lang="en-US" smtClean="0"/>
              <a:t>9</a:t>
            </a:fld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2006600" y="2476500"/>
            <a:ext cx="755650" cy="12700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be 6"/>
          <p:cNvSpPr/>
          <p:nvPr/>
        </p:nvSpPr>
        <p:spPr>
          <a:xfrm>
            <a:off x="2851150" y="1384300"/>
            <a:ext cx="755650" cy="12700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be 7"/>
          <p:cNvSpPr/>
          <p:nvPr/>
        </p:nvSpPr>
        <p:spPr>
          <a:xfrm>
            <a:off x="2006600" y="4883150"/>
            <a:ext cx="755650" cy="12700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ube 8"/>
          <p:cNvSpPr/>
          <p:nvPr/>
        </p:nvSpPr>
        <p:spPr>
          <a:xfrm>
            <a:off x="2851150" y="5886450"/>
            <a:ext cx="755650" cy="12700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ube 9"/>
          <p:cNvSpPr/>
          <p:nvPr/>
        </p:nvSpPr>
        <p:spPr>
          <a:xfrm rot="1222183">
            <a:off x="6324599" y="4361836"/>
            <a:ext cx="755650" cy="127000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ube 10"/>
          <p:cNvSpPr/>
          <p:nvPr/>
        </p:nvSpPr>
        <p:spPr>
          <a:xfrm rot="3431038">
            <a:off x="5673753" y="5271204"/>
            <a:ext cx="755650" cy="127000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be 11"/>
          <p:cNvSpPr/>
          <p:nvPr/>
        </p:nvSpPr>
        <p:spPr>
          <a:xfrm rot="20369237">
            <a:off x="6307149" y="2748936"/>
            <a:ext cx="755650" cy="127000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ube 12"/>
          <p:cNvSpPr/>
          <p:nvPr/>
        </p:nvSpPr>
        <p:spPr>
          <a:xfrm rot="18184729">
            <a:off x="5580026" y="1799045"/>
            <a:ext cx="755650" cy="127000"/>
          </a:xfrm>
          <a:prstGeom prst="cub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ube 13"/>
          <p:cNvSpPr/>
          <p:nvPr/>
        </p:nvSpPr>
        <p:spPr>
          <a:xfrm rot="2769491">
            <a:off x="2799006" y="1666128"/>
            <a:ext cx="94401" cy="76953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be 14"/>
          <p:cNvSpPr/>
          <p:nvPr/>
        </p:nvSpPr>
        <p:spPr>
          <a:xfrm rot="1271552">
            <a:off x="2018535" y="2718968"/>
            <a:ext cx="94401" cy="76953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/>
          <p:cNvSpPr/>
          <p:nvPr/>
        </p:nvSpPr>
        <p:spPr>
          <a:xfrm rot="19869579">
            <a:off x="2015781" y="4665712"/>
            <a:ext cx="94401" cy="76953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/>
          <p:cNvSpPr/>
          <p:nvPr/>
        </p:nvSpPr>
        <p:spPr>
          <a:xfrm rot="17938797">
            <a:off x="2858913" y="5479162"/>
            <a:ext cx="94401" cy="76953"/>
          </a:xfrm>
          <a:prstGeom prst="cub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loud Callout 17"/>
          <p:cNvSpPr/>
          <p:nvPr/>
        </p:nvSpPr>
        <p:spPr>
          <a:xfrm>
            <a:off x="7872896" y="1727645"/>
            <a:ext cx="533400" cy="40396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loud Callout 18"/>
          <p:cNvSpPr/>
          <p:nvPr/>
        </p:nvSpPr>
        <p:spPr>
          <a:xfrm>
            <a:off x="7177571" y="762157"/>
            <a:ext cx="533400" cy="40396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loud Callout 19"/>
          <p:cNvSpPr/>
          <p:nvPr/>
        </p:nvSpPr>
        <p:spPr>
          <a:xfrm>
            <a:off x="7977671" y="4021370"/>
            <a:ext cx="533400" cy="40396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Cloud Callout 20"/>
          <p:cNvSpPr/>
          <p:nvPr/>
        </p:nvSpPr>
        <p:spPr>
          <a:xfrm>
            <a:off x="7177571" y="5082399"/>
            <a:ext cx="533400" cy="40396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48" y="974194"/>
            <a:ext cx="710588" cy="7105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1" y="2248206"/>
            <a:ext cx="710588" cy="7105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1" y="4573794"/>
            <a:ext cx="710588" cy="71058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48" y="5719535"/>
            <a:ext cx="710588" cy="71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64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28855 -0.001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27" y="-6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0.46841 -0.002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20" y="-13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6 L 0.47049 -0.00162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24" y="-9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0.28039 0.0018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10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4583 0.20694 " pathEditMode="relative" ptsTypes="AA">
                                      <p:cBhvr>
                                        <p:cTn id="5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729 0.1 " pathEditMode="relative" ptsTypes="AA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104 -0.15833 " pathEditMode="relative" ptsTypes="AA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833 -0.25834 " pathEditMode="relative" ptsTypes="AA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7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2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3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25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7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7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7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2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250" autoRev="1" fill="remov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7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250" autoRev="1" fill="remov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1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-0.08177 0.16944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97" y="8472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5833 0.07917 " pathEditMode="relative" ptsTypes="AA">
                                      <p:cBhvr>
                                        <p:cTn id="1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375 -0.06945 " pathEditMode="relative" ptsTypes="AA">
                                      <p:cBhvr>
                                        <p:cTn id="1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021 -0.15138 " pathEditMode="relative" ptsTypes="AA">
                                      <p:cBhvr>
                                        <p:cTn id="1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</p:bldLst>
  </p:timing>
</p:sld>
</file>

<file path=ppt/theme/theme1.xml><?xml version="1.0" encoding="utf-8"?>
<a:theme xmlns:a="http://schemas.openxmlformats.org/drawingml/2006/main" name="cms_fel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ms_felice" id="{B11C21A5-132A-4851-9C4A-25CF39545249}" vid="{0A926150-F3DB-45C3-925B-707D5A0E27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cms_felice</Template>
  <TotalTime>22378</TotalTime>
  <Words>789</Words>
  <Application>Microsoft Office PowerPoint</Application>
  <PresentationFormat>On-screen Show (4:3)</PresentationFormat>
  <Paragraphs>143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Bell MT</vt:lpstr>
      <vt:lpstr>Calibri</vt:lpstr>
      <vt:lpstr>Symbol</vt:lpstr>
      <vt:lpstr>cms_felice</vt:lpstr>
      <vt:lpstr>Some GPU activities at the CMS experiment</vt:lpstr>
      <vt:lpstr>Outline</vt:lpstr>
      <vt:lpstr>Physics and Technologic Motivations</vt:lpstr>
      <vt:lpstr>Physics Motivation</vt:lpstr>
      <vt:lpstr>Trends in HEP computing…</vt:lpstr>
      <vt:lpstr>…and at the embedded frontier</vt:lpstr>
      <vt:lpstr>Tracking</vt:lpstr>
      <vt:lpstr>PATATRACK</vt:lpstr>
      <vt:lpstr>PATATRACK (ctd.)</vt:lpstr>
      <vt:lpstr>PATATRACK (ctd.)</vt:lpstr>
      <vt:lpstr>CMS – Vectorised Track Building on Xeon Phi </vt:lpstr>
      <vt:lpstr>Clustering at HGCAL</vt:lpstr>
      <vt:lpstr>Clustering at HGCAL</vt:lpstr>
      <vt:lpstr>Clustering at HGCAL (ctd.)</vt:lpstr>
      <vt:lpstr>Clustering at HGCAL (ctd.)</vt:lpstr>
      <vt:lpstr>Translating CUDA</vt:lpstr>
      <vt:lpstr>CUDA Translation</vt:lpstr>
      <vt:lpstr>Conclusion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 track trigger</dc:title>
  <dc:creator>Felice Pantaleo</dc:creator>
  <cp:lastModifiedBy>Felice Pantaleo</cp:lastModifiedBy>
  <cp:revision>183</cp:revision>
  <dcterms:created xsi:type="dcterms:W3CDTF">2015-04-27T13:25:37Z</dcterms:created>
  <dcterms:modified xsi:type="dcterms:W3CDTF">2016-01-12T08:30:25Z</dcterms:modified>
</cp:coreProperties>
</file>