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9" r:id="rId1"/>
  </p:sldMasterIdLst>
  <p:notesMasterIdLst>
    <p:notesMasterId r:id="rId14"/>
  </p:notesMasterIdLst>
  <p:sldIdLst>
    <p:sldId id="256" r:id="rId2"/>
    <p:sldId id="320" r:id="rId3"/>
    <p:sldId id="327" r:id="rId4"/>
    <p:sldId id="328" r:id="rId5"/>
    <p:sldId id="321" r:id="rId6"/>
    <p:sldId id="322" r:id="rId7"/>
    <p:sldId id="323" r:id="rId8"/>
    <p:sldId id="325" r:id="rId9"/>
    <p:sldId id="324" r:id="rId10"/>
    <p:sldId id="329" r:id="rId11"/>
    <p:sldId id="326" r:id="rId12"/>
    <p:sldId id="33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iel Campora" initials="DC" lastIdx="4" clrIdx="0">
    <p:extLst>
      <p:ext uri="{19B8F6BF-5375-455C-9EA6-DF929625EA0E}">
        <p15:presenceInfo xmlns:p15="http://schemas.microsoft.com/office/powerpoint/2012/main" userId="12927d6bfaf70ac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23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1" d="100"/>
          <a:sy n="51" d="100"/>
        </p:scale>
        <p:origin x="18" y="8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B8B81-FCC4-4600-8886-770D6059E84C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0633E8-ADF7-455C-AC80-D18EFED12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578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0633E8-ADF7-455C-AC80-D18EFED12AA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725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05060" y="6459785"/>
            <a:ext cx="2110478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12/01/2016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GPU Computing status report - Daniel Hugo Cámpora Pérez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03" y="6068181"/>
            <a:ext cx="990429" cy="660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614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12/01/2016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GPU Computing status report - Daniel Hugo Cámpora Pérez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824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12/01/2016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GPU Computing status report - Daniel Hugo Cámpora Pérez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850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918608"/>
            <a:ext cx="10058400" cy="3950486"/>
          </a:xfr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61406" y="6459785"/>
            <a:ext cx="2163537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12/01/2016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GPU Computing status report - Daniel Hugo Cámpora Pérez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640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12/01/2016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GPU Computing status report - Daniel Hugo Cámpora Pérez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0767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12/01/2016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GPU Computing status report - Daniel Hugo Cámpora Pérez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239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12/01/2016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GPU Computing status report - Daniel Hugo Cámpora Pérez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955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12/01/2016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GPU Computing status report - Daniel Hugo Cámpora Pérez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841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12/01/2016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LHCb GPU Computing status report - Daniel Hugo Cámpora Pérez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773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12/01/2016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LHCb GPU Computing status report - Daniel Hugo Cámpora Pérez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409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12/01/2016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GPU Computing status report - Daniel Hugo Cámpora Pérez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450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204356"/>
            <a:ext cx="10058400" cy="366473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8850" y="6459785"/>
            <a:ext cx="1340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12/01/2016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LHCb GPU Computing status report - Daniel Hugo Cámpora Pérez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03" y="6037415"/>
            <a:ext cx="990429" cy="660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308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337568/session/5/?slotId=0#20151116" TargetMode="External"/><Relationship Id="rId2" Type="http://schemas.openxmlformats.org/officeDocument/2006/relationships/hyperlink" Target="https://lbdokuwiki.cern.ch/upgrade:main_pag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LHCb</a:t>
            </a:r>
            <a:r>
              <a:rPr lang="en-US" dirty="0" smtClean="0"/>
              <a:t> GPU Computing status report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manycore</a:t>
            </a:r>
            <a:r>
              <a:rPr lang="en-US" dirty="0" smtClean="0"/>
              <a:t> awakens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12/01/2016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GPU Computing status report - Daniel Hugo Cámpora Pérez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56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Forward tracking automata implementation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mtClean="0"/>
              <a:t>Adapted CA algorithm:</a:t>
            </a:r>
          </a:p>
          <a:p>
            <a:pPr lvl="1"/>
            <a:r>
              <a:rPr lang="en-GB" smtClean="0"/>
              <a:t>Automata track finding procedure: tracklet generation – neighbour finding – evolution and track formation</a:t>
            </a:r>
          </a:p>
          <a:p>
            <a:pPr lvl="1"/>
            <a:r>
              <a:rPr lang="en-GB" smtClean="0"/>
              <a:t>Do not build “long tracklets” – This reduces combinatorial</a:t>
            </a:r>
          </a:p>
          <a:p>
            <a:pPr lvl="1"/>
            <a:r>
              <a:rPr lang="en-GB" smtClean="0"/>
              <a:t>Build tracklets between x-layers</a:t>
            </a:r>
          </a:p>
          <a:p>
            <a:pPr lvl="1"/>
            <a:r>
              <a:rPr lang="en-GB" smtClean="0"/>
              <a:t>Add stereo hits to x-tracklets and form a “stub”</a:t>
            </a:r>
          </a:p>
          <a:p>
            <a:pPr lvl="1"/>
            <a:r>
              <a:rPr lang="en-GB" smtClean="0"/>
              <a:t>Fit and kill bad tracklets with a cut on chi2</a:t>
            </a:r>
          </a:p>
          <a:p>
            <a:pPr lvl="1"/>
            <a:r>
              <a:rPr lang="en-GB" smtClean="0"/>
              <a:t>Evolve and select candidate tracks</a:t>
            </a:r>
          </a:p>
          <a:p>
            <a:pPr lvl="1"/>
            <a:endParaRPr lang="en-GB"/>
          </a:p>
          <a:p>
            <a:r>
              <a:rPr lang="en-GB" smtClean="0"/>
              <a:t>Reconstruction efficiencies and ghost rate are reasonable.</a:t>
            </a:r>
          </a:p>
          <a:p>
            <a:endParaRPr lang="en-GB" smtClean="0"/>
          </a:p>
          <a:p>
            <a:r>
              <a:rPr lang="en-GB" smtClean="0"/>
              <a:t>Next steps:</a:t>
            </a:r>
          </a:p>
          <a:p>
            <a:pPr lvl="1"/>
            <a:r>
              <a:rPr lang="en-GB" smtClean="0"/>
              <a:t>Improve efficiencies and CPU timing</a:t>
            </a:r>
          </a:p>
          <a:p>
            <a:pPr lvl="1"/>
            <a:r>
              <a:rPr lang="en-GB" smtClean="0"/>
              <a:t>Study performance on manycore architectures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12/01/2016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GPU Computing status report - Daniel Hugo Cámpora Pérez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72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Parallelization is on the rise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12/01/2016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GPU Computing status report - Daniel Hugo Cámpora Pérez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0485" y="1918608"/>
            <a:ext cx="4685195" cy="3029918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097281" y="1918608"/>
            <a:ext cx="5179534" cy="3950486"/>
          </a:xfrm>
        </p:spPr>
        <p:txBody>
          <a:bodyPr/>
          <a:lstStyle/>
          <a:p>
            <a:pPr marL="201168" lvl="1" indent="0">
              <a:buNone/>
            </a:pPr>
            <a:r>
              <a:rPr lang="en-US" dirty="0" smtClean="0"/>
              <a:t>The </a:t>
            </a:r>
            <a:r>
              <a:rPr lang="en-US" dirty="0" err="1" smtClean="0"/>
              <a:t>LHCb</a:t>
            </a:r>
            <a:r>
              <a:rPr lang="en-US" dirty="0" smtClean="0"/>
              <a:t> community is becoming more aware of the challenges software poses for our Upgrade</a:t>
            </a:r>
            <a:endParaRPr lang="en-GB" dirty="0" smtClean="0"/>
          </a:p>
          <a:p>
            <a:pPr lvl="1"/>
            <a:r>
              <a:rPr lang="en-US" sz="1600" dirty="0" smtClean="0"/>
              <a:t>By end of 2016 we want an evaluation of most relevant software algorithms and hardware architectures</a:t>
            </a:r>
          </a:p>
          <a:p>
            <a:pPr lvl="2"/>
            <a:r>
              <a:rPr lang="en-US" sz="1200" dirty="0" err="1" smtClean="0"/>
              <a:t>Vectorisation</a:t>
            </a:r>
            <a:r>
              <a:rPr lang="en-US" sz="1200" dirty="0" smtClean="0"/>
              <a:t>, </a:t>
            </a:r>
            <a:r>
              <a:rPr lang="en-US" sz="1200" dirty="0" err="1" smtClean="0"/>
              <a:t>OpenMP</a:t>
            </a:r>
            <a:r>
              <a:rPr lang="en-US" sz="1200" dirty="0" smtClean="0"/>
              <a:t>, CUDA, OpenCL, [insert programming model]</a:t>
            </a:r>
          </a:p>
          <a:p>
            <a:pPr lvl="2"/>
            <a:r>
              <a:rPr lang="en-US" sz="1200" dirty="0" smtClean="0"/>
              <a:t>x86_64, NVIDIA, KNL, </a:t>
            </a:r>
            <a:r>
              <a:rPr lang="en-US" sz="1200" dirty="0" err="1" smtClean="0"/>
              <a:t>OpenPower</a:t>
            </a:r>
            <a:r>
              <a:rPr lang="en-US" sz="1200" dirty="0" smtClean="0"/>
              <a:t>, ARM64</a:t>
            </a:r>
          </a:p>
          <a:p>
            <a:pPr lvl="1"/>
            <a:endParaRPr lang="en-US" sz="1600" dirty="0"/>
          </a:p>
          <a:p>
            <a:pPr lvl="1"/>
            <a:r>
              <a:rPr lang="en-US" sz="1600" dirty="0" smtClean="0"/>
              <a:t>Based on this study, we will determine what to go for and factor in other as relevant considerations</a:t>
            </a:r>
          </a:p>
          <a:p>
            <a:pPr lvl="2"/>
            <a:r>
              <a:rPr lang="en-US" sz="1200" b="1" dirty="0" smtClean="0"/>
              <a:t>Scalability</a:t>
            </a:r>
            <a:r>
              <a:rPr lang="en-US" sz="1200" dirty="0" smtClean="0"/>
              <a:t>, readability, integration, maintainability</a:t>
            </a:r>
          </a:p>
          <a:p>
            <a:pPr lvl="2"/>
            <a:r>
              <a:rPr lang="en-US" sz="1200" dirty="0" smtClean="0"/>
              <a:t>Hardware failure rate, </a:t>
            </a:r>
            <a:r>
              <a:rPr lang="en-US" sz="1200" b="1" dirty="0" smtClean="0"/>
              <a:t>training</a:t>
            </a:r>
            <a:r>
              <a:rPr lang="en-US" sz="1200" dirty="0" smtClean="0"/>
              <a:t>, manpower</a:t>
            </a:r>
          </a:p>
          <a:p>
            <a:pPr lvl="2"/>
            <a:endParaRPr lang="en-US" sz="1200" dirty="0" smtClean="0"/>
          </a:p>
          <a:p>
            <a:pPr lvl="1"/>
            <a:r>
              <a:rPr lang="en-US" sz="1600" dirty="0" smtClean="0"/>
              <a:t>Good quality software should not </a:t>
            </a:r>
            <a:r>
              <a:rPr lang="en-US" sz="1600" i="1" dirty="0" smtClean="0"/>
              <a:t>only</a:t>
            </a:r>
            <a:r>
              <a:rPr lang="en-US" sz="1600" dirty="0" smtClean="0"/>
              <a:t> do Physics!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6280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here and there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err="1" smtClean="0"/>
              <a:t>LHCb</a:t>
            </a:r>
            <a:r>
              <a:rPr lang="en-US" dirty="0" smtClean="0"/>
              <a:t> Upgrade </a:t>
            </a:r>
            <a:r>
              <a:rPr lang="en-US" dirty="0" err="1" smtClean="0"/>
              <a:t>dokuwiki</a:t>
            </a:r>
            <a:endParaRPr lang="en-US" dirty="0" smtClean="0"/>
          </a:p>
          <a:p>
            <a:pPr lvl="2"/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lbdokuwiki.cern.ch/upgrade:main_page</a:t>
            </a:r>
            <a:endParaRPr lang="en-GB" dirty="0" smtClean="0"/>
          </a:p>
          <a:p>
            <a:pPr lvl="1"/>
            <a:endParaRPr lang="en-GB" dirty="0"/>
          </a:p>
          <a:p>
            <a:pPr lvl="1"/>
            <a:r>
              <a:rPr lang="en-GB" dirty="0" smtClean="0"/>
              <a:t>6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 err="1" smtClean="0"/>
              <a:t>LHCb</a:t>
            </a:r>
            <a:r>
              <a:rPr lang="en-GB" dirty="0" smtClean="0"/>
              <a:t> Computing workshop</a:t>
            </a:r>
          </a:p>
          <a:p>
            <a:pPr lvl="2"/>
            <a:r>
              <a:rPr lang="en-GB" dirty="0" smtClean="0">
                <a:hlinkClick r:id="rId3"/>
              </a:rPr>
              <a:t>http</a:t>
            </a:r>
            <a:r>
              <a:rPr lang="en-GB" dirty="0">
                <a:hlinkClick r:id="rId3"/>
              </a:rPr>
              <a:t>://indico.cern.ch/event/337568/session/5/?</a:t>
            </a:r>
            <a:r>
              <a:rPr lang="en-GB" dirty="0" smtClean="0">
                <a:hlinkClick r:id="rId3"/>
              </a:rPr>
              <a:t>slotId=0#20151116</a:t>
            </a:r>
            <a:endParaRPr lang="en-GB" dirty="0" smtClean="0"/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12/01/2016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GPU Computing status report - Daniel Hugo Cámpora Pérez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16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Trigger refurbish in 2020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LHCb</a:t>
            </a:r>
            <a:r>
              <a:rPr lang="en-US" dirty="0" smtClean="0"/>
              <a:t> is going for a full software trigger in 2020</a:t>
            </a:r>
          </a:p>
          <a:p>
            <a:pPr lvl="1"/>
            <a:r>
              <a:rPr lang="en-US" dirty="0" smtClean="0"/>
              <a:t>The detector will produce 30M events per second</a:t>
            </a:r>
          </a:p>
          <a:p>
            <a:pPr lvl="1"/>
            <a:r>
              <a:rPr lang="en-US" dirty="0" smtClean="0"/>
              <a:t>Each server will have to sustain 10.000 events per second</a:t>
            </a:r>
          </a:p>
          <a:p>
            <a:pPr lvl="2"/>
            <a:r>
              <a:rPr lang="en-US" dirty="0" smtClean="0"/>
              <a:t>20x more than in the </a:t>
            </a:r>
            <a:r>
              <a:rPr lang="en-US" smtClean="0"/>
              <a:t>current </a:t>
            </a:r>
            <a:r>
              <a:rPr lang="en-US" smtClean="0"/>
              <a:t>Run2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Direct consequences</a:t>
            </a:r>
          </a:p>
          <a:p>
            <a:pPr lvl="1"/>
            <a:r>
              <a:rPr lang="en-US" dirty="0" smtClean="0"/>
              <a:t>We are evaluating other hardware architectures</a:t>
            </a:r>
          </a:p>
          <a:p>
            <a:pPr lvl="1"/>
            <a:r>
              <a:rPr lang="en-US" dirty="0" smtClean="0"/>
              <a:t>Architecture-aware programming becomes more relevant</a:t>
            </a:r>
          </a:p>
          <a:p>
            <a:pPr lvl="1"/>
            <a:r>
              <a:rPr lang="en-US" dirty="0" smtClean="0"/>
              <a:t>Framework will require deep structural changes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12/01/2016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GPU Computing status report - Daniel Hugo Cámpora Pérez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5458" y="1980874"/>
            <a:ext cx="3910222" cy="319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78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landscape of processors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12/01/2016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GPU Computing status report - Daniel Hugo Cámpora Pérez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Architecture choice is not anymore a no-brainer:</a:t>
            </a:r>
          </a:p>
          <a:p>
            <a:pPr lvl="1"/>
            <a:r>
              <a:rPr lang="en-US" dirty="0"/>
              <a:t>x86_64, </a:t>
            </a:r>
            <a:r>
              <a:rPr lang="en-US" dirty="0" err="1"/>
              <a:t>OpenPower</a:t>
            </a:r>
            <a:r>
              <a:rPr lang="en-US" dirty="0"/>
              <a:t>, ARM64</a:t>
            </a:r>
            <a:r>
              <a:rPr lang="en-US"/>
              <a:t>, </a:t>
            </a:r>
            <a:r>
              <a:rPr lang="en-US" smtClean="0"/>
              <a:t>GPUs, </a:t>
            </a:r>
            <a:r>
              <a:rPr lang="en-US" dirty="0"/>
              <a:t>KNL</a:t>
            </a:r>
          </a:p>
          <a:p>
            <a:endParaRPr lang="en-US" dirty="0"/>
          </a:p>
          <a:p>
            <a:r>
              <a:rPr lang="en-US" dirty="0"/>
              <a:t>The transistors count is not a free meal anymore</a:t>
            </a:r>
          </a:p>
          <a:p>
            <a:pPr lvl="1"/>
            <a:r>
              <a:rPr lang="en-US" dirty="0"/>
              <a:t>Xeon Phi, KNL: 60+ cores</a:t>
            </a:r>
          </a:p>
          <a:p>
            <a:pPr lvl="1"/>
            <a:r>
              <a:rPr lang="en-US" dirty="0"/>
              <a:t>NVIDIA: 2000+ (CUDA) cores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470183" y="5519197"/>
            <a:ext cx="42542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"Transistor Count and Moore's Law - 2011" by </a:t>
            </a:r>
            <a:r>
              <a:rPr lang="en-US" sz="1000" dirty="0" err="1"/>
              <a:t>Wgsimon</a:t>
            </a:r>
            <a:r>
              <a:rPr lang="en-US" sz="1000" dirty="0"/>
              <a:t> - Wikipedia</a:t>
            </a:r>
            <a:endParaRPr lang="en-GB" sz="1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194" y="1865351"/>
            <a:ext cx="4223486" cy="3796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04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Our reality at present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12/01/2016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GPU Computing status report - Daniel Hugo Cámpora Pérez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097280" y="1976034"/>
            <a:ext cx="10058400" cy="3893060"/>
          </a:xfrm>
        </p:spPr>
        <p:txBody>
          <a:bodyPr>
            <a:normAutofit/>
          </a:bodyPr>
          <a:lstStyle/>
          <a:p>
            <a:r>
              <a:rPr lang="en-US" dirty="0" smtClean="0"/>
              <a:t>Software is not fully harnessing current hardware</a:t>
            </a:r>
          </a:p>
          <a:p>
            <a:pPr lvl="1"/>
            <a:r>
              <a:rPr lang="en-US" sz="1600" dirty="0" smtClean="0"/>
              <a:t>x86-centric codebase</a:t>
            </a:r>
          </a:p>
          <a:p>
            <a:pPr lvl="1"/>
            <a:r>
              <a:rPr lang="en-US" sz="1600" dirty="0" smtClean="0"/>
              <a:t>Optimistic Upgrade predictions for 20XX</a:t>
            </a:r>
          </a:p>
          <a:p>
            <a:r>
              <a:rPr lang="en-US" dirty="0" smtClean="0"/>
              <a:t>The usual suspects in software</a:t>
            </a:r>
          </a:p>
          <a:p>
            <a:pPr lvl="1"/>
            <a:r>
              <a:rPr lang="en-US" sz="1600" dirty="0" smtClean="0"/>
              <a:t>Data locality, cache</a:t>
            </a:r>
          </a:p>
          <a:p>
            <a:pPr lvl="1"/>
            <a:r>
              <a:rPr lang="en-US" sz="1600" dirty="0" smtClean="0"/>
              <a:t>AOS vs SOA</a:t>
            </a:r>
          </a:p>
          <a:p>
            <a:pPr lvl="1"/>
            <a:r>
              <a:rPr lang="en-US" sz="1600" dirty="0" smtClean="0"/>
              <a:t>Multi-threading support</a:t>
            </a:r>
          </a:p>
          <a:p>
            <a:r>
              <a:rPr lang="en-US" dirty="0" smtClean="0"/>
              <a:t>This is intrinsically correlated with Hardware</a:t>
            </a:r>
          </a:p>
          <a:p>
            <a:pPr lvl="1"/>
            <a:r>
              <a:rPr lang="en-US" sz="1600" dirty="0" smtClean="0"/>
              <a:t>Memory hierarchy</a:t>
            </a:r>
          </a:p>
          <a:p>
            <a:pPr lvl="1"/>
            <a:r>
              <a:rPr lang="en-US" sz="1600" dirty="0" smtClean="0"/>
              <a:t>SIMD</a:t>
            </a:r>
          </a:p>
          <a:p>
            <a:pPr lvl="1"/>
            <a:r>
              <a:rPr lang="en-US" sz="1600" dirty="0" smtClean="0"/>
              <a:t>Core count</a:t>
            </a:r>
            <a:endParaRPr lang="en-GB" sz="1600" dirty="0"/>
          </a:p>
        </p:txBody>
      </p:sp>
      <p:grpSp>
        <p:nvGrpSpPr>
          <p:cNvPr id="10" name="Group 9"/>
          <p:cNvGrpSpPr/>
          <p:nvPr/>
        </p:nvGrpSpPr>
        <p:grpSpPr>
          <a:xfrm>
            <a:off x="6619779" y="2038028"/>
            <a:ext cx="4950286" cy="3021420"/>
            <a:chOff x="2819765" y="2225648"/>
            <a:chExt cx="4950286" cy="3021420"/>
          </a:xfrm>
        </p:grpSpPr>
        <p:pic>
          <p:nvPicPr>
            <p:cNvPr id="11" name="Content Placeholder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2819765" y="2225648"/>
              <a:ext cx="4775569" cy="3021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5"/>
            <p:cNvSpPr txBox="1"/>
            <p:nvPr/>
          </p:nvSpPr>
          <p:spPr>
            <a:xfrm>
              <a:off x="5812068" y="3150199"/>
              <a:ext cx="1957983" cy="586159"/>
            </a:xfrm>
            <a:prstGeom prst="rect">
              <a:avLst/>
            </a:prstGeom>
            <a:solidFill>
              <a:schemeClr val="bg1">
                <a:alpha val="47000"/>
              </a:schemeClr>
            </a:solidFill>
          </p:spPr>
          <p:txBody>
            <a:bodyPr wrap="none" rtlCol="0">
              <a:normAutofit fontScale="70000" lnSpcReduction="200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dirty="0" smtClean="0">
                  <a:latin typeface="+mn-lt"/>
                </a:rPr>
                <a:t>Approximately 80% of</a:t>
              </a:r>
            </a:p>
            <a:p>
              <a:r>
                <a:rPr lang="en-US" dirty="0" smtClean="0">
                  <a:latin typeface="+mn-lt"/>
                </a:rPr>
                <a:t>available compute power is</a:t>
              </a:r>
            </a:p>
            <a:p>
              <a:r>
                <a:rPr lang="en-US" dirty="0">
                  <a:latin typeface="+mn-lt"/>
                </a:rPr>
                <a:t>c</a:t>
              </a:r>
              <a:r>
                <a:rPr lang="en-US" sz="1800" dirty="0" smtClean="0">
                  <a:latin typeface="+mn-lt"/>
                </a:rPr>
                <a:t>urrently unused (vs. 2007)</a:t>
              </a:r>
            </a:p>
          </p:txBody>
        </p:sp>
        <p:sp>
          <p:nvSpPr>
            <p:cNvPr id="13" name="Right Brace 12"/>
            <p:cNvSpPr/>
            <p:nvPr/>
          </p:nvSpPr>
          <p:spPr>
            <a:xfrm>
              <a:off x="5658229" y="3073034"/>
              <a:ext cx="130886" cy="495981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34778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286603"/>
            <a:ext cx="10751175" cy="1450757"/>
          </a:xfrm>
        </p:spPr>
        <p:txBody>
          <a:bodyPr/>
          <a:lstStyle/>
          <a:p>
            <a:r>
              <a:rPr lang="en-US" dirty="0" smtClean="0"/>
              <a:t>Projects related to GPU Computing at </a:t>
            </a:r>
            <a:r>
              <a:rPr lang="en-US" dirty="0" err="1" smtClean="0"/>
              <a:t>LHCb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24943" y="1918608"/>
            <a:ext cx="7530736" cy="3950486"/>
          </a:xfrm>
        </p:spPr>
        <p:txBody>
          <a:bodyPr/>
          <a:lstStyle/>
          <a:p>
            <a:pPr lvl="1"/>
            <a:r>
              <a:rPr lang="en-US" dirty="0" err="1" smtClean="0"/>
              <a:t>Velopix</a:t>
            </a:r>
            <a:r>
              <a:rPr lang="en-US" dirty="0" smtClean="0"/>
              <a:t> reconstruction</a:t>
            </a:r>
          </a:p>
          <a:p>
            <a:pPr lvl="1"/>
            <a:r>
              <a:rPr lang="en-US" dirty="0" smtClean="0"/>
              <a:t>GPU server integration</a:t>
            </a:r>
          </a:p>
          <a:p>
            <a:pPr lvl="1"/>
            <a:r>
              <a:rPr lang="en-US" dirty="0" smtClean="0"/>
              <a:t>Coprocessor manager</a:t>
            </a:r>
          </a:p>
          <a:p>
            <a:pPr lvl="1"/>
            <a:endParaRPr lang="en-US" dirty="0"/>
          </a:p>
          <a:p>
            <a:pPr lvl="1"/>
            <a:r>
              <a:rPr lang="en-US" smtClean="0"/>
              <a:t>Velopix on OpenMP</a:t>
            </a:r>
          </a:p>
          <a:p>
            <a:pPr lvl="1"/>
            <a:r>
              <a:rPr lang="en-US" smtClean="0"/>
              <a:t>Forward </a:t>
            </a:r>
            <a:r>
              <a:rPr lang="en-US" dirty="0" smtClean="0"/>
              <a:t>tracker on automata</a:t>
            </a:r>
          </a:p>
          <a:p>
            <a:pPr lvl="1"/>
            <a:endParaRPr lang="en-US" dirty="0" smtClean="0"/>
          </a:p>
          <a:p>
            <a:pPr lvl="1"/>
            <a:r>
              <a:rPr lang="en-US" dirty="0" err="1" smtClean="0"/>
              <a:t>lhcb</a:t>
            </a:r>
            <a:r>
              <a:rPr lang="en-US" dirty="0" smtClean="0"/>
              <a:t>-parallelization </a:t>
            </a:r>
            <a:r>
              <a:rPr lang="en-US" dirty="0" err="1" smtClean="0"/>
              <a:t>wg</a:t>
            </a:r>
            <a:endParaRPr lang="en-US" dirty="0" smtClean="0"/>
          </a:p>
          <a:p>
            <a:pPr lvl="2"/>
            <a:r>
              <a:rPr lang="en-US" dirty="0" smtClean="0"/>
              <a:t>Upgrade forward tracker</a:t>
            </a:r>
          </a:p>
          <a:p>
            <a:pPr lvl="2"/>
            <a:r>
              <a:rPr lang="en-US" dirty="0" err="1" smtClean="0"/>
              <a:t>Kalman</a:t>
            </a:r>
            <a:r>
              <a:rPr lang="en-US" dirty="0" smtClean="0"/>
              <a:t> filter</a:t>
            </a:r>
          </a:p>
          <a:p>
            <a:pPr lvl="2"/>
            <a:r>
              <a:rPr lang="en-US" dirty="0" smtClean="0"/>
              <a:t>PID analysis</a:t>
            </a:r>
          </a:p>
          <a:p>
            <a:pPr lvl="3"/>
            <a:r>
              <a:rPr lang="en-US" dirty="0" smtClean="0"/>
              <a:t>RICH reconstruction</a:t>
            </a:r>
          </a:p>
          <a:p>
            <a:pPr lvl="3"/>
            <a:r>
              <a:rPr lang="en-US" dirty="0" err="1" smtClean="0"/>
              <a:t>ProbNN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12/01/2016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GPU Computing status report - Daniel Hugo Cámpora Pérez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97280" y="1918608"/>
            <a:ext cx="2588905" cy="395048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 algn="r">
              <a:buNone/>
            </a:pPr>
            <a:r>
              <a:rPr lang="en-US" b="1" dirty="0" smtClean="0">
                <a:solidFill>
                  <a:schemeClr val="accent2"/>
                </a:solidFill>
              </a:rPr>
              <a:t>Completed</a:t>
            </a:r>
          </a:p>
          <a:p>
            <a:pPr marL="201168" lvl="1" indent="0" algn="r">
              <a:buNone/>
            </a:pPr>
            <a:endParaRPr lang="en-US" dirty="0"/>
          </a:p>
          <a:p>
            <a:pPr marL="201168" lvl="1" indent="0" algn="r">
              <a:buNone/>
            </a:pPr>
            <a:endParaRPr lang="en-US" dirty="0" smtClean="0"/>
          </a:p>
          <a:p>
            <a:pPr marL="201168" lvl="1" indent="0" algn="r">
              <a:buNone/>
            </a:pPr>
            <a:endParaRPr lang="en-US" dirty="0"/>
          </a:p>
          <a:p>
            <a:pPr marL="201168" lvl="1" indent="0" algn="r">
              <a:buNone/>
            </a:pPr>
            <a:r>
              <a:rPr lang="en-US" b="1" dirty="0" smtClean="0">
                <a:solidFill>
                  <a:srgbClr val="0070C0"/>
                </a:solidFill>
              </a:rPr>
              <a:t>Ongoing</a:t>
            </a:r>
          </a:p>
          <a:p>
            <a:pPr marL="201168" lvl="1" indent="0" algn="r">
              <a:buNone/>
            </a:pPr>
            <a:endParaRPr lang="en-US" smtClean="0"/>
          </a:p>
          <a:p>
            <a:pPr marL="201168" lvl="1" indent="0" algn="r">
              <a:buNone/>
            </a:pPr>
            <a:endParaRPr lang="en-US" dirty="0"/>
          </a:p>
          <a:p>
            <a:pPr marL="201168" lvl="1" indent="0" algn="r">
              <a:buNone/>
            </a:pPr>
            <a:r>
              <a:rPr lang="en-US" b="1" dirty="0" smtClean="0">
                <a:solidFill>
                  <a:srgbClr val="00B0F0"/>
                </a:solidFill>
              </a:rPr>
              <a:t>Starting 2016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6495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Velopix</a:t>
            </a:r>
            <a:r>
              <a:rPr lang="en-US" dirty="0"/>
              <a:t> </a:t>
            </a:r>
            <a:r>
              <a:rPr lang="en-US" dirty="0" smtClean="0"/>
              <a:t>on OpenCL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Track forwarding</a:t>
            </a:r>
          </a:p>
          <a:p>
            <a:pPr lvl="2"/>
            <a:r>
              <a:rPr lang="en-US" dirty="0" smtClean="0"/>
              <a:t>Find track seeds and </a:t>
            </a:r>
            <a:r>
              <a:rPr lang="en-US" i="1" dirty="0" smtClean="0"/>
              <a:t>forward</a:t>
            </a:r>
            <a:r>
              <a:rPr lang="en-US" dirty="0" smtClean="0"/>
              <a:t> them on each sensor consecutively</a:t>
            </a:r>
          </a:p>
          <a:p>
            <a:pPr lvl="2"/>
            <a:endParaRPr lang="en-US" dirty="0"/>
          </a:p>
          <a:p>
            <a:pPr lvl="1"/>
            <a:r>
              <a:rPr lang="en-US" dirty="0" smtClean="0"/>
              <a:t>Hough transform</a:t>
            </a:r>
          </a:p>
          <a:p>
            <a:pPr lvl="2"/>
            <a:r>
              <a:rPr lang="en-US" dirty="0" smtClean="0"/>
              <a:t>Represent all possible lines crossing a point and find intersections</a:t>
            </a:r>
          </a:p>
          <a:p>
            <a:pPr lvl="2"/>
            <a:endParaRPr lang="en-US" dirty="0"/>
          </a:p>
          <a:p>
            <a:pPr lvl="1"/>
            <a:r>
              <a:rPr lang="en-US" dirty="0" smtClean="0"/>
              <a:t>Retina algorithm</a:t>
            </a:r>
          </a:p>
          <a:p>
            <a:pPr lvl="2"/>
            <a:r>
              <a:rPr lang="en-US" dirty="0" err="1" smtClean="0"/>
              <a:t>Recognise</a:t>
            </a:r>
            <a:r>
              <a:rPr lang="en-US" dirty="0" smtClean="0"/>
              <a:t> preexisting patterns, match hits against DB</a:t>
            </a:r>
          </a:p>
          <a:p>
            <a:pPr lvl="2"/>
            <a:endParaRPr lang="en-US" dirty="0"/>
          </a:p>
          <a:p>
            <a:pPr lvl="1"/>
            <a:r>
              <a:rPr lang="en-US" dirty="0" smtClean="0"/>
              <a:t>Other approaches</a:t>
            </a:r>
          </a:p>
          <a:p>
            <a:pPr lvl="2"/>
            <a:r>
              <a:rPr lang="en-US" i="1" dirty="0" smtClean="0"/>
              <a:t>Automata</a:t>
            </a:r>
            <a:r>
              <a:rPr lang="en-US" dirty="0" smtClean="0"/>
              <a:t> approach</a:t>
            </a:r>
          </a:p>
          <a:p>
            <a:pPr lvl="2"/>
            <a:r>
              <a:rPr lang="en-US" i="1" dirty="0" err="1" smtClean="0"/>
              <a:t>dxdy</a:t>
            </a:r>
            <a:r>
              <a:rPr lang="en-US" dirty="0" smtClean="0"/>
              <a:t> and segment extrapolation matching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12/01/2016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GPU Computing status report - Daniel Hugo Cámpora Pérez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8317" y="1918608"/>
            <a:ext cx="4224166" cy="2676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13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Velopix</a:t>
            </a:r>
            <a:r>
              <a:rPr lang="en-US" dirty="0" smtClean="0"/>
              <a:t> results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12/01/2016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GPU Computing status report - Daniel Hugo Cámpora Pérez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263" y="1889335"/>
            <a:ext cx="5901707" cy="30406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8989" y="2034494"/>
            <a:ext cx="2556798" cy="14743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3233" y="3563944"/>
            <a:ext cx="2967506" cy="1646947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097280" y="5335435"/>
            <a:ext cx="10058400" cy="972375"/>
          </a:xfrm>
        </p:spPr>
        <p:txBody>
          <a:bodyPr>
            <a:normAutofit lnSpcReduction="10000"/>
          </a:bodyPr>
          <a:lstStyle/>
          <a:p>
            <a:pPr lvl="2"/>
            <a:r>
              <a:rPr lang="en-US" sz="1200" dirty="0" smtClean="0"/>
              <a:t>Sequential is run on a fully loaded one Intel® Xeon® CPU E5/2630 v3 @ 2.40 GHz</a:t>
            </a:r>
          </a:p>
          <a:p>
            <a:pPr lvl="2"/>
            <a:r>
              <a:rPr lang="en-US" sz="1200" dirty="0" smtClean="0"/>
              <a:t>Comparison is done for throughput – </a:t>
            </a:r>
            <a:r>
              <a:rPr lang="en-US" sz="1200" i="1" dirty="0" smtClean="0"/>
              <a:t>events processed per second</a:t>
            </a:r>
            <a:r>
              <a:rPr lang="en-US" sz="1200" dirty="0" smtClean="0"/>
              <a:t>.</a:t>
            </a:r>
          </a:p>
          <a:p>
            <a:pPr lvl="2"/>
            <a:r>
              <a:rPr lang="en-US" sz="1200" dirty="0" smtClean="0"/>
              <a:t>Note the sequential version is </a:t>
            </a:r>
            <a:r>
              <a:rPr lang="en-US" sz="1200" dirty="0" err="1" smtClean="0"/>
              <a:t>vectorised</a:t>
            </a:r>
            <a:r>
              <a:rPr lang="en-US" sz="1200" dirty="0" smtClean="0"/>
              <a:t>.</a:t>
            </a:r>
          </a:p>
          <a:p>
            <a:pPr lvl="2"/>
            <a:r>
              <a:rPr lang="en-US" sz="1200" dirty="0" smtClean="0"/>
              <a:t>Results on the right are for the OpenCL GTX 980 implementation.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15559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Coprocessor manager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918608"/>
            <a:ext cx="5230949" cy="3950486"/>
          </a:xfrm>
        </p:spPr>
        <p:txBody>
          <a:bodyPr>
            <a:normAutofit/>
          </a:bodyPr>
          <a:lstStyle/>
          <a:p>
            <a:r>
              <a:rPr lang="en-US" dirty="0" smtClean="0"/>
              <a:t>The coprocessor </a:t>
            </a:r>
            <a:r>
              <a:rPr lang="en-US" dirty="0"/>
              <a:t>manager </a:t>
            </a:r>
            <a:r>
              <a:rPr lang="en-US" dirty="0" smtClean="0"/>
              <a:t>allows accelerator hardware usage for massively </a:t>
            </a:r>
            <a:r>
              <a:rPr lang="en-US" dirty="0"/>
              <a:t>parallel computation </a:t>
            </a:r>
            <a:r>
              <a:rPr lang="en-US" dirty="0" smtClean="0"/>
              <a:t>within </a:t>
            </a:r>
            <a:r>
              <a:rPr lang="en-US" dirty="0" err="1" smtClean="0"/>
              <a:t>LHCb’s</a:t>
            </a:r>
            <a:r>
              <a:rPr lang="en-US" dirty="0" smtClean="0"/>
              <a:t> framework.</a:t>
            </a:r>
          </a:p>
          <a:p>
            <a:endParaRPr lang="en-US" dirty="0"/>
          </a:p>
          <a:p>
            <a:r>
              <a:rPr lang="en-US" dirty="0" smtClean="0"/>
              <a:t>Some things the coprocessor manager does</a:t>
            </a:r>
            <a:endParaRPr lang="en-GB" dirty="0"/>
          </a:p>
          <a:p>
            <a:pPr lvl="1"/>
            <a:r>
              <a:rPr lang="en-GB" dirty="0"/>
              <a:t>Automatically batches data </a:t>
            </a:r>
          </a:p>
          <a:p>
            <a:pPr lvl="1"/>
            <a:r>
              <a:rPr lang="en-GB" dirty="0" smtClean="0"/>
              <a:t>Schedules </a:t>
            </a:r>
            <a:r>
              <a:rPr lang="en-GB" dirty="0"/>
              <a:t>algorithms </a:t>
            </a:r>
          </a:p>
          <a:p>
            <a:pPr lvl="1"/>
            <a:r>
              <a:rPr lang="en-US" dirty="0" smtClean="0"/>
              <a:t>Can </a:t>
            </a:r>
            <a:r>
              <a:rPr lang="en-US" dirty="0"/>
              <a:t>be used across a network </a:t>
            </a:r>
          </a:p>
          <a:p>
            <a:pPr lvl="1"/>
            <a:r>
              <a:rPr lang="en-US" dirty="0" smtClean="0"/>
              <a:t>Can </a:t>
            </a:r>
            <a:r>
              <a:rPr lang="en-US" dirty="0"/>
              <a:t>run GPU and CPU algorithms side by side </a:t>
            </a:r>
          </a:p>
          <a:p>
            <a:pPr lvl="1"/>
            <a:r>
              <a:rPr lang="en-US" dirty="0" smtClean="0"/>
              <a:t>Helps </a:t>
            </a:r>
            <a:r>
              <a:rPr lang="en-US" dirty="0"/>
              <a:t>out in algorithm development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12/01/2016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GPU Computing status report - Daniel Hugo Cámpora Pérez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3752" y="1918608"/>
            <a:ext cx="4521927" cy="2305049"/>
          </a:xfrm>
          <a:prstGeom prst="rect">
            <a:avLst/>
          </a:prstGeom>
        </p:spPr>
      </p:pic>
      <p:pic>
        <p:nvPicPr>
          <p:cNvPr id="8" name="Content Placeholder 5"/>
          <p:cNvPicPr>
            <a:picLocks noGrp="1"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340" y="4321050"/>
            <a:ext cx="3072749" cy="1843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8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GPU server integration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918608"/>
            <a:ext cx="5479983" cy="3950486"/>
          </a:xfrm>
        </p:spPr>
        <p:txBody>
          <a:bodyPr/>
          <a:lstStyle/>
          <a:p>
            <a:pPr lvl="1"/>
            <a:r>
              <a:rPr lang="en-US" dirty="0" smtClean="0"/>
              <a:t>Proof of concept GPU server integration</a:t>
            </a:r>
          </a:p>
          <a:p>
            <a:pPr lvl="1"/>
            <a:r>
              <a:rPr lang="en-US" dirty="0" smtClean="0"/>
              <a:t>CPU HLT chain, reconstructing events with GPU-based tracking</a:t>
            </a:r>
          </a:p>
          <a:p>
            <a:pPr marL="201168" lvl="1" indent="0">
              <a:buNone/>
            </a:pPr>
            <a:endParaRPr lang="en-US" dirty="0" smtClean="0"/>
          </a:p>
          <a:p>
            <a:pPr marL="201168" lvl="1" indent="0">
              <a:buNone/>
            </a:pPr>
            <a:r>
              <a:rPr lang="en-US" dirty="0" smtClean="0"/>
              <a:t>Some early conclusions</a:t>
            </a:r>
          </a:p>
          <a:p>
            <a:pPr lvl="1"/>
            <a:r>
              <a:rPr lang="en-US" dirty="0" smtClean="0"/>
              <a:t>Software chain is not prepared for seamless integration, many tweaks were required</a:t>
            </a:r>
          </a:p>
          <a:p>
            <a:pPr lvl="1"/>
            <a:r>
              <a:rPr lang="en-US" dirty="0" smtClean="0"/>
              <a:t>External hardware is integrated through coprocessor manager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12/01/2016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GPU Computing status report - Daniel Hugo Cámpora Pérez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8989" y="1918608"/>
            <a:ext cx="2646691" cy="18015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8989" y="3901385"/>
            <a:ext cx="2511938" cy="1928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95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ción">
  <a:themeElements>
    <a:clrScheme name="Retrospección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1395</TotalTime>
  <Words>754</Words>
  <Application>Microsoft Office PowerPoint</Application>
  <PresentationFormat>Widescreen</PresentationFormat>
  <Paragraphs>159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Calibri</vt:lpstr>
      <vt:lpstr>Calibri Light</vt:lpstr>
      <vt:lpstr>Retrospección</vt:lpstr>
      <vt:lpstr>LHCb GPU Computing status report</vt:lpstr>
      <vt:lpstr>Trigger refurbish in 2020</vt:lpstr>
      <vt:lpstr>The landscape of processors</vt:lpstr>
      <vt:lpstr>Our reality at present</vt:lpstr>
      <vt:lpstr>Projects related to GPU Computing at LHCb</vt:lpstr>
      <vt:lpstr>Velopix on OpenCL</vt:lpstr>
      <vt:lpstr>Velopix results</vt:lpstr>
      <vt:lpstr>Coprocessor manager</vt:lpstr>
      <vt:lpstr>GPU server integration</vt:lpstr>
      <vt:lpstr>Forward tracking automata implementation</vt:lpstr>
      <vt:lpstr>Parallelization is on the rise</vt:lpstr>
      <vt:lpstr>Resources here and there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Campora</dc:creator>
  <cp:lastModifiedBy>Daniel Campora</cp:lastModifiedBy>
  <cp:revision>160</cp:revision>
  <dcterms:created xsi:type="dcterms:W3CDTF">2014-09-05T09:32:06Z</dcterms:created>
  <dcterms:modified xsi:type="dcterms:W3CDTF">2016-01-12T08:38:29Z</dcterms:modified>
</cp:coreProperties>
</file>