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satOff val="12166"/>
              <a:lumOff val="-1304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8FA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 b="def" i="def"/>
      <a:tcStyle>
        <a:tcBdr/>
        <a:fill>
          <a:solidFill>
            <a:srgbClr val="E4E4E0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1066800" y="6680200"/>
            <a:ext cx="22252676" cy="182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" name="Shape 13"/>
          <p:cNvSpPr/>
          <p:nvPr>
            <p:ph type="title"/>
          </p:nvPr>
        </p:nvSpPr>
        <p:spPr>
          <a:xfrm>
            <a:off x="1066800" y="1854200"/>
            <a:ext cx="22237700" cy="4470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" name="Shape 14"/>
          <p:cNvSpPr/>
          <p:nvPr>
            <p:ph type="body" sz="quarter" idx="1"/>
          </p:nvPr>
        </p:nvSpPr>
        <p:spPr>
          <a:xfrm>
            <a:off x="1066800" y="7048500"/>
            <a:ext cx="22237700" cy="1435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body" sz="quarter" idx="13"/>
          </p:nvPr>
        </p:nvSpPr>
        <p:spPr>
          <a:xfrm>
            <a:off x="2387600" y="8953500"/>
            <a:ext cx="196215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647700">
              <a:spcBef>
                <a:spcPts val="0"/>
              </a:spcBef>
              <a:buSzTx/>
              <a:buFontTx/>
              <a:buNone/>
              <a:defRPr sz="3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102" name="Shape 102"/>
          <p:cNvSpPr/>
          <p:nvPr>
            <p:ph type="body" sz="quarter" idx="14"/>
          </p:nvPr>
        </p:nvSpPr>
        <p:spPr>
          <a:xfrm>
            <a:off x="2387600" y="6061864"/>
            <a:ext cx="19621500" cy="944572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647700">
              <a:spcBef>
                <a:spcPts val="3400"/>
              </a:spcBef>
              <a:buSzTx/>
              <a:buFontTx/>
              <a:buNone/>
              <a:defRPr sz="5600"/>
            </a:lvl1pPr>
          </a:lstStyle>
          <a:p>
            <a:pPr/>
            <a:r>
              <a:t>“Type a quote here.”</a:t>
            </a:r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Shape 1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14147800" y="11214100"/>
            <a:ext cx="0" cy="200043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" name="Shape 23"/>
          <p:cNvSpPr/>
          <p:nvPr>
            <p:ph type="pic" idx="13"/>
          </p:nvPr>
        </p:nvSpPr>
        <p:spPr>
          <a:xfrm>
            <a:off x="0" y="0"/>
            <a:ext cx="24384000" cy="10680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4" name="Shape 24"/>
          <p:cNvSpPr/>
          <p:nvPr>
            <p:ph type="title"/>
          </p:nvPr>
        </p:nvSpPr>
        <p:spPr>
          <a:xfrm>
            <a:off x="2641600" y="10947400"/>
            <a:ext cx="10858500" cy="2387600"/>
          </a:xfrm>
          <a:prstGeom prst="rect">
            <a:avLst/>
          </a:prstGeom>
        </p:spPr>
        <p:txBody>
          <a:bodyPr anchor="ctr"/>
          <a:lstStyle>
            <a:lvl1pPr algn="r"/>
          </a:lstStyle>
          <a:p>
            <a:pPr/>
            <a:r>
              <a:t>Title Text</a:t>
            </a:r>
          </a:p>
        </p:txBody>
      </p:sp>
      <p:sp>
        <p:nvSpPr>
          <p:cNvPr id="25" name="Shape 25"/>
          <p:cNvSpPr/>
          <p:nvPr>
            <p:ph type="body" sz="quarter" idx="1"/>
          </p:nvPr>
        </p:nvSpPr>
        <p:spPr>
          <a:xfrm>
            <a:off x="14719300" y="11938000"/>
            <a:ext cx="9283700" cy="711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hape 2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xfrm>
            <a:off x="1066800" y="4622800"/>
            <a:ext cx="22237700" cy="4470400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34" name="Shape 3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1066800" y="6845300"/>
            <a:ext cx="10002141" cy="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" name="Shape 42"/>
          <p:cNvSpPr/>
          <p:nvPr>
            <p:ph type="pic" idx="13"/>
          </p:nvPr>
        </p:nvSpPr>
        <p:spPr>
          <a:xfrm>
            <a:off x="12192000" y="0"/>
            <a:ext cx="12192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3" name="Shape 43"/>
          <p:cNvSpPr/>
          <p:nvPr>
            <p:ph type="title"/>
          </p:nvPr>
        </p:nvSpPr>
        <p:spPr>
          <a:xfrm>
            <a:off x="1066800" y="2019300"/>
            <a:ext cx="10007600" cy="4470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4" name="Shape 44"/>
          <p:cNvSpPr/>
          <p:nvPr>
            <p:ph type="body" sz="quarter" idx="1"/>
          </p:nvPr>
        </p:nvSpPr>
        <p:spPr>
          <a:xfrm>
            <a:off x="1066800" y="7213600"/>
            <a:ext cx="10007600" cy="447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xfrm>
            <a:off x="952499" y="12992100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3" name="Shape 5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1" name="Shape 6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1066800" y="2768600"/>
            <a:ext cx="9512612" cy="18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0" name="Shape 70"/>
          <p:cNvSpPr/>
          <p:nvPr>
            <p:ph type="pic" idx="13"/>
          </p:nvPr>
        </p:nvSpPr>
        <p:spPr>
          <a:xfrm>
            <a:off x="12192000" y="0"/>
            <a:ext cx="12192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1" name="Shape 71"/>
          <p:cNvSpPr/>
          <p:nvPr>
            <p:ph type="title"/>
          </p:nvPr>
        </p:nvSpPr>
        <p:spPr>
          <a:xfrm>
            <a:off x="1066800" y="469900"/>
            <a:ext cx="9525000" cy="1968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2" name="Shape 72"/>
          <p:cNvSpPr/>
          <p:nvPr>
            <p:ph type="body" sz="half" idx="1"/>
          </p:nvPr>
        </p:nvSpPr>
        <p:spPr>
          <a:xfrm>
            <a:off x="1066800" y="3124200"/>
            <a:ext cx="9525000" cy="9372600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hape 73"/>
          <p:cNvSpPr/>
          <p:nvPr>
            <p:ph type="sldNum" sz="quarter" idx="2"/>
          </p:nvPr>
        </p:nvSpPr>
        <p:spPr>
          <a:xfrm>
            <a:off x="957643" y="12992100"/>
            <a:ext cx="368504" cy="3746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type="body" idx="1"/>
          </p:nvPr>
        </p:nvSpPr>
        <p:spPr>
          <a:xfrm>
            <a:off x="1663700" y="1244600"/>
            <a:ext cx="21031200" cy="112014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hape 8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 flipH="1">
            <a:off x="15811739" y="711200"/>
            <a:ext cx="1" cy="1114360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9" name="Shape 89"/>
          <p:cNvSpPr/>
          <p:nvPr/>
        </p:nvSpPr>
        <p:spPr>
          <a:xfrm>
            <a:off x="15811500" y="6277570"/>
            <a:ext cx="7763085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0" name="Shape 90"/>
          <p:cNvSpPr/>
          <p:nvPr>
            <p:ph type="pic" sz="quarter" idx="13"/>
          </p:nvPr>
        </p:nvSpPr>
        <p:spPr>
          <a:xfrm>
            <a:off x="16014700" y="6502400"/>
            <a:ext cx="7569200" cy="5346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Shape 91"/>
          <p:cNvSpPr/>
          <p:nvPr>
            <p:ph type="pic" sz="quarter" idx="14"/>
          </p:nvPr>
        </p:nvSpPr>
        <p:spPr>
          <a:xfrm>
            <a:off x="16014700" y="709206"/>
            <a:ext cx="7569200" cy="53467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2" name="Shape 92"/>
          <p:cNvSpPr/>
          <p:nvPr>
            <p:ph type="pic" idx="15"/>
          </p:nvPr>
        </p:nvSpPr>
        <p:spPr>
          <a:xfrm>
            <a:off x="977900" y="713695"/>
            <a:ext cx="14579600" cy="111379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3" name="Shape 93"/>
          <p:cNvSpPr/>
          <p:nvPr>
            <p:ph type="body" sz="quarter" idx="1"/>
          </p:nvPr>
        </p:nvSpPr>
        <p:spPr>
          <a:xfrm>
            <a:off x="977900" y="12179300"/>
            <a:ext cx="14579600" cy="1320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1066800" y="2768600"/>
            <a:ext cx="22252698" cy="182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1066800" y="469900"/>
            <a:ext cx="22237700" cy="196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066800" y="3124200"/>
            <a:ext cx="22237700" cy="937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23216221" y="12992100"/>
            <a:ext cx="368504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twiki.cern.ch/twiki/bin/viewauth/IT/TechLab" TargetMode="Externa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tif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Hardware Support for GPU Computing from IT</a:t>
            </a:r>
          </a:p>
        </p:txBody>
      </p:sp>
      <p:sp>
        <p:nvSpPr>
          <p:cNvPr id="128" name="Shape 128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Fons Rademakers, CERN openlab Chief Research Officer</a:t>
            </a:r>
          </a:p>
          <a:p>
            <a:pPr/>
            <a:r>
              <a:t>GPU Computing Event, CERN, 12-1-2016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TechLab</a:t>
            </a:r>
          </a:p>
        </p:txBody>
      </p:sp>
      <p:sp>
        <p:nvSpPr>
          <p:cNvPr id="162" name="Shape 16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TechLab is an IT project providing a test environment aimed at improving the efficiency and performance that can be obtained from modern hardware</a:t>
            </a:r>
          </a:p>
          <a:p>
            <a:pPr/>
            <a:r>
              <a:t>TechLab systems are operated, as evolving test systems, on a best effort basis</a:t>
            </a:r>
          </a:p>
          <a:p>
            <a:pPr lvl="1"/>
            <a:r>
              <a:t>Not to be used for production work</a:t>
            </a:r>
          </a:p>
          <a:p>
            <a:pPr lvl="1"/>
            <a:r>
              <a:t>Host are reinstalled on a regular basis and user data is deleted</a:t>
            </a:r>
          </a:p>
          <a:p>
            <a:pPr lvl="1"/>
            <a:r>
              <a:t>Machines can be booked for a limited amount of time</a:t>
            </a:r>
          </a:p>
          <a:p>
            <a:pPr/>
            <a:r>
              <a:t>For more on TechLab see: </a:t>
            </a:r>
            <a:r>
              <a:rPr u="sng">
                <a:hlinkClick r:id="rId2" invalidUrl="" action="" tgtFrame="" tooltip="" history="1" highlightClick="0" endSnd="0"/>
              </a:rPr>
              <a:t>https://twiki.cern.ch/twiki/bin/viewauth/IT/TechLab</a:t>
            </a:r>
          </a:p>
        </p:txBody>
      </p:sp>
      <p:sp>
        <p:nvSpPr>
          <p:cNvPr id="163" name="Shape 163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Current TechLab Systems</a:t>
            </a:r>
          </a:p>
        </p:txBody>
      </p:sp>
      <p:pic>
        <p:nvPicPr>
          <p:cNvPr id="166" name="techlab-systems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70473" y="2837043"/>
            <a:ext cx="14043054" cy="108555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169" name="Shape 16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Code modernisation, vectorisation and parallelisation, can result in big performance increases</a:t>
            </a:r>
          </a:p>
          <a:p>
            <a:pPr/>
            <a:r>
              <a:t>TechLab has a number of GPU and co-processor systems available</a:t>
            </a:r>
          </a:p>
          <a:p>
            <a:pPr/>
            <a:r>
              <a:t>We would like to extend TechLab and make it a real supported service</a:t>
            </a:r>
          </a:p>
          <a:p>
            <a:pPr/>
            <a:r>
              <a:t>Need user feedback and requests for more support and hardware</a:t>
            </a:r>
          </a:p>
          <a:p>
            <a:pPr/>
            <a:r>
              <a:t>Please use it</a:t>
            </a:r>
          </a:p>
        </p:txBody>
      </p:sp>
      <p:sp>
        <p:nvSpPr>
          <p:cNvPr id="170" name="Shape 170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Intel Modern Code Developer Challenge </a:t>
            </a:r>
          </a:p>
        </p:txBody>
      </p:sp>
    </p:spTree>
  </p:cSld>
  <p:clrMapOvr>
    <a:masterClrMapping/>
  </p:clrMapOvr>
  <p:transition xmlns:p14="http://schemas.microsoft.com/office/powerpoint/2010/main" spd="slow" advClick="1" p14:dur="2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Challenge - Speedup Brain Development Simulation Code</a:t>
            </a:r>
          </a:p>
        </p:txBody>
      </p:sp>
      <p:sp>
        <p:nvSpPr>
          <p:cNvPr id="133" name="Shape 1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Original code is 14000 lines of Java</a:t>
            </a:r>
          </a:p>
          <a:p>
            <a:pPr/>
            <a:r>
              <a:t>Recoded in C++</a:t>
            </a:r>
          </a:p>
          <a:p>
            <a:pPr/>
            <a:r>
              <a:t>CERN openlab provided a summer student to start this task</a:t>
            </a:r>
          </a:p>
          <a:p>
            <a:pPr/>
            <a:r>
              <a:t>Intel provided tools and hardware</a:t>
            </a:r>
          </a:p>
          <a:p>
            <a:pPr/>
            <a:r>
              <a:t>A 500 line kernel from this program was used for the Challenge</a:t>
            </a:r>
          </a:p>
          <a:p>
            <a:pPr/>
            <a:r>
              <a:t>This kernel took 45 hours to run with the target set of parameters</a:t>
            </a:r>
          </a:p>
        </p:txBody>
      </p:sp>
      <p:sp>
        <p:nvSpPr>
          <p:cNvPr id="134" name="Shape 134"/>
          <p:cNvSpPr/>
          <p:nvPr>
            <p:ph type="sldNum" sz="quarter" idx="4294967295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Prizes</a:t>
            </a:r>
          </a:p>
        </p:txBody>
      </p:sp>
      <p:sp>
        <p:nvSpPr>
          <p:cNvPr id="137" name="Shape 13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 Grand Prize: CERN openlab fellowship</a:t>
            </a:r>
          </a:p>
          <a:p>
            <a:pPr/>
            <a:r>
              <a:t>3 First Prizes: visit to CERN</a:t>
            </a:r>
          </a:p>
          <a:p>
            <a:pPr/>
            <a:r>
              <a:t>3 Second Prizes: visit to SC’16</a:t>
            </a:r>
          </a:p>
        </p:txBody>
      </p:sp>
      <p:sp>
        <p:nvSpPr>
          <p:cNvPr id="138" name="Shape 138"/>
          <p:cNvSpPr/>
          <p:nvPr>
            <p:ph type="sldNum" sz="quarter" idx="4294967295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Contestant Engagement</a:t>
            </a:r>
          </a:p>
        </p:txBody>
      </p:sp>
      <p:sp>
        <p:nvSpPr>
          <p:cNvPr id="141" name="Shape 14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17000 students reached</a:t>
            </a:r>
          </a:p>
          <a:p>
            <a:pPr/>
            <a:r>
              <a:t>2077 students registered for the challenge</a:t>
            </a:r>
          </a:p>
          <a:p>
            <a:pPr lvl="1"/>
            <a:r>
              <a:t>130 universities</a:t>
            </a:r>
          </a:p>
          <a:p>
            <a:pPr lvl="1"/>
            <a:r>
              <a:t>19 countries</a:t>
            </a:r>
          </a:p>
          <a:p>
            <a:pPr/>
            <a:r>
              <a:t>Over 1200 code downloads</a:t>
            </a:r>
          </a:p>
          <a:p>
            <a:pPr/>
            <a:r>
              <a:t>1000 students accessed free training</a:t>
            </a:r>
          </a:p>
        </p:txBody>
      </p:sp>
      <p:sp>
        <p:nvSpPr>
          <p:cNvPr id="142" name="Shape 142"/>
          <p:cNvSpPr/>
          <p:nvPr>
            <p:ph type="sldNum" sz="quarter" idx="4294967295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Grand Prize Winner</a:t>
            </a:r>
          </a:p>
        </p:txBody>
      </p:sp>
      <p:pic>
        <p:nvPicPr>
          <p:cNvPr id="145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64098" y="3679395"/>
            <a:ext cx="3854222" cy="8262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12665" y="8005692"/>
            <a:ext cx="8063370" cy="4570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17599" y="3495674"/>
            <a:ext cx="12586738" cy="5776990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>
            <p:ph type="sldNum" sz="quarter" idx="4294967295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Mathieu’s Optimisations</a:t>
            </a:r>
          </a:p>
        </p:txBody>
      </p:sp>
      <p:sp>
        <p:nvSpPr>
          <p:cNvPr id="151" name="Shape 15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Change from AoS to SoA to allow vectorisation and improved cache layout</a:t>
            </a:r>
          </a:p>
          <a:p>
            <a:pPr/>
            <a:r>
              <a:t>Custom memory allocator, reuse memory for many small memory allocations</a:t>
            </a:r>
          </a:p>
          <a:p>
            <a:pPr/>
            <a:r>
              <a:t>Use OpenMP for parallelisation over all Xeon-Phi cores</a:t>
            </a:r>
          </a:p>
          <a:p>
            <a:pPr/>
            <a:r>
              <a:t>Use icc scatter/gather intrinsics</a:t>
            </a:r>
          </a:p>
        </p:txBody>
      </p:sp>
      <p:sp>
        <p:nvSpPr>
          <p:cNvPr id="152" name="Shape 152"/>
          <p:cNvSpPr/>
          <p:nvPr>
            <p:ph type="sldNum" sz="quarter" idx="4294967295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3" name="Shape 153"/>
          <p:cNvSpPr/>
          <p:nvPr/>
        </p:nvSpPr>
        <p:spPr>
          <a:xfrm>
            <a:off x="4897754" y="10456432"/>
            <a:ext cx="14588491" cy="994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 sz="5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Code Modernisation Can Payoff Big Time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Create CERN Modern Code Developer Challenge</a:t>
            </a:r>
          </a:p>
        </p:txBody>
      </p:sp>
      <p:sp>
        <p:nvSpPr>
          <p:cNvPr id="156" name="Shape 15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Find critical pieces of code in CERN programs</a:t>
            </a:r>
          </a:p>
          <a:p>
            <a:pPr/>
            <a:r>
              <a:t>Put them up for the acceleration challenge </a:t>
            </a:r>
          </a:p>
          <a:p>
            <a:pPr/>
            <a:r>
              <a:t>Keep running scores of fastest times to create competition</a:t>
            </a:r>
          </a:p>
          <a:p>
            <a:pPr/>
            <a:r>
              <a:t>Allow students to refine their submissions till end of challenge</a:t>
            </a:r>
          </a:p>
          <a:p>
            <a:pPr/>
            <a:r>
              <a:t>Thinks of some nice prizes</a:t>
            </a:r>
          </a:p>
          <a:p>
            <a:pPr/>
            <a:r>
              <a:t>Also a perfect requirement tool ;-)</a:t>
            </a:r>
          </a:p>
        </p:txBody>
      </p:sp>
      <p:sp>
        <p:nvSpPr>
          <p:cNvPr id="157" name="Shape 157"/>
          <p:cNvSpPr/>
          <p:nvPr>
            <p:ph type="sldNum" sz="quarter" idx="4294967295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IT GPU and Co-Processor Hardware Support - TechLab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