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1" r:id="rId5"/>
  </p:sldMasterIdLst>
  <p:notesMasterIdLst>
    <p:notesMasterId r:id="rId17"/>
  </p:notesMasterIdLst>
  <p:sldIdLst>
    <p:sldId id="507" r:id="rId6"/>
    <p:sldId id="508" r:id="rId7"/>
    <p:sldId id="511" r:id="rId8"/>
    <p:sldId id="509" r:id="rId9"/>
    <p:sldId id="510" r:id="rId10"/>
    <p:sldId id="514" r:id="rId11"/>
    <p:sldId id="497" r:id="rId12"/>
    <p:sldId id="515" r:id="rId13"/>
    <p:sldId id="512" r:id="rId14"/>
    <p:sldId id="513" r:id="rId15"/>
    <p:sldId id="516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7DA66E"/>
    <a:srgbClr val="77AC68"/>
    <a:srgbClr val="4C5C58"/>
    <a:srgbClr val="0089B5"/>
    <a:srgbClr val="5BC1E6"/>
    <a:srgbClr val="005872"/>
    <a:srgbClr val="284579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29" autoAdjust="0"/>
  </p:normalViewPr>
  <p:slideViewPr>
    <p:cSldViewPr snapToGrid="0" snapToObjects="1">
      <p:cViewPr>
        <p:scale>
          <a:sx n="100" d="100"/>
          <a:sy n="100" d="100"/>
        </p:scale>
        <p:origin x="-143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11/02/16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29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>
            <a:lvl1pPr>
              <a:defRPr sz="1400" b="0"/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4"/>
          <p:cNvSpPr txBox="1">
            <a:spLocks/>
          </p:cNvSpPr>
          <p:nvPr userDrawn="1"/>
        </p:nvSpPr>
        <p:spPr>
          <a:xfrm>
            <a:off x="5194300" y="6514384"/>
            <a:ext cx="2405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0" dirty="0" smtClean="0"/>
              <a:t>Oliver </a:t>
            </a:r>
            <a:r>
              <a:rPr lang="it-IT" sz="1400" b="0" dirty="0" err="1" smtClean="0"/>
              <a:t>Brüning</a:t>
            </a:r>
            <a:r>
              <a:rPr lang="it-IT" sz="1400" b="0" dirty="0" smtClean="0"/>
              <a:t>, CERN</a:t>
            </a:r>
            <a:endParaRPr lang="en-GB" sz="1400" b="0" dirty="0"/>
          </a:p>
        </p:txBody>
      </p:sp>
      <p:sp>
        <p:nvSpPr>
          <p:cNvPr id="14" name="Footer Placeholder 1"/>
          <p:cNvSpPr txBox="1">
            <a:spLocks/>
          </p:cNvSpPr>
          <p:nvPr userDrawn="1"/>
        </p:nvSpPr>
        <p:spPr>
          <a:xfrm>
            <a:off x="114301" y="6527860"/>
            <a:ext cx="47116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18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HL-LHC Steering Committee Meeting, 8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April 2015;    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01101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6408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4375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895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19869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en-US">
              <a:solidFill>
                <a:srgbClr val="64BCD9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>
                <a:latin typeface="+mj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+mn-lt"/>
              </a:defRPr>
            </a:lvl1pPr>
            <a:lvl2pPr marL="346075" indent="-228600">
              <a:defRPr sz="3200">
                <a:latin typeface="+mn-lt"/>
              </a:defRPr>
            </a:lvl2pPr>
            <a:lvl3pPr marL="452438" indent="-228600">
              <a:defRPr sz="2800">
                <a:latin typeface="+mn-lt"/>
              </a:defRPr>
            </a:lvl3pPr>
            <a:lvl4pPr marL="569913" indent="-228600">
              <a:defRPr sz="2800">
                <a:latin typeface="+mn-lt"/>
              </a:defRPr>
            </a:lvl4pPr>
            <a:lvl5pPr marL="685800" indent="-228600">
              <a:defRPr sz="2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+mn-lt"/>
              </a:defRPr>
            </a:lvl1pPr>
            <a:lvl2pPr marL="346075" indent="-228600">
              <a:defRPr sz="3200">
                <a:latin typeface="+mn-lt"/>
              </a:defRPr>
            </a:lvl2pPr>
            <a:lvl3pPr marL="452438" indent="-228600">
              <a:defRPr sz="2800">
                <a:latin typeface="+mn-lt"/>
              </a:defRPr>
            </a:lvl3pPr>
            <a:lvl4pPr marL="569913" indent="-228600">
              <a:defRPr sz="2800">
                <a:latin typeface="+mn-lt"/>
              </a:defRPr>
            </a:lvl4pPr>
            <a:lvl5pPr marL="685800" indent="-228600">
              <a:defRPr sz="28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8329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</p:spPr>
        <p:txBody>
          <a:bodyPr/>
          <a:lstStyle>
            <a:lvl1pPr>
              <a:defRPr sz="1400"/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 txBox="1">
            <a:spLocks/>
          </p:cNvSpPr>
          <p:nvPr userDrawn="1"/>
        </p:nvSpPr>
        <p:spPr>
          <a:xfrm>
            <a:off x="5194300" y="6539784"/>
            <a:ext cx="2405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0" dirty="0" smtClean="0"/>
              <a:t>Oliver </a:t>
            </a:r>
            <a:r>
              <a:rPr lang="it-IT" sz="1400" b="0" dirty="0" err="1" smtClean="0"/>
              <a:t>Brüning</a:t>
            </a:r>
            <a:r>
              <a:rPr lang="it-IT" sz="1400" b="0" dirty="0" smtClean="0"/>
              <a:t>, CERN</a:t>
            </a:r>
            <a:endParaRPr lang="en-GB" sz="1400" b="0" dirty="0"/>
          </a:p>
        </p:txBody>
      </p:sp>
      <p:sp>
        <p:nvSpPr>
          <p:cNvPr id="12" name="Footer Placeholder 1"/>
          <p:cNvSpPr txBox="1">
            <a:spLocks/>
          </p:cNvSpPr>
          <p:nvPr userDrawn="1"/>
        </p:nvSpPr>
        <p:spPr>
          <a:xfrm>
            <a:off x="114301" y="6527860"/>
            <a:ext cx="47116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18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HL-LHC Steering Committee Meeting, 8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April 2015;    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783625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 smtClean="0"/>
              <a:t>Slide title – line 1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br>
              <a:rPr lang="en-GB" noProof="0" dirty="0" smtClean="0"/>
            </a:br>
            <a:r>
              <a:rPr lang="en-GB" noProof="0" dirty="0" smtClean="0"/>
              <a:t>Slide title – line 2 – Arial 30 </a:t>
            </a:r>
            <a:r>
              <a:rPr lang="en-GB" noProof="0" dirty="0" err="1" smtClean="0"/>
              <a:t>pt</a:t>
            </a:r>
            <a:r>
              <a:rPr lang="en-GB" noProof="0" dirty="0" smtClean="0"/>
              <a:t>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blue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2582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g"/><Relationship Id="rId10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theme" Target="../theme/theme2.xml"/><Relationship Id="rId10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400" b="0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0746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5194300" y="6527084"/>
            <a:ext cx="24050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0" dirty="0" smtClean="0"/>
              <a:t>Oliver </a:t>
            </a:r>
            <a:r>
              <a:rPr lang="it-IT" sz="1400" b="0" dirty="0" err="1" smtClean="0"/>
              <a:t>Brüning</a:t>
            </a:r>
            <a:r>
              <a:rPr lang="it-IT" sz="1400" b="0" dirty="0" smtClean="0"/>
              <a:t>, CERN</a:t>
            </a:r>
            <a:endParaRPr lang="en-GB" sz="1400" b="0" dirty="0"/>
          </a:p>
        </p:txBody>
      </p:sp>
      <p:sp>
        <p:nvSpPr>
          <p:cNvPr id="11" name="Footer Placeholder 1"/>
          <p:cNvSpPr txBox="1">
            <a:spLocks/>
          </p:cNvSpPr>
          <p:nvPr userDrawn="1"/>
        </p:nvSpPr>
        <p:spPr>
          <a:xfrm>
            <a:off x="114301" y="6527860"/>
            <a:ext cx="4711699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 smtClean="0"/>
              <a:t>18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HL-LHC Steering Committee Meeting, 8</a:t>
            </a:r>
            <a:r>
              <a:rPr lang="en-GB" sz="1400" baseline="30000" dirty="0" smtClean="0"/>
              <a:t>th</a:t>
            </a:r>
            <a:r>
              <a:rPr lang="en-GB" sz="1400" dirty="0" smtClean="0"/>
              <a:t> April 2015;    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5" r:id="rId6"/>
    <p:sldLayoutId id="2147483660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  <a:latin typeface="Arial"/>
              </a:rPr>
              <a:t>G. Arduini - Performance Limitations in LHC after LIU Upgrade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9566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hyperlink" Target="https://espace.cern.ch/project-HL-LHC-Technical-coordination/_layouts/15/start.aspx%23/HLLHC%20Configuration%20Baselines/Home.asp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HL-LHC PLC and TC Decisions in 2014 and 2015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O. </a:t>
            </a:r>
            <a:r>
              <a:rPr lang="en-GB" dirty="0" err="1" smtClean="0"/>
              <a:t>Brüning</a:t>
            </a:r>
            <a:r>
              <a:rPr lang="en-GB" dirty="0" smtClean="0"/>
              <a:t>, Paolo </a:t>
            </a:r>
            <a:r>
              <a:rPr lang="en-GB" dirty="0" err="1" smtClean="0"/>
              <a:t>Fessia</a:t>
            </a:r>
            <a:r>
              <a:rPr lang="en-GB" dirty="0" smtClean="0"/>
              <a:t>, Markus </a:t>
            </a:r>
            <a:r>
              <a:rPr lang="en-GB" smtClean="0"/>
              <a:t>Zerlauth </a:t>
            </a:r>
            <a:r>
              <a:rPr lang="en-GB" dirty="0" smtClean="0"/>
              <a:t>on behalf of the HL-LHC </a:t>
            </a:r>
            <a:r>
              <a:rPr lang="en-GB" smtClean="0"/>
              <a:t>TCC team</a:t>
            </a:r>
            <a:endParaRPr lang="en-GB" dirty="0"/>
          </a:p>
          <a:p>
            <a:endParaRPr lang="en-GB" sz="2900" dirty="0"/>
          </a:p>
          <a:p>
            <a:endParaRPr lang="en-GB" sz="1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HL-LHC TCC, February 11,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4504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325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10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27000" y="612509"/>
            <a:ext cx="8124840" cy="2492381"/>
            <a:chOff x="288" y="720"/>
            <a:chExt cx="5118" cy="1570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732" cy="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Collimation system: </a:t>
              </a:r>
            </a:p>
            <a:p>
              <a:pPr lvl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-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Quench tests in the LHC</a:t>
              </a:r>
            </a:p>
            <a:p>
              <a:pPr lvl="1"/>
              <a:r>
                <a:rPr lang="en-US" sz="2600" dirty="0" smtClean="0">
                  <a:solidFill>
                    <a:srgbClr val="000000"/>
                  </a:solidFill>
                  <a:sym typeface="Wingdings"/>
                </a:rPr>
                <a:t>  adoption of bump method for IR1/5</a:t>
              </a:r>
            </a:p>
            <a:p>
              <a:pPr lvl="1"/>
              <a:r>
                <a:rPr lang="en-US" sz="2600" dirty="0">
                  <a:solidFill>
                    <a:srgbClr val="000000"/>
                  </a:solidFill>
                  <a:sym typeface="Wingdings"/>
                </a:rPr>
                <a:t> </a:t>
              </a:r>
              <a:r>
                <a:rPr lang="en-US" sz="2600" dirty="0" smtClean="0">
                  <a:solidFill>
                    <a:srgbClr val="000000"/>
                  </a:solidFill>
                  <a:sym typeface="Wingdings"/>
                </a:rPr>
                <a:t> adoption of empty cryostat option for IR2</a:t>
              </a:r>
            </a:p>
            <a:p>
              <a:pPr lvl="1"/>
              <a:r>
                <a:rPr lang="en-US" sz="2600" dirty="0">
                  <a:solidFill>
                    <a:srgbClr val="000000"/>
                  </a:solidFill>
                  <a:sym typeface="Wingdings"/>
                </a:rPr>
                <a:t> </a:t>
              </a:r>
              <a:r>
                <a:rPr lang="en-US" sz="2600" dirty="0" smtClean="0">
                  <a:solidFill>
                    <a:srgbClr val="000000"/>
                  </a:solidFill>
                  <a:sym typeface="Wingdings"/>
                </a:rPr>
                <a:t> adoption of 11T magnet DS collimators for IR7</a:t>
              </a:r>
            </a:p>
            <a:p>
              <a:pPr lvl="1"/>
              <a:r>
                <a:rPr lang="en-US" sz="2600" dirty="0" smtClean="0">
                  <a:solidFill>
                    <a:srgbClr val="FF0000"/>
                  </a:solidFill>
                  <a:sym typeface="Wingdings"/>
                </a:rPr>
                <a:t>  still requires official approval</a:t>
              </a:r>
              <a:endParaRPr lang="en-US" sz="2600" dirty="0" smtClean="0">
                <a:solidFill>
                  <a:srgbClr val="FF0000"/>
                </a:solidFill>
                <a:sym typeface="Wingdings" charset="0"/>
              </a:endParaRPr>
            </a:p>
          </p:txBody>
        </p:sp>
      </p:grp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-11112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Outstanding Issues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76200" y="3079217"/>
            <a:ext cx="8897958" cy="3262319"/>
            <a:chOff x="288" y="544"/>
            <a:chExt cx="5605" cy="2055"/>
          </a:xfrm>
        </p:grpSpPr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674" y="544"/>
              <a:ext cx="5219" cy="2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Triplet and Matching Section </a:t>
              </a:r>
              <a:r>
                <a:rPr lang="en-US" sz="2600" dirty="0" err="1" smtClean="0">
                  <a:solidFill>
                    <a:srgbClr val="3333CC"/>
                  </a:solidFill>
                  <a:sym typeface="Wingdings" charset="0"/>
                </a:rPr>
                <a:t>Quadrupole</a:t>
              </a:r>
              <a:r>
                <a:rPr lang="en-US" sz="2600" dirty="0">
                  <a:solidFill>
                    <a:srgbClr val="3333CC"/>
                  </a:solidFill>
                  <a:sym typeface="Wingdings" charset="0"/>
                </a:rPr>
                <a:t> </a:t>
              </a:r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magnets:  </a:t>
              </a:r>
            </a:p>
            <a:p>
              <a:pPr lvl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-Decision on single versus double circuit solution</a:t>
              </a:r>
            </a:p>
            <a:p>
              <a:pPr lvl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-Determination of leak current tolerances from WP2 (R) </a:t>
              </a:r>
            </a:p>
            <a:p>
              <a:pPr lvl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-Option of 2-Quadrant power supplies for triplet magnets</a:t>
              </a:r>
            </a:p>
            <a:p>
              <a:pPr lvl="1"/>
              <a:r>
                <a:rPr lang="en-US" sz="2600" dirty="0" smtClean="0">
                  <a:solidFill>
                    <a:srgbClr val="FF0000"/>
                  </a:solidFill>
                  <a:sym typeface="Wingdings" charset="0"/>
                </a:rPr>
                <a:t>-IPQ protection still needs to be confirmed (CLIQ / QH)</a:t>
              </a:r>
            </a:p>
            <a:p>
              <a:pPr lvl="1"/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-Q5 in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P6</a:t>
              </a:r>
            </a:p>
            <a:p>
              <a:pPr lvl="1"/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-Aperture (tolerances)</a:t>
              </a:r>
            </a:p>
            <a:p>
              <a:pPr lvl="1"/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-ATS new version &amp; correction scheme validation</a:t>
              </a:r>
              <a:endParaRPr lang="en-US" dirty="0" smtClean="0">
                <a:solidFill>
                  <a:schemeClr val="tx1"/>
                </a:solidFill>
                <a:sym typeface="Wingdings" charset="0"/>
              </a:endParaRPr>
            </a:p>
          </p:txBody>
        </p:sp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288" y="640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2428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11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27000" y="2936609"/>
            <a:ext cx="6611950" cy="892177"/>
            <a:chOff x="288" y="720"/>
            <a:chExt cx="4165" cy="562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3779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Crab Cavities: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-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Radiation impact still needs to be finalized</a:t>
              </a:r>
            </a:p>
          </p:txBody>
        </p:sp>
      </p:grp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285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Outstanding Issues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3" name="Group 23"/>
          <p:cNvGrpSpPr>
            <a:grpSpLocks/>
          </p:cNvGrpSpPr>
          <p:nvPr/>
        </p:nvGrpSpPr>
        <p:grpSpPr bwMode="auto">
          <a:xfrm>
            <a:off x="127000" y="1854205"/>
            <a:ext cx="5778515" cy="892177"/>
            <a:chOff x="288" y="727"/>
            <a:chExt cx="3640" cy="562"/>
          </a:xfrm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674" y="727"/>
              <a:ext cx="3254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Corrector magnets for D2 / Q4: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-Still need studying and confirmation</a:t>
              </a:r>
            </a:p>
          </p:txBody>
        </p:sp>
      </p:grpSp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127000" y="4041509"/>
            <a:ext cx="9055118" cy="1784355"/>
            <a:chOff x="288" y="720"/>
            <a:chExt cx="5704" cy="1124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18" cy="1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Triplet area radiation: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-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ALARA and intervention scenarios and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planning</a:t>
              </a:r>
            </a:p>
            <a:p>
              <a:pPr algn="l" eaLnBrk="1" hangingPunct="1"/>
              <a:endParaRPr lang="en-US" sz="2600" dirty="0" smtClean="0">
                <a:solidFill>
                  <a:srgbClr val="000000"/>
                </a:solidFill>
                <a:sym typeface="Wingdings" charset="0"/>
              </a:endParaRPr>
            </a:p>
            <a:p>
              <a:pPr algn="l" eaLnBrk="1" hangingPunct="1"/>
              <a:endParaRPr lang="en-US" sz="1600" dirty="0">
                <a:solidFill>
                  <a:srgbClr val="000000"/>
                </a:solidFill>
                <a:sym typeface="Wingdings" charset="0"/>
              </a:endParaRPr>
            </a:p>
            <a:p>
              <a:r>
                <a:rPr lang="en-US" sz="1600" u="sng" dirty="0" smtClean="0">
                  <a:hlinkClick r:id="rId2"/>
                </a:rPr>
                <a:t>Configuration Baseline changes and Decisions on Configuration, Quality and Resource Officer Page</a:t>
              </a:r>
              <a:endParaRPr lang="en-US" sz="1600" dirty="0" smtClean="0">
                <a:solidFill>
                  <a:srgbClr val="000000"/>
                </a:solidFill>
                <a:sym typeface="Wingdings" charset="0"/>
              </a:endParaRPr>
            </a:p>
          </p:txBody>
        </p:sp>
      </p:grpSp>
      <p:grpSp>
        <p:nvGrpSpPr>
          <p:cNvPr id="19" name="Group 23"/>
          <p:cNvGrpSpPr>
            <a:grpSpLocks/>
          </p:cNvGrpSpPr>
          <p:nvPr/>
        </p:nvGrpSpPr>
        <p:grpSpPr bwMode="auto">
          <a:xfrm>
            <a:off x="127000" y="787405"/>
            <a:ext cx="6037278" cy="892177"/>
            <a:chOff x="288" y="727"/>
            <a:chExt cx="3803" cy="562"/>
          </a:xfrm>
        </p:grpSpPr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674" y="727"/>
              <a:ext cx="3417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D1 – D2 powering: </a:t>
              </a:r>
            </a:p>
            <a:p>
              <a:pPr lvl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-Powering D1-D2 magnets in series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12388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HL-LHC </a:t>
            </a:r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PLC / TC Main Topics in 2014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76200" y="992188"/>
            <a:ext cx="9294821" cy="892175"/>
            <a:chOff x="288" y="720"/>
            <a:chExt cx="5855" cy="562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469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February: 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D1 length reduction, RLIUP follow-up (parameters), 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                 specifications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76200" y="2143126"/>
            <a:ext cx="8764602" cy="892175"/>
            <a:chOff x="288" y="720"/>
            <a:chExt cx="5521" cy="562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135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April: 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Crab Cavity integration (SPS cryostat), Optics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V1.1, </a:t>
              </a:r>
              <a:endParaRPr lang="en-US" sz="2600" dirty="0" smtClean="0">
                <a:solidFill>
                  <a:schemeClr val="tx1"/>
                </a:solidFill>
                <a:sym typeface="Wingdings" charset="0"/>
              </a:endParaRP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	 TAS aperture @ 27mm or 30mm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pSp>
        <p:nvGrpSpPr>
          <p:cNvPr id="13" name="Group 23"/>
          <p:cNvGrpSpPr>
            <a:grpSpLocks/>
          </p:cNvGrpSpPr>
          <p:nvPr/>
        </p:nvGrpSpPr>
        <p:grpSpPr bwMode="auto">
          <a:xfrm>
            <a:off x="76200" y="3294064"/>
            <a:ext cx="6981838" cy="892175"/>
            <a:chOff x="288" y="720"/>
            <a:chExt cx="4398" cy="562"/>
          </a:xfrm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01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June: 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Layout IR1&amp;5, parameter update, 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          Superconducting Link &amp; surface space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76200" y="4445002"/>
            <a:ext cx="7769237" cy="492125"/>
            <a:chOff x="288" y="720"/>
            <a:chExt cx="4894" cy="310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508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August: 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Baseline parameters, triplet corrector specs 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pSp>
        <p:nvGrpSpPr>
          <p:cNvPr id="19" name="Group 23"/>
          <p:cNvGrpSpPr>
            <a:grpSpLocks/>
          </p:cNvGrpSpPr>
          <p:nvPr/>
        </p:nvGrpSpPr>
        <p:grpSpPr bwMode="auto">
          <a:xfrm>
            <a:off x="76200" y="5348290"/>
            <a:ext cx="9042417" cy="1262064"/>
            <a:chOff x="288" y="720"/>
            <a:chExt cx="5696" cy="795"/>
          </a:xfrm>
        </p:grpSpPr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10" cy="7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October: 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movable TAN roadmap, revised layout, Q5 in IR6,</a:t>
              </a:r>
            </a:p>
            <a:p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                cold-mass configuration for Q5, </a:t>
              </a:r>
              <a:r>
                <a:rPr lang="en-US" dirty="0" err="1" smtClean="0">
                  <a:solidFill>
                    <a:schemeClr val="tx1"/>
                  </a:solidFill>
                  <a:sym typeface="Wingdings" charset="0"/>
                </a:rPr>
                <a:t>Sextupoles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 </a:t>
              </a:r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@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 </a:t>
              </a:r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Q10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,</a:t>
              </a:r>
            </a:p>
            <a:p>
              <a:r>
                <a:rPr lang="en-US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dirty="0" smtClean="0">
                  <a:solidFill>
                    <a:schemeClr val="tx1"/>
                  </a:solidFill>
                  <a:sym typeface="Wingdings" charset="0"/>
                </a:rPr>
                <a:t>            ‘ultimate’ HL-LHC parameters 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6627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3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22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HL-LHC </a:t>
            </a:r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PLC / TC Main Topics in 2015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76200" y="1017590"/>
            <a:ext cx="9112260" cy="892176"/>
            <a:chOff x="288" y="720"/>
            <a:chExt cx="5740" cy="562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5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54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January: 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BBLR Roadmap, triplet interconnection length,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	     feedback from MQXF review and cold box in TX46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76200" y="2129793"/>
            <a:ext cx="7670818" cy="892175"/>
            <a:chOff x="288" y="720"/>
            <a:chExt cx="4832" cy="562"/>
          </a:xfrm>
        </p:grpSpPr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44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March: 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80 bunch scheme, 11T baseline, TAXN, 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        Glossary update, new triplet magnet length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pSp>
        <p:nvGrpSpPr>
          <p:cNvPr id="29" name="Group 23"/>
          <p:cNvGrpSpPr>
            <a:grpSpLocks/>
          </p:cNvGrpSpPr>
          <p:nvPr/>
        </p:nvGrpSpPr>
        <p:grpSpPr bwMode="auto">
          <a:xfrm>
            <a:off x="76200" y="4354197"/>
            <a:ext cx="7920057" cy="492126"/>
            <a:chOff x="288" y="720"/>
            <a:chExt cx="4989" cy="310"/>
          </a:xfrm>
        </p:grpSpPr>
        <p:sp>
          <p:nvSpPr>
            <p:cNvPr id="3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3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603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July: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Vibration studies and LRBB wire compensation</a:t>
              </a:r>
              <a:endParaRPr lang="en-US" dirty="0" smtClean="0">
                <a:solidFill>
                  <a:schemeClr val="tx1"/>
                </a:solidFill>
                <a:sym typeface="Wingdings" charset="0"/>
              </a:endParaRPr>
            </a:p>
          </p:txBody>
        </p:sp>
      </p:grpSp>
      <p:grpSp>
        <p:nvGrpSpPr>
          <p:cNvPr id="32" name="Group 23"/>
          <p:cNvGrpSpPr>
            <a:grpSpLocks/>
          </p:cNvGrpSpPr>
          <p:nvPr/>
        </p:nvGrpSpPr>
        <p:grpSpPr bwMode="auto">
          <a:xfrm>
            <a:off x="76200" y="3241995"/>
            <a:ext cx="8269307" cy="892175"/>
            <a:chOff x="288" y="720"/>
            <a:chExt cx="5209" cy="562"/>
          </a:xfrm>
        </p:grpSpPr>
        <p:sp>
          <p:nvSpPr>
            <p:cNvPr id="33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34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823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June:  </a:t>
              </a:r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I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on parameters and schedule; Double Decker CE, 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          Schedule</a:t>
              </a:r>
              <a:endParaRPr lang="en-US" dirty="0" smtClean="0">
                <a:solidFill>
                  <a:srgbClr val="008000"/>
                </a:solidFill>
                <a:sym typeface="Wingdings" charset="0"/>
              </a:endParaRPr>
            </a:p>
          </p:txBody>
        </p:sp>
      </p:grpSp>
      <p:grpSp>
        <p:nvGrpSpPr>
          <p:cNvPr id="35" name="Group 23"/>
          <p:cNvGrpSpPr>
            <a:grpSpLocks/>
          </p:cNvGrpSpPr>
          <p:nvPr/>
        </p:nvGrpSpPr>
        <p:grpSpPr bwMode="auto">
          <a:xfrm>
            <a:off x="76200" y="5066350"/>
            <a:ext cx="5241937" cy="492126"/>
            <a:chOff x="288" y="720"/>
            <a:chExt cx="3302" cy="310"/>
          </a:xfrm>
        </p:grpSpPr>
        <p:sp>
          <p:nvSpPr>
            <p:cNvPr id="36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37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2916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September: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Collimation roadmap</a:t>
              </a:r>
              <a:endParaRPr lang="en-US" dirty="0" smtClean="0">
                <a:solidFill>
                  <a:schemeClr val="tx1"/>
                </a:solidFill>
                <a:sym typeface="Wingdings" charset="0"/>
              </a:endParaRPr>
            </a:p>
          </p:txBody>
        </p:sp>
      </p:grpSp>
      <p:grpSp>
        <p:nvGrpSpPr>
          <p:cNvPr id="38" name="Group 23"/>
          <p:cNvGrpSpPr>
            <a:grpSpLocks/>
          </p:cNvGrpSpPr>
          <p:nvPr/>
        </p:nvGrpSpPr>
        <p:grpSpPr bwMode="auto">
          <a:xfrm>
            <a:off x="90488" y="5778505"/>
            <a:ext cx="9067823" cy="892177"/>
            <a:chOff x="288" y="720"/>
            <a:chExt cx="5712" cy="562"/>
          </a:xfrm>
        </p:grpSpPr>
        <p:sp>
          <p:nvSpPr>
            <p:cNvPr id="3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40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2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November: 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Heat Load, ion beam parameters, BS temperature,</a:t>
              </a:r>
            </a:p>
            <a:p>
              <a:pPr algn="l" eaLnBrk="1" hangingPunct="1"/>
              <a:r>
                <a:rPr lang="en-US" sz="2600" dirty="0">
                  <a:solidFill>
                    <a:schemeClr val="tx1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		   TAS</a:t>
              </a:r>
              <a:endParaRPr lang="en-US" dirty="0" smtClean="0">
                <a:solidFill>
                  <a:schemeClr val="tx1"/>
                </a:solidFill>
                <a:sym typeface="Wingding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1116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4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1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HL-LHC </a:t>
            </a:r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PLC Main Decisions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7" name="Group 23"/>
          <p:cNvGrpSpPr>
            <a:grpSpLocks/>
          </p:cNvGrpSpPr>
          <p:nvPr/>
        </p:nvGrpSpPr>
        <p:grpSpPr bwMode="auto">
          <a:xfrm>
            <a:off x="76200" y="1169992"/>
            <a:ext cx="9047179" cy="1292228"/>
            <a:chOff x="288" y="720"/>
            <a:chExt cx="5699" cy="814"/>
          </a:xfrm>
        </p:grpSpPr>
        <p:sp>
          <p:nvSpPr>
            <p:cNvPr id="1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13" cy="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February 2014: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-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Added injection parameters to HL-LHC baseline parameters</a:t>
              </a:r>
            </a:p>
            <a:p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D1 length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from 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6.7m to 6.3m and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field from 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5.2T to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5.6T</a:t>
              </a:r>
            </a:p>
          </p:txBody>
        </p:sp>
      </p:grpSp>
      <p:grpSp>
        <p:nvGrpSpPr>
          <p:cNvPr id="20" name="Group 23"/>
          <p:cNvGrpSpPr>
            <a:grpSpLocks/>
          </p:cNvGrpSpPr>
          <p:nvPr/>
        </p:nvGrpSpPr>
        <p:grpSpPr bwMode="auto">
          <a:xfrm>
            <a:off x="76200" y="2881316"/>
            <a:ext cx="7677168" cy="2092329"/>
            <a:chOff x="288" y="720"/>
            <a:chExt cx="4836" cy="1318"/>
          </a:xfrm>
        </p:grpSpPr>
        <p:sp>
          <p:nvSpPr>
            <p:cNvPr id="21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2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450" cy="1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April 2014: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-New Crab Cavity layout with SPS cryostat option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-Optics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V1.1</a:t>
              </a:r>
              <a:endParaRPr lang="en-US" sz="2600" dirty="0" smtClean="0">
                <a:solidFill>
                  <a:srgbClr val="000000"/>
                </a:solidFill>
                <a:sym typeface="Wingdings" charset="0"/>
              </a:endParaRP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-TAS aperture reduction from 30mm to 27mm and </a:t>
              </a:r>
            </a:p>
            <a:p>
              <a:pPr algn="l" eaLnBrk="1" hangingPunct="1"/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rgbClr val="000000"/>
                  </a:solidFill>
                  <a:sym typeface="Wingdings"/>
                </a:rPr>
                <a:t>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later in October increased again to 30mm</a:t>
              </a:r>
              <a:endParaRPr lang="en-US" dirty="0" smtClean="0">
                <a:solidFill>
                  <a:srgbClr val="000000"/>
                </a:solidFill>
                <a:sym typeface="Wingdings" charset="0"/>
              </a:endParaRPr>
            </a:p>
          </p:txBody>
        </p:sp>
      </p:grpSp>
      <p:grpSp>
        <p:nvGrpSpPr>
          <p:cNvPr id="23" name="Group 23"/>
          <p:cNvGrpSpPr>
            <a:grpSpLocks/>
          </p:cNvGrpSpPr>
          <p:nvPr/>
        </p:nvGrpSpPr>
        <p:grpSpPr bwMode="auto">
          <a:xfrm>
            <a:off x="76200" y="4992691"/>
            <a:ext cx="7546993" cy="1692275"/>
            <a:chOff x="288" y="720"/>
            <a:chExt cx="4754" cy="1066"/>
          </a:xfrm>
        </p:grpSpPr>
        <p:sp>
          <p:nvSpPr>
            <p:cNvPr id="2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5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368" cy="10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June 2014: 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T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emperature for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all magnets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(Q1-</a:t>
              </a:r>
              <a:r>
                <a:rPr lang="en-US" sz="2600" dirty="0" smtClean="0">
                  <a:solidFill>
                    <a:srgbClr val="FF0000"/>
                  </a:solidFill>
                  <a:sym typeface="Wingdings" charset="0"/>
                </a:rPr>
                <a:t>Q6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) @ 1.9K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-Parameter update (RF curvature, BCMS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and 50ns</a:t>
              </a:r>
            </a:p>
            <a:p>
              <a:pPr algn="l" eaLnBrk="1" hangingPunct="1"/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rgbClr val="000000"/>
                  </a:solidFill>
                  <a:sym typeface="Wingdings"/>
                </a:rPr>
                <a:t> </a:t>
              </a:r>
              <a:r>
                <a:rPr lang="en-US" sz="2600" dirty="0" smtClean="0">
                  <a:solidFill>
                    <a:srgbClr val="000000"/>
                  </a:solidFill>
                  <a:sym typeface="Wingdings"/>
                </a:rPr>
                <a:t>later removed </a:t>
              </a:r>
              <a:r>
                <a:rPr lang="en-US" sz="2600" dirty="0" smtClean="0">
                  <a:solidFill>
                    <a:srgbClr val="000000"/>
                  </a:solidFill>
                  <a:sym typeface="Wingdings"/>
                </a:rPr>
                <a:t>and </a:t>
              </a:r>
              <a:r>
                <a:rPr lang="en-US" sz="2600" dirty="0" smtClean="0">
                  <a:solidFill>
                    <a:srgbClr val="000000"/>
                  </a:solidFill>
                  <a:sym typeface="Wingdings"/>
                </a:rPr>
                <a:t>replaced by 8b4e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)</a:t>
              </a:r>
              <a:endParaRPr lang="en-US" dirty="0" smtClean="0">
                <a:solidFill>
                  <a:srgbClr val="000000"/>
                </a:solidFill>
                <a:sym typeface="Wingding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2458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5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HL-LHC </a:t>
            </a:r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PLC Main Decisions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76200" y="903292"/>
            <a:ext cx="8816997" cy="892177"/>
            <a:chOff x="288" y="720"/>
            <a:chExt cx="5554" cy="562"/>
          </a:xfrm>
        </p:grpSpPr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168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October 2014: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-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Maintain the add. Q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5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 in IR6 and the MS at Q10 as baseline </a:t>
              </a:r>
            </a:p>
          </p:txBody>
        </p:sp>
      </p:grpSp>
      <p:grpSp>
        <p:nvGrpSpPr>
          <p:cNvPr id="29" name="Group 23"/>
          <p:cNvGrpSpPr>
            <a:grpSpLocks/>
          </p:cNvGrpSpPr>
          <p:nvPr/>
        </p:nvGrpSpPr>
        <p:grpSpPr bwMode="auto">
          <a:xfrm>
            <a:off x="76200" y="1900241"/>
            <a:ext cx="8280422" cy="2092330"/>
            <a:chOff x="288" y="720"/>
            <a:chExt cx="5216" cy="1318"/>
          </a:xfrm>
        </p:grpSpPr>
        <p:sp>
          <p:nvSpPr>
            <p:cNvPr id="3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3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830" cy="1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 January 2015: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-Endorsement for BPMS @ Q1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[</a:t>
              </a:r>
              <a:r>
                <a:rPr lang="en-US" sz="2600" dirty="0" smtClean="0">
                  <a:solidFill>
                    <a:srgbClr val="FF0000"/>
                  </a:solidFill>
                  <a:sym typeface="Wingdings" charset="0"/>
                </a:rPr>
                <a:t>inside exp. Cavern </a:t>
              </a:r>
              <a:r>
                <a:rPr lang="en-US" sz="2600" dirty="0" err="1" smtClean="0">
                  <a:solidFill>
                    <a:srgbClr val="FF0000"/>
                  </a:solidFill>
                  <a:sym typeface="Wingdings" charset="0"/>
                </a:rPr>
                <a:t>tbc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]</a:t>
              </a:r>
            </a:p>
            <a:p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-Temperature for all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magnets 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(Q1-Q6) @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1.9K </a:t>
              </a:r>
            </a:p>
            <a:p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rgbClr val="FF0000"/>
                  </a:solidFill>
                  <a:sym typeface="Wingdings"/>
                </a:rPr>
                <a:t> Q6 still to be confirmed!!!</a:t>
              </a:r>
              <a:r>
                <a:rPr lang="en-US" sz="2600" dirty="0" smtClean="0">
                  <a:solidFill>
                    <a:srgbClr val="FF0000"/>
                  </a:solidFill>
                  <a:sym typeface="Wingdings" charset="0"/>
                </a:rPr>
                <a:t> </a:t>
              </a:r>
            </a:p>
            <a:p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Parameter update (RF curvature, BCMS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)</a:t>
              </a:r>
              <a:endParaRPr lang="en-US" sz="2800" dirty="0">
                <a:solidFill>
                  <a:srgbClr val="000000"/>
                </a:solidFill>
                <a:sym typeface="Wingdings" charset="0"/>
              </a:endParaRPr>
            </a:p>
          </p:txBody>
        </p:sp>
      </p:grpSp>
      <p:grpSp>
        <p:nvGrpSpPr>
          <p:cNvPr id="32" name="Group 23"/>
          <p:cNvGrpSpPr>
            <a:grpSpLocks/>
          </p:cNvGrpSpPr>
          <p:nvPr/>
        </p:nvGrpSpPr>
        <p:grpSpPr bwMode="auto">
          <a:xfrm>
            <a:off x="76200" y="4065591"/>
            <a:ext cx="9139263" cy="2492376"/>
            <a:chOff x="288" y="720"/>
            <a:chExt cx="5757" cy="1570"/>
          </a:xfrm>
        </p:grpSpPr>
        <p:sp>
          <p:nvSpPr>
            <p:cNvPr id="33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34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71" cy="15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March 2015: 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-New triplet length and gradient (MQXF review):</a:t>
              </a:r>
            </a:p>
            <a:p>
              <a:pPr algn="l" eaLnBrk="1" hangingPunct="1"/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									4.2m &amp; 7.15m @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132.6T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/m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-Tungsten TAXN fixed aperture &amp; TCLX, mini TAXN in IR8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-Staged CC installation in LS3 and LS4 following the C&amp;S R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-80bunch PS scheme adopted as option</a:t>
              </a:r>
              <a:endParaRPr lang="en-US" dirty="0" smtClean="0">
                <a:solidFill>
                  <a:srgbClr val="000000"/>
                </a:solidFill>
                <a:sym typeface="Wingding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5559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6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936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HL-LHC </a:t>
            </a:r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PLC / TC Main Decisions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6" name="Group 23"/>
          <p:cNvGrpSpPr>
            <a:grpSpLocks/>
          </p:cNvGrpSpPr>
          <p:nvPr/>
        </p:nvGrpSpPr>
        <p:grpSpPr bwMode="auto">
          <a:xfrm>
            <a:off x="127000" y="5310192"/>
            <a:ext cx="4881573" cy="892177"/>
            <a:chOff x="288" y="720"/>
            <a:chExt cx="3075" cy="562"/>
          </a:xfrm>
        </p:grpSpPr>
        <p:sp>
          <p:nvSpPr>
            <p:cNvPr id="2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2689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October 2015: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-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SPS Crab Cavity test in LSS6</a:t>
              </a:r>
            </a:p>
          </p:txBody>
        </p:sp>
      </p:grpSp>
      <p:grpSp>
        <p:nvGrpSpPr>
          <p:cNvPr id="29" name="Group 23"/>
          <p:cNvGrpSpPr>
            <a:grpSpLocks/>
          </p:cNvGrpSpPr>
          <p:nvPr/>
        </p:nvGrpSpPr>
        <p:grpSpPr bwMode="auto">
          <a:xfrm>
            <a:off x="76200" y="914400"/>
            <a:ext cx="9082104" cy="2892432"/>
            <a:chOff x="288" y="720"/>
            <a:chExt cx="5721" cy="1822"/>
          </a:xfrm>
        </p:grpSpPr>
        <p:sp>
          <p:nvSpPr>
            <p:cNvPr id="3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3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35" cy="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 June 2015: </a:t>
              </a:r>
            </a:p>
            <a:p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-Decision to move most equipment underground</a:t>
              </a:r>
            </a:p>
            <a:p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	</a:t>
              </a:r>
              <a:r>
                <a:rPr lang="en-US" sz="2600" dirty="0" smtClean="0">
                  <a:solidFill>
                    <a:srgbClr val="000000"/>
                  </a:solidFill>
                  <a:sym typeface="Wingdings"/>
                </a:rPr>
                <a:t>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Double 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Decker solution and new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schedule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-Required Ion parameters for ALICE upgrade and approval of</a:t>
              </a:r>
            </a:p>
            <a:p>
              <a:pPr algn="l" eaLnBrk="1" hangingPunct="1"/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 equal luminosity sharing scenario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-Approval of Q5 layout in IR6 but with request for </a:t>
              </a:r>
              <a:r>
                <a:rPr lang="en-US" sz="2600" dirty="0" smtClean="0">
                  <a:solidFill>
                    <a:srgbClr val="FF0000"/>
                  </a:solidFill>
                  <a:sym typeface="Wingdings" charset="0"/>
                </a:rPr>
                <a:t>follow-up </a:t>
              </a:r>
            </a:p>
            <a:p>
              <a:pPr algn="l" eaLnBrk="1" hangingPunct="1"/>
              <a:r>
                <a:rPr lang="en-US" sz="2600" dirty="0">
                  <a:solidFill>
                    <a:srgbClr val="FF0000"/>
                  </a:solidFill>
                  <a:sym typeface="Wingdings" charset="0"/>
                </a:rPr>
                <a:t> </a:t>
              </a:r>
              <a:r>
                <a:rPr lang="en-US" sz="2600" dirty="0" smtClean="0">
                  <a:solidFill>
                    <a:srgbClr val="FF0000"/>
                  </a:solidFill>
                  <a:sym typeface="Wingdings" charset="0"/>
                </a:rPr>
                <a:t> by Cold Powering WP.</a:t>
              </a:r>
              <a:endParaRPr lang="en-US" sz="2800" dirty="0">
                <a:solidFill>
                  <a:srgbClr val="FF0000"/>
                </a:solidFill>
                <a:sym typeface="Wingdings" charset="0"/>
              </a:endParaRPr>
            </a:p>
          </p:txBody>
        </p:sp>
      </p:grpSp>
      <p:grpSp>
        <p:nvGrpSpPr>
          <p:cNvPr id="14" name="Group 23"/>
          <p:cNvGrpSpPr>
            <a:grpSpLocks/>
          </p:cNvGrpSpPr>
          <p:nvPr/>
        </p:nvGrpSpPr>
        <p:grpSpPr bwMode="auto">
          <a:xfrm>
            <a:off x="106363" y="3446467"/>
            <a:ext cx="8723334" cy="892177"/>
            <a:chOff x="288" y="720"/>
            <a:chExt cx="5495" cy="562"/>
          </a:xfrm>
        </p:grpSpPr>
        <p:sp>
          <p:nvSpPr>
            <p:cNvPr id="16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7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109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August 2015: </a:t>
              </a:r>
            </a:p>
            <a:p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-Removed 50ns and 8b4e 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approved as 25ns backup scheme</a:t>
              </a:r>
            </a:p>
          </p:txBody>
        </p:sp>
      </p:grpSp>
      <p:grpSp>
        <p:nvGrpSpPr>
          <p:cNvPr id="18" name="Group 23"/>
          <p:cNvGrpSpPr>
            <a:grpSpLocks/>
          </p:cNvGrpSpPr>
          <p:nvPr/>
        </p:nvGrpSpPr>
        <p:grpSpPr bwMode="auto">
          <a:xfrm>
            <a:off x="117475" y="4378330"/>
            <a:ext cx="7112016" cy="892177"/>
            <a:chOff x="288" y="720"/>
            <a:chExt cx="4480" cy="562"/>
          </a:xfrm>
        </p:grpSpPr>
        <p:sp>
          <p:nvSpPr>
            <p:cNvPr id="19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0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094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September 2015: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-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CLIQ and heaters for triplet magnet protection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1257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648396" y="264167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36813" y="2641679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3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56693" y="408541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04565" y="2641679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2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27948" y="408541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</a:t>
            </a:r>
            <a:r>
              <a:rPr lang="en-GB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16133" y="55100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4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4141" y="551006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LS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06165" y="551006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</a:rPr>
              <a:t>Run 5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77895" y="6135687"/>
            <a:ext cx="58169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i="1" dirty="0" smtClean="0">
                <a:solidFill>
                  <a:srgbClr val="FFFFFF"/>
                </a:solidFill>
              </a:rPr>
              <a:t>LHC schedule  approved by CERN management and LHC experiments spokespersons and technical coordinators  (December 2013)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07009" y="664163"/>
            <a:ext cx="6186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 smtClean="0"/>
              <a:t>LS2 	starting in </a:t>
            </a:r>
            <a:r>
              <a:rPr lang="en-GB" dirty="0" smtClean="0">
                <a:solidFill>
                  <a:srgbClr val="FF0000"/>
                </a:solidFill>
              </a:rPr>
              <a:t>2018 (July)	</a:t>
            </a:r>
            <a:r>
              <a:rPr lang="en-GB" dirty="0" smtClean="0"/>
              <a:t>=&gt; 	</a:t>
            </a:r>
            <a:r>
              <a:rPr lang="en-GB" dirty="0" smtClean="0">
                <a:solidFill>
                  <a:srgbClr val="FF0000"/>
                </a:solidFill>
              </a:rPr>
              <a:t>18 </a:t>
            </a:r>
            <a:r>
              <a:rPr lang="en-GB" dirty="0" smtClean="0"/>
              <a:t>months + 3 months BC 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 smtClean="0"/>
              <a:t>LS3	LHC: starting in 2023 	=&gt;	</a:t>
            </a:r>
            <a:r>
              <a:rPr lang="en-GB" dirty="0" smtClean="0">
                <a:solidFill>
                  <a:srgbClr val="FF0000"/>
                </a:solidFill>
              </a:rPr>
              <a:t>30</a:t>
            </a:r>
            <a:r>
              <a:rPr lang="en-GB" dirty="0" smtClean="0"/>
              <a:t> months + 3 months BC</a:t>
            </a:r>
          </a:p>
          <a:p>
            <a:pPr lvl="0">
              <a:tabLst>
                <a:tab pos="536575" algn="l"/>
                <a:tab pos="2963863" algn="l"/>
                <a:tab pos="3311525" algn="l"/>
              </a:tabLst>
            </a:pPr>
            <a:r>
              <a:rPr lang="en-GB" dirty="0"/>
              <a:t>	I</a:t>
            </a:r>
            <a:r>
              <a:rPr lang="en-GB" dirty="0" smtClean="0"/>
              <a:t>njectors: in 2024</a:t>
            </a:r>
            <a:r>
              <a:rPr lang="en-GB" dirty="0"/>
              <a:t>	</a:t>
            </a:r>
            <a:r>
              <a:rPr lang="en-GB" dirty="0" smtClean="0"/>
              <a:t>=&gt;</a:t>
            </a:r>
            <a:r>
              <a:rPr lang="en-GB" dirty="0"/>
              <a:t>	</a:t>
            </a:r>
            <a:r>
              <a:rPr lang="en-GB" dirty="0" smtClean="0">
                <a:solidFill>
                  <a:srgbClr val="FF0000"/>
                </a:solidFill>
              </a:rPr>
              <a:t>13</a:t>
            </a:r>
            <a:r>
              <a:rPr lang="en-GB" dirty="0" smtClean="0"/>
              <a:t> months + 3 months BC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55576" y="104401"/>
            <a:ext cx="4063933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LHC schedule beyond LS1</a:t>
            </a:r>
            <a:endParaRPr lang="en-GB" sz="2400" b="1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681022" y="566066"/>
            <a:ext cx="2355474" cy="1152846"/>
            <a:chOff x="6988333" y="1114770"/>
            <a:chExt cx="2025247" cy="903687"/>
          </a:xfrm>
        </p:grpSpPr>
        <p:grpSp>
          <p:nvGrpSpPr>
            <p:cNvPr id="18" name="Group 17"/>
            <p:cNvGrpSpPr/>
            <p:nvPr/>
          </p:nvGrpSpPr>
          <p:grpSpPr>
            <a:xfrm>
              <a:off x="7067911" y="1141217"/>
              <a:ext cx="1866091" cy="850793"/>
              <a:chOff x="7236296" y="15245"/>
              <a:chExt cx="1866091" cy="850793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7236296" y="68139"/>
                <a:ext cx="224295" cy="150949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7236296" y="256825"/>
                <a:ext cx="224295" cy="15094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236296" y="461945"/>
                <a:ext cx="224295" cy="15094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236296" y="671934"/>
                <a:ext cx="224295" cy="150949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200"/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7460591" y="15245"/>
                <a:ext cx="1641796" cy="850793"/>
                <a:chOff x="7460591" y="68139"/>
                <a:chExt cx="1641796" cy="850793"/>
              </a:xfrm>
            </p:grpSpPr>
            <p:sp>
              <p:nvSpPr>
                <p:cNvPr id="25" name="TextBox 24"/>
                <p:cNvSpPr txBox="1"/>
                <p:nvPr/>
              </p:nvSpPr>
              <p:spPr>
                <a:xfrm>
                  <a:off x="7460591" y="440642"/>
                  <a:ext cx="164179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Beam commissioning</a:t>
                  </a:r>
                  <a:endParaRPr lang="en-GB" sz="1200" dirty="0"/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7460591" y="641933"/>
                  <a:ext cx="115666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Technical stop</a:t>
                  </a:r>
                  <a:endParaRPr lang="en-GB" sz="1200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7460591" y="246120"/>
                  <a:ext cx="8659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Shutdown</a:t>
                  </a:r>
                  <a:endParaRPr lang="en-GB" sz="1200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7460591" y="68139"/>
                  <a:ext cx="71365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 smtClean="0"/>
                    <a:t>Physics</a:t>
                  </a:r>
                  <a:endParaRPr lang="en-GB" sz="1200" dirty="0"/>
                </a:p>
              </p:txBody>
            </p:sp>
          </p:grpSp>
        </p:grpSp>
        <p:sp>
          <p:nvSpPr>
            <p:cNvPr id="19" name="Rectangle 18"/>
            <p:cNvSpPr/>
            <p:nvPr/>
          </p:nvSpPr>
          <p:spPr>
            <a:xfrm>
              <a:off x="6988333" y="1114770"/>
              <a:ext cx="2025247" cy="903687"/>
            </a:xfrm>
            <a:prstGeom prst="rect">
              <a:avLst/>
            </a:prstGeom>
            <a:noFill/>
            <a:ln w="190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-108520" y="1671191"/>
            <a:ext cx="8688471" cy="4464496"/>
            <a:chOff x="349395" y="2018457"/>
            <a:chExt cx="8262087" cy="4464496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395" y="2018457"/>
              <a:ext cx="8262087" cy="4464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2740253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714627" y="2893791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3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588224" y="4227302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436096" y="2783568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2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559479" y="4227302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</a:t>
              </a:r>
              <a:r>
                <a:rPr lang="en-GB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47664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4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765672" y="5651956"/>
              <a:ext cx="6591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LS 5</a:t>
              </a:r>
              <a:endParaRPr lang="en-GB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37696" y="5651956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chemeClr val="bg1"/>
                  </a:solidFill>
                </a:rPr>
                <a:t>Run 5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5090" y="5827910"/>
            <a:ext cx="3249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/>
              <a:t>(</a:t>
            </a:r>
            <a:r>
              <a:rPr lang="en-GB" sz="1100" b="1" dirty="0" smtClean="0"/>
              <a:t>Extended) Year End Technical Stop: (E)YETS</a:t>
            </a:r>
            <a:endParaRPr lang="en-GB" sz="1100" b="1" dirty="0"/>
          </a:p>
        </p:txBody>
      </p:sp>
      <p:sp>
        <p:nvSpPr>
          <p:cNvPr id="2" name="Rectangle 1"/>
          <p:cNvSpPr/>
          <p:nvPr/>
        </p:nvSpPr>
        <p:spPr>
          <a:xfrm>
            <a:off x="3250804" y="2416604"/>
            <a:ext cx="6030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>
                <a:solidFill>
                  <a:schemeClr val="bg1"/>
                </a:solidFill>
              </a:rPr>
              <a:t>EYETS</a:t>
            </a:r>
          </a:p>
        </p:txBody>
      </p:sp>
      <p:sp>
        <p:nvSpPr>
          <p:cNvPr id="3" name="Rectangle 2"/>
          <p:cNvSpPr/>
          <p:nvPr/>
        </p:nvSpPr>
        <p:spPr>
          <a:xfrm>
            <a:off x="6772717" y="2962275"/>
            <a:ext cx="332933" cy="2507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2175288" y="2422468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275913" y="241463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377767" y="243368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172766" y="3867891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/>
              <a:t>Y</a:t>
            </a:r>
            <a:r>
              <a:rPr lang="en-GB" sz="1000" b="1" dirty="0" smtClean="0">
                <a:solidFill>
                  <a:schemeClr val="bg1"/>
                </a:solidFill>
              </a:rPr>
              <a:t>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156684" y="4114112"/>
            <a:ext cx="51809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chemeClr val="bg1"/>
                </a:solidFill>
              </a:rPr>
              <a:t>YETS</a:t>
            </a:r>
            <a:endParaRPr lang="en-GB" sz="10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61921" y="4270079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481934" y="5969555"/>
            <a:ext cx="3353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Goal of 3’000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 </a:t>
            </a:r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by mid 2030ies</a:t>
            </a:r>
            <a:endParaRPr lang="fr-FR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0602" y="1844824"/>
            <a:ext cx="859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30 fb</a:t>
            </a:r>
            <a:r>
              <a:rPr lang="fr-CH" b="1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-1</a:t>
            </a:r>
            <a:endParaRPr lang="fr-FR" b="1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808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5" grpId="0"/>
      <p:bldP spid="4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8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1174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HL-LHC </a:t>
            </a:r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PLC Main Decisions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4" name="Group 23"/>
          <p:cNvGrpSpPr>
            <a:grpSpLocks/>
          </p:cNvGrpSpPr>
          <p:nvPr/>
        </p:nvGrpSpPr>
        <p:grpSpPr bwMode="auto">
          <a:xfrm>
            <a:off x="76200" y="3915306"/>
            <a:ext cx="8751907" cy="892177"/>
            <a:chOff x="288" y="720"/>
            <a:chExt cx="5513" cy="562"/>
          </a:xfrm>
        </p:grpSpPr>
        <p:sp>
          <p:nvSpPr>
            <p:cNvPr id="16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7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127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November 2015: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-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New HL-LHC TCC committee structure and project office</a:t>
              </a:r>
            </a:p>
          </p:txBody>
        </p:sp>
      </p:grpSp>
      <p:grpSp>
        <p:nvGrpSpPr>
          <p:cNvPr id="21" name="Group 23"/>
          <p:cNvGrpSpPr>
            <a:grpSpLocks/>
          </p:cNvGrpSpPr>
          <p:nvPr/>
        </p:nvGrpSpPr>
        <p:grpSpPr bwMode="auto">
          <a:xfrm>
            <a:off x="127000" y="5003800"/>
            <a:ext cx="7837504" cy="1292228"/>
            <a:chOff x="288" y="720"/>
            <a:chExt cx="4937" cy="814"/>
          </a:xfrm>
        </p:grpSpPr>
        <p:sp>
          <p:nvSpPr>
            <p:cNvPr id="22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551" cy="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December 2015: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-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Q1 to D1 magnets @ 1.9K with BST @ 40-60K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-D2 up to Q6 magnets @ 1.9K with BST @ 4.5-20K</a:t>
              </a:r>
            </a:p>
          </p:txBody>
        </p:sp>
      </p:grpSp>
      <p:grpSp>
        <p:nvGrpSpPr>
          <p:cNvPr id="24" name="Group 23"/>
          <p:cNvGrpSpPr>
            <a:grpSpLocks/>
          </p:cNvGrpSpPr>
          <p:nvPr/>
        </p:nvGrpSpPr>
        <p:grpSpPr bwMode="auto">
          <a:xfrm>
            <a:off x="76200" y="915460"/>
            <a:ext cx="9047185" cy="2892432"/>
            <a:chOff x="288" y="720"/>
            <a:chExt cx="5699" cy="1822"/>
          </a:xfrm>
        </p:grpSpPr>
        <p:sp>
          <p:nvSpPr>
            <p:cNvPr id="25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32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313" cy="18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October 2015: </a:t>
              </a:r>
            </a:p>
            <a:p>
              <a:pPr algn="l" eaLnBrk="1" hangingPunct="1"/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-2kA to 600A and length change for the D2 and Q4 correctors</a:t>
              </a:r>
            </a:p>
            <a:p>
              <a:pPr algn="l" eaLnBrk="1" hangingPunct="1"/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-Change Q4 current from 16kA to 5kA</a:t>
              </a:r>
            </a:p>
            <a:p>
              <a:pPr algn="l" eaLnBrk="1" hangingPunct="1"/>
              <a:r>
                <a:rPr lang="en-US" sz="2600" dirty="0" smtClean="0">
                  <a:solidFill>
                    <a:schemeClr val="tx1"/>
                  </a:solidFill>
                  <a:sym typeface="Wingdings" charset="0"/>
                </a:rPr>
                <a:t>-Q4 gradient of 120 T/m and length of 3.67m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-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Q4 aperture to remain at 90mm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-Q6 temperature from 1.9K to 4.5K </a:t>
              </a:r>
              <a:r>
                <a:rPr lang="en-US" sz="2600" dirty="0" smtClean="0">
                  <a:solidFill>
                    <a:srgbClr val="FF0000"/>
                  </a:solidFill>
                  <a:sym typeface="Wingdings"/>
                </a:rPr>
                <a:t> </a:t>
              </a:r>
              <a:r>
                <a:rPr lang="en-US" sz="2600" dirty="0" err="1" smtClean="0">
                  <a:solidFill>
                    <a:srgbClr val="FF0000"/>
                  </a:solidFill>
                  <a:sym typeface="Wingdings"/>
                </a:rPr>
                <a:t>tbc</a:t>
              </a:r>
              <a:r>
                <a:rPr lang="en-US" sz="2600" dirty="0" smtClean="0">
                  <a:solidFill>
                    <a:srgbClr val="FF0000"/>
                  </a:solidFill>
                  <a:sym typeface="Wingdings"/>
                </a:rPr>
                <a:t>!</a:t>
              </a:r>
              <a:endParaRPr lang="en-US" sz="2600" dirty="0" smtClean="0">
                <a:solidFill>
                  <a:srgbClr val="FF0000"/>
                </a:solidFill>
                <a:sym typeface="Wingdings" charset="0"/>
              </a:endParaRP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-Approval and publication of magnet circuit table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57638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445250"/>
            <a:ext cx="6627000" cy="360000"/>
          </a:xfrm>
        </p:spPr>
        <p:txBody>
          <a:bodyPr/>
          <a:lstStyle/>
          <a:p>
            <a:r>
              <a:rPr lang="fr-FR" dirty="0" smtClean="0">
                <a:solidFill>
                  <a:srgbClr val="64BCD9"/>
                </a:solidFill>
                <a:latin typeface="Arial"/>
              </a:rPr>
              <a:t>O. Brüning, 2</a:t>
            </a:r>
            <a:r>
              <a:rPr lang="fr-FR" baseline="30000" dirty="0" smtClean="0">
                <a:solidFill>
                  <a:srgbClr val="64BCD9"/>
                </a:solidFill>
                <a:latin typeface="Arial"/>
              </a:rPr>
              <a:t>nd</a:t>
            </a:r>
            <a:r>
              <a:rPr lang="fr-FR" dirty="0" smtClean="0">
                <a:solidFill>
                  <a:srgbClr val="64BCD9"/>
                </a:solidFill>
                <a:latin typeface="Arial"/>
              </a:rPr>
              <a:t> TCC, April 11th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9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485775" y="28575"/>
            <a:ext cx="8229600" cy="720725"/>
          </a:xfrm>
        </p:spPr>
        <p:txBody>
          <a:bodyPr/>
          <a:lstStyle/>
          <a:p>
            <a:pPr algn="ctr" eaLnBrk="1" hangingPunct="1"/>
            <a:r>
              <a:rPr lang="en-US" sz="3600" u="sng" dirty="0" smtClean="0">
                <a:solidFill>
                  <a:srgbClr val="FF0000"/>
                </a:solidFill>
                <a:latin typeface="Garamond" charset="0"/>
                <a:ea typeface="ＭＳ Ｐゴシック" charset="0"/>
                <a:cs typeface="ＭＳ Ｐゴシック" charset="0"/>
              </a:rPr>
              <a:t>Outstanding Issues</a:t>
            </a:r>
            <a:endParaRPr lang="en-US" sz="3600" u="sng" dirty="0">
              <a:solidFill>
                <a:srgbClr val="FF0000"/>
              </a:solidFill>
              <a:latin typeface="Garamond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76200" y="4873970"/>
            <a:ext cx="8321696" cy="892176"/>
            <a:chOff x="288" y="720"/>
            <a:chExt cx="5242" cy="562"/>
          </a:xfrm>
        </p:grpSpPr>
        <p:sp>
          <p:nvSpPr>
            <p:cNvPr id="8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856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Vacuum IR2 and IR8: 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-Evaluate coating options for low SEY (</a:t>
              </a:r>
              <a:r>
                <a:rPr lang="en-US" sz="2600" dirty="0" smtClean="0">
                  <a:solidFill>
                    <a:srgbClr val="008000"/>
                  </a:solidFill>
                  <a:sym typeface="Wingdings" charset="0"/>
                </a:rPr>
                <a:t>a-C </a:t>
              </a:r>
              <a:r>
                <a:rPr lang="en-US" sz="2600" smtClean="0">
                  <a:solidFill>
                    <a:srgbClr val="008000"/>
                  </a:solidFill>
                  <a:sym typeface="Wingdings" charset="0"/>
                </a:rPr>
                <a:t>is baseline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)</a:t>
              </a:r>
              <a:endParaRPr lang="en-US" dirty="0" smtClean="0">
                <a:solidFill>
                  <a:srgbClr val="000000"/>
                </a:solidFill>
                <a:sym typeface="Wingdings" charset="0"/>
              </a:endParaRPr>
            </a:p>
          </p:txBody>
        </p:sp>
      </p:grpSp>
      <p:grpSp>
        <p:nvGrpSpPr>
          <p:cNvPr id="10" name="Group 23"/>
          <p:cNvGrpSpPr>
            <a:grpSpLocks/>
          </p:cNvGrpSpPr>
          <p:nvPr/>
        </p:nvGrpSpPr>
        <p:grpSpPr bwMode="auto">
          <a:xfrm>
            <a:off x="76200" y="673105"/>
            <a:ext cx="4298961" cy="892177"/>
            <a:chOff x="288" y="727"/>
            <a:chExt cx="2708" cy="562"/>
          </a:xfrm>
        </p:grpSpPr>
        <p:sp>
          <p:nvSpPr>
            <p:cNvPr id="11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2" name="Text Box 7"/>
            <p:cNvSpPr txBox="1">
              <a:spLocks noChangeArrowheads="1"/>
            </p:cNvSpPr>
            <p:nvPr/>
          </p:nvSpPr>
          <p:spPr bwMode="auto">
            <a:xfrm>
              <a:off x="674" y="727"/>
              <a:ext cx="2322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Mobile </a:t>
              </a:r>
              <a:r>
                <a:rPr lang="en-US" sz="2600" dirty="0" err="1" smtClean="0">
                  <a:solidFill>
                    <a:srgbClr val="3333CC"/>
                  </a:solidFill>
                  <a:sym typeface="Wingdings" charset="0"/>
                </a:rPr>
                <a:t>Cryo</a:t>
              </a:r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 Plant in IR4: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-official approval missing</a:t>
              </a:r>
            </a:p>
          </p:txBody>
        </p:sp>
      </p:grpSp>
      <p:grpSp>
        <p:nvGrpSpPr>
          <p:cNvPr id="13" name="Group 23"/>
          <p:cNvGrpSpPr>
            <a:grpSpLocks/>
          </p:cNvGrpSpPr>
          <p:nvPr/>
        </p:nvGrpSpPr>
        <p:grpSpPr bwMode="auto">
          <a:xfrm>
            <a:off x="101600" y="1623309"/>
            <a:ext cx="4778387" cy="892177"/>
            <a:chOff x="288" y="727"/>
            <a:chExt cx="3010" cy="562"/>
          </a:xfrm>
        </p:grpSpPr>
        <p:sp>
          <p:nvSpPr>
            <p:cNvPr id="14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674" y="727"/>
              <a:ext cx="2624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Q6 temperature confirmation</a:t>
              </a:r>
              <a:r>
                <a:rPr lang="en-US" sz="2600" dirty="0">
                  <a:solidFill>
                    <a:srgbClr val="3333CC"/>
                  </a:solidFill>
                  <a:sym typeface="Wingdings" charset="0"/>
                </a:rPr>
                <a:t>:</a:t>
              </a:r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-official approval missing</a:t>
              </a:r>
            </a:p>
          </p:txBody>
        </p:sp>
      </p:grpSp>
      <p:grpSp>
        <p:nvGrpSpPr>
          <p:cNvPr id="16" name="Group 23"/>
          <p:cNvGrpSpPr>
            <a:grpSpLocks/>
          </p:cNvGrpSpPr>
          <p:nvPr/>
        </p:nvGrpSpPr>
        <p:grpSpPr bwMode="auto">
          <a:xfrm>
            <a:off x="130177" y="2573513"/>
            <a:ext cx="9221813" cy="892177"/>
            <a:chOff x="288" y="727"/>
            <a:chExt cx="5809" cy="562"/>
          </a:xfrm>
        </p:grpSpPr>
        <p:sp>
          <p:nvSpPr>
            <p:cNvPr id="1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18" name="Text Box 7"/>
            <p:cNvSpPr txBox="1">
              <a:spLocks noChangeArrowheads="1"/>
            </p:cNvSpPr>
            <p:nvPr/>
          </p:nvSpPr>
          <p:spPr bwMode="auto">
            <a:xfrm>
              <a:off x="674" y="727"/>
              <a:ext cx="5423" cy="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Finalizing Q1 BPM integration: </a:t>
              </a:r>
            </a:p>
            <a:p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finalize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integration, 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valves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positions </a:t>
              </a:r>
              <a:r>
                <a:rPr lang="en-US" sz="2600" dirty="0" smtClean="0">
                  <a:solidFill>
                    <a:srgbClr val="000000"/>
                  </a:solidFill>
                  <a:sym typeface="Wingdings"/>
                </a:rPr>
                <a:t>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 </a:t>
              </a:r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experiment approval</a:t>
              </a:r>
              <a:endParaRPr lang="en-US" sz="2600" dirty="0" smtClean="0">
                <a:solidFill>
                  <a:srgbClr val="000000"/>
                </a:solidFill>
                <a:sym typeface="Wingdings" charset="0"/>
              </a:endParaRPr>
            </a:p>
          </p:txBody>
        </p:sp>
      </p:grpSp>
      <p:grpSp>
        <p:nvGrpSpPr>
          <p:cNvPr id="19" name="Group 23"/>
          <p:cNvGrpSpPr>
            <a:grpSpLocks/>
          </p:cNvGrpSpPr>
          <p:nvPr/>
        </p:nvGrpSpPr>
        <p:grpSpPr bwMode="auto">
          <a:xfrm>
            <a:off x="76200" y="3523717"/>
            <a:ext cx="7612082" cy="1292226"/>
            <a:chOff x="288" y="720"/>
            <a:chExt cx="4795" cy="814"/>
          </a:xfrm>
        </p:grpSpPr>
        <p:sp>
          <p:nvSpPr>
            <p:cNvPr id="20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4409" cy="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Beam-Beam:  </a:t>
              </a:r>
            </a:p>
            <a:p>
              <a:pPr algn="l" eaLnBrk="1" hangingPunct="1"/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-Validation of LRBB wire positions and alternative </a:t>
              </a:r>
            </a:p>
            <a:p>
              <a:pPr algn="l" eaLnBrk="1" hangingPunct="1"/>
              <a:r>
                <a:rPr lang="en-US" sz="2600" dirty="0">
                  <a:solidFill>
                    <a:srgbClr val="000000"/>
                  </a:solidFill>
                  <a:sym typeface="Wingdings" charset="0"/>
                </a:rPr>
                <a:t> </a:t>
              </a:r>
              <a:r>
                <a:rPr lang="en-US" sz="2600" dirty="0" smtClean="0">
                  <a:solidFill>
                    <a:srgbClr val="000000"/>
                  </a:solidFill>
                  <a:sym typeface="Wingdings" charset="0"/>
                </a:rPr>
                <a:t> compensation via electron beams</a:t>
              </a:r>
              <a:endParaRPr lang="en-US" dirty="0" smtClean="0">
                <a:solidFill>
                  <a:srgbClr val="000000"/>
                </a:solidFill>
                <a:sym typeface="Wingdings" charset="0"/>
              </a:endParaRPr>
            </a:p>
          </p:txBody>
        </p:sp>
      </p:grpSp>
      <p:grpSp>
        <p:nvGrpSpPr>
          <p:cNvPr id="22" name="Group 23"/>
          <p:cNvGrpSpPr>
            <a:grpSpLocks/>
          </p:cNvGrpSpPr>
          <p:nvPr/>
        </p:nvGrpSpPr>
        <p:grpSpPr bwMode="auto">
          <a:xfrm>
            <a:off x="101600" y="5824173"/>
            <a:ext cx="6511941" cy="492126"/>
            <a:chOff x="288" y="727"/>
            <a:chExt cx="4102" cy="310"/>
          </a:xfrm>
        </p:grpSpPr>
        <p:sp>
          <p:nvSpPr>
            <p:cNvPr id="23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24" name="Text Box 7"/>
            <p:cNvSpPr txBox="1">
              <a:spLocks noChangeArrowheads="1"/>
            </p:cNvSpPr>
            <p:nvPr/>
          </p:nvSpPr>
          <p:spPr bwMode="auto">
            <a:xfrm>
              <a:off x="674" y="727"/>
              <a:ext cx="3716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High </a:t>
              </a:r>
              <a:r>
                <a:rPr lang="en-US" sz="2600" dirty="0" err="1" smtClean="0">
                  <a:solidFill>
                    <a:srgbClr val="3333CC"/>
                  </a:solidFill>
                  <a:sym typeface="Wingdings" charset="0"/>
                </a:rPr>
                <a:t>lumi</a:t>
              </a:r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 </a:t>
              </a:r>
              <a:r>
                <a:rPr lang="en-US" sz="2600" dirty="0" err="1" smtClean="0">
                  <a:solidFill>
                    <a:srgbClr val="3333CC"/>
                  </a:solidFill>
                  <a:sym typeface="Wingdings" charset="0"/>
                </a:rPr>
                <a:t>LHCb</a:t>
              </a:r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 integration</a:t>
              </a:r>
              <a:r>
                <a:rPr lang="en-US" sz="2600" dirty="0">
                  <a:solidFill>
                    <a:srgbClr val="3333CC"/>
                  </a:solidFill>
                  <a:sym typeface="Wingdings" charset="0"/>
                </a:rPr>
                <a:t> </a:t>
              </a:r>
              <a:r>
                <a:rPr lang="en-US" sz="2600" dirty="0" smtClean="0">
                  <a:solidFill>
                    <a:srgbClr val="3333CC"/>
                  </a:solidFill>
                  <a:sym typeface="Wingdings" charset="0"/>
                </a:rPr>
                <a:t>into HL-LHC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7474556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purl.org/dc/elements/1.1/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62957</TotalTime>
  <Words>946</Words>
  <Application>Microsoft Macintosh PowerPoint</Application>
  <PresentationFormat>On-screen Show (4:3)</PresentationFormat>
  <Paragraphs>173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HiLumiLHC_PresentationTemplate</vt:lpstr>
      <vt:lpstr>Thème Office</vt:lpstr>
      <vt:lpstr>HL-LHC PLC and TC Decisions in 2014 and 2015</vt:lpstr>
      <vt:lpstr>HL-LHC PLC / TC Main Topics in 2014</vt:lpstr>
      <vt:lpstr>HL-LHC PLC / TC Main Topics in 2015</vt:lpstr>
      <vt:lpstr>HL-LHC PLC Main Decisions</vt:lpstr>
      <vt:lpstr>HL-LHC PLC Main Decisions</vt:lpstr>
      <vt:lpstr>HL-LHC PLC / TC Main Decisions</vt:lpstr>
      <vt:lpstr>PowerPoint Presentation</vt:lpstr>
      <vt:lpstr>HL-LHC PLC Main Decisions</vt:lpstr>
      <vt:lpstr>Outstanding Issues</vt:lpstr>
      <vt:lpstr>Outstanding Issues</vt:lpstr>
      <vt:lpstr>Outstanding Issues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Oliver Bruning</cp:lastModifiedBy>
  <cp:revision>322</cp:revision>
  <cp:lastPrinted>2014-08-11T04:18:18Z</cp:lastPrinted>
  <dcterms:created xsi:type="dcterms:W3CDTF">2011-12-13T14:40:13Z</dcterms:created>
  <dcterms:modified xsi:type="dcterms:W3CDTF">2016-02-12T08:43:54Z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