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11"/>
  </p:notesMasterIdLst>
  <p:sldIdLst>
    <p:sldId id="507" r:id="rId5"/>
    <p:sldId id="508" r:id="rId6"/>
    <p:sldId id="511" r:id="rId7"/>
    <p:sldId id="516" r:id="rId8"/>
    <p:sldId id="517" r:id="rId9"/>
    <p:sldId id="51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7DA66E"/>
    <a:srgbClr val="77AC68"/>
    <a:srgbClr val="4C5C58"/>
    <a:srgbClr val="0089B5"/>
    <a:srgbClr val="5BC1E6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59" autoAdjust="0"/>
  </p:normalViewPr>
  <p:slideViewPr>
    <p:cSldViewPr snapToGrid="0" snapToObjects="1">
      <p:cViewPr>
        <p:scale>
          <a:sx n="100" d="100"/>
          <a:sy n="100" d="100"/>
        </p:scale>
        <p:origin x="-64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10/02/16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Losses at top energy are up to 1%.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importantly, I think that this was a very relaxed loss scenario that can become worst when the machine is pushed.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307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would recall that the solution for reducing the collimator impedance is still pending some material/coating choice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616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8362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58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10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640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4375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89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1986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 marL="346075" indent="-228600">
              <a:defRPr sz="3200">
                <a:latin typeface="+mn-lt"/>
              </a:defRPr>
            </a:lvl2pPr>
            <a:lvl3pPr marL="452438" indent="-228600">
              <a:defRPr sz="2800">
                <a:latin typeface="+mn-lt"/>
              </a:defRPr>
            </a:lvl3pPr>
            <a:lvl4pPr marL="569913" indent="-228600">
              <a:defRPr sz="2800">
                <a:latin typeface="+mn-lt"/>
              </a:defRPr>
            </a:lvl4pPr>
            <a:lvl5pPr marL="685800" indent="-228600">
              <a:defRPr sz="2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 marL="346075" indent="-228600">
              <a:defRPr sz="3200">
                <a:latin typeface="+mn-lt"/>
              </a:defRPr>
            </a:lvl2pPr>
            <a:lvl3pPr marL="452438" indent="-228600">
              <a:defRPr sz="2800">
                <a:latin typeface="+mn-lt"/>
              </a:defRPr>
            </a:lvl3pPr>
            <a:lvl4pPr marL="569913" indent="-228600">
              <a:defRPr sz="2800">
                <a:latin typeface="+mn-lt"/>
              </a:defRPr>
            </a:lvl4pPr>
            <a:lvl5pPr marL="685800" indent="-228600">
              <a:defRPr sz="2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832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956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Topics from the 2016 Chamonix Workshop with relevance for the HL-LHC project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Arduini</a:t>
            </a:r>
            <a:r>
              <a:rPr lang="en-GB" dirty="0" smtClean="0"/>
              <a:t>, O. </a:t>
            </a:r>
            <a:r>
              <a:rPr lang="en-GB" dirty="0" err="1" smtClean="0"/>
              <a:t>Brüning</a:t>
            </a:r>
            <a:r>
              <a:rPr lang="en-GB" dirty="0" smtClean="0"/>
              <a:t>, Y. </a:t>
            </a:r>
            <a:r>
              <a:rPr lang="en-GB" dirty="0" err="1" smtClean="0"/>
              <a:t>Papaphilippou</a:t>
            </a:r>
            <a:r>
              <a:rPr lang="en-GB" dirty="0" smtClean="0"/>
              <a:t>, L</a:t>
            </a:r>
            <a:r>
              <a:rPr lang="en-GB" dirty="0" smtClean="0"/>
              <a:t>. Rossi, </a:t>
            </a:r>
          </a:p>
          <a:p>
            <a:r>
              <a:rPr lang="en-GB" dirty="0" smtClean="0"/>
              <a:t>S. </a:t>
            </a:r>
            <a:r>
              <a:rPr lang="en-GB" dirty="0" err="1" smtClean="0"/>
              <a:t>Redaelli</a:t>
            </a:r>
            <a:r>
              <a:rPr lang="en-GB" smtClean="0"/>
              <a:t>, G</a:t>
            </a:r>
            <a:r>
              <a:rPr lang="en-GB" dirty="0" smtClean="0"/>
              <a:t>. </a:t>
            </a:r>
            <a:r>
              <a:rPr lang="en-GB" dirty="0" err="1" smtClean="0"/>
              <a:t>Vandoni</a:t>
            </a:r>
            <a:r>
              <a:rPr lang="en-GB" dirty="0" smtClean="0"/>
              <a:t>, J. </a:t>
            </a:r>
            <a:r>
              <a:rPr lang="en-GB" dirty="0" err="1" smtClean="0"/>
              <a:t>Wenninger</a:t>
            </a:r>
            <a:r>
              <a:rPr lang="en-GB" dirty="0" smtClean="0"/>
              <a:t>, M. </a:t>
            </a:r>
            <a:r>
              <a:rPr lang="en-GB" dirty="0" err="1" smtClean="0"/>
              <a:t>Zerlauth</a:t>
            </a:r>
            <a:endParaRPr lang="en-GB" sz="2900" dirty="0"/>
          </a:p>
          <a:p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HL-LHC TCC, February 11,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50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31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Chamonix Sessions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2700" y="611190"/>
            <a:ext cx="9318641" cy="1970089"/>
            <a:chOff x="288" y="720"/>
            <a:chExt cx="5870" cy="1241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484" cy="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Monday:  		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Session 1 - Lessons from 2015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Operations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(operations, efficiency, MPT, </a:t>
              </a:r>
              <a:r>
                <a:rPr lang="en-US" sz="2000" dirty="0" err="1" smtClean="0">
                  <a:solidFill>
                    <a:schemeClr val="tx1"/>
                  </a:solidFill>
                  <a:sym typeface="Wingdings" charset="0"/>
                </a:rPr>
                <a:t>Coll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, RF&amp; ADT, circuits)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Session 2 - Key Challenges for Operation</a:t>
              </a:r>
            </a:p>
            <a:p>
              <a:pPr lvl="0"/>
              <a:r>
                <a:rPr lang="en-US" sz="2000" dirty="0" smtClean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  <a:sym typeface="Wingdings" charset="0"/>
                </a:rPr>
                <a:t>				(UFOs, ULO, BLMs, e-cloud, Z</a:t>
              </a:r>
              <a:r>
                <a:rPr lang="en-US" sz="2000" dirty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  <a:sym typeface="Wingdings" charset="0"/>
                </a:rPr>
                <a:t> 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  <a:sym typeface="Wingdings" charset="0"/>
                </a:rPr>
                <a:t>heating &amp; instabilities, SPS, BI)</a:t>
              </a:r>
              <a:endParaRPr lang="en-US" sz="2000" dirty="0">
                <a:solidFill>
                  <a:prstClr val="black"/>
                </a:solidFill>
                <a:latin typeface="Times New Roman"/>
                <a:ea typeface="+mn-ea"/>
                <a:cs typeface="Times New Roman"/>
                <a:sym typeface="Wingdings" charset="0"/>
              </a:endParaRPr>
            </a:p>
            <a:p>
              <a:pPr algn="l" eaLnBrk="1" hangingPunct="1"/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12700" y="2173688"/>
            <a:ext cx="8077215" cy="1692276"/>
            <a:chOff x="288" y="720"/>
            <a:chExt cx="5088" cy="1066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702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Tuesday:  	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Session 3 - LHC Hardware Performance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(Fault tracking, availability, </a:t>
              </a:r>
              <a:r>
                <a:rPr lang="en-US" sz="2000" dirty="0" err="1" smtClean="0">
                  <a:solidFill>
                    <a:schemeClr val="tx1"/>
                  </a:solidFill>
                  <a:sym typeface="Wingdings" charset="0"/>
                </a:rPr>
                <a:t>Cryo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, QPS, circuits, PC)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Session 4 - LHC Hardware Performance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(LBDS, RF&amp; ADT, BI, Tech Infra, R2E, </a:t>
              </a:r>
              <a:r>
                <a:rPr lang="en-US" sz="2000" dirty="0" smtClean="0">
                  <a:solidFill>
                    <a:schemeClr val="tx1"/>
                  </a:solidFill>
                  <a:sym typeface="Wingdings"/>
                </a:rPr>
                <a:t> 7 </a:t>
              </a:r>
              <a:r>
                <a:rPr lang="en-US" sz="2000" dirty="0" err="1" smtClean="0">
                  <a:solidFill>
                    <a:schemeClr val="tx1"/>
                  </a:solidFill>
                  <a:sym typeface="Wingdings"/>
                </a:rPr>
                <a:t>TeV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)</a:t>
              </a: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12700" y="3839373"/>
            <a:ext cx="9213873" cy="1292225"/>
            <a:chOff x="288" y="720"/>
            <a:chExt cx="5804" cy="814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418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Wednesday:  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Session 5 - 2016 and Run 2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(YETS recovery, </a:t>
              </a:r>
              <a:r>
                <a:rPr lang="en-US" sz="2000" dirty="0" err="1" smtClean="0">
                  <a:solidFill>
                    <a:schemeClr val="tx1"/>
                  </a:solidFill>
                  <a:sym typeface="Wingdings" charset="0"/>
                </a:rPr>
                <a:t>Exp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 expect, </a:t>
              </a:r>
              <a:r>
                <a:rPr lang="en-US" sz="2000" dirty="0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b</a:t>
              </a:r>
              <a:r>
                <a:rPr lang="en-US" sz="2000" baseline="30000" dirty="0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*</a:t>
              </a:r>
              <a:r>
                <a:rPr lang="en-US" sz="2000" dirty="0" smtClean="0">
                  <a:solidFill>
                    <a:schemeClr val="tx1"/>
                  </a:solidFill>
                  <a:sym typeface="Wingdings" charset="0"/>
                </a:rPr>
                <a:t>, injectors, ion run, MDs, plans)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Session 6 - LIU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12700" y="5143107"/>
            <a:ext cx="5468947" cy="892175"/>
            <a:chOff x="288" y="720"/>
            <a:chExt cx="3445" cy="56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05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Thursday:  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Session 7 – HL-LHC 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	Session 8 – LS2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12700" y="5970589"/>
            <a:ext cx="4930784" cy="492125"/>
            <a:chOff x="288" y="720"/>
            <a:chExt cx="3106" cy="310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2720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Friday:  	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C-MAC closeout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6627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31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Chamonix 2016: Monday Sessions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165100" y="788991"/>
            <a:ext cx="9209106" cy="5662625"/>
            <a:chOff x="288" y="720"/>
            <a:chExt cx="5801" cy="3567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415" cy="3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2015 operation and </a:t>
              </a:r>
              <a:r>
                <a:rPr lang="en-US" sz="2600" dirty="0">
                  <a:solidFill>
                    <a:srgbClr val="3333CC"/>
                  </a:solidFill>
                  <a:sym typeface="Wingdings" charset="0"/>
                </a:rPr>
                <a:t>c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hallenges: 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e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growth: non-colliding bunches close to preservation / </a:t>
              </a: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colliding bunches show large scatter around ≈ 15%/h @ FT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2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% beam loss during cycle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(1%)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up to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10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MJ for HL-LHC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33% of time in </a:t>
              </a: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S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table Beam after TS2 (</a:t>
              </a:r>
              <a:r>
                <a:rPr lang="en-US" dirty="0" smtClean="0">
                  <a:solidFill>
                    <a:srgbClr val="800000"/>
                  </a:solidFill>
                  <a:sym typeface="Wingdings" charset="0"/>
                </a:rPr>
                <a:t>need ≈ 40%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)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Only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⅓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of fills terminated by operators (HL-LHC ++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)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(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UFOs!)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Collimation good and robust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Quenches: D3 OK @ 6.5 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TeV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7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TeV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?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Quenches: IPQs as above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Quenches: slower than expected training to 7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TeV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wrt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SM18</a:t>
              </a: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	 expect ca. 1000 training quenches to 7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TeV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start of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RunI</a:t>
              </a:r>
              <a:endParaRPr lang="en-US" dirty="0" smtClean="0">
                <a:solidFill>
                  <a:schemeClr val="tx1"/>
                </a:solidFill>
                <a:sym typeface="Wingdings"/>
              </a:endParaRP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expect now half of that: ca. 500, </a:t>
              </a:r>
              <a:r>
                <a:rPr lang="en-US" dirty="0" smtClean="0">
                  <a:solidFill>
                    <a:srgbClr val="008000"/>
                  </a:solidFill>
                  <a:sym typeface="Wingdings"/>
                </a:rPr>
                <a:t>⅓ already done!</a:t>
              </a:r>
            </a:p>
            <a:p>
              <a:pPr algn="l" eaLnBrk="1" hangingPunct="1"/>
              <a:r>
                <a:rPr lang="en-US" dirty="0">
                  <a:solidFill>
                    <a:srgbClr val="008000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rgbClr val="800000"/>
                  </a:solidFill>
                  <a:sym typeface="Wingdings"/>
                </a:rPr>
                <a:t> secondary quenches might be higher though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Different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cryo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heat load in the LHC sectors: 2 families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Instabilities: have all diagnostics that is necessary  WBFB?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11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" y="-47625"/>
            <a:ext cx="9020192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Chamonix 2016: Tuesday &amp;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Wednesday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50800" y="687391"/>
            <a:ext cx="9050356" cy="2338392"/>
            <a:chOff x="288" y="720"/>
            <a:chExt cx="5701" cy="1473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15" cy="1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Tuesday - Hardware Performance: 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Fault Tracker Tool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Asset for HL-LHC!!!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ca. 28fb</a:t>
              </a:r>
              <a:r>
                <a:rPr lang="en-US" baseline="30000" dirty="0" smtClean="0">
                  <a:solidFill>
                    <a:schemeClr val="tx1"/>
                  </a:solidFill>
                  <a:sym typeface="Wingdings"/>
                </a:rPr>
                <a:t>-1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for 2016 and 183 fb</a:t>
              </a:r>
              <a:r>
                <a:rPr lang="en-US" baseline="30000" dirty="0" smtClean="0">
                  <a:solidFill>
                    <a:schemeClr val="tx1"/>
                  </a:solidFill>
                  <a:sym typeface="Wingdings"/>
                </a:rPr>
                <a:t>-1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for HL-LHC with 2015 stats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rgbClr val="008000"/>
                  </a:solidFill>
                  <a:sym typeface="Wingdings"/>
                </a:rPr>
                <a:t> can help in identifying priority for upgrades!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# 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Cryo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: can one aim for &gt; 93-95% availability</a:t>
              </a: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	# QPS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possibility of full redundancy (≈ 5MCHF)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65100" y="3036891"/>
            <a:ext cx="8893192" cy="3816357"/>
            <a:chOff x="288" y="720"/>
            <a:chExt cx="5602" cy="2404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16" cy="2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Wednesday - 2016 </a:t>
              </a:r>
              <a:r>
                <a:rPr lang="en-US" sz="2600" dirty="0">
                  <a:solidFill>
                    <a:srgbClr val="3333CC"/>
                  </a:solidFill>
                  <a:sym typeface="Wingdings" charset="0"/>
                </a:rPr>
                <a:t>G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oals and Configurations: 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Experiments would like to have ca. 30fb</a:t>
              </a:r>
              <a:r>
                <a:rPr lang="en-US" baseline="30000" dirty="0" smtClean="0">
                  <a:solidFill>
                    <a:schemeClr val="tx1"/>
                  </a:solidFill>
                  <a:sym typeface="Wingdings" charset="0"/>
                </a:rPr>
                <a:t>-1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b</a:t>
              </a:r>
              <a:r>
                <a:rPr lang="en-US" baseline="30000" dirty="0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*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between 40cm and 50cm with tighter 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coll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and phase adjust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Heavy Ion physics request not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decided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Operation </a:t>
              </a: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experience with new TDIS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design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HL-LHC related MD requests: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-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Full RF detuning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operation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-Collimation: halo control, Z, efficiency, quench limits..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-ATS commissioning (2 and single IR squeezed) 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-</a:t>
              </a:r>
              <a:r>
                <a:rPr lang="en-US" dirty="0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 charset="0"/>
                </a:rPr>
                <a:t>x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= 0.03 measured in MDs (0.04 with noise and bad lifetime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)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502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Left Arrow 1"/>
          <p:cNvSpPr/>
          <p:nvPr/>
        </p:nvSpPr>
        <p:spPr>
          <a:xfrm>
            <a:off x="8712200" y="4914900"/>
            <a:ext cx="395310" cy="609600"/>
          </a:xfrm>
          <a:prstGeom prst="curvedLeft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650875" y="31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Chamonix 2016: Thursday Sessions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101600" y="725490"/>
            <a:ext cx="9107509" cy="6032511"/>
            <a:chOff x="288" y="720"/>
            <a:chExt cx="5737" cy="3800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51" cy="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HL-LHC @ Chamonix:  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E-cloud heat </a:t>
              </a: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load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≈ constant for above nominal intensities</a:t>
              </a:r>
            </a:p>
            <a:p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HL-LHC is OK if LHC can be conditioned to nominal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Need to decide on in-situ triplet (IPQ) coating [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aC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or laser]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RF Coupler lifetime of ca. 15y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impact for HL-LHC?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200MHz sub harmonic RF system </a:t>
              </a:r>
            </a:p>
            <a:p>
              <a:r>
                <a:rPr lang="en-US" dirty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     when and based on what should we take a decision?</a:t>
              </a:r>
            </a:p>
            <a:p>
              <a:r>
                <a:rPr lang="en-US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 observation that LIU could meet HL-LHC parameters with </a:t>
              </a:r>
            </a:p>
            <a:p>
              <a:r>
                <a:rPr lang="en-US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    longer bunches [presentation by Brennan]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SPS Crab Cavity tests: tight schedule but OK  SM18 ready!!!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Quench tests in LHC </a:t>
              </a:r>
              <a:r>
                <a:rPr lang="en-US" dirty="0" smtClean="0">
                  <a:solidFill>
                    <a:srgbClr val="008000"/>
                  </a:solidFill>
                  <a:sym typeface="Wingdings"/>
                </a:rPr>
                <a:t> Collimation Baseline configuration: </a:t>
              </a:r>
            </a:p>
            <a:p>
              <a:r>
                <a:rPr lang="en-US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11T for </a:t>
              </a:r>
              <a:r>
                <a:rPr lang="en-US" dirty="0">
                  <a:solidFill>
                    <a:schemeClr val="tx1"/>
                  </a:solidFill>
                  <a:sym typeface="Wingdings"/>
                </a:rPr>
                <a:t>P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7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, empty cryostat coll.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For </a:t>
              </a:r>
              <a:r>
                <a:rPr lang="en-US" dirty="0">
                  <a:solidFill>
                    <a:schemeClr val="tx1"/>
                  </a:solidFill>
                  <a:sym typeface="Wingdings"/>
                </a:rPr>
                <a:t>P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2;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bumps for </a:t>
              </a:r>
              <a:r>
                <a:rPr lang="en-US" dirty="0">
                  <a:solidFill>
                    <a:schemeClr val="tx1"/>
                  </a:solidFill>
                  <a:sym typeface="Wingdings"/>
                </a:rPr>
                <a:t>P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1/P5 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</a:t>
              </a:r>
              <a:r>
                <a:rPr lang="en-US" dirty="0">
                  <a:solidFill>
                    <a:schemeClr val="tx1"/>
                  </a:solidFill>
                  <a:sym typeface="Wingdings"/>
                </a:rPr>
                <a:t>S</a:t>
              </a:r>
              <a:r>
                <a:rPr lang="en-US" dirty="0" smtClean="0">
                  <a:solidFill>
                    <a:schemeClr val="tx1"/>
                  </a:solidFill>
                </a:rPr>
                <a:t>till </a:t>
              </a:r>
              <a:r>
                <a:rPr lang="en-US" dirty="0">
                  <a:solidFill>
                    <a:schemeClr val="tx1"/>
                  </a:solidFill>
                </a:rPr>
                <a:t>pending some material/coating choice 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dirty="0" smtClean="0">
                  <a:solidFill>
                    <a:srgbClr val="800000"/>
                  </a:solidFill>
                  <a:sym typeface="Wingdings"/>
                </a:rPr>
                <a:t> </a:t>
              </a:r>
              <a:r>
                <a:rPr lang="en-US" dirty="0" smtClean="0">
                  <a:solidFill>
                    <a:srgbClr val="800000"/>
                  </a:solidFill>
                  <a:sym typeface="Wingdings"/>
                </a:rPr>
                <a:t>need ECRs!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Vibration studies  interesting summary  feet reinforcement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Pb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ion parameters now ‘only’ 30-40% short of ALICE needs!</a:t>
              </a:r>
            </a:p>
            <a:p>
              <a:pPr marL="457200" indent="-457200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Crystal collimation feasible for </a:t>
              </a:r>
              <a:r>
                <a:rPr lang="en-US" dirty="0" err="1" smtClean="0">
                  <a:solidFill>
                    <a:schemeClr val="tx1"/>
                  </a:solidFill>
                  <a:sym typeface="Wingdings"/>
                </a:rPr>
                <a:t>Pb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operation?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997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Chamonix 2016: Friday C-MAC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165100" y="1017590"/>
            <a:ext cx="8978926" cy="6032511"/>
            <a:chOff x="288" y="720"/>
            <a:chExt cx="5656" cy="3800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70" cy="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C-MAC closeout points: 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Congrats to all teams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30fb</a:t>
              </a:r>
              <a:r>
                <a:rPr lang="en-US" baseline="30000" dirty="0" smtClean="0">
                  <a:solidFill>
                    <a:schemeClr val="tx1"/>
                  </a:solidFill>
                  <a:sym typeface="Wingdings" charset="0"/>
                </a:rPr>
                <a:t>-1 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requires more time in Stable Beams </a:t>
              </a:r>
            </a:p>
            <a:p>
              <a:pPr algn="l" eaLnBrk="1" hangingPunct="1"/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	 review number and length of TS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Estimate sources for </a:t>
              </a:r>
              <a:r>
                <a:rPr lang="en-US" dirty="0" smtClean="0">
                  <a:solidFill>
                    <a:schemeClr val="tx1"/>
                  </a:solidFill>
                  <a:latin typeface="Symbol" charset="2"/>
                  <a:cs typeface="Symbol" charset="2"/>
                  <a:sym typeface="Wingdings"/>
                </a:rPr>
                <a:t>e</a:t>
              </a: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 growth (injection and FT)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Look into possibility of WBFB for HL-LHC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/>
                </a:rPr>
                <a:t>Develop further the doublet beams for scrubbing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Study options and strategy for 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cryo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availability &gt; 98%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Magnet training campaign should not come before end 2016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Perform a risk assessment of a training campaign based on 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experience with one or two sectors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Difference between LIU and HL-LHC parameters! 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Risk analysis for aging RF components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Prepare procedures and criteria for how decisions will / should </a:t>
              </a:r>
            </a:p>
            <a:p>
              <a:pPr algn="l" eaLnBrk="1" hangingPunct="1"/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be taken for the various options (e.g. RF, coating etc.)</a:t>
              </a:r>
            </a:p>
            <a:p>
              <a:pPr marL="457200" indent="-457200" algn="l" eaLnBrk="1" hangingPunct="1">
                <a:buFont typeface="Arial"/>
                <a:buChar char="•"/>
              </a:pP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836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66174</TotalTime>
  <Words>308</Words>
  <Application>Microsoft Macintosh PowerPoint</Application>
  <PresentationFormat>On-screen Show (4:3)</PresentationFormat>
  <Paragraphs>95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Topics from the 2016 Chamonix Workshop with relevance for the HL-LHC project</vt:lpstr>
      <vt:lpstr>Chamonix Sessions</vt:lpstr>
      <vt:lpstr>Chamonix 2016: Monday Sessions</vt:lpstr>
      <vt:lpstr>Chamonix 2016: Tuesday &amp; Wednesday</vt:lpstr>
      <vt:lpstr>Chamonix 2016: Thursday Sessions</vt:lpstr>
      <vt:lpstr>Chamonix 2016: Friday C-MAC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337</cp:revision>
  <cp:lastPrinted>2014-08-11T04:18:18Z</cp:lastPrinted>
  <dcterms:created xsi:type="dcterms:W3CDTF">2011-12-13T14:40:13Z</dcterms:created>
  <dcterms:modified xsi:type="dcterms:W3CDTF">2016-02-10T07:21:09Z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