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63" r:id="rId2"/>
    <p:sldId id="264" r:id="rId3"/>
    <p:sldId id="266" r:id="rId4"/>
    <p:sldId id="265" r:id="rId5"/>
    <p:sldId id="267" r:id="rId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>
        <p:scale>
          <a:sx n="94" d="100"/>
          <a:sy n="94" d="100"/>
        </p:scale>
        <p:origin x="-944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11/02/16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960753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11/02/16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04234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Crab Cavity Failure Studies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D. </a:t>
            </a:r>
            <a:r>
              <a:rPr lang="en-GB" dirty="0" smtClean="0"/>
              <a:t>Wollmann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err="1" smtClean="0"/>
              <a:t>Cern</a:t>
            </a:r>
            <a:r>
              <a:rPr lang="en-GB" dirty="0" smtClean="0"/>
              <a:t>, MPE</a:t>
            </a:r>
            <a:endParaRPr lang="en-GB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Objective / Mandate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Study (realistic)</a:t>
            </a:r>
            <a:r>
              <a:rPr lang="en-US" dirty="0"/>
              <a:t> </a:t>
            </a:r>
            <a:r>
              <a:rPr lang="en-US" b="1" dirty="0"/>
              <a:t>failure scenarios</a:t>
            </a:r>
            <a:r>
              <a:rPr lang="en-US" dirty="0"/>
              <a:t> due to </a:t>
            </a:r>
            <a:r>
              <a:rPr lang="en-US" dirty="0" smtClean="0"/>
              <a:t>crab cavity </a:t>
            </a:r>
            <a:r>
              <a:rPr lang="en-US" dirty="0"/>
              <a:t>failures and their </a:t>
            </a:r>
            <a:r>
              <a:rPr lang="en-US" b="1" dirty="0"/>
              <a:t>effect on accelerator equipment &amp; LHC experiments</a:t>
            </a:r>
            <a:r>
              <a:rPr lang="en-US" dirty="0"/>
              <a:t> (time evolution of failures and resulting beam impact on equipment … ). </a:t>
            </a:r>
            <a:endParaRPr lang="en-US" dirty="0" smtClean="0"/>
          </a:p>
          <a:p>
            <a:r>
              <a:rPr lang="en-US" dirty="0" smtClean="0"/>
              <a:t>Propose </a:t>
            </a:r>
            <a:r>
              <a:rPr lang="en-US" b="1" dirty="0"/>
              <a:t>complementing experiments</a:t>
            </a:r>
            <a:r>
              <a:rPr lang="en-US" dirty="0"/>
              <a:t> in SM18 + SPS. Verify failure cases / interlocking /diagnostics </a:t>
            </a:r>
            <a:r>
              <a:rPr lang="en-US" dirty="0" smtClean="0"/>
              <a:t>etc. </a:t>
            </a:r>
            <a:r>
              <a:rPr lang="en-US" dirty="0"/>
              <a:t>in the SPS</a:t>
            </a:r>
            <a:r>
              <a:rPr lang="en-US" dirty="0" smtClean="0"/>
              <a:t>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84254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556793"/>
            <a:ext cx="7920000" cy="4176464"/>
          </a:xfrm>
        </p:spPr>
        <p:txBody>
          <a:bodyPr/>
          <a:lstStyle/>
          <a:p>
            <a:r>
              <a:rPr lang="en-US" dirty="0"/>
              <a:t>Coordinate the activities of the different teams better and improve the flow of information. </a:t>
            </a:r>
            <a:endParaRPr lang="en-US" dirty="0" smtClean="0"/>
          </a:p>
          <a:p>
            <a:r>
              <a:rPr lang="en-US" dirty="0" smtClean="0"/>
              <a:t>Derive a as complete as possible matrix of </a:t>
            </a:r>
            <a:r>
              <a:rPr lang="en-US" dirty="0"/>
              <a:t>different failure cases and their </a:t>
            </a:r>
            <a:r>
              <a:rPr lang="en-US" dirty="0" smtClean="0"/>
              <a:t>effects.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536510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(Rather informal) Bi-weekly meeting</a:t>
            </a:r>
          </a:p>
          <a:p>
            <a:r>
              <a:rPr lang="en-US" dirty="0" smtClean="0"/>
              <a:t>WP7, WP8, WP4 and WP5</a:t>
            </a:r>
          </a:p>
          <a:p>
            <a:r>
              <a:rPr lang="en-US" dirty="0" smtClean="0"/>
              <a:t>Regular reports to </a:t>
            </a:r>
            <a:r>
              <a:rPr lang="en-US" dirty="0" err="1" smtClean="0"/>
              <a:t>CollWG</a:t>
            </a:r>
            <a:r>
              <a:rPr lang="en-US" dirty="0" smtClean="0"/>
              <a:t>, MPP, </a:t>
            </a:r>
            <a:r>
              <a:rPr lang="is-IS" dirty="0" smtClean="0"/>
              <a:t>…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6980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352928" cy="5303614"/>
          </a:xfr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</a:pPr>
            <a:r>
              <a:rPr lang="en-US" dirty="0" smtClean="0"/>
              <a:t>Crab cavity parameters (voltage</a:t>
            </a:r>
            <a:r>
              <a:rPr lang="en-US" dirty="0"/>
              <a:t>, phase and </a:t>
            </a:r>
            <a:r>
              <a:rPr lang="en-US" dirty="0" smtClean="0"/>
              <a:t>frequency), 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 smtClean="0"/>
              <a:t>decay </a:t>
            </a:r>
            <a:r>
              <a:rPr lang="en-US" dirty="0"/>
              <a:t>time constants, causes, effects</a:t>
            </a:r>
          </a:p>
          <a:p>
            <a:pPr>
              <a:lnSpc>
                <a:spcPct val="120000"/>
              </a:lnSpc>
            </a:pPr>
            <a:r>
              <a:rPr lang="en-US" dirty="0"/>
              <a:t>Classes of failures: </a:t>
            </a:r>
            <a:r>
              <a:rPr lang="en-US" dirty="0" smtClean="0"/>
              <a:t>CC quenches</a:t>
            </a:r>
            <a:r>
              <a:rPr lang="en-US" dirty="0"/>
              <a:t>,</a:t>
            </a:r>
            <a:r>
              <a:rPr lang="en-US" dirty="0"/>
              <a:t> RF controller </a:t>
            </a:r>
            <a:r>
              <a:rPr lang="en-US" dirty="0" smtClean="0"/>
              <a:t>fault</a:t>
            </a:r>
            <a:r>
              <a:rPr lang="en-US" dirty="0"/>
              <a:t>,</a:t>
            </a:r>
            <a:r>
              <a:rPr lang="en-US" dirty="0" smtClean="0"/>
              <a:t> </a:t>
            </a:r>
            <a:r>
              <a:rPr lang="en-US" dirty="0"/>
              <a:t>beam </a:t>
            </a:r>
            <a:r>
              <a:rPr lang="en-US" dirty="0" smtClean="0"/>
              <a:t>loading</a:t>
            </a:r>
            <a:r>
              <a:rPr lang="en-US" dirty="0"/>
              <a:t>,</a:t>
            </a:r>
            <a:r>
              <a:rPr lang="en-US" dirty="0" smtClean="0"/>
              <a:t> arcing, </a:t>
            </a:r>
            <a:r>
              <a:rPr lang="en-US" dirty="0"/>
              <a:t>… </a:t>
            </a:r>
          </a:p>
          <a:p>
            <a:pPr>
              <a:lnSpc>
                <a:spcPct val="120000"/>
              </a:lnSpc>
            </a:pPr>
            <a:r>
              <a:rPr lang="en-US" dirty="0"/>
              <a:t>Combined failures </a:t>
            </a:r>
            <a:r>
              <a:rPr lang="en-US" dirty="0" smtClean="0"/>
              <a:t>(multiple crab cavities, </a:t>
            </a:r>
            <a:r>
              <a:rPr lang="is-IS" dirty="0" smtClean="0"/>
              <a:t>…</a:t>
            </a:r>
            <a:r>
              <a:rPr lang="en-US" dirty="0" smtClean="0"/>
              <a:t>)</a:t>
            </a:r>
            <a:r>
              <a:rPr lang="en-US" dirty="0"/>
              <a:t>: quench due to beam </a:t>
            </a:r>
            <a:r>
              <a:rPr lang="en-US" dirty="0" smtClean="0"/>
              <a:t>losses, </a:t>
            </a:r>
            <a:r>
              <a:rPr lang="en-US" dirty="0"/>
              <a:t>EM </a:t>
            </a:r>
            <a:r>
              <a:rPr lang="en-US" dirty="0" smtClean="0"/>
              <a:t>coupling,</a:t>
            </a:r>
            <a:r>
              <a:rPr lang="en-US" dirty="0"/>
              <a:t> power distribution failures, </a:t>
            </a:r>
            <a:r>
              <a:rPr lang="en-US" dirty="0" smtClean="0"/>
              <a:t>cryogenic coupling, crab cavity feedback, beam loading, </a:t>
            </a:r>
            <a:r>
              <a:rPr lang="is-IS" dirty="0" smtClean="0"/>
              <a:t>… </a:t>
            </a:r>
            <a:r>
              <a:rPr lang="en-US" dirty="0" smtClean="0"/>
              <a:t> 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Possible </a:t>
            </a:r>
            <a:r>
              <a:rPr lang="en-US" dirty="0"/>
              <a:t>MD experiments prior to cc test </a:t>
            </a:r>
            <a:r>
              <a:rPr lang="en-US" dirty="0" smtClean="0"/>
              <a:t>in </a:t>
            </a:r>
            <a:r>
              <a:rPr lang="en-US" dirty="0"/>
              <a:t>SPS.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Request additional experiments </a:t>
            </a:r>
            <a:r>
              <a:rPr lang="en-US" dirty="0"/>
              <a:t>in </a:t>
            </a:r>
            <a:r>
              <a:rPr lang="en-US" dirty="0" smtClean="0"/>
              <a:t>SM18.</a:t>
            </a:r>
            <a:endParaRPr lang="en-US" dirty="0"/>
          </a:p>
          <a:p>
            <a:pPr>
              <a:lnSpc>
                <a:spcPct val="120000"/>
              </a:lnSpc>
            </a:pPr>
            <a:r>
              <a:rPr lang="en-US" dirty="0" smtClean="0"/>
              <a:t>Crab cavity test in SPS: Failures and effects in the SPS, required instrumentation, diagnostics and measurement request.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6303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2408</TotalTime>
  <Words>173</Words>
  <Application>Microsoft Macintosh PowerPoint</Application>
  <PresentationFormat>On-screen Show (4:3)</PresentationFormat>
  <Paragraphs>28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Thème Office</vt:lpstr>
      <vt:lpstr>Crab Cavity Failure Studies</vt:lpstr>
      <vt:lpstr>Objective / Mandate</vt:lpstr>
      <vt:lpstr>Goals</vt:lpstr>
      <vt:lpstr>Structure</vt:lpstr>
      <vt:lpstr>Topics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Daniel Wollmann</cp:lastModifiedBy>
  <cp:revision>38</cp:revision>
  <dcterms:created xsi:type="dcterms:W3CDTF">2016-01-11T14:38:10Z</dcterms:created>
  <dcterms:modified xsi:type="dcterms:W3CDTF">2016-02-11T14:12:46Z</dcterms:modified>
</cp:coreProperties>
</file>