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73" r:id="rId3"/>
    <p:sldMasterId id="2147483687" r:id="rId4"/>
    <p:sldMasterId id="2147483696" r:id="rId5"/>
  </p:sldMasterIdLst>
  <p:notesMasterIdLst>
    <p:notesMasterId r:id="rId34"/>
  </p:notesMasterIdLst>
  <p:handoutMasterIdLst>
    <p:handoutMasterId r:id="rId35"/>
  </p:handoutMasterIdLst>
  <p:sldIdLst>
    <p:sldId id="263" r:id="rId6"/>
    <p:sldId id="335" r:id="rId7"/>
    <p:sldId id="348" r:id="rId8"/>
    <p:sldId id="374" r:id="rId9"/>
    <p:sldId id="377" r:id="rId10"/>
    <p:sldId id="378" r:id="rId11"/>
    <p:sldId id="376" r:id="rId12"/>
    <p:sldId id="375" r:id="rId13"/>
    <p:sldId id="346" r:id="rId14"/>
    <p:sldId id="339" r:id="rId15"/>
    <p:sldId id="342" r:id="rId16"/>
    <p:sldId id="343" r:id="rId17"/>
    <p:sldId id="347" r:id="rId18"/>
    <p:sldId id="361" r:id="rId19"/>
    <p:sldId id="327" r:id="rId20"/>
    <p:sldId id="363" r:id="rId21"/>
    <p:sldId id="364" r:id="rId22"/>
    <p:sldId id="360" r:id="rId23"/>
    <p:sldId id="294" r:id="rId24"/>
    <p:sldId id="310" r:id="rId25"/>
    <p:sldId id="373" r:id="rId26"/>
    <p:sldId id="367" r:id="rId27"/>
    <p:sldId id="368" r:id="rId28"/>
    <p:sldId id="369" r:id="rId29"/>
    <p:sldId id="370" r:id="rId30"/>
    <p:sldId id="371" r:id="rId31"/>
    <p:sldId id="372" r:id="rId32"/>
    <p:sldId id="272" r:id="rId3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-2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10/03/16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10/03/16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1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449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095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941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5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671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54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63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04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5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67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62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94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2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4172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10/03/16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10/03/16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9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10/03/16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10/03/16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2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6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theme" Target="../theme/theme3.xml"/><Relationship Id="rId15" Type="http://schemas.openxmlformats.org/officeDocument/2006/relationships/image" Target="../media/image4.emf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theme" Target="../theme/theme4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theme" Target="../theme/theme5.xml"/><Relationship Id="rId15" Type="http://schemas.openxmlformats.org/officeDocument/2006/relationships/image" Target="../media/image4.emf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5532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611779"/>
            <a:ext cx="2835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4 February 2016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828800" y="6611779"/>
            <a:ext cx="5791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QXF quench protection simulations – E. Ravaioli, GL.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602254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90346AF-ACFB-4C64-9BFA-79D3B779B3BC}" type="slidenum">
              <a:rPr lang="en-US" sz="1000" smtClean="0">
                <a:solidFill>
                  <a:srgbClr val="000000"/>
                </a:solidFill>
                <a:latin typeface="Calibri" panose="020F0502020204030204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8.tif"/><Relationship Id="rId6" Type="http://schemas.openxmlformats.org/officeDocument/2006/relationships/image" Target="../media/image19.tif"/><Relationship Id="rId7" Type="http://schemas.openxmlformats.org/officeDocument/2006/relationships/image" Target="../media/image20.tif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77759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9876" y="2848496"/>
            <a:ext cx="7200000" cy="1224136"/>
          </a:xfrm>
        </p:spPr>
        <p:txBody>
          <a:bodyPr/>
          <a:lstStyle/>
          <a:p>
            <a:pPr algn="ctr"/>
            <a:r>
              <a:rPr lang="en-US" sz="3600" dirty="0"/>
              <a:t>State of </a:t>
            </a:r>
            <a:r>
              <a:rPr lang="en-US" sz="3600" dirty="0" smtClean="0"/>
              <a:t>discussions </a:t>
            </a:r>
            <a:r>
              <a:rPr lang="en-US" sz="3600" dirty="0"/>
              <a:t>in preparation </a:t>
            </a:r>
            <a:r>
              <a:rPr lang="en-US" sz="3600" dirty="0" smtClean="0"/>
              <a:t>for the HL-LHC Circuits Review</a:t>
            </a:r>
            <a:r>
              <a:rPr lang="en-GB" dirty="0"/>
              <a:t/>
            </a:r>
            <a:br>
              <a:rPr lang="en-GB" dirty="0"/>
            </a:br>
            <a:endParaRPr lang="en-GB" sz="24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371004" y="4869160"/>
            <a:ext cx="7848872" cy="1796752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F. Rodriguez-</a:t>
            </a:r>
            <a:r>
              <a:rPr lang="en-US" b="1" dirty="0" smtClean="0"/>
              <a:t>Mateos</a:t>
            </a:r>
            <a:endParaRPr lang="en-US" b="1" dirty="0"/>
          </a:p>
          <a:p>
            <a:pPr algn="ctr"/>
            <a:r>
              <a:rPr lang="en-US" sz="2000" dirty="0" smtClean="0"/>
              <a:t>with inputs from</a:t>
            </a:r>
            <a:r>
              <a:rPr lang="en-US" dirty="0" smtClean="0"/>
              <a:t> G</a:t>
            </a:r>
            <a:r>
              <a:rPr lang="en-US" dirty="0"/>
              <a:t>. </a:t>
            </a:r>
            <a:r>
              <a:rPr lang="en-US" dirty="0" err="1" smtClean="0"/>
              <a:t>Ambrosio</a:t>
            </a:r>
            <a:r>
              <a:rPr lang="en-US" dirty="0" smtClean="0"/>
              <a:t>, </a:t>
            </a:r>
            <a:r>
              <a:rPr lang="en-US" b="1" dirty="0"/>
              <a:t>B. </a:t>
            </a:r>
            <a:r>
              <a:rPr lang="en-US" b="1" dirty="0" err="1" smtClean="0"/>
              <a:t>Auchmann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J</a:t>
            </a:r>
            <a:r>
              <a:rPr lang="en-US" dirty="0"/>
              <a:t>.-P. </a:t>
            </a:r>
            <a:r>
              <a:rPr lang="en-US" dirty="0" smtClean="0"/>
              <a:t>Burnet,</a:t>
            </a:r>
          </a:p>
          <a:p>
            <a:pPr algn="ctr"/>
            <a:r>
              <a:rPr lang="en-US" dirty="0" smtClean="0"/>
              <a:t>A. Fernandez Navarro, E</a:t>
            </a:r>
            <a:r>
              <a:rPr lang="en-US" dirty="0"/>
              <a:t>. </a:t>
            </a:r>
            <a:r>
              <a:rPr lang="en-US" dirty="0" err="1"/>
              <a:t>Ravaioli</a:t>
            </a:r>
            <a:r>
              <a:rPr lang="en-US" dirty="0"/>
              <a:t>, </a:t>
            </a:r>
            <a:r>
              <a:rPr lang="en-US" dirty="0" smtClean="0"/>
              <a:t>G.-L</a:t>
            </a:r>
            <a:r>
              <a:rPr lang="en-US" dirty="0"/>
              <a:t>. </a:t>
            </a:r>
            <a:r>
              <a:rPr lang="en-US" dirty="0" err="1" smtClean="0"/>
              <a:t>Sabbi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sz="2000" dirty="0" smtClean="0"/>
              <a:t>E</a:t>
            </a:r>
            <a:r>
              <a:rPr lang="en-US" sz="2000" dirty="0"/>
              <a:t>. </a:t>
            </a:r>
            <a:r>
              <a:rPr lang="en-US" sz="2000" dirty="0" err="1"/>
              <a:t>Todesco</a:t>
            </a:r>
            <a:r>
              <a:rPr lang="en-US" sz="2000" dirty="0"/>
              <a:t>, A. </a:t>
            </a:r>
            <a:r>
              <a:rPr lang="en-US" sz="2000" dirty="0" err="1" smtClean="0"/>
              <a:t>Verweij</a:t>
            </a:r>
            <a:r>
              <a:rPr lang="en-US" sz="2000" dirty="0" smtClean="0"/>
              <a:t>, </a:t>
            </a:r>
            <a:r>
              <a:rPr lang="en-US" sz="2000" b="1" dirty="0" smtClean="0"/>
              <a:t>D. </a:t>
            </a:r>
            <a:r>
              <a:rPr lang="en-US" sz="2000" b="1" dirty="0" err="1" smtClean="0"/>
              <a:t>Wollmann</a:t>
            </a:r>
            <a:r>
              <a:rPr lang="en-US" sz="2000" dirty="0" smtClean="0"/>
              <a:t>,</a:t>
            </a:r>
          </a:p>
          <a:p>
            <a:pPr algn="ctr"/>
            <a:r>
              <a:rPr lang="en-US" sz="2000" dirty="0" smtClean="0"/>
              <a:t>and many other CERN and </a:t>
            </a:r>
            <a:r>
              <a:rPr lang="en-US" dirty="0" smtClean="0"/>
              <a:t>colleagues outside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18416"/>
            <a:ext cx="7663980" cy="5696324"/>
          </a:xfrm>
        </p:spPr>
      </p:pic>
      <p:cxnSp>
        <p:nvCxnSpPr>
          <p:cNvPr id="8" name="Straight Arrow Connector 7"/>
          <p:cNvCxnSpPr/>
          <p:nvPr/>
        </p:nvCxnSpPr>
        <p:spPr>
          <a:xfrm flipV="1">
            <a:off x="5255071" y="1441253"/>
            <a:ext cx="486223" cy="11956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98183" y="918032"/>
            <a:ext cx="3137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in terms of peak temp. and voltages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Goals: </a:t>
            </a:r>
            <a:r>
              <a:rPr lang="en-US" sz="1400" dirty="0" err="1" smtClean="0">
                <a:solidFill>
                  <a:srgbClr val="0070C0"/>
                </a:solidFill>
                <a:latin typeface="Arial"/>
              </a:rPr>
              <a:t>Tpeak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400" dirty="0">
                <a:solidFill>
                  <a:srgbClr val="0070C0"/>
                </a:solidFill>
                <a:latin typeface="Arial"/>
              </a:rPr>
              <a:t>&lt; 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300 </a:t>
            </a:r>
            <a:r>
              <a:rPr lang="en-US" sz="1400" dirty="0">
                <a:solidFill>
                  <a:srgbClr val="0070C0"/>
                </a:solidFill>
                <a:latin typeface="Arial"/>
              </a:rPr>
              <a:t>K, </a:t>
            </a:r>
            <a:r>
              <a:rPr lang="en-US" sz="1400" dirty="0" err="1">
                <a:solidFill>
                  <a:srgbClr val="0070C0"/>
                </a:solidFill>
                <a:latin typeface="Arial"/>
              </a:rPr>
              <a:t>Vpeak</a:t>
            </a:r>
            <a:r>
              <a:rPr lang="en-US" sz="1400" dirty="0">
                <a:solidFill>
                  <a:srgbClr val="0070C0"/>
                </a:solidFill>
                <a:latin typeface="Arial"/>
              </a:rPr>
              <a:t> &lt; 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1 kV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75856" y="370132"/>
            <a:ext cx="159970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98672" y="108522"/>
            <a:ext cx="3634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in terms of peak temperature and voltages, 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Goals: </a:t>
            </a:r>
            <a:r>
              <a:rPr lang="en-US" sz="1400" dirty="0" err="1" smtClean="0">
                <a:solidFill>
                  <a:srgbClr val="0070C0"/>
                </a:solidFill>
                <a:latin typeface="Arial"/>
              </a:rPr>
              <a:t>Tpeak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 &lt; 350 K, </a:t>
            </a:r>
            <a:r>
              <a:rPr lang="en-US" sz="1400" dirty="0" err="1" smtClean="0">
                <a:solidFill>
                  <a:srgbClr val="0070C0"/>
                </a:solidFill>
                <a:latin typeface="Arial"/>
              </a:rPr>
              <a:t>Vpeak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 &lt; 1.5 kV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131840" y="4077072"/>
            <a:ext cx="317500" cy="864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1257" y="3957138"/>
            <a:ext cx="2409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Mean-time to failure (MTTF)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Mean-time to repair (MTTR)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08677" y="2641104"/>
            <a:ext cx="230499" cy="4027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15845" y="1898248"/>
            <a:ext cx="3328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includes probability analysis:</a:t>
            </a:r>
          </a:p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protection goals for very rare failures; 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contingency goals for expected failures.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98183" y="6309320"/>
            <a:ext cx="300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Auchmann</a:t>
            </a:r>
            <a:r>
              <a:rPr lang="en-US" dirty="0" smtClean="0"/>
              <a:t>, D. </a:t>
            </a:r>
            <a:r>
              <a:rPr lang="en-US" dirty="0" err="1" smtClean="0"/>
              <a:t>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7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79296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questions for a new baseline (1/2)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Number of circuits</a:t>
            </a:r>
          </a:p>
          <a:p>
            <a:r>
              <a:rPr lang="en-US" dirty="0" smtClean="0"/>
              <a:t>Ramp</a:t>
            </a:r>
            <a:r>
              <a:rPr lang="en-US" dirty="0"/>
              <a:t>-down </a:t>
            </a:r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Power converter technology issues</a:t>
            </a:r>
          </a:p>
          <a:p>
            <a:pPr lvl="1"/>
            <a:r>
              <a:rPr lang="en-US" dirty="0" smtClean="0"/>
              <a:t>Losses in passive elements</a:t>
            </a:r>
          </a:p>
          <a:p>
            <a:r>
              <a:rPr lang="en-US" dirty="0" smtClean="0"/>
              <a:t>Protection means</a:t>
            </a:r>
          </a:p>
          <a:p>
            <a:pPr lvl="1"/>
            <a:r>
              <a:rPr lang="en-US" dirty="0" smtClean="0"/>
              <a:t>Number </a:t>
            </a:r>
            <a:r>
              <a:rPr lang="en-US" dirty="0"/>
              <a:t>of heater strips in active </a:t>
            </a:r>
            <a:r>
              <a:rPr lang="en-US" dirty="0" smtClean="0"/>
              <a:t>use, how many as spares</a:t>
            </a:r>
          </a:p>
          <a:p>
            <a:pPr lvl="1"/>
            <a:r>
              <a:rPr lang="en-US" dirty="0" smtClean="0"/>
              <a:t>HDS parameters, </a:t>
            </a:r>
            <a:r>
              <a:rPr lang="en-US" dirty="0"/>
              <a:t>redundancy (capacity, triggering)</a:t>
            </a:r>
          </a:p>
          <a:p>
            <a:pPr lvl="1"/>
            <a:r>
              <a:rPr lang="en-US" dirty="0" smtClean="0"/>
              <a:t>Number and connection of CLIQ units</a:t>
            </a:r>
          </a:p>
          <a:p>
            <a:pPr lvl="1"/>
            <a:r>
              <a:rPr lang="en-US" dirty="0" smtClean="0"/>
              <a:t>CLIQ parameters, redundancy (capacity, triggering)</a:t>
            </a:r>
          </a:p>
          <a:p>
            <a:pPr lvl="1"/>
            <a:r>
              <a:rPr lang="en-US" dirty="0"/>
              <a:t>Parallel elements</a:t>
            </a:r>
          </a:p>
          <a:p>
            <a:pPr lvl="1"/>
            <a:r>
              <a:rPr lang="en-US" dirty="0" smtClean="0"/>
              <a:t>Lead design (CLIQ, bypass and heaters)</a:t>
            </a:r>
          </a:p>
          <a:p>
            <a:pPr lvl="1"/>
            <a:r>
              <a:rPr lang="en-US" dirty="0" smtClean="0"/>
              <a:t>Heater &amp; CLIQ polarity assignment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9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questions for a new baseline (2/2)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6854" cy="3399537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Detection and related instrumentation</a:t>
            </a:r>
            <a:endParaRPr lang="en-US" sz="2800" dirty="0"/>
          </a:p>
          <a:p>
            <a:pPr lvl="1"/>
            <a:r>
              <a:rPr lang="en-US" sz="2400" dirty="0"/>
              <a:t>Taps (incl. symmetric detection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/>
              <a:t>Logic (</a:t>
            </a:r>
            <a:r>
              <a:rPr lang="en-US" sz="2400" dirty="0" smtClean="0"/>
              <a:t>voting, redundancy)</a:t>
            </a:r>
            <a:endParaRPr lang="en-US" sz="2400" dirty="0"/>
          </a:p>
          <a:p>
            <a:pPr lvl="1"/>
            <a:r>
              <a:rPr lang="en-US" sz="2400" dirty="0"/>
              <a:t>Variable </a:t>
            </a:r>
            <a:r>
              <a:rPr lang="en-US" sz="2400" dirty="0" smtClean="0"/>
              <a:t>thresholds</a:t>
            </a:r>
            <a:endParaRPr lang="en-US" sz="2400" dirty="0"/>
          </a:p>
          <a:p>
            <a:r>
              <a:rPr lang="en-US" sz="2800" dirty="0" smtClean="0"/>
              <a:t>Monitoring</a:t>
            </a:r>
            <a:endParaRPr lang="en-US" sz="2800" dirty="0"/>
          </a:p>
          <a:p>
            <a:pPr lvl="1"/>
            <a:r>
              <a:rPr lang="en-US" sz="2400" dirty="0"/>
              <a:t>Online monitoring, </a:t>
            </a:r>
            <a:r>
              <a:rPr lang="en-US" sz="2400" dirty="0" smtClean="0"/>
              <a:t>interlocking</a:t>
            </a:r>
            <a:endParaRPr lang="en-US" sz="2400" dirty="0"/>
          </a:p>
          <a:p>
            <a:pPr lvl="1"/>
            <a:r>
              <a:rPr lang="en-US" sz="2400" dirty="0"/>
              <a:t>Post-mortem </a:t>
            </a:r>
            <a:r>
              <a:rPr lang="en-US" sz="2400" dirty="0" smtClean="0"/>
              <a:t>data</a:t>
            </a:r>
            <a:endParaRPr lang="en-US" sz="2400" dirty="0"/>
          </a:p>
          <a:p>
            <a:r>
              <a:rPr lang="en-US" sz="2800" dirty="0"/>
              <a:t>Test and reception </a:t>
            </a:r>
            <a:r>
              <a:rPr lang="en-US" sz="2800" dirty="0" smtClean="0"/>
              <a:t>criteria</a:t>
            </a:r>
          </a:p>
          <a:p>
            <a:r>
              <a:rPr lang="is-IS" sz="2800" dirty="0" smtClean="0"/>
              <a:t>…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807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The Review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Rationale for baseline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00"/>
                </a:solidFill>
              </a:rPr>
              <a:t>Main proposals: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Inner Triplet</a:t>
            </a:r>
          </a:p>
          <a:p>
            <a:pPr lvl="1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D1/D2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63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9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Powering scheme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0029"/>
            <a:ext cx="9144000" cy="2170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" y="802010"/>
            <a:ext cx="8890000" cy="53241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u="sng" dirty="0" smtClean="0">
                <a:solidFill>
                  <a:srgbClr val="000000"/>
                </a:solidFill>
              </a:rPr>
              <a:t>Baseline</a:t>
            </a:r>
            <a:r>
              <a:rPr lang="en-US" b="0" dirty="0" smtClean="0">
                <a:solidFill>
                  <a:srgbClr val="000000"/>
                </a:solidFill>
              </a:rPr>
              <a:t>: Two main 1-quadrant power supplies + 2 trim power supplies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>
                <a:solidFill>
                  <a:srgbClr val="000000"/>
                </a:solidFill>
              </a:rPr>
              <a:t>S</a:t>
            </a:r>
            <a:r>
              <a:rPr lang="en-US" b="0" dirty="0" smtClean="0">
                <a:solidFill>
                  <a:srgbClr val="000000"/>
                </a:solidFill>
              </a:rPr>
              <a:t>low discharge with free-wheel discharge</a:t>
            </a:r>
            <a:endParaRPr lang="en-GB" b="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000" y="3810000"/>
            <a:ext cx="8890000" cy="53241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u="sng" dirty="0" smtClean="0">
                <a:solidFill>
                  <a:srgbClr val="000000"/>
                </a:solidFill>
              </a:rPr>
              <a:t>Proposal</a:t>
            </a:r>
            <a:r>
              <a:rPr lang="en-US" b="0" dirty="0" smtClean="0">
                <a:solidFill>
                  <a:srgbClr val="000000"/>
                </a:solidFill>
              </a:rPr>
              <a:t>: One main 2-quadrant power supplies + 3 trim power supplies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>
                <a:solidFill>
                  <a:srgbClr val="000000"/>
                </a:solidFill>
              </a:rPr>
              <a:t>S</a:t>
            </a:r>
            <a:r>
              <a:rPr lang="en-US" b="0" dirty="0" smtClean="0">
                <a:solidFill>
                  <a:srgbClr val="000000"/>
                </a:solidFill>
              </a:rPr>
              <a:t>low discharge achieved with 2-quadrant supply</a:t>
            </a:r>
            <a:endParaRPr lang="en-GB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78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Why do we need parallel elements?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67958" y="838200"/>
            <a:ext cx="8305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Voltages to ground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reduced by means of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parallel elements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across parts of the circuit which equalize the voltage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distribution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Avoid very high voltages to ground in several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failure cases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Cold parallel diodes are probably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incompatible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with the very high expected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radiation dose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in the interaction regions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Proposed solution: </a:t>
            </a:r>
            <a:r>
              <a:rPr lang="en-US" sz="2000" u="sng" dirty="0">
                <a:solidFill>
                  <a:srgbClr val="FF0000"/>
                </a:solidFill>
                <a:latin typeface="Calibri" panose="020F0502020204030204" pitchFamily="34" charset="0"/>
              </a:rPr>
              <a:t>Warm parallel diodes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utilizing existing leads of the trim supplies (but needs different connection schemes for Q1/Q3 and Q2a/Q2b)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Back-up solution: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1Ω parallel resistors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(but leakage currents,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cryo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loads)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97924" y="3434392"/>
            <a:ext cx="2571411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No parallel elements</a:t>
            </a:r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12506" y="3434391"/>
            <a:ext cx="2016703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1 </a:t>
            </a:r>
            <a:r>
              <a:rPr lang="el-G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Ω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 resistors</a:t>
            </a:r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980" y="3434391"/>
            <a:ext cx="2016703" cy="2909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Warm diodes</a:t>
            </a:r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5095"/>
            <a:ext cx="3276600" cy="24581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955095"/>
            <a:ext cx="3276600" cy="24581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55095"/>
            <a:ext cx="3276599" cy="245813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72200" y="3868847"/>
            <a:ext cx="2971799" cy="25443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7056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7315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Q2a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7724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Q2b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458200" y="6262179"/>
            <a:ext cx="457200" cy="304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Q3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52400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185469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48400" y="4038600"/>
            <a:ext cx="381000" cy="22860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9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9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configuration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1107991"/>
            <a:ext cx="9134889" cy="2168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6 CLIQ units and </a:t>
            </a:r>
            <a:r>
              <a:rPr lang="en-US" b="0" dirty="0">
                <a:solidFill>
                  <a:srgbClr val="000000"/>
                </a:solidFill>
              </a:rPr>
              <a:t>4</a:t>
            </a:r>
            <a:r>
              <a:rPr lang="en-US" b="0" dirty="0" smtClean="0">
                <a:solidFill>
                  <a:srgbClr val="000000"/>
                </a:solidFill>
              </a:rPr>
              <a:t> warm diode strings </a:t>
            </a:r>
            <a:r>
              <a:rPr lang="en-US" b="0" dirty="0">
                <a:solidFill>
                  <a:srgbClr val="000000"/>
                </a:solidFill>
              </a:rPr>
              <a:t>per triplet</a:t>
            </a:r>
            <a:endParaRPr lang="en-GB" b="0" dirty="0">
              <a:solidFill>
                <a:srgbClr val="000000"/>
              </a:solidFill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52400" y="3124200"/>
            <a:ext cx="8890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Electrically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equivalent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to the previous 6-CLIQ configuration,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but voltage to ground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greatly reduced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 the case of misfiring of one CLIQ unit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Hence, additional current lead between the 2 magnets of Q1/Q3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 needed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All parallel elements can be installed to the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leads already foreseen for the trim power supplies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Polarities of the CLIQ units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is a key ingredient! (QA, testing at 50 V)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All CLIQ units have the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same capacitance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(easier to design, manufacture, maintain the units). Units connected to Q1/Q3 can be charged to a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lower voltage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(600 V? 800 V?)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Warm diodes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are preferred over resistors (no leakage current during ramps, better control of the voltages to ground in failure cases)</a:t>
            </a:r>
          </a:p>
        </p:txBody>
      </p:sp>
    </p:spTree>
    <p:extLst>
      <p:ext uri="{BB962C8B-B14F-4D97-AF65-F5344CB8AC3E}">
        <p14:creationId xmlns:p14="http://schemas.microsoft.com/office/powerpoint/2010/main" val="199439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Test of magnets and cold masses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" y="1107991"/>
            <a:ext cx="9134889" cy="2168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7850" y="762000"/>
            <a:ext cx="544830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6 CLIQ units and 4 warm diode strings </a:t>
            </a:r>
            <a:r>
              <a:rPr lang="en-US" b="0" dirty="0">
                <a:solidFill>
                  <a:srgbClr val="000000"/>
                </a:solidFill>
              </a:rPr>
              <a:t>per triplet</a:t>
            </a:r>
            <a:endParaRPr lang="en-GB" b="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191000"/>
            <a:ext cx="1684907" cy="2209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854" y="4131927"/>
            <a:ext cx="3626945" cy="2179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6081" y="3517238"/>
            <a:ext cx="348615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Magnet test (7.15 or 4.2 m long)</a:t>
            </a:r>
            <a:endParaRPr lang="en-GB" b="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5400" y="3517238"/>
            <a:ext cx="3486150" cy="41719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Cold mass test (2x 4.2 m long)</a:t>
            </a:r>
            <a:endParaRPr lang="en-GB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8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US" dirty="0" smtClean="0"/>
              <a:t>Replies to open questions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504146"/>
              </p:ext>
            </p:extLst>
          </p:nvPr>
        </p:nvGraphicFramePr>
        <p:xfrm>
          <a:off x="76199" y="855144"/>
          <a:ext cx="8966201" cy="5501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36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34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34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5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69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effectLst/>
                          <a:latin typeface="Calibri" panose="020F0502020204030204" pitchFamily="34" charset="0"/>
                        </a:rPr>
                        <a:t>Open question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effectLst/>
                          <a:latin typeface="Calibri" panose="020F0502020204030204" pitchFamily="34" charset="0"/>
                        </a:rPr>
                        <a:t>Option 1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effectLst/>
                          <a:latin typeface="Calibri" panose="020F0502020204030204" pitchFamily="34" charset="0"/>
                        </a:rPr>
                        <a:t>Option 2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effectLst/>
                          <a:latin typeface="Calibri" panose="020F0502020204030204" pitchFamily="34" charset="0"/>
                        </a:rPr>
                        <a:t>Option 3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9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</a:rPr>
                        <a:t>How many main power supplies per triplet?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848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Slow circuit discharge</a:t>
                      </a: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Free-wheel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2-quadrant PC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848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Energy-extraction system?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</a:tr>
              <a:tr h="587101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CLIQ connection</a:t>
                      </a: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6-CLIQ,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Diodes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4-CLIQ,</a:t>
                      </a:r>
                      <a:endParaRPr lang="it-IT" sz="1600" u="none" strike="noStrike" baseline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Diodes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6-CLIQ,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Diodes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7101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Type of parallel elements</a:t>
                      </a: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Warm Diodes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Warm Resistors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7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</a:rPr>
                        <a:t>CLIQ parameters for the units of Q1/Q3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Same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Same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U0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Same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Different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U0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Different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Different </a:t>
                      </a:r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U0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7722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Calibri" panose="020F0502020204030204" pitchFamily="34" charset="0"/>
                        </a:rPr>
                        <a:t>Level of redundancy - CLIQ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Full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CLIQ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capacitance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Reduced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CLIQ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capacitance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7722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Calibri" panose="020F0502020204030204" pitchFamily="34" charset="0"/>
                        </a:rPr>
                        <a:t>Level of redundancy - QH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Trigger </a:t>
                      </a:r>
                      <a:r>
                        <a:rPr lang="en-US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Out-HF,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Out-LF</a:t>
                      </a: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, In QH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Trigger </a:t>
                      </a:r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Out-HF,</a:t>
                      </a:r>
                    </a:p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  <a:latin typeface="Calibri" panose="020F0502020204030204" pitchFamily="34" charset="0"/>
                        </a:rPr>
                        <a:t>Out-LF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Calibri" panose="020F0502020204030204" pitchFamily="34" charset="0"/>
                        </a:rPr>
                        <a:t>Trigger Out-HF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69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QH connection scheme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See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69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Calibri" panose="020F0502020204030204" pitchFamily="34" charset="0"/>
                        </a:rPr>
                        <a:t>Failure cases to consider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See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69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Calibri" panose="020F0502020204030204" pitchFamily="34" charset="0"/>
                        </a:rPr>
                        <a:t>Specifications CLIQ terminals/leads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</a:t>
                      </a:r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going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 bwMode="auto">
          <a:xfrm>
            <a:off x="5943600" y="1693344"/>
            <a:ext cx="1524000" cy="3048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467600" y="1998144"/>
            <a:ext cx="1524000" cy="5334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943600" y="2607744"/>
            <a:ext cx="1524000" cy="5334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943600" y="3826944"/>
            <a:ext cx="1524000" cy="7620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943600" y="4588944"/>
            <a:ext cx="3048000" cy="8382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5943600" y="3141144"/>
            <a:ext cx="1524000" cy="609600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943600" y="1159943"/>
            <a:ext cx="1524000" cy="528399"/>
          </a:xfrm>
          <a:prstGeom prst="round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5523" y="6470394"/>
            <a:ext cx="2961277" cy="253916"/>
          </a:xfrm>
          <a:prstGeom prst="rect">
            <a:avLst/>
          </a:prstGeom>
          <a:solidFill>
            <a:srgbClr val="FB963C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Modified from a slide by E. </a:t>
            </a:r>
            <a:r>
              <a:rPr lang="en-US" sz="1050" dirty="0" err="1" smtClean="0"/>
              <a:t>Ravaioli</a:t>
            </a:r>
            <a:r>
              <a:rPr lang="en-US" sz="1050" dirty="0" smtClean="0"/>
              <a:t>/G.L. </a:t>
            </a:r>
            <a:r>
              <a:rPr lang="en-US" sz="1050" dirty="0" err="1" smtClean="0"/>
              <a:t>Sabbi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3969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Proposed QH connection scheme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5983068" y="2093107"/>
            <a:ext cx="3059332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Connection scheme that compensates the voltages induced by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</a:t>
            </a:r>
            <a:r>
              <a:rPr 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QH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Connecting in series 2 strips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attached to different poles</a:t>
            </a:r>
            <a:r>
              <a:rPr 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reduces the effects of failures (hot-spot temperature, voltage distribution)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19" y="1853092"/>
            <a:ext cx="4163044" cy="41630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 rot="3877335">
            <a:off x="4888262" y="288871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 rot="5400000">
            <a:off x="5082077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9195718">
            <a:off x="3827281" y="5939936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10800000">
            <a:off x="3151375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0800000">
            <a:off x="2519257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0800000">
            <a:off x="3151375" y="163553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0800000">
            <a:off x="2519257" y="163553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5082077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5400000">
            <a:off x="514012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5400000">
            <a:off x="514012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9195718">
            <a:off x="1825790" y="183200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17742119">
            <a:off x="700268" y="288166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17742119">
            <a:off x="4889437" y="486634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3877335">
            <a:off x="697162" y="485044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 rot="1721712">
            <a:off x="1805711" y="5946790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1721712">
            <a:off x="3820223" y="1822009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9195718">
            <a:off x="2348710" y="279308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9195718">
            <a:off x="3263109" y="495166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 rot="1219873">
            <a:off x="3181717" y="276915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1219873">
            <a:off x="2381137" y="497558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 rot="17436979">
            <a:off x="1708068" y="348436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 rot="17436979">
            <a:off x="3951644" y="418694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4299880">
            <a:off x="3942646" y="3465151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4299880">
            <a:off x="1699072" y="417930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441" y="34129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24977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0050" y="264216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24976" y="341295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563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06312" y="129540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8400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2777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32842" y="131162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LF3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3432" y="265721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3392" y="482756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29880" y="143547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7837" y="6071246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64253" y="148750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90381" y="60828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52397" y="488767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HF4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48138" y="33801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65772" y="401206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59560" y="292490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388" y="45915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3646" y="4601663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8138" y="402049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7432" y="343802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IN4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32842" y="2934981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IN3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6" name="Straight Connector 55"/>
          <p:cNvCxnSpPr>
            <a:stCxn id="13" idx="0"/>
            <a:endCxn id="12" idx="2"/>
          </p:cNvCxnSpPr>
          <p:nvPr/>
        </p:nvCxnSpPr>
        <p:spPr bwMode="auto">
          <a:xfrm flipH="1">
            <a:off x="2785957" y="1787935"/>
            <a:ext cx="632118" cy="432422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57" name="Straight Connector 56"/>
          <p:cNvCxnSpPr>
            <a:stCxn id="23" idx="2"/>
            <a:endCxn id="22" idx="0"/>
          </p:cNvCxnSpPr>
          <p:nvPr/>
        </p:nvCxnSpPr>
        <p:spPr bwMode="auto">
          <a:xfrm flipH="1">
            <a:off x="2108998" y="1965051"/>
            <a:ext cx="1941338" cy="399109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58" name="Straight Connector 57"/>
          <p:cNvCxnSpPr>
            <a:stCxn id="9" idx="2"/>
            <a:endCxn id="17" idx="0"/>
          </p:cNvCxnSpPr>
          <p:nvPr/>
        </p:nvCxnSpPr>
        <p:spPr bwMode="auto">
          <a:xfrm flipH="1">
            <a:off x="856912" y="3643792"/>
            <a:ext cx="4415665" cy="6096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59" name="Straight Connector 58"/>
          <p:cNvCxnSpPr>
            <a:endCxn id="21" idx="0"/>
          </p:cNvCxnSpPr>
          <p:nvPr/>
        </p:nvCxnSpPr>
        <p:spPr bwMode="auto">
          <a:xfrm flipH="1">
            <a:off x="1032709" y="3042275"/>
            <a:ext cx="4070723" cy="18517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sp>
        <p:nvSpPr>
          <p:cNvPr id="62" name="Text Box 21"/>
          <p:cNvSpPr txBox="1">
            <a:spLocks noChangeArrowheads="1"/>
          </p:cNvSpPr>
          <p:nvPr/>
        </p:nvSpPr>
        <p:spPr bwMode="auto">
          <a:xfrm>
            <a:off x="26221" y="5763448"/>
            <a:ext cx="17802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Only half of the circuits shown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2339752" y="764704"/>
            <a:ext cx="5778929" cy="611428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Assuming each QH supply is connected to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 strips in series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(other options are possible)</a:t>
            </a:r>
            <a:endParaRPr lang="en-US" sz="2000" b="1" u="sng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4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Review </a:t>
            </a:r>
            <a:r>
              <a:rPr lang="en-US" dirty="0" err="1" smtClean="0">
                <a:solidFill>
                  <a:srgbClr val="000000"/>
                </a:solidFill>
              </a:rPr>
              <a:t>Programme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Rationale for baseline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Main proposals: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Inner Triplet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D1/D2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56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Worst-case analysis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67958" y="685800"/>
            <a:ext cx="8305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probability of particularly dangerous failure cases can be almost nullified by implementing the proposed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mitigations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0" lvl="1" indent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the remaining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“realistic” failure cases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the worst-case </a:t>
            </a:r>
            <a:r>
              <a:rPr lang="en-US" sz="2800" smtClean="0">
                <a:solidFill>
                  <a:srgbClr val="000000"/>
                </a:solidFill>
                <a:latin typeface="Calibri" panose="020F0502020204030204" pitchFamily="34" charset="0"/>
              </a:rPr>
              <a:t>analysis yields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Peak hot-spot temperature: 305 K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Peak voltage to ground: 520 V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Peak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coil-to-QH voltage: 500 V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Peak mid-plane voltage: 500 V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Peak layer-to-layer voltage: 500 V</a:t>
            </a:r>
          </a:p>
          <a:p>
            <a:pPr marL="342900" lvl="1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Peak turn-to-turn voltage: 50 V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61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The Review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Rationale for baseline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00"/>
                </a:solidFill>
              </a:rPr>
              <a:t>Main proposals:</a:t>
            </a:r>
          </a:p>
          <a:p>
            <a:pPr lvl="1"/>
            <a:r>
              <a:rPr lang="en-US" b="1" dirty="0" smtClean="0">
                <a:solidFill>
                  <a:srgbClr val="BFBFBF"/>
                </a:solidFill>
              </a:rPr>
              <a:t>Inner Triplet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D1/D2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08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 or 2 Circuits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7035"/>
            <a:ext cx="8226854" cy="2587949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dirty="0" smtClean="0"/>
              <a:t>The proposed single-circuit configuration differs from a two-circuit solution only on the warm side. A change between configurations is possible.</a:t>
            </a:r>
          </a:p>
          <a:p>
            <a:r>
              <a:rPr lang="en-US" sz="1800" dirty="0" smtClean="0"/>
              <a:t>The powering through a single 13-kA PC brings substantial cost savings. </a:t>
            </a:r>
          </a:p>
          <a:p>
            <a:r>
              <a:rPr lang="en-US" sz="1800" dirty="0" smtClean="0"/>
              <a:t>No trims are necessary (E. </a:t>
            </a:r>
            <a:r>
              <a:rPr lang="en-US" sz="1800" dirty="0" err="1" smtClean="0"/>
              <a:t>Todesco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Warm bypass diodes decouple the protection of D1 and D2. There are no unprotected cold </a:t>
            </a:r>
            <a:r>
              <a:rPr lang="en-US" sz="1800" dirty="0" err="1" smtClean="0"/>
              <a:t>busbar</a:t>
            </a:r>
            <a:r>
              <a:rPr lang="en-US" sz="1800" dirty="0" smtClean="0"/>
              <a:t> segments/splices.</a:t>
            </a:r>
          </a:p>
          <a:p>
            <a:r>
              <a:rPr lang="en-US" sz="1800" dirty="0"/>
              <a:t>The bridge should be done close to the PC, not close to the </a:t>
            </a:r>
            <a:r>
              <a:rPr lang="en-US" sz="1800" dirty="0" smtClean="0"/>
              <a:t>DFB, </a:t>
            </a:r>
            <a:r>
              <a:rPr lang="en-US" sz="1800" dirty="0"/>
              <a:t>in order to avoid creating a large inductive loop, i.e., the circuit should look as closely as possible as the two-circuit solution with only a short bridge on the PC </a:t>
            </a:r>
            <a:r>
              <a:rPr lang="en-US" sz="1800" dirty="0" smtClean="0"/>
              <a:t>side (J.P. Burnet)</a:t>
            </a:r>
            <a:endParaRPr lang="en-US" sz="1800" dirty="0"/>
          </a:p>
          <a:p>
            <a:r>
              <a:rPr lang="en-US" sz="1800" dirty="0"/>
              <a:t>The warm diode must be connected as close as possible to the DFB, otherwise the diode would see the voltage across the warm </a:t>
            </a:r>
            <a:r>
              <a:rPr lang="en-US" sz="1800" dirty="0" err="1"/>
              <a:t>busbars</a:t>
            </a:r>
            <a:r>
              <a:rPr lang="en-US" sz="1800" dirty="0"/>
              <a:t>, i.e., several volts in opening </a:t>
            </a:r>
            <a:r>
              <a:rPr lang="en-US" sz="1800" dirty="0" smtClean="0"/>
              <a:t>direction</a:t>
            </a:r>
            <a:r>
              <a:rPr lang="en-US" sz="1800" dirty="0"/>
              <a:t> </a:t>
            </a:r>
            <a:r>
              <a:rPr lang="en-US" sz="1800" dirty="0" smtClean="0"/>
              <a:t>(J.P. Burnet)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793" y="3342139"/>
            <a:ext cx="6614208" cy="3471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29175" y="5005273"/>
            <a:ext cx="2744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D2/</a:t>
            </a:r>
            <a:r>
              <a:rPr lang="en-US" sz="1600" dirty="0" smtClean="0">
                <a:solidFill>
                  <a:srgbClr val="1DB048"/>
                </a:solidFill>
                <a:latin typeface="Arial"/>
              </a:rPr>
              <a:t>Q4 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4998048"/>
            <a:ext cx="18418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D1/</a:t>
            </a:r>
            <a:r>
              <a:rPr lang="en-US" sz="1600" dirty="0" smtClean="0">
                <a:solidFill>
                  <a:srgbClr val="1DB048"/>
                </a:solidFill>
                <a:latin typeface="Arial"/>
              </a:rPr>
              <a:t>Triplet</a:t>
            </a:r>
          </a:p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9175" y="4157448"/>
            <a:ext cx="233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Warm bypass diodes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313" y="360446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PC with crowbar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8851" y="5013176"/>
            <a:ext cx="1431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b="1" dirty="0" smtClean="0">
                <a:solidFill>
                  <a:srgbClr val="BA7A56"/>
                </a:solidFill>
                <a:latin typeface="Arial"/>
              </a:rPr>
              <a:t>Warm bridge</a:t>
            </a:r>
            <a:endParaRPr lang="en-US" sz="1600" b="1" dirty="0">
              <a:solidFill>
                <a:srgbClr val="BA7A5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304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Warm Bypass Diodes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802" y="1173935"/>
            <a:ext cx="8226854" cy="4667421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1800" dirty="0" smtClean="0"/>
              <a:t>Warm bypass diodes decouple the protection of D1 and D2. </a:t>
            </a:r>
          </a:p>
          <a:p>
            <a:pPr lvl="1">
              <a:buBlip>
                <a:blip r:embed="rId2"/>
              </a:buBlip>
            </a:pPr>
            <a:r>
              <a:rPr lang="en-US" sz="1400" dirty="0" smtClean="0"/>
              <a:t>Without bypass diodes, small differences in protection efficiency make one magnet absorb stored energy of the other magnet.</a:t>
            </a:r>
          </a:p>
          <a:p>
            <a:pPr>
              <a:buBlip>
                <a:blip r:embed="rId2"/>
              </a:buBlip>
            </a:pPr>
            <a:r>
              <a:rPr lang="en-US" sz="1800" dirty="0"/>
              <a:t>In failure scenarios, </a:t>
            </a:r>
            <a:r>
              <a:rPr lang="en-US" sz="1800" dirty="0" smtClean="0"/>
              <a:t>diodes reduce voltages </a:t>
            </a:r>
            <a:r>
              <a:rPr lang="en-US" sz="1800" dirty="0"/>
              <a:t>to </a:t>
            </a:r>
            <a:r>
              <a:rPr lang="en-US" sz="1800" dirty="0" smtClean="0"/>
              <a:t>ground.</a:t>
            </a:r>
            <a:endParaRPr lang="en-US" sz="1800" dirty="0"/>
          </a:p>
          <a:p>
            <a:pPr>
              <a:buBlip>
                <a:blip r:embed="rId3"/>
              </a:buBlip>
            </a:pPr>
            <a:r>
              <a:rPr lang="en-US" sz="1800" dirty="0" smtClean="0"/>
              <a:t>The </a:t>
            </a:r>
            <a:r>
              <a:rPr lang="en-US" sz="1800" dirty="0" smtClean="0"/>
              <a:t>warm bypass diode represents a new critical protection element that needs to be developed and tested with its heat sink and leads.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4984"/>
            <a:ext cx="5046039" cy="26482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9175" y="3998166"/>
            <a:ext cx="237744" cy="7132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58586" y="3998166"/>
            <a:ext cx="237744" cy="7132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551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63" y="4582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Heaters or CLIQ?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563" y="980728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Both systems effectively and redundantly protect the magnet. </a:t>
            </a:r>
          </a:p>
          <a:p>
            <a:r>
              <a:rPr lang="en-US" sz="1800" dirty="0" smtClean="0"/>
              <a:t>Being single-layer coils, the difference between CLIQ and heaters in terms of hot spot temperature is small </a:t>
            </a:r>
            <a:r>
              <a:rPr lang="en-US" sz="1800" dirty="0"/>
              <a:t> (~</a:t>
            </a:r>
            <a:r>
              <a:rPr lang="en-US" sz="1800" dirty="0" smtClean="0"/>
              <a:t>270 </a:t>
            </a:r>
            <a:r>
              <a:rPr lang="en-US" sz="1800" dirty="0"/>
              <a:t>K hot spot in D1, lower in D2)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Voltage to ground during nominal operation is higher with CLIQ (~700 V).</a:t>
            </a:r>
          </a:p>
          <a:p>
            <a:r>
              <a:rPr lang="en-US" sz="1800" dirty="0" smtClean="0"/>
              <a:t>Heater power-supply failures lead to comparable voltages to ground.</a:t>
            </a:r>
          </a:p>
          <a:p>
            <a:r>
              <a:rPr lang="en-US" sz="1800" dirty="0" smtClean="0"/>
              <a:t>Main difference between CLIQ and heaters is that CLIQ is a new system.</a:t>
            </a:r>
          </a:p>
          <a:p>
            <a:r>
              <a:rPr lang="en-US" sz="1800" dirty="0" smtClean="0"/>
              <a:t>We propose redundant heater-protection, the installation of CLIQ leads, and high-voltage reception tests compatible with the use of CLIQ.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83131" y="622833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9" y="3817963"/>
            <a:ext cx="4113427" cy="21587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27" y="3817962"/>
            <a:ext cx="4113428" cy="21587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6982" y="5875278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55A0"/>
                </a:solidFill>
                <a:latin typeface="Arial"/>
              </a:rPr>
              <a:t>Heaters with </a:t>
            </a:r>
            <a:r>
              <a:rPr lang="en-US" smtClean="0">
                <a:solidFill>
                  <a:srgbClr val="0055A0"/>
                </a:solidFill>
                <a:latin typeface="Arial"/>
              </a:rPr>
              <a:t>optional non-redundant CLIQ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.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3289" y="5875278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55A0"/>
                </a:solidFill>
                <a:latin typeface="Arial"/>
              </a:rPr>
              <a:t>Fully redundant </a:t>
            </a:r>
            <a:r>
              <a:rPr lang="en-US" smtClean="0">
                <a:solidFill>
                  <a:srgbClr val="0055A0"/>
                </a:solidFill>
                <a:latin typeface="Arial"/>
              </a:rPr>
              <a:t>CLIQ-only protection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070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293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Heater Redundancy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(Very) worst case assumptions: </a:t>
            </a:r>
          </a:p>
          <a:p>
            <a:pPr lvl="1"/>
            <a:r>
              <a:rPr lang="en-US" sz="1800" dirty="0" smtClean="0"/>
              <a:t>up to two heater power-supply per magnet might fail during operation.</a:t>
            </a:r>
          </a:p>
          <a:p>
            <a:pPr lvl="1"/>
            <a:r>
              <a:rPr lang="en-US" sz="1800" dirty="0" smtClean="0"/>
              <a:t>heater strips might fail due to open-circuit or short to ground.</a:t>
            </a:r>
          </a:p>
          <a:p>
            <a:r>
              <a:rPr lang="en-US" sz="2000" dirty="0" smtClean="0"/>
              <a:t>During operation 4 high-field heater circuits per magnet are needed, with 2oo4 enough for protection.</a:t>
            </a:r>
          </a:p>
          <a:p>
            <a:r>
              <a:rPr lang="en-US" sz="2000" dirty="0" smtClean="0"/>
              <a:t>Redundant low-field strips to provide redundancy.</a:t>
            </a:r>
          </a:p>
          <a:p>
            <a:r>
              <a:rPr lang="en-US" sz="2000" dirty="0" smtClean="0"/>
              <a:t>As an alternative (later on if needed) to the low-field circuits, CLIQ could be connected, leads for this required.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2142829" y="4676086"/>
            <a:ext cx="760021" cy="760021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54596" y="4717007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851421" y="5268822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51116" y="4878857"/>
            <a:ext cx="23495" cy="132155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47941" y="5109437"/>
            <a:ext cx="26670" cy="122531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flipH="1">
            <a:off x="2072976" y="4717007"/>
            <a:ext cx="123190" cy="681355"/>
            <a:chOff x="2343785" y="5322570"/>
            <a:chExt cx="123190" cy="68135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2346960" y="5322570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343785" y="5874385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443480" y="5484420"/>
              <a:ext cx="23495" cy="132155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440305" y="5715000"/>
              <a:ext cx="26670" cy="122531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Oval 35"/>
          <p:cNvSpPr/>
          <p:nvPr/>
        </p:nvSpPr>
        <p:spPr>
          <a:xfrm>
            <a:off x="5141848" y="4676086"/>
            <a:ext cx="760021" cy="760021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853615" y="4717007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850440" y="5268822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950135" y="4878857"/>
            <a:ext cx="23495" cy="132155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946960" y="5109437"/>
            <a:ext cx="26670" cy="122531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 flipH="1">
            <a:off x="5071995" y="4717007"/>
            <a:ext cx="123190" cy="681355"/>
            <a:chOff x="2343785" y="5322570"/>
            <a:chExt cx="123190" cy="68135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346960" y="5322570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2343785" y="5874385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443480" y="5484420"/>
              <a:ext cx="23495" cy="132155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2440305" y="5715000"/>
              <a:ext cx="26670" cy="122531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Oval 45"/>
          <p:cNvSpPr/>
          <p:nvPr/>
        </p:nvSpPr>
        <p:spPr>
          <a:xfrm>
            <a:off x="6594026" y="4676086"/>
            <a:ext cx="760021" cy="760021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7305793" y="4717007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7302618" y="5268822"/>
            <a:ext cx="81981" cy="12954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402313" y="4878857"/>
            <a:ext cx="23495" cy="132155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7399138" y="5109437"/>
            <a:ext cx="26670" cy="122531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 flipH="1">
            <a:off x="6524173" y="4717007"/>
            <a:ext cx="123190" cy="681355"/>
            <a:chOff x="2343785" y="5322570"/>
            <a:chExt cx="123190" cy="681355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2346960" y="5322570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343785" y="5874385"/>
              <a:ext cx="81981" cy="12954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443480" y="5484420"/>
              <a:ext cx="23495" cy="132155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440305" y="5715000"/>
              <a:ext cx="26670" cy="122531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480819" y="5767233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400" dirty="0" smtClean="0">
                <a:solidFill>
                  <a:srgbClr val="0055A0"/>
                </a:solidFill>
                <a:latin typeface="Arial"/>
              </a:rPr>
              <a:t>1 circuit per HF heater </a:t>
            </a:r>
            <a:r>
              <a:rPr lang="en-US" sz="1400" smtClean="0">
                <a:solidFill>
                  <a:srgbClr val="0055A0"/>
                </a:solidFill>
                <a:latin typeface="Arial"/>
              </a:rPr>
              <a:t>or </a:t>
            </a:r>
            <a:br>
              <a:rPr lang="en-US" sz="1400" smtClean="0">
                <a:solidFill>
                  <a:srgbClr val="0055A0"/>
                </a:solidFill>
                <a:latin typeface="Arial"/>
              </a:rPr>
            </a:br>
            <a:r>
              <a:rPr lang="en-US" sz="1400" smtClean="0">
                <a:solidFill>
                  <a:srgbClr val="0055A0"/>
                </a:solidFill>
                <a:latin typeface="Arial"/>
              </a:rPr>
              <a:t>HF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and LF heaters </a:t>
            </a:r>
            <a:r>
              <a:rPr lang="en-US" sz="1400" smtClean="0">
                <a:solidFill>
                  <a:srgbClr val="0055A0"/>
                </a:solidFill>
                <a:latin typeface="Arial"/>
              </a:rPr>
              <a:t>in series.</a:t>
            </a:r>
            <a:endParaRPr lang="en-US" sz="140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46132" y="5659511"/>
            <a:ext cx="26597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400" dirty="0" smtClean="0">
                <a:solidFill>
                  <a:srgbClr val="0055A0"/>
                </a:solidFill>
                <a:latin typeface="Arial"/>
              </a:rPr>
              <a:t>1 circuit per HF pair of heaters</a:t>
            </a:r>
            <a:br>
              <a:rPr lang="en-US" sz="1400" dirty="0" smtClean="0">
                <a:solidFill>
                  <a:srgbClr val="0055A0"/>
                </a:solidFill>
                <a:latin typeface="Arial"/>
              </a:rPr>
            </a:b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on either side of each aperture.</a:t>
            </a:r>
          </a:p>
          <a:p>
            <a:pPr algn="ctr" defTabSz="914400"/>
            <a:r>
              <a:rPr lang="en-US" sz="1400" dirty="0" smtClean="0">
                <a:solidFill>
                  <a:srgbClr val="0055A0"/>
                </a:solidFill>
                <a:latin typeface="Arial"/>
              </a:rPr>
              <a:t>(Same as MB.)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01666" y="4058367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55A0"/>
                </a:solidFill>
                <a:latin typeface="Arial"/>
              </a:rPr>
              <a:t>Nominal </a:t>
            </a:r>
            <a:r>
              <a:rPr lang="en-US" smtClean="0">
                <a:solidFill>
                  <a:srgbClr val="0055A0"/>
                </a:solidFill>
                <a:latin typeface="Arial"/>
              </a:rPr>
              <a:t>heater-circuit configurations</a:t>
            </a:r>
            <a:endParaRPr lang="en-US">
              <a:solidFill>
                <a:srgbClr val="0055A0"/>
              </a:solidFill>
              <a:latin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107660" y="48994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mtClean="0">
                <a:solidFill>
                  <a:srgbClr val="0055A0"/>
                </a:solidFill>
                <a:latin typeface="Arial"/>
              </a:rPr>
              <a:t>D1</a:t>
            </a:r>
            <a:endParaRPr lang="en-US">
              <a:solidFill>
                <a:srgbClr val="0055A0"/>
              </a:solidFill>
              <a:latin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98095" y="48994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mtClean="0">
                <a:solidFill>
                  <a:srgbClr val="0055A0"/>
                </a:solidFill>
                <a:latin typeface="Arial"/>
              </a:rPr>
              <a:t>D2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473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Quench Detection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6854" cy="188737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D1 being a single-aperture dipole, it cannot be protected from (top/down-) symmetric quenches by comparison of pole voltages</a:t>
            </a:r>
          </a:p>
          <a:p>
            <a:r>
              <a:rPr lang="en-US" sz="1800" dirty="0" smtClean="0"/>
              <a:t>A combination of pole voltages and a induction-compensated detector are proposed, i.e., two fully independent systems. A high-current </a:t>
            </a:r>
            <a:r>
              <a:rPr lang="en-US" sz="1800" dirty="0" err="1" smtClean="0"/>
              <a:t>dI</a:t>
            </a:r>
            <a:r>
              <a:rPr lang="en-US" sz="1800" dirty="0" smtClean="0"/>
              <a:t>/</a:t>
            </a:r>
            <a:r>
              <a:rPr lang="en-US" sz="1800" dirty="0" err="1" smtClean="0"/>
              <a:t>dt</a:t>
            </a:r>
            <a:r>
              <a:rPr lang="en-US" sz="1800" dirty="0" smtClean="0"/>
              <a:t> sensor needs to be developed / procured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728" y="3708881"/>
            <a:ext cx="5044576" cy="264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8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for D1/D2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tend towards </a:t>
            </a:r>
          </a:p>
          <a:p>
            <a:pPr lvl="1"/>
            <a:r>
              <a:rPr lang="en-US" dirty="0" smtClean="0"/>
              <a:t>a single circuit </a:t>
            </a:r>
          </a:p>
          <a:p>
            <a:pPr lvl="1"/>
            <a:r>
              <a:rPr lang="en-US" dirty="0" smtClean="0"/>
              <a:t>with warm bypass diodes (to be developed), </a:t>
            </a:r>
          </a:p>
          <a:p>
            <a:pPr lvl="1"/>
            <a:r>
              <a:rPr lang="en-US" dirty="0" smtClean="0"/>
              <a:t>4(+4 spare) heater circuits per magnet, </a:t>
            </a:r>
          </a:p>
          <a:p>
            <a:pPr lvl="1"/>
            <a:r>
              <a:rPr lang="en-US" dirty="0" smtClean="0"/>
              <a:t>CLIQ leads for unforeseen events on heaters,</a:t>
            </a:r>
          </a:p>
          <a:p>
            <a:pPr lvl="1"/>
            <a:r>
              <a:rPr lang="en-US" dirty="0" smtClean="0"/>
              <a:t>Tests of CLIQ-only protection in an accelerator environment could be considered, </a:t>
            </a:r>
          </a:p>
          <a:p>
            <a:pPr lvl="1"/>
            <a:r>
              <a:rPr lang="en-US" dirty="0" smtClean="0"/>
              <a:t>and a dual quench detection (comparison and active inductive compensation).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92" y="2996952"/>
            <a:ext cx="7920000" cy="720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The Review </a:t>
            </a:r>
            <a:r>
              <a:rPr lang="en-US" b="1" dirty="0" err="1" smtClean="0">
                <a:solidFill>
                  <a:srgbClr val="000000"/>
                </a:solidFill>
              </a:rPr>
              <a:t>Programme</a:t>
            </a:r>
            <a:endParaRPr lang="en-US" b="1" dirty="0" smtClean="0">
              <a:solidFill>
                <a:srgbClr val="000000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Rationale for baseline</a:t>
            </a: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Main proposals: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Inner Triplet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D1/D2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075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https://indico.cern.ch/event/477759/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3528" y="11967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Review </a:t>
            </a:r>
            <a:r>
              <a:rPr lang="en-US" b="1" dirty="0" smtClean="0">
                <a:solidFill>
                  <a:srgbClr val="FF0000"/>
                </a:solidFill>
              </a:rPr>
              <a:t>panel:</a:t>
            </a:r>
          </a:p>
          <a:p>
            <a:pPr lvl="4"/>
            <a:r>
              <a:rPr lang="en-US" dirty="0" smtClean="0"/>
              <a:t>Akira </a:t>
            </a:r>
            <a:r>
              <a:rPr lang="en-US" dirty="0"/>
              <a:t>Yamamoto (CERN &amp; KEK, Chair), </a:t>
            </a:r>
            <a:endParaRPr lang="en-US" dirty="0" smtClean="0"/>
          </a:p>
          <a:p>
            <a:pPr lvl="4"/>
            <a:r>
              <a:rPr lang="en-US" dirty="0" err="1" smtClean="0"/>
              <a:t>Guram</a:t>
            </a:r>
            <a:r>
              <a:rPr lang="en-US" dirty="0" smtClean="0"/>
              <a:t> </a:t>
            </a:r>
            <a:r>
              <a:rPr lang="en-US" dirty="0" err="1"/>
              <a:t>Chlachidze</a:t>
            </a:r>
            <a:r>
              <a:rPr lang="en-US" dirty="0"/>
              <a:t> (FERMILAB), </a:t>
            </a:r>
            <a:endParaRPr lang="en-US" dirty="0" smtClean="0"/>
          </a:p>
          <a:p>
            <a:pPr lvl="4"/>
            <a:r>
              <a:rPr lang="en-US" dirty="0" smtClean="0"/>
              <a:t>Arnaud </a:t>
            </a:r>
            <a:r>
              <a:rPr lang="en-US" dirty="0" err="1"/>
              <a:t>Devred</a:t>
            </a:r>
            <a:r>
              <a:rPr lang="en-US" dirty="0"/>
              <a:t> (ITER), </a:t>
            </a:r>
            <a:endParaRPr lang="en-US" dirty="0" smtClean="0"/>
          </a:p>
          <a:p>
            <a:pPr lvl="4"/>
            <a:r>
              <a:rPr lang="en-US" dirty="0" smtClean="0"/>
              <a:t>Chen</a:t>
            </a:r>
            <a:r>
              <a:rPr lang="en-US" dirty="0"/>
              <a:t>-Yu Gung (ITER), </a:t>
            </a:r>
            <a:endParaRPr lang="en-US" dirty="0" smtClean="0"/>
          </a:p>
          <a:p>
            <a:pPr lvl="4"/>
            <a:r>
              <a:rPr lang="en-US" dirty="0" err="1" smtClean="0"/>
              <a:t>Davide</a:t>
            </a:r>
            <a:r>
              <a:rPr lang="en-US" dirty="0" smtClean="0"/>
              <a:t> </a:t>
            </a:r>
            <a:r>
              <a:rPr lang="en-US" dirty="0" err="1"/>
              <a:t>Tommasini</a:t>
            </a:r>
            <a:r>
              <a:rPr lang="en-US" dirty="0"/>
              <a:t> (CERN), </a:t>
            </a:r>
            <a:endParaRPr lang="en-US" dirty="0" smtClean="0"/>
          </a:p>
          <a:p>
            <a:pPr lvl="4"/>
            <a:r>
              <a:rPr lang="en-US" dirty="0" err="1" smtClean="0"/>
              <a:t>Rudiger</a:t>
            </a:r>
            <a:r>
              <a:rPr lang="en-US" dirty="0" smtClean="0"/>
              <a:t> </a:t>
            </a:r>
            <a:r>
              <a:rPr lang="en-US" dirty="0"/>
              <a:t>Schmidt (CERN), </a:t>
            </a:r>
            <a:endParaRPr lang="en-US" dirty="0" smtClean="0"/>
          </a:p>
          <a:p>
            <a:pPr lvl="4"/>
            <a:r>
              <a:rPr lang="en-US" dirty="0" smtClean="0"/>
              <a:t>Markus </a:t>
            </a:r>
            <a:r>
              <a:rPr lang="en-US" dirty="0" err="1"/>
              <a:t>Zerlauth</a:t>
            </a:r>
            <a:r>
              <a:rPr lang="en-US" dirty="0"/>
              <a:t> (CERN, Sc. Secretary).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9552" y="4581128"/>
            <a:ext cx="799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review is scheduled on 21st to 23rd  March 2016 with the </a:t>
            </a:r>
            <a:r>
              <a:rPr lang="en-US" b="1" dirty="0">
                <a:solidFill>
                  <a:srgbClr val="FF0000"/>
                </a:solidFill>
              </a:rPr>
              <a:t>close-out on 23rd March at </a:t>
            </a:r>
            <a:r>
              <a:rPr lang="en-US" b="1" dirty="0" smtClean="0">
                <a:solidFill>
                  <a:srgbClr val="FF0000"/>
                </a:solidFill>
              </a:rPr>
              <a:t>CERN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at 16:00</a:t>
            </a:r>
          </a:p>
          <a:p>
            <a:endParaRPr lang="en-US" dirty="0"/>
          </a:p>
          <a:p>
            <a:r>
              <a:rPr lang="en-US" dirty="0" smtClean="0"/>
              <a:t>Review Organization Office: Julia Cachet &amp; Cecile Noels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74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 descr="Screen Shot 2016-03-10 at 14.3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-99392"/>
            <a:ext cx="7609408" cy="66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7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933" y="31664"/>
            <a:ext cx="7272368" cy="296672"/>
          </a:xfrm>
        </p:spPr>
        <p:txBody>
          <a:bodyPr/>
          <a:lstStyle/>
          <a:p>
            <a:r>
              <a:rPr lang="en-US" dirty="0" smtClean="0"/>
              <a:t>Monday (cont.)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Screen Shot 2016-03-10 at 14.40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7" y="476672"/>
            <a:ext cx="7489214" cy="64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3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 descr="Screen Shot 2016-03-10 at 14.40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93" y="7512"/>
            <a:ext cx="8376299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89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cont.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 descr="Screen Shot 2016-03-10 at 14.40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8" y="1314221"/>
            <a:ext cx="8928122" cy="492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The Review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dirty="0"/>
          </a:p>
          <a:p>
            <a:r>
              <a:rPr lang="en-US" b="1" dirty="0">
                <a:solidFill>
                  <a:schemeClr val="tx1"/>
                </a:solidFill>
              </a:rPr>
              <a:t>Rationale for baseline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Main proposals:</a:t>
            </a:r>
          </a:p>
          <a:p>
            <a:pPr marL="742950" lvl="2" indent="-342900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Inner Triplet</a:t>
            </a:r>
          </a:p>
          <a:p>
            <a:pPr marL="742950" lvl="2" indent="-342900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D1/D2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22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2" id="{7397C0DF-4257-0B48-86D5-AD5AF0BFBE10}" vid="{F454E6D3-6570-1949-BCB1-478C31A3B5CE}"/>
    </a:ext>
  </a:extLst>
</a:theme>
</file>

<file path=ppt/theme/theme4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2" id="{7397C0DF-4257-0B48-86D5-AD5AF0BFBE10}" vid="{F454E6D3-6570-1949-BCB1-478C31A3B5CE}"/>
    </a:ext>
  </a:extLst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35703</TotalTime>
  <Words>1761</Words>
  <Application>Microsoft Macintosh PowerPoint</Application>
  <PresentationFormat>On-screen Show (4:3)</PresentationFormat>
  <Paragraphs>293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Thème Office</vt:lpstr>
      <vt:lpstr>LBNL</vt:lpstr>
      <vt:lpstr>CERNCobranding4-3</vt:lpstr>
      <vt:lpstr>1_Thème Office</vt:lpstr>
      <vt:lpstr>1_CERNCobranding4-3</vt:lpstr>
      <vt:lpstr>State of discussions in preparation for the HL-LHC Circuits Review </vt:lpstr>
      <vt:lpstr>Outline</vt:lpstr>
      <vt:lpstr>Outline</vt:lpstr>
      <vt:lpstr>PowerPoint Presentation</vt:lpstr>
      <vt:lpstr>PowerPoint Presentation</vt:lpstr>
      <vt:lpstr>Monday (cont.)</vt:lpstr>
      <vt:lpstr>PowerPoint Presentation</vt:lpstr>
      <vt:lpstr>Tuesday cont.</vt:lpstr>
      <vt:lpstr>Outline</vt:lpstr>
      <vt:lpstr>PowerPoint Presentation</vt:lpstr>
      <vt:lpstr>Some questions for a new baseline (1/2)</vt:lpstr>
      <vt:lpstr>Some questions for a new baseline (2/2)</vt:lpstr>
      <vt:lpstr>Outline</vt:lpstr>
      <vt:lpstr>PowerPoint Presentation</vt:lpstr>
      <vt:lpstr>PowerPoint Presentation</vt:lpstr>
      <vt:lpstr>PowerPoint Presentation</vt:lpstr>
      <vt:lpstr>PowerPoint Presentation</vt:lpstr>
      <vt:lpstr>Replies to open questions</vt:lpstr>
      <vt:lpstr>PowerPoint Presentation</vt:lpstr>
      <vt:lpstr>PowerPoint Presentation</vt:lpstr>
      <vt:lpstr>Outline</vt:lpstr>
      <vt:lpstr>1 or 2 Circuits</vt:lpstr>
      <vt:lpstr>Warm Bypass Diodes</vt:lpstr>
      <vt:lpstr>Heaters or CLIQ?</vt:lpstr>
      <vt:lpstr>Heater Redundancy</vt:lpstr>
      <vt:lpstr>Quench Detection</vt:lpstr>
      <vt:lpstr>Summary for D1/D2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Rodriguez Mateos</cp:lastModifiedBy>
  <cp:revision>198</cp:revision>
  <cp:lastPrinted>2016-03-10T12:46:40Z</cp:lastPrinted>
  <dcterms:created xsi:type="dcterms:W3CDTF">2016-01-11T14:38:10Z</dcterms:created>
  <dcterms:modified xsi:type="dcterms:W3CDTF">2016-03-10T13:54:02Z</dcterms:modified>
</cp:coreProperties>
</file>