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16"/>
  </p:notesMasterIdLst>
  <p:handoutMasterIdLst>
    <p:handoutMasterId r:id="rId17"/>
  </p:handoutMasterIdLst>
  <p:sldIdLst>
    <p:sldId id="322" r:id="rId2"/>
    <p:sldId id="612" r:id="rId3"/>
    <p:sldId id="598" r:id="rId4"/>
    <p:sldId id="605" r:id="rId5"/>
    <p:sldId id="614" r:id="rId6"/>
    <p:sldId id="607" r:id="rId7"/>
    <p:sldId id="606" r:id="rId8"/>
    <p:sldId id="613" r:id="rId9"/>
    <p:sldId id="611" r:id="rId10"/>
    <p:sldId id="615" r:id="rId11"/>
    <p:sldId id="485" r:id="rId12"/>
    <p:sldId id="610" r:id="rId13"/>
    <p:sldId id="608" r:id="rId14"/>
    <p:sldId id="609" r:id="rId15"/>
  </p:sldIdLst>
  <p:sldSz cx="9144000" cy="6858000" type="screen4x3"/>
  <p:notesSz cx="7099300" cy="10234613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FFFF99"/>
    <a:srgbClr val="0000FF"/>
    <a:srgbClr val="FF0000"/>
    <a:srgbClr val="7D5AA0"/>
    <a:srgbClr val="FFCC00"/>
    <a:srgbClr val="CCFFCC"/>
    <a:srgbClr val="FFCC66"/>
    <a:srgbClr val="9966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23" autoAdjust="0"/>
    <p:restoredTop sz="87563" autoAdjust="0"/>
  </p:normalViewPr>
  <p:slideViewPr>
    <p:cSldViewPr>
      <p:cViewPr varScale="1">
        <p:scale>
          <a:sx n="116" d="100"/>
          <a:sy n="116" d="100"/>
        </p:scale>
        <p:origin x="129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85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575" cy="51276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9" y="1"/>
            <a:ext cx="3076575" cy="51276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FB44F07A-8B2D-4C08-8962-4D789EE73865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1"/>
            <a:ext cx="3076575" cy="512763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9" y="9721851"/>
            <a:ext cx="3076575" cy="512763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0924AED5-7434-4281-AFEB-7390BD88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46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3076476" cy="51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015" tIns="51008" rIns="102015" bIns="51008" numCol="1" anchor="t" anchorCtr="0" compatLnSpc="1">
            <a:prstTxWarp prst="textNoShape">
              <a:avLst/>
            </a:prstTxWarp>
          </a:bodyPr>
          <a:lstStyle>
            <a:lvl1pPr algn="l" defTabSz="1020342" eaLnBrk="1" hangingPunct="1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1" y="0"/>
            <a:ext cx="3076476" cy="51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015" tIns="51008" rIns="102015" bIns="51008" numCol="1" anchor="t" anchorCtr="0" compatLnSpc="1">
            <a:prstTxWarp prst="textNoShape">
              <a:avLst/>
            </a:prstTxWarp>
          </a:bodyPr>
          <a:lstStyle>
            <a:lvl1pPr algn="r" defTabSz="1020342" eaLnBrk="1" hangingPunct="1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9013" y="766763"/>
            <a:ext cx="5121275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611" y="4861359"/>
            <a:ext cx="5678083" cy="460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015" tIns="51008" rIns="102015" bIns="51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721055"/>
            <a:ext cx="3076476" cy="51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015" tIns="51008" rIns="102015" bIns="51008" numCol="1" anchor="b" anchorCtr="0" compatLnSpc="1">
            <a:prstTxWarp prst="textNoShape">
              <a:avLst/>
            </a:prstTxWarp>
          </a:bodyPr>
          <a:lstStyle>
            <a:lvl1pPr algn="l" defTabSz="1020342" eaLnBrk="1" hangingPunct="1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1" y="9721055"/>
            <a:ext cx="3076476" cy="51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015" tIns="51008" rIns="102015" bIns="51008" numCol="1" anchor="b" anchorCtr="0" compatLnSpc="1">
            <a:prstTxWarp prst="textNoShape">
              <a:avLst/>
            </a:prstTxWarp>
          </a:bodyPr>
          <a:lstStyle>
            <a:lvl1pPr algn="r" defTabSz="1020342" eaLnBrk="1" hangingPunct="1">
              <a:defRPr sz="1300"/>
            </a:lvl1pPr>
          </a:lstStyle>
          <a:p>
            <a:pPr>
              <a:defRPr/>
            </a:pPr>
            <a:fld id="{D6452C91-CA2A-4827-ABD1-88A74120FBD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1367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01543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9580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01901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5826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7242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546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87339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6289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5850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9204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5933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4236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08725"/>
            <a:ext cx="2133600" cy="2413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16A1F-528D-458D-AC4D-A264336BA00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16A1F-528D-458D-AC4D-A264336BA007}" type="slidenum">
              <a:rPr lang="el-GR" altLang="en-US"/>
              <a:pPr>
                <a:defRPr/>
              </a:pPr>
              <a:t>‹#›</a:t>
            </a:fld>
            <a:endParaRPr lang="el-G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8688" y="188913"/>
            <a:ext cx="77152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smtClean="0"/>
              <a:t>Click to edit Master text styles</a:t>
            </a:r>
          </a:p>
          <a:p>
            <a:pPr lvl="1"/>
            <a:r>
              <a:rPr lang="el-GR" altLang="en-US" smtClean="0"/>
              <a:t>Second level</a:t>
            </a:r>
          </a:p>
          <a:p>
            <a:pPr lvl="2"/>
            <a:r>
              <a:rPr lang="el-GR" altLang="en-US" smtClean="0"/>
              <a:t>Third level</a:t>
            </a:r>
          </a:p>
          <a:p>
            <a:pPr lvl="3"/>
            <a:r>
              <a:rPr lang="el-GR" altLang="en-US" smtClean="0"/>
              <a:t>Fourth level</a:t>
            </a:r>
          </a:p>
          <a:p>
            <a:pPr lvl="4"/>
            <a:r>
              <a:rPr lang="el-GR" alt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37288"/>
            <a:ext cx="21336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55875" y="6237288"/>
            <a:ext cx="3960813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08725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fld id="{4AFE4CA5-D488-4E24-A7B8-D9C7121177F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  <p:sp>
        <p:nvSpPr>
          <p:cNvPr id="12295" name="Freeform 7"/>
          <p:cNvSpPr>
            <a:spLocks noChangeArrowheads="1"/>
          </p:cNvSpPr>
          <p:nvPr/>
        </p:nvSpPr>
        <p:spPr bwMode="auto">
          <a:xfrm flipV="1">
            <a:off x="381000" y="29845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457200" y="62801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033" name="Picture 10" descr="CERN-c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9863" y="142875"/>
            <a:ext cx="7588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ERN-cl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9863" y="142875"/>
            <a:ext cx="7588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457200" y="62801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76" r:id="rId5"/>
    <p:sldLayoutId id="2147483681" r:id="rId6"/>
    <p:sldLayoutId id="2147483682" r:id="rId7"/>
    <p:sldLayoutId id="2147483683" r:id="rId8"/>
    <p:sldLayoutId id="2147483684" r:id="rId9"/>
  </p:sldLayoutIdLst>
  <p:transition>
    <p:pull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rgbClr val="003366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rgbClr val="003366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rgbClr val="003366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rgbClr val="003366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536" y="2132856"/>
            <a:ext cx="8352928" cy="1470025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CLICpix2 and C3PD Bump Pads</a:t>
            </a:r>
            <a:br>
              <a:rPr lang="en-US" dirty="0" smtClean="0">
                <a:latin typeface="+mn-lt"/>
              </a:rPr>
            </a:br>
            <a:endParaRPr lang="en-US" sz="3400" dirty="0" smtClean="0">
              <a:latin typeface="+mn-lt"/>
            </a:endParaRPr>
          </a:p>
        </p:txBody>
      </p:sp>
      <p:sp>
        <p:nvSpPr>
          <p:cNvPr id="12290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685800" y="3861048"/>
            <a:ext cx="7772400" cy="2376264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u="sng" dirty="0" smtClean="0"/>
              <a:t>E. Santin</a:t>
            </a:r>
            <a:r>
              <a:rPr lang="en-US" sz="2800" dirty="0" smtClean="0"/>
              <a:t>, P. </a:t>
            </a:r>
            <a:r>
              <a:rPr lang="en-US" sz="2800" dirty="0"/>
              <a:t>Valerio, I. </a:t>
            </a:r>
            <a:r>
              <a:rPr lang="en-US" sz="2800" dirty="0" err="1" smtClean="0"/>
              <a:t>Kremastiotis</a:t>
            </a:r>
            <a:r>
              <a:rPr lang="en-US" sz="2800" dirty="0" smtClean="0"/>
              <a:t> &amp; </a:t>
            </a:r>
          </a:p>
          <a:p>
            <a:pPr marL="0" indent="0" algn="ctr">
              <a:buNone/>
            </a:pPr>
            <a:r>
              <a:rPr lang="en-US" sz="2800" dirty="0" smtClean="0"/>
              <a:t>R</a:t>
            </a:r>
            <a:r>
              <a:rPr lang="en-US" sz="2800" dirty="0"/>
              <a:t>. </a:t>
            </a:r>
            <a:r>
              <a:rPr lang="en-US" sz="2800" dirty="0" err="1"/>
              <a:t>Ballabriga</a:t>
            </a:r>
            <a:r>
              <a:rPr lang="en-US" sz="2800" dirty="0"/>
              <a:t> </a:t>
            </a:r>
            <a:r>
              <a:rPr lang="en-US" sz="2800" dirty="0" err="1" smtClean="0"/>
              <a:t>Sune</a:t>
            </a:r>
            <a:endParaRPr lang="en-US" sz="2800" dirty="0" smtClean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err="1"/>
              <a:t>CLICdp</a:t>
            </a:r>
            <a:r>
              <a:rPr lang="en-US" sz="2400" dirty="0"/>
              <a:t> Vertex </a:t>
            </a:r>
            <a:r>
              <a:rPr lang="en-US" sz="2400" dirty="0" smtClean="0"/>
              <a:t>Meeting</a:t>
            </a:r>
          </a:p>
          <a:p>
            <a:pPr marL="0" indent="0" algn="ctr">
              <a:buNone/>
            </a:pPr>
            <a:r>
              <a:rPr lang="en-US" sz="2400" dirty="0" smtClean="0"/>
              <a:t>CERN, February 12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2016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n-lt"/>
              </a:rPr>
              <a:t>Conclusion</a:t>
            </a:r>
            <a:endParaRPr lang="en-US" sz="3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>
                <a:latin typeface="+mn-lt"/>
              </a:rPr>
              <a:pPr>
                <a:defRPr/>
              </a:pPr>
              <a:t>10</a:t>
            </a:fld>
            <a:endParaRPr lang="el-GR" altLang="en-US" dirty="0">
              <a:latin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 bwMode="auto">
          <a:xfrm>
            <a:off x="485886" y="1700808"/>
            <a:ext cx="8229600" cy="446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2200" kern="0" dirty="0" smtClean="0">
                <a:solidFill>
                  <a:srgbClr val="FF0000"/>
                </a:solidFill>
              </a:rPr>
              <a:t>CLICpix2</a:t>
            </a:r>
            <a:r>
              <a:rPr lang="en-US" sz="2200" kern="0" dirty="0" smtClean="0"/>
              <a:t> bump pad final size is imposed by the </a:t>
            </a:r>
            <a:r>
              <a:rPr lang="en-US" sz="2200" kern="0" dirty="0" smtClean="0">
                <a:solidFill>
                  <a:srgbClr val="FF0000"/>
                </a:solidFill>
              </a:rPr>
              <a:t>power distribution grid </a:t>
            </a:r>
            <a:r>
              <a:rPr lang="en-US" sz="2200" kern="0" dirty="0" smtClean="0"/>
              <a:t>and </a:t>
            </a:r>
            <a:r>
              <a:rPr lang="en-US" sz="2200" kern="0" dirty="0" smtClean="0">
                <a:solidFill>
                  <a:srgbClr val="FF0000"/>
                </a:solidFill>
              </a:rPr>
              <a:t>technology constraints </a:t>
            </a:r>
            <a:r>
              <a:rPr lang="en-US" sz="2200" kern="0" dirty="0" smtClean="0"/>
              <a:t>(i.e. via)</a:t>
            </a:r>
          </a:p>
          <a:p>
            <a:r>
              <a:rPr lang="en-US" sz="2200" kern="0" dirty="0" smtClean="0">
                <a:solidFill>
                  <a:srgbClr val="FF0000"/>
                </a:solidFill>
              </a:rPr>
              <a:t>C3PD</a:t>
            </a:r>
            <a:r>
              <a:rPr lang="en-US" sz="2200" kern="0" dirty="0" smtClean="0"/>
              <a:t> bump pad final size is imposed by the </a:t>
            </a:r>
            <a:r>
              <a:rPr lang="en-US" sz="2200" kern="0" dirty="0" smtClean="0">
                <a:solidFill>
                  <a:srgbClr val="FF0000"/>
                </a:solidFill>
              </a:rPr>
              <a:t>“shielding” guard rings </a:t>
            </a:r>
            <a:r>
              <a:rPr lang="en-US" sz="2200" kern="0" dirty="0" smtClean="0">
                <a:solidFill>
                  <a:schemeClr val="tx2"/>
                </a:solidFill>
              </a:rPr>
              <a:t>(to minimize </a:t>
            </a:r>
            <a:r>
              <a:rPr lang="en-US" sz="2200" kern="0" dirty="0" err="1" smtClean="0">
                <a:solidFill>
                  <a:schemeClr val="tx2"/>
                </a:solidFill>
              </a:rPr>
              <a:t>crosstalks</a:t>
            </a:r>
            <a:r>
              <a:rPr lang="en-US" sz="2200" kern="0" dirty="0" smtClean="0">
                <a:solidFill>
                  <a:schemeClr val="tx2"/>
                </a:solidFill>
              </a:rPr>
              <a:t>)</a:t>
            </a:r>
            <a:endParaRPr lang="en-US" sz="2200" kern="0" dirty="0">
              <a:solidFill>
                <a:schemeClr val="tx2"/>
              </a:solidFill>
            </a:endParaRPr>
          </a:p>
          <a:p>
            <a:endParaRPr lang="en-US" sz="2200" kern="0" dirty="0" smtClean="0"/>
          </a:p>
          <a:p>
            <a:r>
              <a:rPr lang="en-US" sz="2200" kern="0" dirty="0" smtClean="0"/>
              <a:t>Open question: Is it possible to avoid the passivation layer on the C3PD chip to increase </a:t>
            </a:r>
            <a:r>
              <a:rPr lang="en-US" sz="2200" kern="0" dirty="0" err="1" smtClean="0"/>
              <a:t>C</a:t>
            </a:r>
            <a:r>
              <a:rPr lang="en-US" sz="2200" kern="0" baseline="-25000" dirty="0" err="1" smtClean="0"/>
              <a:t>total</a:t>
            </a:r>
            <a:r>
              <a:rPr lang="en-US" sz="2200" kern="0" dirty="0"/>
              <a:t> </a:t>
            </a:r>
            <a:r>
              <a:rPr lang="en-US" sz="2200" kern="0" dirty="0" smtClean="0"/>
              <a:t>(i.e. the intended coupling capacitance between C3PD and CLICpix2 bump pads)?</a:t>
            </a:r>
          </a:p>
        </p:txBody>
      </p:sp>
    </p:spTree>
    <p:extLst>
      <p:ext uri="{BB962C8B-B14F-4D97-AF65-F5344CB8AC3E}">
        <p14:creationId xmlns:p14="http://schemas.microsoft.com/office/powerpoint/2010/main" val="1431099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613727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786514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n-lt"/>
              </a:rPr>
              <a:t>Capacitance between two plates</a:t>
            </a:r>
            <a:endParaRPr lang="en-US" sz="3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>
                <a:latin typeface="+mn-lt"/>
              </a:rPr>
              <a:pPr>
                <a:defRPr/>
              </a:pPr>
              <a:t>13</a:t>
            </a:fld>
            <a:endParaRPr lang="el-GR" altLang="en-US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24744"/>
            <a:ext cx="3142635" cy="18722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868144" y="2996952"/>
            <a:ext cx="228600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http://maxwell.ucdavis.edu/~electro/dc_circuits/images/cap_fields.jpg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568" y="1844824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rgbClr val="00B050"/>
                </a:solidFill>
              </a:rPr>
              <a:t>C</a:t>
            </a:r>
            <a:r>
              <a:rPr lang="en-US" sz="3600" baseline="-25000" dirty="0" err="1" smtClean="0">
                <a:solidFill>
                  <a:srgbClr val="00B050"/>
                </a:solidFill>
              </a:rPr>
              <a:t>total</a:t>
            </a:r>
            <a:r>
              <a:rPr lang="en-US" sz="3600" dirty="0" smtClean="0">
                <a:solidFill>
                  <a:srgbClr val="00B050"/>
                </a:solidFill>
              </a:rPr>
              <a:t> = </a:t>
            </a:r>
            <a:r>
              <a:rPr lang="en-US" sz="3600" dirty="0" err="1" smtClean="0">
                <a:solidFill>
                  <a:srgbClr val="00B050"/>
                </a:solidFill>
              </a:rPr>
              <a:t>C</a:t>
            </a:r>
            <a:r>
              <a:rPr lang="en-US" sz="3600" baseline="-25000" dirty="0" err="1" smtClean="0">
                <a:solidFill>
                  <a:srgbClr val="00B050"/>
                </a:solidFill>
              </a:rPr>
              <a:t>area</a:t>
            </a:r>
            <a:r>
              <a:rPr lang="en-US" sz="3600" dirty="0" smtClean="0">
                <a:solidFill>
                  <a:srgbClr val="00B050"/>
                </a:solidFill>
              </a:rPr>
              <a:t> + </a:t>
            </a:r>
            <a:r>
              <a:rPr lang="en-US" sz="3600" dirty="0" err="1" smtClean="0">
                <a:solidFill>
                  <a:srgbClr val="00B050"/>
                </a:solidFill>
              </a:rPr>
              <a:t>C</a:t>
            </a:r>
            <a:r>
              <a:rPr lang="en-US" sz="3600" baseline="-25000" dirty="0" err="1" smtClean="0">
                <a:solidFill>
                  <a:srgbClr val="00B050"/>
                </a:solidFill>
              </a:rPr>
              <a:t>fringe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868144" y="155301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</a:t>
            </a:r>
            <a:r>
              <a:rPr lang="en-US" baseline="-25000" dirty="0" err="1" smtClean="0">
                <a:solidFill>
                  <a:srgbClr val="FF0000"/>
                </a:solidFill>
              </a:rPr>
              <a:t>total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4682" y="4240833"/>
            <a:ext cx="8219256" cy="2367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 kern="0">
                <a:solidFill>
                  <a:srgbClr val="003366"/>
                </a:solidFill>
                <a:latin typeface="+mn-lt"/>
              </a:defRPr>
            </a:lvl1pPr>
            <a:lvl2pPr marL="669925" indent="-325438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dirty="0"/>
              <a:t>Total capacitance is a result of two components: </a:t>
            </a:r>
            <a:r>
              <a:rPr lang="en-US" dirty="0">
                <a:solidFill>
                  <a:srgbClr val="FF0000"/>
                </a:solidFill>
              </a:rPr>
              <a:t>area capacitance</a:t>
            </a:r>
            <a:r>
              <a:rPr lang="en-US" dirty="0"/>
              <a:t>, </a:t>
            </a:r>
            <a:r>
              <a:rPr lang="en-US" dirty="0" err="1"/>
              <a:t>C</a:t>
            </a:r>
            <a:r>
              <a:rPr lang="en-US" baseline="-25000" dirty="0" err="1"/>
              <a:t>area</a:t>
            </a:r>
            <a:r>
              <a:rPr lang="en-US" dirty="0"/>
              <a:t>, and </a:t>
            </a:r>
            <a:r>
              <a:rPr lang="en-US" dirty="0">
                <a:solidFill>
                  <a:srgbClr val="FF0000"/>
                </a:solidFill>
              </a:rPr>
              <a:t>fringe capacitance</a:t>
            </a:r>
            <a:r>
              <a:rPr lang="en-US" dirty="0"/>
              <a:t>, </a:t>
            </a:r>
            <a:r>
              <a:rPr lang="en-US" dirty="0" err="1"/>
              <a:t>C</a:t>
            </a:r>
            <a:r>
              <a:rPr lang="en-US" baseline="-25000" dirty="0" err="1"/>
              <a:t>fringe</a:t>
            </a:r>
            <a:endParaRPr lang="en-US" baseline="-25000" dirty="0"/>
          </a:p>
          <a:p>
            <a:endParaRPr lang="en-US" dirty="0"/>
          </a:p>
          <a:p>
            <a:r>
              <a:rPr lang="en-US" dirty="0"/>
              <a:t>Question: Which one of the two dominates in the CLICpix2 and C3PD bump pads arrangement?</a:t>
            </a:r>
          </a:p>
        </p:txBody>
      </p:sp>
    </p:spTree>
    <p:extLst>
      <p:ext uri="{BB962C8B-B14F-4D97-AF65-F5344CB8AC3E}">
        <p14:creationId xmlns:p14="http://schemas.microsoft.com/office/powerpoint/2010/main" val="9864077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86" y="72678"/>
            <a:ext cx="8074859" cy="90805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+mn-lt"/>
              </a:rPr>
              <a:t>Extracted coupling capacitances</a:t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(using TSMC 65nm back-end layers as an approximation)</a:t>
            </a:r>
            <a:endParaRPr lang="en-US" sz="24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>
                <a:latin typeface="+mn-lt"/>
              </a:rPr>
              <a:pPr>
                <a:defRPr/>
              </a:pPr>
              <a:t>14</a:t>
            </a:fld>
            <a:endParaRPr lang="el-GR" altLang="en-US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4086" t="45830" r="4036" b="16960"/>
          <a:stretch/>
        </p:blipFill>
        <p:spPr>
          <a:xfrm>
            <a:off x="146561" y="1484784"/>
            <a:ext cx="8856984" cy="24949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496" y="4470212"/>
            <a:ext cx="2009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00FF"/>
                </a:solidFill>
              </a:rPr>
              <a:t>C</a:t>
            </a:r>
            <a:r>
              <a:rPr lang="en-US" sz="2400" b="1" baseline="-25000" dirty="0" err="1" smtClean="0">
                <a:solidFill>
                  <a:srgbClr val="0000FF"/>
                </a:solidFill>
              </a:rPr>
              <a:t>total</a:t>
            </a:r>
            <a:r>
              <a:rPr lang="en-US" sz="2400" b="1" dirty="0" smtClean="0">
                <a:solidFill>
                  <a:srgbClr val="0000FF"/>
                </a:solidFill>
              </a:rPr>
              <a:t>=15.1 </a:t>
            </a:r>
            <a:r>
              <a:rPr lang="en-US" sz="2400" b="1" dirty="0" err="1" smtClean="0">
                <a:solidFill>
                  <a:srgbClr val="0000FF"/>
                </a:solidFill>
              </a:rPr>
              <a:t>fF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4470211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00FF"/>
                </a:solidFill>
              </a:rPr>
              <a:t>C</a:t>
            </a:r>
            <a:r>
              <a:rPr lang="en-US" sz="2400" b="1" baseline="-25000" dirty="0" err="1" smtClean="0">
                <a:solidFill>
                  <a:srgbClr val="0000FF"/>
                </a:solidFill>
              </a:rPr>
              <a:t>total</a:t>
            </a:r>
            <a:r>
              <a:rPr lang="en-US" sz="2400" b="1" dirty="0" smtClean="0">
                <a:solidFill>
                  <a:srgbClr val="0000FF"/>
                </a:solidFill>
              </a:rPr>
              <a:t>=10.7 </a:t>
            </a:r>
            <a:r>
              <a:rPr lang="en-US" sz="2400" b="1" dirty="0" err="1" smtClean="0">
                <a:solidFill>
                  <a:srgbClr val="0000FF"/>
                </a:solidFill>
              </a:rPr>
              <a:t>fF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(-29%)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4470210"/>
            <a:ext cx="2915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00FF"/>
                </a:solidFill>
              </a:rPr>
              <a:t>C</a:t>
            </a:r>
            <a:r>
              <a:rPr lang="en-US" sz="2400" b="1" baseline="-25000" dirty="0" err="1" smtClean="0">
                <a:solidFill>
                  <a:srgbClr val="0000FF"/>
                </a:solidFill>
              </a:rPr>
              <a:t>total</a:t>
            </a:r>
            <a:r>
              <a:rPr lang="en-US" sz="2400" b="1" dirty="0" smtClean="0">
                <a:solidFill>
                  <a:srgbClr val="0000FF"/>
                </a:solidFill>
              </a:rPr>
              <a:t>=16.3 </a:t>
            </a:r>
            <a:r>
              <a:rPr lang="en-US" sz="2400" b="1" dirty="0" err="1" smtClean="0">
                <a:solidFill>
                  <a:srgbClr val="0000FF"/>
                </a:solidFill>
              </a:rPr>
              <a:t>fF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(+8%)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6562" y="1007009"/>
            <a:ext cx="8856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CLICpix2 bump pad vs </a:t>
            </a:r>
            <a:r>
              <a:rPr lang="en-US" dirty="0" smtClean="0">
                <a:solidFill>
                  <a:srgbClr val="FF0000"/>
                </a:solidFill>
              </a:rPr>
              <a:t>three</a:t>
            </a:r>
            <a:r>
              <a:rPr lang="en-US" dirty="0" smtClean="0"/>
              <a:t> </a:t>
            </a:r>
            <a:r>
              <a:rPr lang="en-US" dirty="0"/>
              <a:t>C3PD bump pad layouts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5013176"/>
            <a:ext cx="8248402" cy="132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 kern="0">
                <a:solidFill>
                  <a:srgbClr val="003366"/>
                </a:solidFill>
                <a:latin typeface="+mn-lt"/>
              </a:defRPr>
            </a:lvl1pPr>
            <a:lvl2pPr marL="669925" indent="-325438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1800" dirty="0" smtClean="0"/>
              <a:t>Case 2 should favor the fringe capacitance component, but since the </a:t>
            </a:r>
            <a:r>
              <a:rPr lang="en-US" sz="1800" dirty="0" err="1" smtClean="0"/>
              <a:t>C</a:t>
            </a:r>
            <a:r>
              <a:rPr lang="en-US" sz="1800" baseline="-25000" dirty="0" err="1" smtClean="0"/>
              <a:t>total</a:t>
            </a:r>
            <a:r>
              <a:rPr lang="en-US" sz="1800" dirty="0" smtClean="0"/>
              <a:t> is smaller than the other two cases it tells us that the area capacitance component dominates in these three scenarios</a:t>
            </a:r>
          </a:p>
          <a:p>
            <a:pPr lvl="1"/>
            <a:r>
              <a:rPr lang="en-US" sz="1800" dirty="0" smtClean="0"/>
              <a:t>But, do not ignore the analysis limitations mentioned on slide 4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251520" y="3985474"/>
            <a:ext cx="1171493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Case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3978462"/>
            <a:ext cx="1171493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Case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36296" y="3978461"/>
            <a:ext cx="1171493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Case 3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35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n-lt"/>
              </a:rPr>
              <a:t>Motivation</a:t>
            </a:r>
            <a:endParaRPr lang="en-US" sz="3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>
                <a:latin typeface="+mn-lt"/>
              </a:rPr>
              <a:pPr>
                <a:defRPr/>
              </a:pPr>
              <a:t>2</a:t>
            </a:fld>
            <a:endParaRPr lang="el-GR" altLang="en-US" dirty="0">
              <a:latin typeface="+mn-lt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 bwMode="auto">
          <a:xfrm>
            <a:off x="457200" y="1556792"/>
            <a:ext cx="82296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3200" kern="0" dirty="0" smtClean="0">
                <a:solidFill>
                  <a:srgbClr val="FF0000"/>
                </a:solidFill>
              </a:rPr>
              <a:t>Define</a:t>
            </a:r>
            <a:r>
              <a:rPr lang="en-US" sz="3200" kern="0" dirty="0" smtClean="0"/>
              <a:t> the bump pads layout for the C3PD chip (based on the CLICpix2 bump pads)</a:t>
            </a:r>
          </a:p>
          <a:p>
            <a:pPr marL="0" indent="0">
              <a:buNone/>
            </a:pPr>
            <a:endParaRPr lang="en-US" sz="1800" kern="0" dirty="0" smtClean="0"/>
          </a:p>
          <a:p>
            <a:r>
              <a:rPr lang="en-US" sz="3200" kern="0" dirty="0" smtClean="0">
                <a:solidFill>
                  <a:srgbClr val="FF0000"/>
                </a:solidFill>
              </a:rPr>
              <a:t>Summarize</a:t>
            </a:r>
            <a:r>
              <a:rPr lang="en-US" sz="3200" kern="0" dirty="0" smtClean="0"/>
              <a:t> (and </a:t>
            </a:r>
            <a:r>
              <a:rPr lang="en-US" sz="3200" kern="0" dirty="0" smtClean="0">
                <a:solidFill>
                  <a:srgbClr val="FF0000"/>
                </a:solidFill>
              </a:rPr>
              <a:t>get feedback </a:t>
            </a:r>
            <a:r>
              <a:rPr lang="en-US" sz="3200" kern="0" dirty="0" smtClean="0"/>
              <a:t>of, if any) the final bump pads layouts for both chips: CLICpix2 &amp; C3PD</a:t>
            </a:r>
          </a:p>
        </p:txBody>
      </p:sp>
    </p:spTree>
    <p:extLst>
      <p:ext uri="{BB962C8B-B14F-4D97-AF65-F5344CB8AC3E}">
        <p14:creationId xmlns:p14="http://schemas.microsoft.com/office/powerpoint/2010/main" val="1290076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+mn-lt"/>
              </a:rPr>
              <a:t>Topological cross-section of 1</a:t>
            </a:r>
            <a:r>
              <a:rPr lang="en-US" sz="3600" baseline="30000" dirty="0" smtClean="0">
                <a:latin typeface="+mn-lt"/>
              </a:rPr>
              <a:t>st</a:t>
            </a:r>
            <a:r>
              <a:rPr lang="en-US" sz="3600" dirty="0" smtClean="0">
                <a:latin typeface="+mn-lt"/>
              </a:rPr>
              <a:t> prototype</a:t>
            </a:r>
            <a:endParaRPr lang="en-US" sz="3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>
                <a:latin typeface="+mn-lt"/>
              </a:rPr>
              <a:pPr>
                <a:defRPr/>
              </a:pPr>
              <a:t>3</a:t>
            </a:fld>
            <a:endParaRPr lang="el-GR" altLang="en-US" dirty="0">
              <a:latin typeface="+mn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80728"/>
            <a:ext cx="6552728" cy="460851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 bwMode="auto">
          <a:xfrm>
            <a:off x="2627784" y="2348880"/>
            <a:ext cx="3528392" cy="720080"/>
          </a:xfrm>
          <a:prstGeom prst="rect">
            <a:avLst/>
          </a:prstGeom>
          <a:noFill/>
          <a:ln w="1905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9494" y="2493476"/>
            <a:ext cx="23449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FF00"/>
                </a:solidFill>
              </a:rPr>
              <a:t>C3PD bump pad</a:t>
            </a:r>
            <a:endParaRPr lang="en-US" sz="2200" b="1" dirty="0">
              <a:solidFill>
                <a:srgbClr val="FFFF00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915816" y="3501008"/>
            <a:ext cx="2448272" cy="21602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724128" y="3501008"/>
            <a:ext cx="1080120" cy="21602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95081" y="3656481"/>
            <a:ext cx="28490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CLICpix1 bump pad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584823" y="3654770"/>
            <a:ext cx="14354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via</a:t>
            </a:r>
            <a:endParaRPr lang="en-US" sz="2200" b="1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644008" y="3068960"/>
            <a:ext cx="0" cy="1440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4499992" y="3212976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4498405" y="3319970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4642421" y="3319970"/>
            <a:ext cx="0" cy="19191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Box 86"/>
          <p:cNvSpPr txBox="1"/>
          <p:nvPr/>
        </p:nvSpPr>
        <p:spPr>
          <a:xfrm>
            <a:off x="4654612" y="3033484"/>
            <a:ext cx="9853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err="1" smtClean="0">
                <a:solidFill>
                  <a:srgbClr val="0000FF"/>
                </a:solidFill>
              </a:rPr>
              <a:t>C</a:t>
            </a:r>
            <a:r>
              <a:rPr lang="en-US" sz="2200" b="1" baseline="-25000" dirty="0" err="1" smtClean="0">
                <a:solidFill>
                  <a:srgbClr val="0000FF"/>
                </a:solidFill>
              </a:rPr>
              <a:t>total</a:t>
            </a:r>
            <a:endParaRPr lang="en-US" sz="2200" b="1" dirty="0">
              <a:solidFill>
                <a:srgbClr val="0000FF"/>
              </a:solidFill>
            </a:endParaRPr>
          </a:p>
        </p:txBody>
      </p:sp>
      <p:cxnSp>
        <p:nvCxnSpPr>
          <p:cNvPr id="88" name="Straight Connector 87"/>
          <p:cNvCxnSpPr>
            <a:stCxn id="18" idx="1"/>
          </p:cNvCxnSpPr>
          <p:nvPr/>
        </p:nvCxnSpPr>
        <p:spPr bwMode="auto">
          <a:xfrm flipH="1">
            <a:off x="2278620" y="2708920"/>
            <a:ext cx="349164" cy="7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/>
          <p:cNvCxnSpPr/>
          <p:nvPr/>
        </p:nvCxnSpPr>
        <p:spPr bwMode="auto">
          <a:xfrm rot="5400000">
            <a:off x="2134604" y="2709712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 rot="5400000">
            <a:off x="2027610" y="2708125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 flipH="1">
            <a:off x="1691680" y="2708125"/>
            <a:ext cx="479946" cy="158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 flipH="1">
            <a:off x="6599100" y="2697109"/>
            <a:ext cx="349164" cy="7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 rot="5400000">
            <a:off x="6455084" y="2697901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 rot="5400000">
            <a:off x="6348090" y="2696314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 flipH="1">
            <a:off x="6156175" y="2696314"/>
            <a:ext cx="335931" cy="79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5" name="Group 14"/>
          <p:cNvGrpSpPr/>
          <p:nvPr/>
        </p:nvGrpSpPr>
        <p:grpSpPr>
          <a:xfrm rot="18945283">
            <a:off x="2189411" y="3151448"/>
            <a:ext cx="524679" cy="289619"/>
            <a:chOff x="1144922" y="3461991"/>
            <a:chExt cx="524679" cy="289619"/>
          </a:xfrm>
        </p:grpSpPr>
        <p:cxnSp>
          <p:nvCxnSpPr>
            <p:cNvPr id="96" name="Straight Connector 95"/>
            <p:cNvCxnSpPr/>
            <p:nvPr/>
          </p:nvCxnSpPr>
          <p:spPr bwMode="auto">
            <a:xfrm rot="2654717" flipH="1">
              <a:off x="1526491" y="3523151"/>
              <a:ext cx="143110" cy="15657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rot="5400000">
              <a:off x="1348148" y="3607594"/>
              <a:ext cx="288032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 rot="5400000">
              <a:off x="1241154" y="3606007"/>
              <a:ext cx="288032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Straight Connector 98"/>
            <p:cNvCxnSpPr/>
            <p:nvPr/>
          </p:nvCxnSpPr>
          <p:spPr bwMode="auto">
            <a:xfrm rot="2654717" flipH="1">
              <a:off x="1144922" y="3508341"/>
              <a:ext cx="202751" cy="18990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01" name="Straight Connector 100"/>
          <p:cNvCxnSpPr/>
          <p:nvPr/>
        </p:nvCxnSpPr>
        <p:spPr bwMode="auto">
          <a:xfrm>
            <a:off x="6166779" y="2958702"/>
            <a:ext cx="333497" cy="21708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 rot="18203654">
            <a:off x="6356260" y="3175785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rot="18203654">
            <a:off x="6444716" y="3236000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>
            <a:off x="6588732" y="3236001"/>
            <a:ext cx="631134" cy="39408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5" name="TextBox 104"/>
          <p:cNvSpPr txBox="1"/>
          <p:nvPr/>
        </p:nvSpPr>
        <p:spPr>
          <a:xfrm>
            <a:off x="6086884" y="2100597"/>
            <a:ext cx="9853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92D050"/>
                </a:solidFill>
              </a:rPr>
              <a:t>C</a:t>
            </a:r>
            <a:r>
              <a:rPr lang="en-US" sz="2200" b="1" baseline="-25000" dirty="0" smtClean="0">
                <a:solidFill>
                  <a:srgbClr val="92D050"/>
                </a:solidFill>
              </a:rPr>
              <a:t>p1</a:t>
            </a:r>
            <a:endParaRPr lang="en-US" sz="2200" b="1" dirty="0">
              <a:solidFill>
                <a:srgbClr val="92D050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374019" y="2758116"/>
            <a:ext cx="9853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92D050"/>
                </a:solidFill>
              </a:rPr>
              <a:t>C</a:t>
            </a:r>
            <a:r>
              <a:rPr lang="en-US" sz="2200" b="1" baseline="-25000" dirty="0" smtClean="0">
                <a:solidFill>
                  <a:srgbClr val="92D050"/>
                </a:solidFill>
              </a:rPr>
              <a:t>p2</a:t>
            </a:r>
            <a:endParaRPr lang="en-US" sz="2200" b="1" dirty="0">
              <a:solidFill>
                <a:srgbClr val="92D05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718524" y="2129472"/>
            <a:ext cx="9853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92D050"/>
                </a:solidFill>
              </a:rPr>
              <a:t>C</a:t>
            </a:r>
            <a:r>
              <a:rPr lang="en-US" sz="2200" b="1" baseline="-25000" dirty="0" smtClean="0">
                <a:solidFill>
                  <a:srgbClr val="92D050"/>
                </a:solidFill>
              </a:rPr>
              <a:t>p3</a:t>
            </a:r>
            <a:endParaRPr lang="en-US" sz="2200" b="1" dirty="0">
              <a:solidFill>
                <a:srgbClr val="92D05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660724" y="2805113"/>
            <a:ext cx="9853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92D050"/>
                </a:solidFill>
              </a:rPr>
              <a:t>C</a:t>
            </a:r>
            <a:r>
              <a:rPr lang="en-US" sz="2200" b="1" baseline="-25000" dirty="0" smtClean="0">
                <a:solidFill>
                  <a:srgbClr val="92D050"/>
                </a:solidFill>
              </a:rPr>
              <a:t>p4</a:t>
            </a:r>
            <a:endParaRPr lang="en-US" sz="2200" b="1" dirty="0">
              <a:solidFill>
                <a:srgbClr val="92D050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843808" y="1412776"/>
            <a:ext cx="33799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err="1" smtClean="0">
                <a:solidFill>
                  <a:srgbClr val="92D050"/>
                </a:solidFill>
              </a:rPr>
              <a:t>C</a:t>
            </a:r>
            <a:r>
              <a:rPr lang="en-US" sz="2200" b="1" baseline="-25000" dirty="0" err="1" smtClean="0">
                <a:solidFill>
                  <a:srgbClr val="92D050"/>
                </a:solidFill>
              </a:rPr>
              <a:t>px</a:t>
            </a:r>
            <a:r>
              <a:rPr lang="en-US" sz="2200" b="1" dirty="0" smtClean="0">
                <a:solidFill>
                  <a:srgbClr val="92D050"/>
                </a:solidFill>
              </a:rPr>
              <a:t> = undesirable caps</a:t>
            </a:r>
          </a:p>
          <a:p>
            <a:pPr algn="ctr"/>
            <a:r>
              <a:rPr lang="en-US" sz="2200" b="1" dirty="0" smtClean="0">
                <a:solidFill>
                  <a:srgbClr val="92D050"/>
                </a:solidFill>
                <a:sym typeface="Wingdings" panose="05000000000000000000" pitchFamily="2" charset="2"/>
              </a:rPr>
              <a:t> </a:t>
            </a:r>
            <a:r>
              <a:rPr lang="en-US" sz="2200" b="1" dirty="0" err="1" smtClean="0">
                <a:solidFill>
                  <a:srgbClr val="92D050"/>
                </a:solidFill>
                <a:sym typeface="Wingdings" panose="05000000000000000000" pitchFamily="2" charset="2"/>
              </a:rPr>
              <a:t>crosstalks</a:t>
            </a:r>
            <a:endParaRPr lang="en-US" sz="2200" b="1" dirty="0">
              <a:solidFill>
                <a:srgbClr val="92D050"/>
              </a:solidFill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 bwMode="auto">
          <a:xfrm>
            <a:off x="457200" y="5733091"/>
            <a:ext cx="8229600" cy="72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2800" kern="0" dirty="0" smtClean="0">
                <a:solidFill>
                  <a:schemeClr val="tx2"/>
                </a:solidFill>
              </a:rPr>
              <a:t>Aim: Maximize </a:t>
            </a:r>
            <a:r>
              <a:rPr lang="en-US" sz="2800" kern="0" dirty="0" err="1" smtClean="0">
                <a:solidFill>
                  <a:schemeClr val="tx2"/>
                </a:solidFill>
              </a:rPr>
              <a:t>C</a:t>
            </a:r>
            <a:r>
              <a:rPr lang="en-US" sz="2800" kern="0" baseline="-25000" dirty="0" err="1" smtClean="0">
                <a:solidFill>
                  <a:schemeClr val="tx2"/>
                </a:solidFill>
              </a:rPr>
              <a:t>total</a:t>
            </a:r>
            <a:r>
              <a:rPr lang="en-US" sz="2800" kern="0" dirty="0" smtClean="0">
                <a:solidFill>
                  <a:schemeClr val="tx2"/>
                </a:solidFill>
              </a:rPr>
              <a:t> and minimize </a:t>
            </a:r>
            <a:r>
              <a:rPr lang="en-US" sz="2800" kern="0" dirty="0" err="1" smtClean="0">
                <a:solidFill>
                  <a:schemeClr val="tx2"/>
                </a:solidFill>
              </a:rPr>
              <a:t>C</a:t>
            </a:r>
            <a:r>
              <a:rPr lang="en-US" sz="2800" kern="0" baseline="-25000" dirty="0" err="1" smtClean="0">
                <a:solidFill>
                  <a:schemeClr val="tx2"/>
                </a:solidFill>
              </a:rPr>
              <a:t>px</a:t>
            </a:r>
            <a:endParaRPr lang="en-US" sz="2800" kern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498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94540"/>
            <a:ext cx="3839880" cy="47707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n-lt"/>
              </a:rPr>
              <a:t>An approximate study…</a:t>
            </a:r>
            <a:endParaRPr lang="en-US" sz="3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>
                <a:latin typeface="+mn-lt"/>
              </a:rPr>
              <a:pPr>
                <a:defRPr/>
              </a:pPr>
              <a:t>4</a:t>
            </a:fld>
            <a:endParaRPr lang="el-GR" altLang="en-US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857" y="2523668"/>
            <a:ext cx="43811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algn="ctr"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Assume </a:t>
            </a:r>
            <a:r>
              <a:rPr lang="en-US" dirty="0" smtClean="0">
                <a:solidFill>
                  <a:srgbClr val="FF0000"/>
                </a:solidFill>
              </a:rPr>
              <a:t>M6</a:t>
            </a:r>
            <a:r>
              <a:rPr lang="en-US" dirty="0" smtClean="0"/>
              <a:t> </a:t>
            </a:r>
            <a:r>
              <a:rPr lang="en-US" dirty="0"/>
              <a:t>of TSMC 65nm </a:t>
            </a:r>
            <a:r>
              <a:rPr lang="en-US" dirty="0" smtClean="0"/>
              <a:t>as the </a:t>
            </a:r>
            <a:r>
              <a:rPr lang="en-US" dirty="0" smtClean="0">
                <a:solidFill>
                  <a:srgbClr val="FF0000"/>
                </a:solidFill>
              </a:rPr>
              <a:t>C3PD bump pad</a:t>
            </a:r>
          </a:p>
          <a:p>
            <a:pPr algn="l"/>
            <a:r>
              <a:rPr lang="en-US" dirty="0" smtClean="0">
                <a:sym typeface="Wingdings" panose="05000000000000000000" pitchFamily="2" charset="2"/>
              </a:rPr>
              <a:t> s</a:t>
            </a:r>
            <a:r>
              <a:rPr lang="en-US" dirty="0" smtClean="0"/>
              <a:t>ome limitations </a:t>
            </a:r>
            <a:r>
              <a:rPr lang="en-US" dirty="0" err="1" smtClean="0"/>
              <a:t>wrt</a:t>
            </a:r>
            <a:r>
              <a:rPr lang="en-US" dirty="0" smtClean="0"/>
              <a:t> the actual scenario:</a:t>
            </a: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Different </a:t>
            </a:r>
            <a:r>
              <a:rPr lang="en-US" dirty="0" smtClean="0"/>
              <a:t>dielectric </a:t>
            </a:r>
            <a:r>
              <a:rPr lang="en-US" dirty="0" smtClean="0">
                <a:solidFill>
                  <a:srgbClr val="92D050"/>
                </a:solidFill>
              </a:rPr>
              <a:t>height</a:t>
            </a:r>
            <a:r>
              <a:rPr lang="en-US" dirty="0" smtClean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Different dielectric </a:t>
            </a:r>
            <a:r>
              <a:rPr lang="en-US" dirty="0" smtClean="0">
                <a:solidFill>
                  <a:srgbClr val="92D050"/>
                </a:solidFill>
              </a:rPr>
              <a:t>material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Different (M6-approximated) C3PD pad </a:t>
            </a:r>
            <a:r>
              <a:rPr lang="en-US" dirty="0" smtClean="0">
                <a:solidFill>
                  <a:srgbClr val="92D050"/>
                </a:solidFill>
              </a:rPr>
              <a:t>thickness</a:t>
            </a:r>
            <a:endParaRPr lang="en-US" dirty="0">
              <a:solidFill>
                <a:srgbClr val="92D050"/>
              </a:solidFill>
            </a:endParaRPr>
          </a:p>
          <a:p>
            <a:pPr algn="l"/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“absolute” values shown next do not match the reality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62857" y="1454032"/>
            <a:ext cx="3923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algn="ctr"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0000"/>
                </a:solidFill>
              </a:rPr>
              <a:t>AP layer </a:t>
            </a:r>
            <a:r>
              <a:rPr lang="en-US" dirty="0" smtClean="0"/>
              <a:t>of TSMC 65nm as the </a:t>
            </a:r>
            <a:r>
              <a:rPr lang="en-US" dirty="0" smtClean="0">
                <a:solidFill>
                  <a:srgbClr val="FF0000"/>
                </a:solidFill>
              </a:rPr>
              <a:t>CLICpix2 bump pad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187624" y="1352912"/>
            <a:ext cx="3136276" cy="2594919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Left Arrow 7"/>
          <p:cNvSpPr/>
          <p:nvPr/>
        </p:nvSpPr>
        <p:spPr bwMode="auto">
          <a:xfrm>
            <a:off x="4283968" y="2982676"/>
            <a:ext cx="478889" cy="360040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Left Arrow 11"/>
          <p:cNvSpPr/>
          <p:nvPr/>
        </p:nvSpPr>
        <p:spPr bwMode="auto">
          <a:xfrm>
            <a:off x="4283968" y="1598048"/>
            <a:ext cx="478889" cy="360040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92080" y="951111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algn="ctr"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00FF"/>
                </a:solidFill>
              </a:rPr>
              <a:t>ASSUMPTIONS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1068" y="951111"/>
            <a:ext cx="4120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algn="ctr"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00FF"/>
                </a:solidFill>
              </a:rPr>
              <a:t>TSMC 65nm cross-section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2327561" y="2060848"/>
            <a:ext cx="1587" cy="10748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185132" y="2168332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2183545" y="2275326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327561" y="2275326"/>
            <a:ext cx="0" cy="14440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2339752" y="1988840"/>
            <a:ext cx="9853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err="1" smtClean="0">
                <a:solidFill>
                  <a:srgbClr val="0000FF"/>
                </a:solidFill>
              </a:rPr>
              <a:t>C</a:t>
            </a:r>
            <a:r>
              <a:rPr lang="en-US" sz="2200" b="1" baseline="-25000" dirty="0" err="1" smtClean="0">
                <a:solidFill>
                  <a:srgbClr val="0000FF"/>
                </a:solidFill>
              </a:rPr>
              <a:t>total</a:t>
            </a:r>
            <a:endParaRPr lang="en-US" sz="2200" b="1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19672" y="2566065"/>
            <a:ext cx="9853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FF"/>
                </a:solidFill>
              </a:rPr>
              <a:t>M6</a:t>
            </a:r>
            <a:endParaRPr lang="en-US" sz="2200" b="1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27616" y="1585899"/>
            <a:ext cx="9853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FF"/>
                </a:solidFill>
              </a:rPr>
              <a:t>AP</a:t>
            </a:r>
            <a:endParaRPr lang="en-US" sz="2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437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n-lt"/>
              </a:rPr>
              <a:t>Accurate 3D field solver</a:t>
            </a:r>
            <a:endParaRPr lang="en-US" sz="3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>
                <a:latin typeface="+mn-lt"/>
              </a:rPr>
              <a:pPr>
                <a:defRPr/>
              </a:pPr>
              <a:t>5</a:t>
            </a:fld>
            <a:endParaRPr lang="el-GR" altLang="en-US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88" t="7208" r="588" b="725"/>
          <a:stretch/>
        </p:blipFill>
        <p:spPr>
          <a:xfrm>
            <a:off x="313970" y="1268760"/>
            <a:ext cx="3407702" cy="20162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7353" t="22769" r="19530" b="22121"/>
          <a:stretch/>
        </p:blipFill>
        <p:spPr>
          <a:xfrm>
            <a:off x="2690234" y="2132856"/>
            <a:ext cx="3660463" cy="241193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74010" y="152684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algn="ctr"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0000"/>
                </a:solidFill>
              </a:rPr>
              <a:t>layout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66298" y="253528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algn="ctr"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1" dirty="0" err="1" smtClean="0">
                <a:solidFill>
                  <a:srgbClr val="FF0000"/>
                </a:solidFill>
              </a:rPr>
              <a:t>Calibre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xACT</a:t>
            </a:r>
            <a:r>
              <a:rPr lang="en-US" b="1" dirty="0" smtClean="0">
                <a:solidFill>
                  <a:srgbClr val="FF0000"/>
                </a:solidFill>
              </a:rPr>
              <a:t> 3D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589" t="7208" r="1000" b="725"/>
          <a:stretch/>
        </p:blipFill>
        <p:spPr>
          <a:xfrm>
            <a:off x="4751512" y="3480370"/>
            <a:ext cx="4068960" cy="241754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354530" y="3900752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algn="ctr"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0000"/>
                </a:solidFill>
              </a:rPr>
              <a:t>Extracted </a:t>
            </a:r>
            <a:r>
              <a:rPr lang="en-US" b="1" dirty="0" err="1" smtClean="0">
                <a:solidFill>
                  <a:srgbClr val="FF0000"/>
                </a:solidFill>
              </a:rPr>
              <a:t>parasitics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Right Arrow 19"/>
          <p:cNvSpPr/>
          <p:nvPr/>
        </p:nvSpPr>
        <p:spPr bwMode="auto">
          <a:xfrm rot="1638198">
            <a:off x="490794" y="3864339"/>
            <a:ext cx="6191969" cy="497533"/>
          </a:xfrm>
          <a:prstGeom prst="rightArrow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386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5210174" y="1990725"/>
            <a:ext cx="2743201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6000" t="19442" r="26118" b="12134"/>
          <a:stretch/>
        </p:blipFill>
        <p:spPr>
          <a:xfrm>
            <a:off x="803609" y="1124744"/>
            <a:ext cx="3768391" cy="42189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n-lt"/>
              </a:rPr>
              <a:t>Coupling capacitances 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without</a:t>
            </a:r>
            <a:r>
              <a:rPr lang="en-US" sz="3600" dirty="0" smtClean="0">
                <a:latin typeface="+mn-lt"/>
              </a:rPr>
              <a:t> GRs</a:t>
            </a:r>
            <a:endParaRPr lang="en-US" sz="3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>
                <a:latin typeface="+mn-lt"/>
              </a:rPr>
              <a:pPr>
                <a:defRPr/>
              </a:pPr>
              <a:t>6</a:t>
            </a:fld>
            <a:endParaRPr lang="el-GR" altLang="en-US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07975" y="357301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2,2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3311" y="357301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2,1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42639" y="360109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2,3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14080" y="49411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1</a:t>
            </a:r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,2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9416" y="49411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1,1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8744" y="496924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1</a:t>
            </a:r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,3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07975" y="216749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3</a:t>
            </a:r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,2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3311" y="216749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3,1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42639" y="219557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3</a:t>
            </a:r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,3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20072" y="1628800"/>
            <a:ext cx="31438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0000">
              <a:tabLst>
                <a:tab pos="180000" algn="l"/>
              </a:tabLst>
            </a:pPr>
            <a:r>
              <a:rPr lang="en-US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C</a:t>
            </a:r>
            <a:r>
              <a:rPr lang="en-US" baseline="-250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2,2BOTtoTOP           </a:t>
            </a:r>
            <a:r>
              <a:rPr lang="en-US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11.5 </a:t>
            </a:r>
            <a:r>
              <a:rPr lang="en-US" dirty="0" err="1" smtClean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fF</a:t>
            </a:r>
            <a:endParaRPr lang="en-US" dirty="0" smtClean="0">
              <a:solidFill>
                <a:srgbClr val="FF0000"/>
              </a:solidFill>
              <a:latin typeface="+mn-lt"/>
              <a:ea typeface="+mj-ea"/>
              <a:cs typeface="+mj-cs"/>
            </a:endParaRPr>
          </a:p>
          <a:p>
            <a:pPr>
              <a:tabLst>
                <a:tab pos="180000" algn="l"/>
              </a:tabLst>
            </a:pPr>
            <a:r>
              <a:rPr lang="en-US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C</a:t>
            </a:r>
            <a:r>
              <a:rPr lang="en-US" baseline="-250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2,2BOTto2,1BOT      </a:t>
            </a:r>
            <a:r>
              <a:rPr lang="en-US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= 0.14 </a:t>
            </a:r>
            <a:r>
              <a:rPr lang="en-US" dirty="0" err="1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fF</a:t>
            </a:r>
            <a:endParaRPr lang="en-US" dirty="0" smtClean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  <a:p>
            <a:pPr>
              <a:tabLst>
                <a:tab pos="180000" algn="l"/>
              </a:tabLst>
            </a:pPr>
            <a:r>
              <a:rPr lang="en-US" dirty="0" smtClean="0">
                <a:solidFill>
                  <a:schemeClr val="tx2"/>
                </a:solidFill>
              </a:rPr>
              <a:t>C</a:t>
            </a:r>
            <a:r>
              <a:rPr lang="en-US" baseline="-25000" dirty="0" smtClean="0">
                <a:solidFill>
                  <a:schemeClr val="tx2"/>
                </a:solidFill>
              </a:rPr>
              <a:t>2,2BOTto2,3BOT      </a:t>
            </a:r>
            <a:r>
              <a:rPr lang="en-US" dirty="0">
                <a:solidFill>
                  <a:schemeClr val="tx2"/>
                </a:solidFill>
              </a:rPr>
              <a:t>= </a:t>
            </a:r>
            <a:r>
              <a:rPr lang="en-US" dirty="0" smtClean="0">
                <a:solidFill>
                  <a:schemeClr val="tx2"/>
                </a:solidFill>
              </a:rPr>
              <a:t>0.12 </a:t>
            </a:r>
            <a:r>
              <a:rPr lang="en-US" dirty="0" err="1" smtClean="0">
                <a:solidFill>
                  <a:schemeClr val="tx2"/>
                </a:solidFill>
              </a:rPr>
              <a:t>fF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tabLst>
                <a:tab pos="180000" algn="l"/>
              </a:tabLst>
            </a:pPr>
            <a:r>
              <a:rPr lang="en-US" dirty="0" smtClean="0">
                <a:solidFill>
                  <a:schemeClr val="tx2"/>
                </a:solidFill>
              </a:rPr>
              <a:t>C</a:t>
            </a:r>
            <a:r>
              <a:rPr lang="en-US" baseline="-25000" dirty="0" smtClean="0">
                <a:solidFill>
                  <a:schemeClr val="tx2"/>
                </a:solidFill>
              </a:rPr>
              <a:t>2,2BOTtoOTHERS </a:t>
            </a:r>
            <a:r>
              <a:rPr lang="en-US" dirty="0" smtClean="0">
                <a:solidFill>
                  <a:schemeClr val="tx2"/>
                </a:solidFill>
              </a:rPr>
              <a:t>  &lt; 0.07 </a:t>
            </a:r>
            <a:r>
              <a:rPr lang="en-US" dirty="0" err="1">
                <a:solidFill>
                  <a:schemeClr val="tx2"/>
                </a:solidFill>
              </a:rPr>
              <a:t>fF</a:t>
            </a:r>
            <a:endParaRPr lang="en-US" dirty="0">
              <a:solidFill>
                <a:schemeClr val="tx2"/>
              </a:solidFill>
            </a:endParaRPr>
          </a:p>
          <a:p>
            <a:pPr>
              <a:tabLst>
                <a:tab pos="180000" algn="l"/>
              </a:tabLst>
            </a:pP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2772172" y="1412776"/>
            <a:ext cx="372" cy="8146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2699792" y="171216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15µm</a:t>
            </a:r>
            <a:endParaRPr lang="en-US" sz="1200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2267744" y="1624305"/>
            <a:ext cx="864096" cy="4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2196108" y="14127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15µm</a:t>
            </a:r>
            <a:endParaRPr lang="en-US" sz="1200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3072714" y="2708920"/>
            <a:ext cx="203142" cy="174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2930141" y="2348880"/>
            <a:ext cx="952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C</a:t>
            </a:r>
            <a:r>
              <a:rPr lang="en-US" b="1" baseline="-2500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2,2BOT</a:t>
            </a:r>
            <a:endParaRPr lang="en-US" b="1" baseline="-2500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2240791" y="2544234"/>
            <a:ext cx="149074" cy="1281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1661583" y="2204864"/>
            <a:ext cx="952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C</a:t>
            </a:r>
            <a:r>
              <a:rPr lang="en-US" b="1" baseline="-2500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2,2TOP</a:t>
            </a:r>
            <a:endParaRPr lang="en-US" b="1" baseline="-2500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7544" y="5445224"/>
            <a:ext cx="8176394" cy="92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 kern="0">
                <a:solidFill>
                  <a:srgbClr val="003366"/>
                </a:solidFill>
                <a:latin typeface="+mn-lt"/>
              </a:defRPr>
            </a:lvl1pPr>
            <a:lvl2pPr marL="669925" indent="-325438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dirty="0"/>
              <a:t>Without guard </a:t>
            </a:r>
            <a:r>
              <a:rPr lang="en-US" dirty="0" smtClean="0"/>
              <a:t>rings </a:t>
            </a:r>
            <a:r>
              <a:rPr lang="en-US" dirty="0"/>
              <a:t>(</a:t>
            </a:r>
            <a:r>
              <a:rPr lang="en-US" dirty="0" smtClean="0"/>
              <a:t>GRs), </a:t>
            </a:r>
            <a:r>
              <a:rPr lang="en-US" dirty="0"/>
              <a:t>there </a:t>
            </a:r>
            <a:r>
              <a:rPr lang="en-US" dirty="0" smtClean="0"/>
              <a:t>are </a:t>
            </a:r>
            <a:r>
              <a:rPr lang="en-US" dirty="0"/>
              <a:t>capacitive </a:t>
            </a:r>
            <a:r>
              <a:rPr lang="en-US" dirty="0" smtClean="0"/>
              <a:t>couplings </a:t>
            </a:r>
            <a:r>
              <a:rPr lang="en-US" dirty="0"/>
              <a:t>from C</a:t>
            </a:r>
            <a:r>
              <a:rPr lang="en-US" baseline="-25000" dirty="0"/>
              <a:t>2,2BOT</a:t>
            </a:r>
            <a:r>
              <a:rPr lang="en-US" dirty="0"/>
              <a:t> (i.e</a:t>
            </a:r>
            <a:r>
              <a:rPr lang="en-US" dirty="0" smtClean="0"/>
              <a:t>. </a:t>
            </a:r>
            <a:r>
              <a:rPr lang="en-US" dirty="0"/>
              <a:t>C3PD bump pad) to all other bump pads (i.e. adjacent C3PD and CLICpix2 pads). </a:t>
            </a:r>
            <a:r>
              <a:rPr lang="en-US" dirty="0" smtClean="0"/>
              <a:t>The couplings </a:t>
            </a:r>
            <a:r>
              <a:rPr lang="en-US" dirty="0"/>
              <a:t>to the CLICpix2 pads </a:t>
            </a:r>
            <a:r>
              <a:rPr lang="en-US" dirty="0" smtClean="0"/>
              <a:t>are, however, </a:t>
            </a:r>
            <a:r>
              <a:rPr lang="en-US" dirty="0"/>
              <a:t>very small.</a:t>
            </a:r>
          </a:p>
        </p:txBody>
      </p:sp>
      <p:sp>
        <p:nvSpPr>
          <p:cNvPr id="6" name="Down Arrow 5"/>
          <p:cNvSpPr/>
          <p:nvPr/>
        </p:nvSpPr>
        <p:spPr bwMode="auto">
          <a:xfrm>
            <a:off x="6444208" y="2935704"/>
            <a:ext cx="360040" cy="401741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14339" y="3299607"/>
            <a:ext cx="3395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algn="ctr"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create signal </a:t>
            </a:r>
            <a:r>
              <a:rPr lang="en-US" dirty="0" err="1" smtClean="0"/>
              <a:t>crosstalks</a:t>
            </a: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Down Arrow 29"/>
          <p:cNvSpPr/>
          <p:nvPr/>
        </p:nvSpPr>
        <p:spPr bwMode="auto">
          <a:xfrm>
            <a:off x="6444873" y="3763190"/>
            <a:ext cx="360040" cy="401741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26600" y="4110171"/>
            <a:ext cx="3395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algn="ctr"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we want to minimize this phenomenon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76374" y="2915652"/>
            <a:ext cx="952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C3PD</a:t>
            </a:r>
            <a:endParaRPr lang="en-US" b="1" baseline="-2500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03648" y="2780928"/>
            <a:ext cx="1209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CLICpix2</a:t>
            </a:r>
            <a:endParaRPr lang="en-US" b="1" baseline="-2500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8" name="Down Arrow 37"/>
          <p:cNvSpPr/>
          <p:nvPr/>
        </p:nvSpPr>
        <p:spPr bwMode="auto">
          <a:xfrm>
            <a:off x="1876907" y="2564904"/>
            <a:ext cx="218112" cy="2549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Down Arrow 39"/>
          <p:cNvSpPr/>
          <p:nvPr/>
        </p:nvSpPr>
        <p:spPr bwMode="auto">
          <a:xfrm>
            <a:off x="3361141" y="2708920"/>
            <a:ext cx="218112" cy="2549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3536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 bwMode="auto">
          <a:xfrm>
            <a:off x="5505450" y="1981200"/>
            <a:ext cx="2495550" cy="3048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n-lt"/>
              </a:rPr>
              <a:t>Coupling capacitances 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with</a:t>
            </a:r>
            <a:r>
              <a:rPr lang="en-US" sz="3600" dirty="0" smtClean="0">
                <a:latin typeface="+mn-lt"/>
              </a:rPr>
              <a:t> GRs</a:t>
            </a:r>
            <a:endParaRPr lang="en-US" sz="3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>
                <a:latin typeface="+mn-lt"/>
              </a:rPr>
              <a:pPr>
                <a:defRPr/>
              </a:pPr>
              <a:t>7</a:t>
            </a:fld>
            <a:endParaRPr lang="el-GR" altLang="en-US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3941" t="19442" r="23648" b="12134"/>
          <a:stretch/>
        </p:blipFill>
        <p:spPr>
          <a:xfrm>
            <a:off x="899592" y="1052736"/>
            <a:ext cx="4464496" cy="446449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407975" y="357301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2,2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3311" y="357301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2,1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42639" y="360109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2,3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14080" y="49411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1</a:t>
            </a:r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,2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9416" y="49411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1,1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8744" y="496924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1</a:t>
            </a:r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,3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07975" y="216749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3</a:t>
            </a:r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,2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3311" y="216749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3,1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42639" y="219557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3</a:t>
            </a:r>
            <a:r>
              <a:rPr lang="en-US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,3</a:t>
            </a:r>
            <a:endParaRPr lang="en-US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00102" y="1628800"/>
            <a:ext cx="3143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0000">
              <a:tabLst>
                <a:tab pos="180000" algn="l"/>
              </a:tabLst>
            </a:pPr>
            <a:r>
              <a:rPr lang="en-US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C</a:t>
            </a:r>
            <a:r>
              <a:rPr lang="en-US" baseline="-250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2,2BOTtoTOP         </a:t>
            </a:r>
            <a:r>
              <a:rPr lang="en-US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11.2 </a:t>
            </a:r>
            <a:r>
              <a:rPr lang="en-US" dirty="0" err="1" smtClean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fF</a:t>
            </a:r>
            <a:endParaRPr lang="en-US" dirty="0" smtClean="0">
              <a:solidFill>
                <a:srgbClr val="FF0000"/>
              </a:solidFill>
              <a:latin typeface="+mn-lt"/>
              <a:ea typeface="+mj-ea"/>
              <a:cs typeface="+mj-cs"/>
            </a:endParaRPr>
          </a:p>
          <a:p>
            <a:pPr>
              <a:tabLst>
                <a:tab pos="180000" algn="l"/>
              </a:tabLst>
            </a:pPr>
            <a:r>
              <a:rPr lang="en-US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C</a:t>
            </a:r>
            <a:r>
              <a:rPr lang="en-US" baseline="-250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2,2BOTtoVSSA       </a:t>
            </a:r>
            <a:r>
              <a:rPr lang="en-US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= 2.5 </a:t>
            </a:r>
            <a:r>
              <a:rPr lang="en-US" dirty="0" err="1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fF</a:t>
            </a:r>
            <a:endParaRPr lang="en-US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3276228" y="1460500"/>
            <a:ext cx="372" cy="8146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203848" y="172931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15µm</a:t>
            </a:r>
            <a:endParaRPr lang="en-US" sz="1200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2699792" y="1641455"/>
            <a:ext cx="864096" cy="4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2700164" y="142992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15µm</a:t>
            </a:r>
            <a:endParaRPr lang="en-US" sz="1200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38" name="Straight Arrow Connector 37"/>
          <p:cNvCxnSpPr/>
          <p:nvPr/>
        </p:nvCxnSpPr>
        <p:spPr bwMode="auto">
          <a:xfrm flipH="1">
            <a:off x="2483768" y="3212976"/>
            <a:ext cx="14401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2217068" y="3215357"/>
            <a:ext cx="1524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2201614" y="297159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2µm</a:t>
            </a:r>
            <a:endParaRPr lang="en-US" sz="1200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>
            <a:off x="2479983" y="4581128"/>
            <a:ext cx="21980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2369468" y="429920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4µm</a:t>
            </a:r>
            <a:endParaRPr lang="en-US" sz="1200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>
            <a:off x="2149659" y="4581128"/>
            <a:ext cx="21980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1979712" y="429309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4µm</a:t>
            </a:r>
            <a:endParaRPr lang="en-US" sz="1200" b="1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5536" y="5496326"/>
            <a:ext cx="8640960" cy="117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 kern="0">
                <a:solidFill>
                  <a:srgbClr val="003366"/>
                </a:solidFill>
                <a:latin typeface="+mn-lt"/>
              </a:defRPr>
            </a:lvl1pPr>
            <a:lvl2pPr marL="669925" indent="-325438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1600" dirty="0"/>
              <a:t>With guard </a:t>
            </a:r>
            <a:r>
              <a:rPr lang="en-US" sz="1600" dirty="0" smtClean="0"/>
              <a:t>rings </a:t>
            </a:r>
            <a:r>
              <a:rPr lang="en-US" sz="1600" dirty="0"/>
              <a:t>(</a:t>
            </a:r>
            <a:r>
              <a:rPr lang="en-US" sz="1600" dirty="0" smtClean="0"/>
              <a:t>GRs) around the C3PD bump pads, </a:t>
            </a:r>
            <a:r>
              <a:rPr lang="en-US" sz="1600" dirty="0"/>
              <a:t>the capacitive coupling from C</a:t>
            </a:r>
            <a:r>
              <a:rPr lang="en-US" sz="1600" baseline="-25000" dirty="0"/>
              <a:t>2,2BOT</a:t>
            </a:r>
            <a:r>
              <a:rPr lang="en-US" sz="1600" dirty="0"/>
              <a:t> to other </a:t>
            </a:r>
            <a:r>
              <a:rPr lang="en-US" sz="1600" dirty="0" smtClean="0"/>
              <a:t>adjacent bump </a:t>
            </a:r>
            <a:r>
              <a:rPr lang="en-US" sz="1600" dirty="0"/>
              <a:t>pads are negligible. On the other hand, there is a fixed capacitance between the </a:t>
            </a:r>
            <a:r>
              <a:rPr lang="en-US" sz="1600" dirty="0" smtClean="0"/>
              <a:t>pads </a:t>
            </a:r>
            <a:r>
              <a:rPr lang="en-US" sz="1600" dirty="0"/>
              <a:t>and the analog </a:t>
            </a:r>
            <a:r>
              <a:rPr lang="en-US" sz="1600" dirty="0" smtClean="0"/>
              <a:t>ground, </a:t>
            </a:r>
            <a:r>
              <a:rPr lang="en-US" sz="1600" dirty="0" err="1" smtClean="0"/>
              <a:t>V</a:t>
            </a:r>
            <a:r>
              <a:rPr lang="en-US" sz="1600" baseline="-25000" dirty="0" err="1" smtClean="0"/>
              <a:t>ssa</a:t>
            </a:r>
            <a:r>
              <a:rPr lang="en-US" sz="1600" dirty="0" smtClean="0"/>
              <a:t>, which is not a problem.</a:t>
            </a:r>
            <a:endParaRPr lang="en-US" sz="1600" dirty="0"/>
          </a:p>
        </p:txBody>
      </p:sp>
      <p:sp>
        <p:nvSpPr>
          <p:cNvPr id="30" name="Down Arrow 29"/>
          <p:cNvSpPr/>
          <p:nvPr/>
        </p:nvSpPr>
        <p:spPr bwMode="auto">
          <a:xfrm>
            <a:off x="6630927" y="2377409"/>
            <a:ext cx="360040" cy="401741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01058" y="2741312"/>
            <a:ext cx="3395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algn="ctr">
              <a:defRPr sz="2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not a problem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 rot="20298821">
            <a:off x="5803131" y="3694375"/>
            <a:ext cx="2495550" cy="1276390"/>
          </a:xfrm>
          <a:prstGeom prst="roundRect">
            <a:avLst/>
          </a:prstGeom>
          <a:solidFill>
            <a:srgbClr val="FFFF99"/>
          </a:solidFill>
          <a:ln w="28575" cap="flat" cmpd="sng" algn="ctr">
            <a:solidFill>
              <a:srgbClr val="92D05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Guard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 rings 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are a 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good solution to minimize undesirable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crosstalks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!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758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n-lt"/>
              </a:rPr>
              <a:t>Final CLICpix2 bump pads layout</a:t>
            </a:r>
            <a:endParaRPr lang="en-US" sz="3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>
                <a:latin typeface="+mn-lt"/>
              </a:rPr>
              <a:pPr>
                <a:defRPr/>
              </a:pPr>
              <a:t>8</a:t>
            </a:fld>
            <a:endParaRPr lang="el-GR" altLang="en-US" dirty="0">
              <a:latin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 bwMode="auto">
          <a:xfrm>
            <a:off x="457200" y="4909720"/>
            <a:ext cx="8229600" cy="125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2200" kern="0" dirty="0" smtClean="0"/>
              <a:t>Bump pad size is 240 µm</a:t>
            </a:r>
            <a:r>
              <a:rPr lang="en-US" sz="2200" kern="0" baseline="30000" dirty="0" smtClean="0"/>
              <a:t>2</a:t>
            </a:r>
            <a:endParaRPr lang="en-US" sz="2200" kern="0" dirty="0" smtClean="0"/>
          </a:p>
          <a:p>
            <a:r>
              <a:rPr lang="en-US" sz="2200" kern="0" dirty="0" err="1" smtClean="0"/>
              <a:t>Vias</a:t>
            </a:r>
            <a:r>
              <a:rPr lang="en-US" sz="2200" kern="0" dirty="0" smtClean="0"/>
              <a:t> adjacent to the bump pad openings to comply with foundry DRC rules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1495"/>
            <a:ext cx="7288608" cy="3457625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 bwMode="auto">
          <a:xfrm>
            <a:off x="2915816" y="2204864"/>
            <a:ext cx="115212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843808" y="1916832"/>
            <a:ext cx="86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12µm</a:t>
            </a:r>
            <a:endParaRPr lang="en-US" sz="160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3491880" y="1628800"/>
            <a:ext cx="0" cy="136882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419872" y="1697703"/>
            <a:ext cx="86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14µm</a:t>
            </a:r>
            <a:endParaRPr lang="en-US" sz="160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4067944" y="2636912"/>
            <a:ext cx="237626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4217507" y="2342670"/>
            <a:ext cx="86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25µm</a:t>
            </a:r>
            <a:endParaRPr lang="en-US" sz="160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614738" y="3381376"/>
            <a:ext cx="309190" cy="3017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425517" y="3368609"/>
            <a:ext cx="309190" cy="3017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V="1">
            <a:off x="5652120" y="1628800"/>
            <a:ext cx="0" cy="21602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5580112" y="3344577"/>
            <a:ext cx="973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22.5µm</a:t>
            </a:r>
            <a:endParaRPr lang="en-US" sz="160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614738" y="1052736"/>
            <a:ext cx="309190" cy="2160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425517" y="1052735"/>
            <a:ext cx="309190" cy="20325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2565358" y="1929120"/>
            <a:ext cx="332080" cy="13740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1863261" y="1616398"/>
            <a:ext cx="1096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bump pad</a:t>
            </a:r>
            <a:endParaRPr lang="en-US" sz="1600" dirty="0">
              <a:solidFill>
                <a:srgbClr val="FF0000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flipH="1">
            <a:off x="3923929" y="3381376"/>
            <a:ext cx="252408" cy="14898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4067944" y="3094253"/>
            <a:ext cx="1096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via</a:t>
            </a:r>
            <a:endParaRPr lang="en-US" sz="1600" dirty="0">
              <a:solidFill>
                <a:srgbClr val="FF0000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47" name="Straight Arrow Connector 46"/>
          <p:cNvCxnSpPr/>
          <p:nvPr/>
        </p:nvCxnSpPr>
        <p:spPr bwMode="auto">
          <a:xfrm>
            <a:off x="5508104" y="3110115"/>
            <a:ext cx="78635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5652120" y="2814011"/>
            <a:ext cx="86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8µm</a:t>
            </a:r>
            <a:endParaRPr lang="en-US" sz="160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59" name="Straight Arrow Connector 58"/>
          <p:cNvCxnSpPr/>
          <p:nvPr/>
        </p:nvCxnSpPr>
        <p:spPr bwMode="auto">
          <a:xfrm flipV="1">
            <a:off x="3074467" y="3717032"/>
            <a:ext cx="993477" cy="1276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3337471" y="3671526"/>
            <a:ext cx="86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10µm</a:t>
            </a:r>
            <a:endParaRPr lang="en-US" sz="160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 flipV="1">
            <a:off x="5364088" y="3219450"/>
            <a:ext cx="3733" cy="57507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4824214" y="3297386"/>
            <a:ext cx="86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6</a:t>
            </a:r>
            <a:r>
              <a:rPr lang="en-US" sz="16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µm</a:t>
            </a:r>
            <a:endParaRPr lang="en-US" sz="160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03933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2"/>
          <a:stretch/>
        </p:blipFill>
        <p:spPr>
          <a:xfrm>
            <a:off x="790695" y="1052736"/>
            <a:ext cx="7706625" cy="39604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n-lt"/>
              </a:rPr>
              <a:t>Final C3PD bump pads layout</a:t>
            </a:r>
            <a:endParaRPr lang="en-US" sz="3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16A1F-528D-458D-AC4D-A264336BA007}" type="slidenum">
              <a:rPr lang="el-GR" altLang="en-US" smtClean="0">
                <a:latin typeface="+mn-lt"/>
              </a:rPr>
              <a:pPr>
                <a:defRPr/>
              </a:pPr>
              <a:t>9</a:t>
            </a:fld>
            <a:endParaRPr lang="el-GR" altLang="en-US" dirty="0">
              <a:latin typeface="+mn-lt"/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>
            <a:off x="1979712" y="2996282"/>
            <a:ext cx="201622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1983160" y="2657728"/>
            <a:ext cx="86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15µm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2771800" y="1916162"/>
            <a:ext cx="0" cy="201689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2699792" y="2074640"/>
            <a:ext cx="86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15µm</a:t>
            </a:r>
          </a:p>
        </p:txBody>
      </p:sp>
      <p:cxnSp>
        <p:nvCxnSpPr>
          <p:cNvPr id="52" name="Straight Arrow Connector 51"/>
          <p:cNvCxnSpPr/>
          <p:nvPr/>
        </p:nvCxnSpPr>
        <p:spPr bwMode="auto">
          <a:xfrm>
            <a:off x="4499992" y="2074640"/>
            <a:ext cx="28632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4321044" y="1746885"/>
            <a:ext cx="86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2</a:t>
            </a:r>
            <a:r>
              <a:rPr lang="en-US" sz="16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µm</a:t>
            </a:r>
            <a:endParaRPr lang="en-US" sz="160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3995936" y="3356322"/>
            <a:ext cx="504056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3978934" y="3041141"/>
            <a:ext cx="86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4µm</a:t>
            </a:r>
            <a:endParaRPr lang="en-US" sz="160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57" name="Straight Arrow Connector 56"/>
          <p:cNvCxnSpPr/>
          <p:nvPr/>
        </p:nvCxnSpPr>
        <p:spPr bwMode="auto">
          <a:xfrm>
            <a:off x="3978934" y="2413194"/>
            <a:ext cx="332937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8" name="TextBox 57"/>
          <p:cNvSpPr txBox="1"/>
          <p:nvPr/>
        </p:nvSpPr>
        <p:spPr>
          <a:xfrm>
            <a:off x="4754656" y="2117032"/>
            <a:ext cx="863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25µm</a:t>
            </a:r>
            <a:endParaRPr lang="en-US" sz="160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1008492" y="1916162"/>
            <a:ext cx="971220" cy="36882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63949" y="1622319"/>
            <a:ext cx="1096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bump pad</a:t>
            </a:r>
            <a:endParaRPr lang="en-US" sz="1600" dirty="0">
              <a:solidFill>
                <a:srgbClr val="FF0000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928688" y="3644354"/>
            <a:ext cx="232260" cy="8957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0" y="3297808"/>
            <a:ext cx="1160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g</a:t>
            </a:r>
            <a:r>
              <a:rPr lang="en-US" sz="1600" dirty="0" smtClean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uard ring</a:t>
            </a:r>
            <a:endParaRPr lang="en-US" sz="1600" dirty="0">
              <a:solidFill>
                <a:srgbClr val="FF00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 bwMode="auto">
          <a:xfrm>
            <a:off x="457200" y="4796482"/>
            <a:ext cx="8229600" cy="13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rgbClr val="003366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rgbClr val="003366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rgbClr val="003366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sz="2200" kern="0" dirty="0" smtClean="0"/>
              <a:t>Bump pad size is about 15 x 15 µm</a:t>
            </a:r>
            <a:r>
              <a:rPr lang="en-US" sz="2200" kern="0" baseline="30000" dirty="0" smtClean="0"/>
              <a:t>2</a:t>
            </a:r>
            <a:endParaRPr lang="en-US" sz="2200" kern="0" dirty="0" smtClean="0"/>
          </a:p>
          <a:p>
            <a:r>
              <a:rPr lang="en-US" sz="2200" kern="0" dirty="0" smtClean="0"/>
              <a:t>Guard rings around the bump pads are connected to the same low-noise, low-impedance voltage (i.e. </a:t>
            </a:r>
            <a:r>
              <a:rPr lang="en-US" sz="2200" kern="0" dirty="0" err="1" smtClean="0"/>
              <a:t>V</a:t>
            </a:r>
            <a:r>
              <a:rPr lang="en-US" sz="2200" kern="0" baseline="-25000" dirty="0" err="1" smtClean="0"/>
              <a:t>ssa</a:t>
            </a:r>
            <a:r>
              <a:rPr lang="en-US" sz="2200" kern="0" dirty="0" smtClean="0"/>
              <a:t>) and they minimize inter-pad (capacitive) coupling</a:t>
            </a:r>
          </a:p>
        </p:txBody>
      </p:sp>
    </p:spTree>
    <p:extLst>
      <p:ext uri="{BB962C8B-B14F-4D97-AF65-F5344CB8AC3E}">
        <p14:creationId xmlns:p14="http://schemas.microsoft.com/office/powerpoint/2010/main" val="151295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1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ter 1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 1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179163</TotalTime>
  <Words>668</Words>
  <Application>Microsoft Office PowerPoint</Application>
  <PresentationFormat>On-screen Show (4:3)</PresentationFormat>
  <Paragraphs>151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Garamond</vt:lpstr>
      <vt:lpstr>Wingdings</vt:lpstr>
      <vt:lpstr>Master 1</vt:lpstr>
      <vt:lpstr>CLICpix2 and C3PD Bump Pads </vt:lpstr>
      <vt:lpstr>Motivation</vt:lpstr>
      <vt:lpstr>Topological cross-section of 1st prototype</vt:lpstr>
      <vt:lpstr>An approximate study…</vt:lpstr>
      <vt:lpstr>Accurate 3D field solver</vt:lpstr>
      <vt:lpstr>Coupling capacitances without GRs</vt:lpstr>
      <vt:lpstr>Coupling capacitances with GRs</vt:lpstr>
      <vt:lpstr>Final CLICpix2 bump pads layout</vt:lpstr>
      <vt:lpstr>Final C3PD bump pads layout</vt:lpstr>
      <vt:lpstr>Conclusion</vt:lpstr>
      <vt:lpstr>Thank you for your attention!</vt:lpstr>
      <vt:lpstr>Backup slides</vt:lpstr>
      <vt:lpstr>Capacitance between two plates</vt:lpstr>
      <vt:lpstr>Extracted coupling capacitances (using TSMC 65nm back-end layers as an approximation)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block implementation methodology</dc:title>
  <dc:creator>Sandro Bonacini</dc:creator>
  <cp:lastModifiedBy>Edinei Santin</cp:lastModifiedBy>
  <cp:revision>2472</cp:revision>
  <cp:lastPrinted>2015-12-02T16:45:43Z</cp:lastPrinted>
  <dcterms:created xsi:type="dcterms:W3CDTF">2009-09-08T12:29:09Z</dcterms:created>
  <dcterms:modified xsi:type="dcterms:W3CDTF">2016-02-12T08:47:26Z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0x010100533FBD79B808774C85957F36893CAAA6</vt:lpwstr>
  </property>
</Properties>
</file>