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407" r:id="rId3"/>
    <p:sldId id="404" r:id="rId4"/>
    <p:sldId id="405" r:id="rId5"/>
    <p:sldId id="403" r:id="rId6"/>
    <p:sldId id="406" r:id="rId7"/>
    <p:sldId id="412" r:id="rId8"/>
    <p:sldId id="408" r:id="rId9"/>
    <p:sldId id="410" r:id="rId10"/>
    <p:sldId id="413" r:id="rId11"/>
    <p:sldId id="415" r:id="rId12"/>
    <p:sldId id="414" r:id="rId1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44"/>
    <a:srgbClr val="FF986B"/>
    <a:srgbClr val="EA85FF"/>
    <a:srgbClr val="FFFF20"/>
    <a:srgbClr val="90FFCC"/>
    <a:srgbClr val="A74EFF"/>
    <a:srgbClr val="68C3FF"/>
    <a:srgbClr val="FF0000"/>
    <a:srgbClr val="0033CC"/>
    <a:srgbClr val="DCE4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 snapToGrid="0">
      <p:cViewPr>
        <p:scale>
          <a:sx n="94" d="100"/>
          <a:sy n="94" d="100"/>
        </p:scale>
        <p:origin x="-39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213D926D-3813-4FDD-A643-2DA581D29B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599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rallogo_smal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6324600"/>
            <a:ext cx="2362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Tier-1 Report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Andrew Sansum</a:t>
            </a:r>
          </a:p>
          <a:p>
            <a:r>
              <a:rPr lang="en-GB"/>
              <a:t>27 August 2008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E1CD7-411C-48D5-BC93-DE710D1A335C}" type="datetime4">
              <a:rPr lang="en-GB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0B80C-93B7-425F-A20A-8D98DDD6EA9C}" type="datetime4">
              <a:rPr lang="en-GB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C5782-D752-4BE9-8964-5EF83CA7819E}" type="datetime4">
              <a:rPr lang="en-GB"/>
              <a:pPr>
                <a:defRPr/>
              </a:pPr>
              <a:t>April 12, 2016</a:t>
            </a:fld>
            <a:endParaRPr lang="en-GB" dirty="0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D99D4-FAB2-4C8E-8F5D-97F0F095CE56}" type="datetime4">
              <a:rPr lang="en-GB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3370D-1F63-404D-846A-5BBE730FB134}" type="datetime4">
              <a:rPr lang="en-GB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FD6FA-80F2-4EC5-859A-99C933A294D3}" type="datetime4">
              <a:rPr lang="en-GB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8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D30E4-7362-44E6-BBB1-F4BB9C439C00}" type="datetime4">
              <a:rPr lang="en-GB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3DDA5-5449-4216-AC6C-A85E2C31A63E}" type="datetime4">
              <a:rPr lang="en-GB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92E2A-115D-4837-AD46-96990048FA01}" type="datetime4">
              <a:rPr lang="en-GB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4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1033" name="Picture 42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87" name="Rectangle 6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C2687219-A99E-4C4A-A6E4-6E490DC50DA7}" type="datetime4">
              <a:rPr lang="en-GB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6625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  <p:pic>
        <p:nvPicPr>
          <p:cNvPr id="1031" name="Picture 66" descr="rallogo_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29400" y="6248400"/>
            <a:ext cx="2362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24" r:id="rId7"/>
    <p:sldLayoutId id="2147483719" r:id="rId8"/>
    <p:sldLayoutId id="2147483720" r:id="rId9"/>
    <p:sldLayoutId id="2147483721" r:id="rId10"/>
    <p:sldLayoutId id="2147483722" r:id="rId11"/>
  </p:sldLayoutIdLst>
  <p:hf sldNum="0"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Order_of_the_British_Empire" TargetMode="External"/><Relationship Id="rId4" Type="http://schemas.openxmlformats.org/officeDocument/2006/relationships/hyperlink" Target="https://en.wikipedia.org/wiki/Royal_Academy_of_Engineering" TargetMode="External"/><Relationship Id="rId5" Type="http://schemas.openxmlformats.org/officeDocument/2006/relationships/hyperlink" Target="https://en.wikipedia.org/wiki/Institution_of_Engineering_and_Technology" TargetMode="External"/><Relationship Id="rId6" Type="http://schemas.openxmlformats.org/officeDocument/2006/relationships/hyperlink" Target="https://en.wikipedia.org/wiki/Institute_of_Physics" TargetMode="External"/><Relationship Id="rId7" Type="http://schemas.openxmlformats.org/officeDocument/2006/relationships/hyperlink" Target="https://en.wikipedia.org/wiki/British_Computer_Society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fasterdata.es.net/science-dmz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What Implications does the “Science DMZ” have for </a:t>
            </a:r>
            <a:r>
              <a:rPr lang="en-GB" dirty="0" err="1" smtClean="0"/>
              <a:t>GridPP</a:t>
            </a:r>
            <a:r>
              <a:rPr lang="en-GB" dirty="0" smtClean="0"/>
              <a:t> 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347788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Andrew Sansum</a:t>
            </a:r>
          </a:p>
          <a:p>
            <a:pPr eaLnBrk="1" hangingPunct="1">
              <a:defRPr/>
            </a:pPr>
            <a:r>
              <a:rPr lang="en-GB" dirty="0" smtClean="0"/>
              <a:t>10</a:t>
            </a:r>
            <a:r>
              <a:rPr lang="en-GB" baseline="30000" dirty="0" smtClean="0"/>
              <a:t>th</a:t>
            </a:r>
            <a:r>
              <a:rPr lang="en-GB" dirty="0" smtClean="0"/>
              <a:t> April 2016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Tony said?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70233" y="972718"/>
            <a:ext cx="8255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"We're overwhelmed with data" - interview with </a:t>
            </a:r>
            <a:r>
              <a:rPr lang="en-US" sz="2400" dirty="0" err="1"/>
              <a:t>Digifest</a:t>
            </a:r>
            <a:r>
              <a:rPr lang="en-US" sz="2400" dirty="0"/>
              <a:t> speaker Tony </a:t>
            </a:r>
            <a:r>
              <a:rPr lang="en-US" sz="2400" dirty="0" smtClean="0"/>
              <a:t>Hey JISC Interview 22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Feb 2016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24278" y="1891396"/>
            <a:ext cx="797186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"I see </a:t>
            </a:r>
            <a:r>
              <a:rPr lang="en-US" sz="2000" u="sng" dirty="0" err="1">
                <a:solidFill>
                  <a:srgbClr val="FF0000"/>
                </a:solidFill>
              </a:rPr>
              <a:t>Jisc</a:t>
            </a:r>
            <a:r>
              <a:rPr lang="en-US" sz="2000" u="sng" dirty="0">
                <a:solidFill>
                  <a:srgbClr val="FF0000"/>
                </a:solidFill>
              </a:rPr>
              <a:t> as capable of playing a leadership role in providing a high performance research network</a:t>
            </a:r>
            <a:r>
              <a:rPr lang="en-US" sz="2000" dirty="0" smtClean="0"/>
              <a:t>.”</a:t>
            </a:r>
          </a:p>
          <a:p>
            <a:r>
              <a:rPr lang="en-US" sz="2000" dirty="0"/>
              <a:t>“What you need is what they call in the US a ‘Science DMZ’ - a science </a:t>
            </a:r>
            <a:r>
              <a:rPr lang="en-US" sz="2000" dirty="0" err="1"/>
              <a:t>demilitarised</a:t>
            </a:r>
            <a:r>
              <a:rPr lang="en-US" sz="2000" dirty="0"/>
              <a:t> zone. This architecture means that when the data gets to the firewall, it doesn't go through the firewall but goes straight to where you need it. In this way, you </a:t>
            </a:r>
            <a:r>
              <a:rPr lang="en-US" sz="2000" u="sng" dirty="0">
                <a:solidFill>
                  <a:srgbClr val="FF0000"/>
                </a:solidFill>
              </a:rPr>
              <a:t>solve the ‘last mile’ problem </a:t>
            </a:r>
            <a:r>
              <a:rPr lang="en-US" sz="2000" dirty="0"/>
              <a:t>and can have sustained high end-to-end bandwidth</a:t>
            </a:r>
            <a:r>
              <a:rPr lang="en-US" sz="2000" dirty="0" smtClean="0"/>
              <a:t>.”</a:t>
            </a:r>
          </a:p>
          <a:p>
            <a:r>
              <a:rPr lang="en-US" sz="2000" dirty="0"/>
              <a:t>“Traditionally, </a:t>
            </a:r>
            <a:r>
              <a:rPr lang="en-US" sz="2000" dirty="0" err="1"/>
              <a:t>Jisc’s</a:t>
            </a:r>
            <a:r>
              <a:rPr lang="en-US" sz="2000" dirty="0"/>
              <a:t> responsibility has stopped at the university firewall so there is a worrying gap in our UK e-infrastructure. To address the needs of the new generation of data-intensive scientists,</a:t>
            </a:r>
            <a:r>
              <a:rPr lang="en-US" sz="2000" u="sng" dirty="0">
                <a:solidFill>
                  <a:srgbClr val="FF0000"/>
                </a:solidFill>
              </a:rPr>
              <a:t> I think that </a:t>
            </a:r>
            <a:r>
              <a:rPr lang="en-US" sz="2000" u="sng" dirty="0" err="1">
                <a:solidFill>
                  <a:srgbClr val="FF0000"/>
                </a:solidFill>
              </a:rPr>
              <a:t>Jisc</a:t>
            </a:r>
            <a:r>
              <a:rPr lang="en-US" sz="2000" u="sng" dirty="0">
                <a:solidFill>
                  <a:srgbClr val="FF0000"/>
                </a:solidFill>
              </a:rPr>
              <a:t> needs to partner with universities to implement high speed end-to-end data links</a:t>
            </a:r>
            <a:r>
              <a:rPr lang="en-US" sz="2000" u="sng" dirty="0" smtClean="0">
                <a:solidFill>
                  <a:srgbClr val="FF0000"/>
                </a:solidFill>
              </a:rPr>
              <a:t>.”</a:t>
            </a:r>
            <a:endParaRPr lang="en-US" sz="2000" u="sng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2144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Art/Activities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640100"/>
          </a:xfrm>
        </p:spPr>
        <p:txBody>
          <a:bodyPr/>
          <a:lstStyle/>
          <a:p>
            <a:r>
              <a:rPr lang="en-US" dirty="0" smtClean="0"/>
              <a:t>Of course many </a:t>
            </a:r>
            <a:r>
              <a:rPr lang="en-US" dirty="0" err="1" smtClean="0"/>
              <a:t>GridPP</a:t>
            </a:r>
            <a:r>
              <a:rPr lang="en-US" dirty="0" smtClean="0"/>
              <a:t> sites have addressed the “last mile problem. </a:t>
            </a:r>
            <a:r>
              <a:rPr lang="en-US" dirty="0" err="1" smtClean="0"/>
              <a:t>Ral</a:t>
            </a:r>
            <a:r>
              <a:rPr lang="en-US" dirty="0" smtClean="0"/>
              <a:t> first implemented a “firewall bypass” around 2005.</a:t>
            </a:r>
          </a:p>
          <a:p>
            <a:r>
              <a:rPr lang="en-US" dirty="0" smtClean="0"/>
              <a:t>JANET </a:t>
            </a:r>
            <a:r>
              <a:rPr lang="en-US" dirty="0" smtClean="0"/>
              <a:t>have previously been active in this area. </a:t>
            </a:r>
            <a:r>
              <a:rPr lang="en-US" dirty="0" err="1" smtClean="0"/>
              <a:t>Eg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 March 2015 JANET End to End Performance Initiative</a:t>
            </a:r>
          </a:p>
          <a:p>
            <a:pPr lvl="1"/>
            <a:r>
              <a:rPr lang="en-US" dirty="0" smtClean="0"/>
              <a:t>October 2015 JANET End to End Performance Workshop</a:t>
            </a:r>
          </a:p>
          <a:p>
            <a:r>
              <a:rPr lang="en-US" dirty="0" err="1" smtClean="0"/>
              <a:t>GridPP</a:t>
            </a:r>
            <a:r>
              <a:rPr lang="en-US" dirty="0" smtClean="0"/>
              <a:t> has been represented at this event. Brian Davies presented at the workshop.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723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210" y="115888"/>
            <a:ext cx="7630840" cy="792162"/>
          </a:xfrm>
        </p:spPr>
        <p:txBody>
          <a:bodyPr/>
          <a:lstStyle/>
          <a:p>
            <a:r>
              <a:rPr lang="en-US" dirty="0" smtClean="0"/>
              <a:t>What should be </a:t>
            </a:r>
            <a:r>
              <a:rPr lang="en-US" dirty="0" err="1" smtClean="0"/>
              <a:t>GridPP’s</a:t>
            </a:r>
            <a:r>
              <a:rPr lang="en-US" dirty="0" smtClean="0"/>
              <a:t> response 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415697"/>
          </a:xfrm>
        </p:spPr>
        <p:txBody>
          <a:bodyPr/>
          <a:lstStyle/>
          <a:p>
            <a:r>
              <a:rPr lang="en-US" dirty="0" smtClean="0"/>
              <a:t>We should see this as a positive initiative.</a:t>
            </a:r>
          </a:p>
          <a:p>
            <a:pPr lvl="1"/>
            <a:r>
              <a:rPr lang="en-US" dirty="0" smtClean="0"/>
              <a:t>May help new communities we wish to engage with</a:t>
            </a:r>
          </a:p>
          <a:p>
            <a:pPr lvl="1"/>
            <a:r>
              <a:rPr lang="en-US" dirty="0" smtClean="0"/>
              <a:t>May generate new (appropriate) investment in university infrastructure</a:t>
            </a:r>
          </a:p>
          <a:p>
            <a:pPr lvl="1"/>
            <a:r>
              <a:rPr lang="en-US" dirty="0" smtClean="0"/>
              <a:t> May support the case for JANET to </a:t>
            </a:r>
            <a:r>
              <a:rPr lang="en-US" dirty="0" err="1" smtClean="0"/>
              <a:t>prioritise</a:t>
            </a:r>
            <a:r>
              <a:rPr lang="en-US" dirty="0" smtClean="0"/>
              <a:t> effort to support Science High Throughput.</a:t>
            </a:r>
          </a:p>
          <a:p>
            <a:r>
              <a:rPr lang="en-US" dirty="0" err="1" smtClean="0"/>
              <a:t>GridPP</a:t>
            </a:r>
            <a:r>
              <a:rPr lang="en-US" dirty="0" smtClean="0"/>
              <a:t> Should 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ngage positively – avoid appearing defensive.</a:t>
            </a:r>
          </a:p>
          <a:p>
            <a:pPr lvl="1"/>
            <a:r>
              <a:rPr lang="en-US" dirty="0" smtClean="0"/>
              <a:t>Be humble – don’t explain that we solved this 10 years ago</a:t>
            </a:r>
          </a:p>
          <a:p>
            <a:pPr lvl="1"/>
            <a:r>
              <a:rPr lang="en-US" dirty="0" smtClean="0"/>
              <a:t>Use our expertise where feasible to support (</a:t>
            </a:r>
            <a:r>
              <a:rPr lang="en-US" dirty="0" err="1" smtClean="0"/>
              <a:t>eg</a:t>
            </a:r>
            <a:r>
              <a:rPr lang="en-US" dirty="0" smtClean="0"/>
              <a:t> presentations)</a:t>
            </a:r>
          </a:p>
          <a:p>
            <a:pPr lvl="1"/>
            <a:r>
              <a:rPr lang="en-US" dirty="0" smtClean="0"/>
              <a:t>Draw on our experience to avoid bad outcomes (</a:t>
            </a:r>
            <a:r>
              <a:rPr lang="en-US" dirty="0" err="1" smtClean="0"/>
              <a:t>eg</a:t>
            </a:r>
            <a:r>
              <a:rPr lang="en-US" dirty="0" smtClean="0"/>
              <a:t> inappropriate network structures/investment).</a:t>
            </a:r>
          </a:p>
        </p:txBody>
      </p:sp>
    </p:spTree>
    <p:extLst>
      <p:ext uri="{BB962C8B-B14F-4D97-AF65-F5344CB8AC3E}">
        <p14:creationId xmlns:p14="http://schemas.microsoft.com/office/powerpoint/2010/main" val="3378358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536" y="115888"/>
            <a:ext cx="8414514" cy="792162"/>
          </a:xfrm>
        </p:spPr>
        <p:txBody>
          <a:bodyPr/>
          <a:lstStyle/>
          <a:p>
            <a:r>
              <a:rPr lang="en-US" dirty="0" smtClean="0"/>
              <a:t>Why am I talking about the Science DMZ?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9C5782-D752-4BE9-8964-5EF83CA7819E}" type="datetime4">
              <a:rPr lang="en-GB" smtClean="0"/>
              <a:pPr>
                <a:defRPr/>
              </a:pPr>
              <a:t>April 12, 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805" y="1675236"/>
            <a:ext cx="2761089" cy="38655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2372" y="1148348"/>
            <a:ext cx="4756096" cy="5139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Because this guy is talking about it.</a:t>
            </a:r>
          </a:p>
          <a:p>
            <a:r>
              <a:rPr lang="en-US" sz="2400" dirty="0"/>
              <a:t>Tony Hey. Professor </a:t>
            </a:r>
            <a:r>
              <a:rPr lang="en-US" sz="2400" b="1" dirty="0"/>
              <a:t>Anthony John Grenville Hey</a:t>
            </a:r>
            <a:r>
              <a:rPr lang="en-US" sz="2400" dirty="0"/>
              <a:t> </a:t>
            </a:r>
            <a:r>
              <a:rPr lang="en-US" sz="2400" dirty="0">
                <a:hlinkClick r:id="rId3" tooltip="Order of the British Empire"/>
              </a:rPr>
              <a:t>CBE</a:t>
            </a:r>
            <a:r>
              <a:rPr lang="en-US" sz="2400" dirty="0"/>
              <a:t> </a:t>
            </a:r>
            <a:r>
              <a:rPr lang="en-US" sz="2400" dirty="0">
                <a:hlinkClick r:id="rId4" tooltip="Royal Academy of Engineering"/>
              </a:rPr>
              <a:t>FREng</a:t>
            </a:r>
            <a:r>
              <a:rPr lang="en-US" sz="2400" dirty="0"/>
              <a:t> </a:t>
            </a:r>
            <a:r>
              <a:rPr lang="en-US" sz="2400" dirty="0">
                <a:hlinkClick r:id="rId5" tooltip="Institution of Engineering and Technology"/>
              </a:rPr>
              <a:t>FIET</a:t>
            </a:r>
            <a:r>
              <a:rPr lang="en-US" sz="2400" dirty="0"/>
              <a:t> </a:t>
            </a:r>
            <a:r>
              <a:rPr lang="en-US" sz="2400" dirty="0">
                <a:hlinkClick r:id="rId6" tooltip="Institute of Physics"/>
              </a:rPr>
              <a:t>FInstP</a:t>
            </a:r>
            <a:r>
              <a:rPr lang="en-US" sz="2400" dirty="0"/>
              <a:t> </a:t>
            </a:r>
            <a:r>
              <a:rPr lang="en-US" sz="2400" dirty="0">
                <a:hlinkClick r:id="rId7" tooltip="British Computer Society"/>
              </a:rPr>
              <a:t>FBCS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STFC Chief Data Scientist.</a:t>
            </a:r>
            <a:endParaRPr lang="en-US" sz="2400" dirty="0"/>
          </a:p>
          <a:p>
            <a:r>
              <a:rPr lang="en-US" dirty="0"/>
              <a:t>Because </a:t>
            </a:r>
            <a:r>
              <a:rPr lang="en-US" dirty="0" err="1" smtClean="0"/>
              <a:t>GridPP</a:t>
            </a:r>
            <a:r>
              <a:rPr lang="en-US" dirty="0" smtClean="0"/>
              <a:t> sees an effective “low cost” network as strategic to its operation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38645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DMZ? -  Demilitarized Zone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4087" y="2742524"/>
            <a:ext cx="4728491" cy="358014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1604" y="765929"/>
            <a:ext cx="848530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“A</a:t>
            </a:r>
            <a:r>
              <a:rPr lang="en-US" sz="1800" dirty="0" smtClean="0"/>
              <a:t>n </a:t>
            </a:r>
            <a:r>
              <a:rPr lang="en-US" sz="1800" dirty="0"/>
              <a:t>area in which it is forbidden to station military forces or maintain </a:t>
            </a:r>
            <a:r>
              <a:rPr lang="en-US" sz="1800" dirty="0" smtClean="0"/>
              <a:t>military installations.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A</a:t>
            </a:r>
            <a:r>
              <a:rPr lang="en-US" sz="1800" dirty="0" smtClean="0"/>
              <a:t>ny </a:t>
            </a:r>
            <a:r>
              <a:rPr lang="en-US" sz="1800" dirty="0"/>
              <a:t>area, place, or circumstance in which conflicts or hostilities are held in abeyance</a:t>
            </a:r>
            <a:r>
              <a:rPr lang="en-US" sz="1800" dirty="0" smtClean="0"/>
              <a:t>.” </a:t>
            </a:r>
            <a:r>
              <a:rPr lang="en-US" sz="1800" dirty="0" err="1" smtClean="0"/>
              <a:t>Dictionary.com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56676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- DMZ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6" y="959207"/>
            <a:ext cx="7104868" cy="30538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002" y="3486001"/>
            <a:ext cx="4495997" cy="337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261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8142" y="863600"/>
            <a:ext cx="3781358" cy="33948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489" y="3363983"/>
            <a:ext cx="3908070" cy="25793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105" y="1026758"/>
            <a:ext cx="3501175" cy="29130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9241" y="3355167"/>
            <a:ext cx="29464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72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the “Science DMZ”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91837" y="1045431"/>
            <a:ext cx="803942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The Science DMZ: A Network Design Pattern for Data-Intensive Science. E. Dart. 2013. </a:t>
            </a:r>
            <a:r>
              <a:rPr lang="en-US" sz="2800" i="1" dirty="0" err="1" smtClean="0"/>
              <a:t>SuperComputing</a:t>
            </a:r>
            <a:r>
              <a:rPr lang="en-US" sz="2800" i="1" dirty="0"/>
              <a:t> 2013.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>
                <a:hlinkClick r:id="rId2"/>
              </a:rPr>
              <a:t>https</a:t>
            </a:r>
            <a:r>
              <a:rPr lang="en-US" sz="2800" i="1" dirty="0">
                <a:hlinkClick r:id="rId2"/>
              </a:rPr>
              <a:t>://fasterdata.es.net/</a:t>
            </a:r>
            <a:r>
              <a:rPr lang="en-US" sz="2800" b="1" i="1" dirty="0">
                <a:hlinkClick r:id="rId2"/>
              </a:rPr>
              <a:t>science</a:t>
            </a:r>
            <a:r>
              <a:rPr lang="en-US" sz="2800" i="1" dirty="0">
                <a:hlinkClick r:id="rId2"/>
              </a:rPr>
              <a:t>-</a:t>
            </a:r>
            <a:r>
              <a:rPr lang="en-US" sz="2800" b="1" i="1" dirty="0">
                <a:hlinkClick r:id="rId2"/>
              </a:rPr>
              <a:t>dmz</a:t>
            </a:r>
            <a:r>
              <a:rPr lang="en-US" sz="2800" i="1" dirty="0" smtClean="0">
                <a:hlinkClick r:id="rId2"/>
              </a:rPr>
              <a:t>/</a:t>
            </a:r>
            <a:endParaRPr lang="en-US" sz="2800" i="1" dirty="0" smtClean="0"/>
          </a:p>
          <a:p>
            <a:r>
              <a:rPr lang="en-US" sz="2800" i="1" dirty="0" smtClean="0"/>
              <a:t>Should also be put into the context of: </a:t>
            </a:r>
            <a:r>
              <a:rPr lang="en-US" sz="2800" i="1" dirty="0" err="1" smtClean="0"/>
              <a:t>Esnet</a:t>
            </a:r>
            <a:r>
              <a:rPr lang="en-US" sz="2800" i="1" dirty="0" smtClean="0"/>
              <a:t> Strategic Plan FY2014-FY2023: March 2013</a:t>
            </a:r>
          </a:p>
          <a:p>
            <a:pPr algn="just"/>
            <a:r>
              <a:rPr lang="en-US" sz="2800" dirty="0" smtClean="0"/>
              <a:t>Both interesting reads – however there is a risk that the detailed analysis/discussion provided by </a:t>
            </a:r>
            <a:r>
              <a:rPr lang="en-US" sz="2800" dirty="0" err="1" smtClean="0"/>
              <a:t>ESnet</a:t>
            </a:r>
            <a:r>
              <a:rPr lang="en-US" sz="2800" dirty="0" smtClean="0"/>
              <a:t> is lost and people latch onto the “DMZ” terminology and implement a solely network topology solution</a:t>
            </a:r>
            <a:r>
              <a:rPr lang="en-US" sz="2800" i="1" dirty="0" smtClean="0"/>
              <a:t>.</a:t>
            </a:r>
          </a:p>
          <a:p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006861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443" y="115888"/>
            <a:ext cx="6779607" cy="792162"/>
          </a:xfrm>
        </p:spPr>
        <p:txBody>
          <a:bodyPr/>
          <a:lstStyle/>
          <a:p>
            <a:r>
              <a:rPr lang="en-US" dirty="0" smtClean="0"/>
              <a:t>In the context of </a:t>
            </a:r>
            <a:r>
              <a:rPr lang="en-US" dirty="0" err="1" smtClean="0"/>
              <a:t>Esnet</a:t>
            </a:r>
            <a:r>
              <a:rPr lang="en-US" dirty="0" smtClean="0"/>
              <a:t> Strategy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62140" y="918678"/>
            <a:ext cx="8981860" cy="5724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err="1"/>
              <a:t>ESnet’s</a:t>
            </a:r>
            <a:r>
              <a:rPr lang="en-US" sz="2400" u="sng" dirty="0"/>
              <a:t> Mission</a:t>
            </a:r>
          </a:p>
          <a:p>
            <a:r>
              <a:rPr lang="en-US" sz="2400" dirty="0"/>
              <a:t>To enable and accelerate scientific discovery by delivering unparalleled network Infrastructure, capabilities, and tools.</a:t>
            </a:r>
          </a:p>
          <a:p>
            <a:r>
              <a:rPr lang="en-US" sz="2400" u="sng" dirty="0" err="1"/>
              <a:t>ESnet’s</a:t>
            </a:r>
            <a:r>
              <a:rPr lang="en-US" sz="2400" u="sng" dirty="0"/>
              <a:t> Vision</a:t>
            </a:r>
            <a:endParaRPr lang="en-US" sz="2400" dirty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400" dirty="0"/>
              <a:t>Scientific progress will be completely unconstrained by the physical </a:t>
            </a:r>
            <a:r>
              <a:rPr lang="en-US" sz="2400" dirty="0" err="1"/>
              <a:t>location!of</a:t>
            </a:r>
            <a:r>
              <a:rPr lang="en-US" sz="2400" dirty="0"/>
              <a:t> Instruments, people, computational resources, or  data.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400" dirty="0"/>
              <a:t>Collaborations at every scale, in every domain, will have the information and tools they need to achieve maximum benefit from scientific facilities, global networks and emerging network capabilities.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400" dirty="0" err="1"/>
              <a:t>Esnet</a:t>
            </a:r>
            <a:r>
              <a:rPr lang="en-US" sz="2400" dirty="0"/>
              <a:t> will foster the partnerships and pioneer the technologies necessary to ensure that these transformations occur.</a:t>
            </a:r>
          </a:p>
        </p:txBody>
      </p:sp>
    </p:spTree>
    <p:extLst>
      <p:ext uri="{BB962C8B-B14F-4D97-AF65-F5344CB8AC3E}">
        <p14:creationId xmlns:p14="http://schemas.microsoft.com/office/powerpoint/2010/main" val="2230456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2629" y="115888"/>
            <a:ext cx="6563421" cy="792162"/>
          </a:xfrm>
        </p:spPr>
        <p:txBody>
          <a:bodyPr/>
          <a:lstStyle/>
          <a:p>
            <a:r>
              <a:rPr lang="en-US" dirty="0" smtClean="0"/>
              <a:t>What constitutes a Science DMZ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48628" y="1242918"/>
            <a:ext cx="854948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The </a:t>
            </a:r>
            <a:r>
              <a:rPr lang="en-US" sz="2800" dirty="0"/>
              <a:t>Science DMZ </a:t>
            </a:r>
            <a:r>
              <a:rPr lang="en-US" sz="2800" dirty="0" smtClean="0"/>
              <a:t>is:</a:t>
            </a:r>
          </a:p>
          <a:p>
            <a:pPr algn="just"/>
            <a:r>
              <a:rPr lang="en-US" sz="2800" i="1" dirty="0"/>
              <a:t>A</a:t>
            </a:r>
            <a:r>
              <a:rPr lang="en-US" sz="2800" i="1" dirty="0" smtClean="0"/>
              <a:t> </a:t>
            </a:r>
            <a:r>
              <a:rPr lang="en-US" sz="2800" i="1" dirty="0"/>
              <a:t>portion of the network</a:t>
            </a:r>
            <a:r>
              <a:rPr lang="en-US" sz="2800" i="1" u="sng" dirty="0"/>
              <a:t>, built at or near the campus or laboratory's local network perimeter </a:t>
            </a:r>
            <a:r>
              <a:rPr lang="en-US" sz="2800" i="1" dirty="0"/>
              <a:t>that is designed such that the equipment, configuration, and security policies are </a:t>
            </a:r>
            <a:r>
              <a:rPr lang="en-US" sz="2800" i="1" u="sng" dirty="0"/>
              <a:t>optimized for high-performance scientific application</a:t>
            </a:r>
            <a:r>
              <a:rPr lang="en-US" sz="2800" i="1" dirty="0"/>
              <a:t>s rather than for general-</a:t>
            </a:r>
            <a:r>
              <a:rPr lang="en-US" sz="2800" i="1" dirty="0" smtClean="0"/>
              <a:t>purpose business </a:t>
            </a:r>
            <a:r>
              <a:rPr lang="en-US" sz="2800" i="1" dirty="0"/>
              <a:t>systems or “enterprise” computing. </a:t>
            </a:r>
          </a:p>
        </p:txBody>
      </p:sp>
    </p:spTree>
    <p:extLst>
      <p:ext uri="{BB962C8B-B14F-4D97-AF65-F5344CB8AC3E}">
        <p14:creationId xmlns:p14="http://schemas.microsoft.com/office/powerpoint/2010/main" val="241857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Key Components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April 12,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676" y="2257387"/>
            <a:ext cx="6003952" cy="39826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3744" y="3431533"/>
            <a:ext cx="21269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5652" y="6120018"/>
            <a:ext cx="38643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Transfer Nodes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91004" y="3242393"/>
            <a:ext cx="3319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Appropriate Science Security policies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351302" y="937173"/>
            <a:ext cx="841774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2800" dirty="0"/>
              <a:t>A network architecture </a:t>
            </a:r>
            <a:r>
              <a:rPr lang="en-US" sz="2800" u="sng" dirty="0">
                <a:solidFill>
                  <a:srgbClr val="FF0000"/>
                </a:solidFill>
              </a:rPr>
              <a:t>explicitly</a:t>
            </a:r>
            <a:r>
              <a:rPr lang="en-US" sz="2800" u="sng" dirty="0"/>
              <a:t> designed for high-performance applications</a:t>
            </a:r>
            <a:r>
              <a:rPr lang="en-US" sz="2800" dirty="0"/>
              <a:t>, where the </a:t>
            </a:r>
            <a:r>
              <a:rPr lang="en-US" sz="2800" u="sng" dirty="0">
                <a:solidFill>
                  <a:srgbClr val="FF0000"/>
                </a:solidFill>
              </a:rPr>
              <a:t>science network is distinct </a:t>
            </a:r>
            <a:r>
              <a:rPr lang="en-US" sz="2800" dirty="0"/>
              <a:t>from the general-purpose network</a:t>
            </a:r>
          </a:p>
        </p:txBody>
      </p:sp>
    </p:spTree>
    <p:extLst>
      <p:ext uri="{BB962C8B-B14F-4D97-AF65-F5344CB8AC3E}">
        <p14:creationId xmlns:p14="http://schemas.microsoft.com/office/powerpoint/2010/main" val="202475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ridpp3.5">
  <a:themeElements>
    <a:clrScheme name="gridpp3.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.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gridpp3.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Settings\ras73\Local Settings\Temporary Internet Files\OLK14\gridpp3.5.pot</Template>
  <TotalTime>53136</TotalTime>
  <Words>613</Words>
  <Application>Microsoft Macintosh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gridpp3.5</vt:lpstr>
      <vt:lpstr>What Implications does the “Science DMZ” have for GridPP </vt:lpstr>
      <vt:lpstr>Why am I talking about the Science DMZ?</vt:lpstr>
      <vt:lpstr>DMZ? -  Demilitarized Zone</vt:lpstr>
      <vt:lpstr>Network - DMZ</vt:lpstr>
      <vt:lpstr>Science?</vt:lpstr>
      <vt:lpstr>So What is the “Science DMZ”</vt:lpstr>
      <vt:lpstr>In the context of Esnet Strategy</vt:lpstr>
      <vt:lpstr>What constitutes a Science DMZ</vt:lpstr>
      <vt:lpstr>4 Key Components</vt:lpstr>
      <vt:lpstr>What has Tony said?</vt:lpstr>
      <vt:lpstr>Prior Art/Activities</vt:lpstr>
      <vt:lpstr>What should be GridPP’s response ?</vt:lpstr>
    </vt:vector>
  </TitlesOfParts>
  <Company>CLRC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Authorized User</dc:creator>
  <cp:lastModifiedBy>Andrew Sansum</cp:lastModifiedBy>
  <cp:revision>231</cp:revision>
  <dcterms:created xsi:type="dcterms:W3CDTF">2008-08-27T10:10:15Z</dcterms:created>
  <dcterms:modified xsi:type="dcterms:W3CDTF">2016-04-12T12:52:24Z</dcterms:modified>
</cp:coreProperties>
</file>