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</p:sldMasterIdLst>
  <p:notesMasterIdLst>
    <p:notesMasterId r:id="rId20"/>
  </p:notesMasterIdLst>
  <p:sldIdLst>
    <p:sldId id="405" r:id="rId7"/>
    <p:sldId id="406" r:id="rId8"/>
    <p:sldId id="410" r:id="rId9"/>
    <p:sldId id="407" r:id="rId10"/>
    <p:sldId id="413" r:id="rId11"/>
    <p:sldId id="412" r:id="rId12"/>
    <p:sldId id="411" r:id="rId13"/>
    <p:sldId id="417" r:id="rId14"/>
    <p:sldId id="408" r:id="rId15"/>
    <p:sldId id="415" r:id="rId16"/>
    <p:sldId id="414" r:id="rId17"/>
    <p:sldId id="418" r:id="rId18"/>
    <p:sldId id="419" r:id="rId19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ADD7"/>
    <a:srgbClr val="FFFF66"/>
    <a:srgbClr val="006600"/>
    <a:srgbClr val="E1E1FF"/>
    <a:srgbClr val="D0E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6607" autoAdjust="0"/>
  </p:normalViewPr>
  <p:slideViewPr>
    <p:cSldViewPr>
      <p:cViewPr varScale="1">
        <p:scale>
          <a:sx n="101" d="100"/>
          <a:sy n="101" d="100"/>
        </p:scale>
        <p:origin x="-19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B49680C3-46F0-4323-907F-2FEA5E1A68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407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Image of a </a:t>
            </a:r>
            <a:r>
              <a:rPr lang="en-GB" dirty="0" err="1" smtClean="0"/>
              <a:t>pixelised</a:t>
            </a:r>
            <a:r>
              <a:rPr lang="en-GB" baseline="0" dirty="0" smtClean="0"/>
              <a:t> sensor?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680C3-46F0-4323-907F-2FEA5E1A68D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119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Main difference between existing chips and things</a:t>
            </a:r>
            <a:r>
              <a:rPr lang="en-GB" baseline="0" dirty="0" smtClean="0"/>
              <a:t> still to be done:</a:t>
            </a:r>
          </a:p>
          <a:p>
            <a:r>
              <a:rPr lang="en-GB" dirty="0" smtClean="0"/>
              <a:t>Mimosa,</a:t>
            </a:r>
            <a:r>
              <a:rPr lang="en-GB" baseline="0" dirty="0" smtClean="0"/>
              <a:t> based on diffusion, timing and rad-hardness shite</a:t>
            </a:r>
          </a:p>
          <a:p>
            <a:r>
              <a:rPr lang="en-GB" baseline="0" dirty="0" smtClean="0"/>
              <a:t>Bulk damage destroys diffusion, major difference between some applications and others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680C3-46F0-4323-907F-2FEA5E1A68D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635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Start</a:t>
            </a:r>
            <a:r>
              <a:rPr lang="en-GB" baseline="0" dirty="0" smtClean="0"/>
              <a:t> can be a standard process, then radiation hardness through either high resistivity or high voltage, latter for drift, former for larger native depletion</a:t>
            </a:r>
          </a:p>
          <a:p>
            <a:r>
              <a:rPr lang="en-GB" dirty="0" smtClean="0"/>
              <a:t>Plot </a:t>
            </a:r>
            <a:r>
              <a:rPr lang="en-GB" dirty="0" err="1" smtClean="0"/>
              <a:t>ueber</a:t>
            </a:r>
            <a:r>
              <a:rPr lang="en-GB" dirty="0" smtClean="0"/>
              <a:t> triple well und quadruple</a:t>
            </a:r>
            <a:r>
              <a:rPr lang="en-GB" baseline="0" dirty="0" smtClean="0"/>
              <a:t> wells – what do they do, shielding der electronic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680C3-46F0-4323-907F-2FEA5E1A68D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57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680C3-46F0-4323-907F-2FEA5E1A68D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356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680C3-46F0-4323-907F-2FEA5E1A68D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292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F9A59-0A2C-4F22-A50A-4A99E2B8B3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59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303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8085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9844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BD8D9-838E-4FF4-97AA-9EC0D19202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24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4FEBD-25E5-4DBC-80C5-34742F48A7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780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973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227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4418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958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96971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871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5AFFC1-D825-4786-9538-38B84E7F58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91" r:id="rId2"/>
    <p:sldLayoutId id="2147484492" r:id="rId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D45E3EB5-1F15-47CA-A35D-927988C68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  <p:sldLayoutId id="2147484494" r:id="rId2"/>
    <p:sldLayoutId id="2147484495" r:id="rId3"/>
    <p:sldLayoutId id="2147484496" r:id="rId4"/>
    <p:sldLayoutId id="2147484497" r:id="rId5"/>
    <p:sldLayoutId id="2147484498" r:id="rId6"/>
    <p:sldLayoutId id="2147484499" r:id="rId7"/>
    <p:sldLayoutId id="2147484500" r:id="rId8"/>
    <p:sldLayoutId id="2147484501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3C8C93"/>
                </a:solidFill>
                <a:latin typeface="Calibri" pitchFamily="34" charset="0"/>
              </a:rPr>
              <a:t>CMOS: A broad overview</a:t>
            </a:r>
            <a:endParaRPr lang="en-US" altLang="en-US" dirty="0" smtClean="0">
              <a:solidFill>
                <a:srgbClr val="3C8C93"/>
              </a:solidFill>
              <a:latin typeface="Calibri" pitchFamily="34" charset="0"/>
            </a:endParaRP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J. Dopke (STFC RAL)</a:t>
            </a:r>
          </a:p>
          <a:p>
            <a:r>
              <a:rPr lang="en-GB" altLang="en-US" dirty="0">
                <a:latin typeface="Calibri" pitchFamily="34" charset="0"/>
              </a:rPr>
              <a:t>UK community meeting on CMOS sensors for particle </a:t>
            </a:r>
            <a:r>
              <a:rPr lang="en-GB" altLang="en-US" dirty="0" smtClean="0">
                <a:latin typeface="Calibri" pitchFamily="34" charset="0"/>
              </a:rPr>
              <a:t>tracking</a:t>
            </a:r>
          </a:p>
          <a:p>
            <a:r>
              <a:rPr lang="en-GB" altLang="en-US" dirty="0" smtClean="0">
                <a:latin typeface="Calibri" pitchFamily="34" charset="0"/>
              </a:rPr>
              <a:t>10.03.2016, </a:t>
            </a:r>
            <a:r>
              <a:rPr lang="en-GB" altLang="en-US" dirty="0" err="1" smtClean="0">
                <a:latin typeface="Calibri" pitchFamily="34" charset="0"/>
              </a:rPr>
              <a:t>Cosenors</a:t>
            </a:r>
            <a:r>
              <a:rPr lang="en-GB" altLang="en-US" dirty="0" smtClean="0">
                <a:latin typeface="Calibri" pitchFamily="34" charset="0"/>
              </a:rPr>
              <a:t> House, Abingdon</a:t>
            </a:r>
            <a:endParaRPr lang="en-US" alt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cycles and cost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417591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Design cycle time depends on</a:t>
            </a:r>
          </a:p>
          <a:p>
            <a:pPr lvl="1"/>
            <a:r>
              <a:rPr lang="en-GB" dirty="0" smtClean="0"/>
              <a:t>Availability of manpower for design </a:t>
            </a:r>
            <a:r>
              <a:rPr lang="en-GB" b="1" dirty="0" smtClean="0"/>
              <a:t>&amp; verification</a:t>
            </a:r>
          </a:p>
          <a:p>
            <a:pPr lvl="1"/>
            <a:r>
              <a:rPr lang="en-GB" dirty="0"/>
              <a:t>Availability </a:t>
            </a:r>
            <a:r>
              <a:rPr lang="en-GB" dirty="0" smtClean="0"/>
              <a:t>of MPW runs </a:t>
            </a:r>
            <a:r>
              <a:rPr lang="en-GB" dirty="0"/>
              <a:t>(reduced cost small size submissions for tests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A submission return can take from 2 months up to … long</a:t>
            </a:r>
          </a:p>
          <a:p>
            <a:r>
              <a:rPr lang="en-GB" dirty="0" smtClean="0"/>
              <a:t>Cost</a:t>
            </a:r>
          </a:p>
          <a:p>
            <a:pPr lvl="1"/>
            <a:r>
              <a:rPr lang="en-GB" dirty="0" smtClean="0"/>
              <a:t>Very much feature size dependant (scales roughly with square of inverse feature size)</a:t>
            </a:r>
          </a:p>
          <a:p>
            <a:pPr lvl="1"/>
            <a:r>
              <a:rPr lang="en-GB" dirty="0" smtClean="0"/>
              <a:t>MPW can be as low as 5k GBP for a minimalistic sample</a:t>
            </a:r>
          </a:p>
          <a:p>
            <a:pPr lvl="1"/>
            <a:r>
              <a:rPr lang="en-GB" dirty="0" smtClean="0"/>
              <a:t>Engineering runs can be as low as O(50k) and as high as O(400k) for the processes we’re looking at here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04742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4175918"/>
          </a:xfrm>
        </p:spPr>
        <p:txBody>
          <a:bodyPr/>
          <a:lstStyle/>
          <a:p>
            <a:r>
              <a:rPr lang="en-GB" dirty="0" smtClean="0"/>
              <a:t>Many scientific endeavours have to operate for years under harsh conditions</a:t>
            </a:r>
          </a:p>
          <a:p>
            <a:pPr lvl="1"/>
            <a:r>
              <a:rPr lang="en-GB" dirty="0" smtClean="0"/>
              <a:t>Temperature cycles to liquid </a:t>
            </a:r>
            <a:r>
              <a:rPr lang="en-GB" dirty="0"/>
              <a:t>A</a:t>
            </a:r>
            <a:r>
              <a:rPr lang="en-GB" dirty="0" smtClean="0"/>
              <a:t>rgon temperatures</a:t>
            </a:r>
          </a:p>
          <a:p>
            <a:pPr lvl="1"/>
            <a:r>
              <a:rPr lang="en-GB" dirty="0" smtClean="0"/>
              <a:t>High radiation environment</a:t>
            </a:r>
          </a:p>
          <a:p>
            <a:pPr lvl="1"/>
            <a:r>
              <a:rPr lang="en-GB" dirty="0" smtClean="0"/>
              <a:t>Extremely long lifetime of the experiments</a:t>
            </a:r>
          </a:p>
          <a:p>
            <a:pPr lvl="2"/>
            <a:r>
              <a:rPr lang="en-GB" dirty="0" smtClean="0"/>
              <a:t>No 2-year warranty business</a:t>
            </a:r>
          </a:p>
          <a:p>
            <a:r>
              <a:rPr lang="en-GB" dirty="0" smtClean="0"/>
              <a:t>Mostly untested in any of these processes hence requires extensive verification</a:t>
            </a:r>
          </a:p>
          <a:p>
            <a:pPr lvl="1"/>
            <a:r>
              <a:rPr lang="en-GB" dirty="0" smtClean="0"/>
              <a:t>Many of these tests take months to conduct (radiation hazard for transport, sheer length of heat treatments…)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984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need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Technology is out there, many of us (as will be shown) already touch it</a:t>
            </a:r>
          </a:p>
          <a:p>
            <a:r>
              <a:rPr lang="en-GB" dirty="0" smtClean="0"/>
              <a:t>Can we save effort in a common approach to the subject?</a:t>
            </a:r>
          </a:p>
          <a:p>
            <a:pPr lvl="1"/>
            <a:r>
              <a:rPr lang="en-GB" dirty="0" smtClean="0"/>
              <a:t>Mostly to save money by seeing commonalities in development</a:t>
            </a:r>
            <a:r>
              <a:rPr lang="en-GB" dirty="0"/>
              <a:t> </a:t>
            </a:r>
            <a:r>
              <a:rPr lang="en-GB" dirty="0" smtClean="0"/>
              <a:t>and not repeating effort, e.g.:</a:t>
            </a:r>
            <a:br>
              <a:rPr lang="en-GB" dirty="0" smtClean="0"/>
            </a:br>
            <a:r>
              <a:rPr lang="en-GB" dirty="0" smtClean="0"/>
              <a:t>Radiation testing could be a subject attacked in every submission, based on a test structure in different processes – development time is small, testing time is long but could be (largely) unified for different processes</a:t>
            </a:r>
          </a:p>
        </p:txBody>
      </p:sp>
    </p:spTree>
    <p:extLst>
      <p:ext uri="{BB962C8B-B14F-4D97-AF65-F5344CB8AC3E}">
        <p14:creationId xmlns:p14="http://schemas.microsoft.com/office/powerpoint/2010/main" val="222000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… thoughts for the 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4175918"/>
          </a:xfrm>
        </p:spPr>
        <p:txBody>
          <a:bodyPr/>
          <a:lstStyle/>
          <a:p>
            <a:r>
              <a:rPr lang="en-GB" dirty="0" smtClean="0"/>
              <a:t>What do people want with CMOS?</a:t>
            </a:r>
            <a:endParaRPr lang="en-GB" dirty="0"/>
          </a:p>
          <a:p>
            <a:pPr lvl="1"/>
            <a:r>
              <a:rPr lang="en-GB" dirty="0" smtClean="0"/>
              <a:t>Radiation hardness always required?</a:t>
            </a:r>
          </a:p>
          <a:p>
            <a:r>
              <a:rPr lang="en-GB" dirty="0" smtClean="0"/>
              <a:t>What has already been done?</a:t>
            </a:r>
          </a:p>
          <a:p>
            <a:pPr lvl="1"/>
            <a:r>
              <a:rPr lang="en-GB" dirty="0" smtClean="0"/>
              <a:t>Which processes do we fancy?</a:t>
            </a:r>
          </a:p>
          <a:p>
            <a:pPr lvl="1"/>
            <a:r>
              <a:rPr lang="en-GB" dirty="0"/>
              <a:t>Which technologies show promising results</a:t>
            </a:r>
            <a:r>
              <a:rPr lang="en-GB" dirty="0" smtClean="0"/>
              <a:t>?</a:t>
            </a:r>
          </a:p>
          <a:p>
            <a:r>
              <a:rPr lang="en-GB" dirty="0" smtClean="0"/>
              <a:t>Where do we already have expertise?</a:t>
            </a:r>
          </a:p>
        </p:txBody>
      </p:sp>
    </p:spTree>
    <p:extLst>
      <p:ext uri="{BB962C8B-B14F-4D97-AF65-F5344CB8AC3E}">
        <p14:creationId xmlns:p14="http://schemas.microsoft.com/office/powerpoint/2010/main" val="1873414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3C8C93"/>
                </a:solidFill>
              </a:rPr>
              <a:t>Outline</a:t>
            </a:r>
            <a:endParaRPr lang="en-US" altLang="en-US" dirty="0" smtClean="0">
              <a:solidFill>
                <a:srgbClr val="3C8C93"/>
              </a:solidFill>
            </a:endParaRPr>
          </a:p>
        </p:txBody>
      </p:sp>
      <p:sp>
        <p:nvSpPr>
          <p:cNvPr id="13315" name="Content Placeholder 1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75"/>
          </a:xfrm>
        </p:spPr>
        <p:txBody>
          <a:bodyPr/>
          <a:lstStyle/>
          <a:p>
            <a:r>
              <a:rPr lang="en-US" altLang="en-US" dirty="0" smtClean="0"/>
              <a:t>Where we come from</a:t>
            </a:r>
          </a:p>
          <a:p>
            <a:r>
              <a:rPr lang="en-US" altLang="en-US" dirty="0" smtClean="0"/>
              <a:t>What we mean by CMOS sensors</a:t>
            </a:r>
          </a:p>
          <a:p>
            <a:pPr lvl="1"/>
            <a:r>
              <a:rPr lang="en-US" altLang="en-US" dirty="0" smtClean="0"/>
              <a:t>Features for us</a:t>
            </a:r>
          </a:p>
          <a:p>
            <a:pPr lvl="1"/>
            <a:r>
              <a:rPr lang="en-US" altLang="en-US" dirty="0" smtClean="0"/>
              <a:t>Features we need</a:t>
            </a:r>
          </a:p>
          <a:p>
            <a:r>
              <a:rPr lang="en-US" altLang="en-US" dirty="0" smtClean="0"/>
              <a:t>Technologies</a:t>
            </a:r>
          </a:p>
          <a:p>
            <a:pPr lvl="1"/>
            <a:r>
              <a:rPr lang="en-US" altLang="en-US" dirty="0" smtClean="0"/>
              <a:t>Differences and commonalities</a:t>
            </a:r>
          </a:p>
          <a:p>
            <a:pPr lvl="1"/>
            <a:r>
              <a:rPr lang="en-US" altLang="en-US" dirty="0" err="1" smtClean="0"/>
              <a:t>Fabs</a:t>
            </a:r>
            <a:endParaRPr lang="en-US" altLang="en-US" dirty="0" smtClean="0"/>
          </a:p>
          <a:p>
            <a:r>
              <a:rPr lang="en-US" altLang="en-US" dirty="0" smtClean="0"/>
              <a:t>Summary</a:t>
            </a:r>
            <a:endParaRPr lang="en-US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we come from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4784"/>
            <a:ext cx="4390256" cy="4895998"/>
          </a:xfrm>
        </p:spPr>
        <p:txBody>
          <a:bodyPr/>
          <a:lstStyle/>
          <a:p>
            <a:r>
              <a:rPr lang="en-GB" dirty="0" smtClean="0"/>
              <a:t>High energy physics community (as well as others) very often relies on hybrid detector assemblies:</a:t>
            </a:r>
          </a:p>
          <a:p>
            <a:pPr lvl="1"/>
            <a:r>
              <a:rPr lang="en-GB" dirty="0" smtClean="0"/>
              <a:t>Two individual pieces of silicon, different feature sizes, extra handling steps for assembly</a:t>
            </a:r>
          </a:p>
          <a:p>
            <a:r>
              <a:rPr lang="en-GB" dirty="0" smtClean="0"/>
              <a:t>Sensor production usually runs on special substrates</a:t>
            </a:r>
          </a:p>
          <a:p>
            <a:pPr lvl="1"/>
            <a:r>
              <a:rPr lang="en-GB" dirty="0" smtClean="0"/>
              <a:t>Limited number of suppliers</a:t>
            </a:r>
          </a:p>
          <a:p>
            <a:pPr lvl="1"/>
            <a:r>
              <a:rPr lang="en-GB" dirty="0"/>
              <a:t>P</a:t>
            </a:r>
            <a:r>
              <a:rPr lang="en-GB" dirty="0" smtClean="0"/>
              <a:t>roduction rate usually small</a:t>
            </a:r>
          </a:p>
          <a:p>
            <a:endParaRPr lang="en-GB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6156176" y="3645024"/>
            <a:ext cx="2736304" cy="1152128"/>
          </a:xfrm>
          <a:prstGeom prst="rect">
            <a:avLst/>
          </a:prstGeom>
          <a:solidFill>
            <a:srgbClr val="A9ADD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Sensor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660232" y="2924944"/>
            <a:ext cx="1872208" cy="7200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ea typeface="ヒラギノ角ゴ Pro W3" pitchFamily="84" charset="-128"/>
              </a:rPr>
              <a:t>Interconnect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6480212" y="2204864"/>
            <a:ext cx="2232248" cy="936104"/>
          </a:xfrm>
          <a:prstGeom prst="roundRect">
            <a:avLst/>
          </a:prstGeom>
          <a:solidFill>
            <a:srgbClr val="A9ADD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Frontend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3590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Ppd-dfs.pp.rl.ac.uk\ppd\fedid\lyr76250\Work\CMOS\Talks\medium_format_vs_dslr_sens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83" b="89904" l="10000" r="64211">
                        <a14:foregroundMark x1="38684" y1="67147" x2="52632" y2="68269"/>
                        <a14:foregroundMark x1="29474" y1="8654" x2="55877" y2="8654"/>
                        <a14:foregroundMark x1="31842" y1="6410" x2="32456" y2="8654"/>
                        <a14:foregroundMark x1="30614" y1="72115" x2="32807" y2="73237"/>
                        <a14:foregroundMark x1="53421" y1="72115" x2="55263" y2="714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4725144"/>
            <a:ext cx="4672571" cy="255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CMOS sensors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4632" cy="309579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Physics community seeks to tap into potential from semiconductor production:</a:t>
            </a:r>
          </a:p>
          <a:p>
            <a:r>
              <a:rPr lang="en-GB" dirty="0" smtClean="0"/>
              <a:t>Current camera imaging sensors deliver 1um2 pixels for imaging purposes</a:t>
            </a:r>
          </a:p>
          <a:p>
            <a:pPr lvl="1"/>
            <a:r>
              <a:rPr lang="en-GB" dirty="0" smtClean="0"/>
              <a:t>Scientific community very often rests at the 100x100um2</a:t>
            </a:r>
          </a:p>
          <a:p>
            <a:r>
              <a:rPr lang="en-GB" dirty="0" smtClean="0"/>
              <a:t>CMOS production happens in large volumes</a:t>
            </a:r>
          </a:p>
          <a:p>
            <a:pPr lvl="1"/>
            <a:r>
              <a:rPr lang="en-GB" dirty="0" smtClean="0"/>
              <a:t>Many “secure” providers</a:t>
            </a:r>
          </a:p>
          <a:p>
            <a:pPr lvl="1"/>
            <a:r>
              <a:rPr lang="en-GB" dirty="0" smtClean="0"/>
              <a:t>Large wafers used, reduces cost</a:t>
            </a:r>
          </a:p>
          <a:p>
            <a:r>
              <a:rPr lang="en-GB" dirty="0" smtClean="0"/>
              <a:t>Single layer assembly makes it easier to build thin structures (down to 50um)</a:t>
            </a:r>
          </a:p>
        </p:txBody>
      </p:sp>
    </p:spTree>
    <p:extLst>
      <p:ext uri="{BB962C8B-B14F-4D97-AF65-F5344CB8AC3E}">
        <p14:creationId xmlns:p14="http://schemas.microsoft.com/office/powerpoint/2010/main" val="2641873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scale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0" y="1125064"/>
            <a:ext cx="2915816" cy="2160240"/>
          </a:xfrm>
          <a:prstGeom prst="rect">
            <a:avLst/>
          </a:prstGeom>
          <a:solidFill>
            <a:srgbClr val="A9ADD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-36512" y="3285304"/>
            <a:ext cx="360000" cy="36004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32048" y="3285304"/>
            <a:ext cx="360000" cy="36004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899592" y="3285304"/>
            <a:ext cx="360000" cy="36004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368152" y="3285304"/>
            <a:ext cx="360000" cy="36004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835696" y="3285304"/>
            <a:ext cx="360000" cy="36004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-36512" y="3645344"/>
            <a:ext cx="3672408" cy="2880000"/>
          </a:xfrm>
          <a:prstGeom prst="rect">
            <a:avLst/>
          </a:prstGeom>
          <a:solidFill>
            <a:srgbClr val="A9ADD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860032" y="3717032"/>
            <a:ext cx="4283968" cy="720000"/>
          </a:xfrm>
          <a:prstGeom prst="rect">
            <a:avLst/>
          </a:prstGeom>
          <a:solidFill>
            <a:srgbClr val="A9ADD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9243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CMOS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95989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What we already get from the imaging sensor world:</a:t>
            </a:r>
          </a:p>
          <a:p>
            <a:pPr lvl="1"/>
            <a:r>
              <a:rPr lang="en-GB" dirty="0" smtClean="0"/>
              <a:t>High resolution</a:t>
            </a:r>
          </a:p>
          <a:p>
            <a:pPr lvl="1"/>
            <a:r>
              <a:rPr lang="en-GB" dirty="0" smtClean="0"/>
              <a:t>Low noise</a:t>
            </a:r>
          </a:p>
          <a:p>
            <a:pPr lvl="2"/>
            <a:r>
              <a:rPr lang="en-GB" dirty="0" smtClean="0"/>
              <a:t>Depending on process and implementation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What we still need:</a:t>
            </a:r>
          </a:p>
          <a:p>
            <a:pPr lvl="1"/>
            <a:r>
              <a:rPr lang="en-GB" dirty="0" smtClean="0"/>
              <a:t>Consistent (and possibly fast) timing</a:t>
            </a:r>
          </a:p>
          <a:p>
            <a:pPr lvl="2"/>
            <a:r>
              <a:rPr lang="en-GB" dirty="0" smtClean="0"/>
              <a:t>LHC based experiments need to associate measurements with bunch timing (25ns spacing)</a:t>
            </a:r>
          </a:p>
          <a:p>
            <a:pPr lvl="1"/>
            <a:r>
              <a:rPr lang="en-GB" dirty="0" smtClean="0"/>
              <a:t>Radiation hardness</a:t>
            </a:r>
          </a:p>
          <a:p>
            <a:pPr lvl="2"/>
            <a:r>
              <a:rPr lang="en-GB" dirty="0" smtClean="0"/>
              <a:t>Ionising dose resistance comes (almost) for free in (most) processes (up to O( 50Mrad ))</a:t>
            </a:r>
          </a:p>
          <a:p>
            <a:pPr lvl="2"/>
            <a:r>
              <a:rPr lang="en-GB" dirty="0" smtClean="0"/>
              <a:t>Bulk damage changes collection efficiency (not necessarily bad)</a:t>
            </a:r>
          </a:p>
          <a:p>
            <a:pPr lvl="1"/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395536" y="2852936"/>
            <a:ext cx="8208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07604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Nomenclatures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453595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Many processes are either branded as HV or HR</a:t>
            </a:r>
          </a:p>
          <a:p>
            <a:pPr lvl="1"/>
            <a:r>
              <a:rPr lang="en-GB" dirty="0" smtClean="0"/>
              <a:t>A high voltage (HV) process can be delivered on a highly resistive substrate</a:t>
            </a:r>
          </a:p>
          <a:p>
            <a:pPr lvl="1"/>
            <a:r>
              <a:rPr lang="en-GB" dirty="0" smtClean="0"/>
              <a:t>A high resistivity (HR) process can be designed to have high voltage applied to its sensitive volume</a:t>
            </a:r>
          </a:p>
          <a:p>
            <a:r>
              <a:rPr lang="en-GB" dirty="0" smtClean="0"/>
              <a:t>Processes actually differ in</a:t>
            </a:r>
          </a:p>
          <a:p>
            <a:pPr lvl="1"/>
            <a:r>
              <a:rPr lang="en-GB" dirty="0" smtClean="0"/>
              <a:t>Feature size (some allowing for full monolithic implementations - MAPS)</a:t>
            </a:r>
          </a:p>
          <a:p>
            <a:pPr lvl="1"/>
            <a:r>
              <a:rPr lang="en-GB" dirty="0" smtClean="0"/>
              <a:t>Available number of deep-wells/metals</a:t>
            </a:r>
          </a:p>
          <a:p>
            <a:pPr lvl="1"/>
            <a:r>
              <a:rPr lang="en-GB" dirty="0" smtClean="0"/>
              <a:t>Silicon base (</a:t>
            </a:r>
            <a:r>
              <a:rPr lang="en-GB" dirty="0"/>
              <a:t>Bulk, </a:t>
            </a:r>
            <a:r>
              <a:rPr lang="en-GB" dirty="0" smtClean="0"/>
              <a:t>Epitaxial, Silicon on Insulator)</a:t>
            </a:r>
          </a:p>
          <a:p>
            <a:r>
              <a:rPr lang="en-GB" dirty="0" err="1" smtClean="0"/>
              <a:t>Fabs</a:t>
            </a:r>
            <a:endParaRPr lang="en-GB" dirty="0"/>
          </a:p>
          <a:p>
            <a:pPr lvl="1"/>
            <a:r>
              <a:rPr lang="en-GB" dirty="0" smtClean="0"/>
              <a:t>Some come with their own Multi-purpose-wafer (MPW) program</a:t>
            </a:r>
          </a:p>
          <a:p>
            <a:pPr lvl="1"/>
            <a:r>
              <a:rPr lang="en-GB" dirty="0"/>
              <a:t>Some are available through </a:t>
            </a:r>
            <a:r>
              <a:rPr lang="en-GB" dirty="0" smtClean="0"/>
              <a:t>Euro-practice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9172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Cross-sections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437112"/>
            <a:ext cx="7772400" cy="1440160"/>
          </a:xfrm>
        </p:spPr>
        <p:txBody>
          <a:bodyPr/>
          <a:lstStyle/>
          <a:p>
            <a:r>
              <a:rPr lang="en-GB" dirty="0" smtClean="0"/>
              <a:t>Different charge collection electrodes</a:t>
            </a:r>
          </a:p>
          <a:p>
            <a:pPr lvl="1"/>
            <a:r>
              <a:rPr lang="en-GB" dirty="0" smtClean="0"/>
              <a:t>Larger fill factor gives more rad-hardness, but larger noise</a:t>
            </a:r>
          </a:p>
          <a:p>
            <a:r>
              <a:rPr lang="en-GB" dirty="0" smtClean="0"/>
              <a:t>Isolation of CMOS depends on process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400318"/>
              </p:ext>
            </p:extLst>
          </p:nvPr>
        </p:nvGraphicFramePr>
        <p:xfrm>
          <a:off x="4932040" y="1434249"/>
          <a:ext cx="3923928" cy="2426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name="Acrobat Document" r:id="rId3" imgW="6191177" imgH="3828870" progId="AcroExch.Document.DC">
                  <p:embed/>
                </p:oleObj>
              </mc:Choice>
              <mc:Fallback>
                <p:oleObj name="Acrobat Document" r:id="rId3" imgW="6191177" imgH="382887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32040" y="1434249"/>
                        <a:ext cx="3923928" cy="24267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8457471"/>
              </p:ext>
            </p:extLst>
          </p:nvPr>
        </p:nvGraphicFramePr>
        <p:xfrm>
          <a:off x="395535" y="1412776"/>
          <a:ext cx="3960441" cy="2449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Acrobat Document" r:id="rId5" imgW="6191177" imgH="3828870" progId="AcroExch.Document.DC">
                  <p:embed/>
                </p:oleObj>
              </mc:Choice>
              <mc:Fallback>
                <p:oleObj name="Acrobat Document" r:id="rId5" imgW="6191177" imgH="382887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535" y="1412776"/>
                        <a:ext cx="3960441" cy="24493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ounded Rectangle 5"/>
          <p:cNvSpPr/>
          <p:nvPr/>
        </p:nvSpPr>
        <p:spPr bwMode="auto">
          <a:xfrm>
            <a:off x="251520" y="2204864"/>
            <a:ext cx="4176464" cy="36004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724128" y="1484784"/>
            <a:ext cx="432048" cy="576064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3413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Fab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032" y="1557338"/>
            <a:ext cx="7772400" cy="4103910"/>
          </a:xfrm>
        </p:spPr>
        <p:txBody>
          <a:bodyPr>
            <a:normAutofit/>
          </a:bodyPr>
          <a:lstStyle/>
          <a:p>
            <a:r>
              <a:rPr lang="en-GB" b="1" dirty="0" smtClean="0"/>
              <a:t>AMS </a:t>
            </a:r>
            <a:r>
              <a:rPr lang="en-GB" dirty="0" smtClean="0"/>
              <a:t>(180nm/350nm, 120V design rules)</a:t>
            </a:r>
          </a:p>
          <a:p>
            <a:r>
              <a:rPr lang="en-GB" i="1" dirty="0" err="1" smtClean="0"/>
              <a:t>TowerJazz</a:t>
            </a:r>
            <a:r>
              <a:rPr lang="en-GB" i="1" dirty="0" smtClean="0"/>
              <a:t> </a:t>
            </a:r>
            <a:r>
              <a:rPr lang="en-GB" dirty="0" smtClean="0"/>
              <a:t>(180nm, EPI, stitching)</a:t>
            </a:r>
          </a:p>
          <a:p>
            <a:r>
              <a:rPr lang="en-GB" i="1" dirty="0" err="1" smtClean="0"/>
              <a:t>Lfoundry</a:t>
            </a:r>
            <a:r>
              <a:rPr lang="en-GB" dirty="0" smtClean="0"/>
              <a:t> (150nm, HV design rules, stacked deep wells)</a:t>
            </a:r>
          </a:p>
          <a:p>
            <a:r>
              <a:rPr lang="en-GB" b="1" dirty="0" smtClean="0"/>
              <a:t>Global Foundry </a:t>
            </a:r>
            <a:r>
              <a:rPr lang="en-GB" dirty="0" smtClean="0"/>
              <a:t>(130nm)</a:t>
            </a:r>
          </a:p>
          <a:p>
            <a:r>
              <a:rPr lang="en-GB" dirty="0" smtClean="0"/>
              <a:t>ESPROS (150nm)</a:t>
            </a:r>
          </a:p>
          <a:p>
            <a:r>
              <a:rPr lang="en-GB" b="1" dirty="0" smtClean="0"/>
              <a:t>XFAB </a:t>
            </a:r>
            <a:r>
              <a:rPr lang="en-GB" dirty="0" smtClean="0"/>
              <a:t>(180nm SOI)</a:t>
            </a:r>
          </a:p>
          <a:p>
            <a:pPr marL="0" indent="0">
              <a:buNone/>
            </a:pPr>
            <a:r>
              <a:rPr lang="en-GB" dirty="0" smtClean="0"/>
              <a:t>These are all being looked at by various groups in Europe with partial contributions from the UK here and there</a:t>
            </a:r>
            <a:endParaRPr lang="en-GB" dirty="0"/>
          </a:p>
          <a:p>
            <a:pPr marL="0" indent="0">
              <a:buNone/>
            </a:pPr>
            <a:endParaRPr lang="en-GB" sz="1600" b="1" dirty="0" smtClean="0"/>
          </a:p>
          <a:p>
            <a:pPr marL="0" indent="0">
              <a:buNone/>
            </a:pPr>
            <a:r>
              <a:rPr lang="en-GB" sz="1600" b="1" dirty="0" smtClean="0"/>
              <a:t>MPW </a:t>
            </a:r>
            <a:r>
              <a:rPr lang="en-GB" sz="1600" dirty="0" smtClean="0"/>
              <a:t>through </a:t>
            </a:r>
            <a:r>
              <a:rPr lang="en-GB" sz="1600" dirty="0" err="1" smtClean="0"/>
              <a:t>Europractice</a:t>
            </a:r>
            <a:r>
              <a:rPr lang="en-GB" sz="1600" dirty="0" smtClean="0"/>
              <a:t>, </a:t>
            </a:r>
            <a:r>
              <a:rPr lang="en-GB" sz="1600" i="1" dirty="0" smtClean="0"/>
              <a:t>MPW </a:t>
            </a:r>
            <a:r>
              <a:rPr lang="en-GB" sz="1600" dirty="0" smtClean="0"/>
              <a:t>through foundry</a:t>
            </a:r>
            <a:endParaRPr lang="en-GB" sz="1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379136359"/>
      </p:ext>
    </p:extLst>
  </p:cSld>
  <p:clrMapOvr>
    <a:masterClrMapping/>
  </p:clrMapOvr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43DFA70B-2EBB-489B-8E34-F6A10FA68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96FBB7F-3BD1-4268-A9F5-6DA0E1615553}">
  <ds:schemaRefs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sharepoint/v3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6552</TotalTime>
  <Words>707</Words>
  <Application>Microsoft Office PowerPoint</Application>
  <PresentationFormat>On-screen Show (4:3)</PresentationFormat>
  <Paragraphs>106</Paragraphs>
  <Slides>13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STFC_PowerPoint_template</vt:lpstr>
      <vt:lpstr>1_Blank Presentation</vt:lpstr>
      <vt:lpstr>Adobe Acrobat Document</vt:lpstr>
      <vt:lpstr>CMOS: A broad overview</vt:lpstr>
      <vt:lpstr>Outline</vt:lpstr>
      <vt:lpstr>Where we come from</vt:lpstr>
      <vt:lpstr>CMOS sensors</vt:lpstr>
      <vt:lpstr>To scale</vt:lpstr>
      <vt:lpstr>CMOS Features</vt:lpstr>
      <vt:lpstr>Nomenclatures</vt:lpstr>
      <vt:lpstr>Cross-sections</vt:lpstr>
      <vt:lpstr>Fab List</vt:lpstr>
      <vt:lpstr>Design cycles and cost</vt:lpstr>
      <vt:lpstr>Testing requirements</vt:lpstr>
      <vt:lpstr>What we need</vt:lpstr>
      <vt:lpstr>Summary … thoughts for the day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CMOS: A broad overview</dc:title>
  <dc:creator>Dopke, Jens (STFC,RAL,PPD)</dc:creator>
  <cp:lastModifiedBy>Dopke, Jens (STFC,RAL,PPD)</cp:lastModifiedBy>
  <cp:revision>64</cp:revision>
  <dcterms:created xsi:type="dcterms:W3CDTF">2016-03-05T18:49:03Z</dcterms:created>
  <dcterms:modified xsi:type="dcterms:W3CDTF">2016-03-10T08:01:23Z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ContentTypeId">
    <vt:lpwstr>0x010100F731947B08D5984288BC8B16A979FF50</vt:lpwstr>
  </property>
</Properties>
</file>