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28"/>
  </p:notesMasterIdLst>
  <p:handoutMasterIdLst>
    <p:handoutMasterId r:id="rId29"/>
  </p:handoutMasterIdLst>
  <p:sldIdLst>
    <p:sldId id="385" r:id="rId2"/>
    <p:sldId id="386" r:id="rId3"/>
    <p:sldId id="389" r:id="rId4"/>
    <p:sldId id="390" r:id="rId5"/>
    <p:sldId id="387" r:id="rId6"/>
    <p:sldId id="391" r:id="rId7"/>
    <p:sldId id="392" r:id="rId8"/>
    <p:sldId id="393" r:id="rId9"/>
    <p:sldId id="394" r:id="rId10"/>
    <p:sldId id="398" r:id="rId11"/>
    <p:sldId id="400" r:id="rId12"/>
    <p:sldId id="401" r:id="rId13"/>
    <p:sldId id="402" r:id="rId14"/>
    <p:sldId id="374" r:id="rId15"/>
    <p:sldId id="375" r:id="rId16"/>
    <p:sldId id="403" r:id="rId17"/>
    <p:sldId id="379" r:id="rId18"/>
    <p:sldId id="397" r:id="rId19"/>
    <p:sldId id="378" r:id="rId20"/>
    <p:sldId id="380" r:id="rId21"/>
    <p:sldId id="359" r:id="rId22"/>
    <p:sldId id="383" r:id="rId23"/>
    <p:sldId id="381" r:id="rId24"/>
    <p:sldId id="328" r:id="rId25"/>
    <p:sldId id="395" r:id="rId26"/>
    <p:sldId id="396" r:id="rId27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79FF"/>
    <a:srgbClr val="FF2CDF"/>
    <a:srgbClr val="0000FF"/>
    <a:srgbClr val="009900"/>
    <a:srgbClr val="FF0000"/>
    <a:srgbClr val="FF00FF"/>
    <a:srgbClr val="00FF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1528" y="-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2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0DDCED-0A7E-48D7-B90E-EA11BE68B9F7}" type="datetimeFigureOut">
              <a:rPr lang="en-US" altLang="en-US"/>
              <a:pPr/>
              <a:t>10/03/16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C6D46AA-8989-4567-8A4A-8223BBF311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33824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Cliquez pour modifier les styles du texte du masque</a:t>
            </a:r>
          </a:p>
          <a:p>
            <a:pPr lvl="1"/>
            <a:r>
              <a:rPr lang="en-US" altLang="en-US" smtClean="0"/>
              <a:t>Deuxième niveau</a:t>
            </a:r>
          </a:p>
          <a:p>
            <a:pPr lvl="2"/>
            <a:r>
              <a:rPr lang="en-US" altLang="en-US" smtClean="0"/>
              <a:t>Troisième niveau</a:t>
            </a:r>
          </a:p>
          <a:p>
            <a:pPr lvl="3"/>
            <a:r>
              <a:rPr lang="en-US" altLang="en-US" smtClean="0"/>
              <a:t>Quatrième niveau</a:t>
            </a:r>
          </a:p>
          <a:p>
            <a:pPr lvl="4"/>
            <a:r>
              <a:rPr lang="en-US" altLang="en-US" smtClean="0"/>
              <a:t>Cinquième niveau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4988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0263"/>
            <a:ext cx="3074988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B804ECA0-604F-4A47-81EB-C3D1FF54F1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02233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4ECA0-604F-4A47-81EB-C3D1FF54F1FC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34720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Tests we need to do to validate technology-</a:t>
            </a:r>
            <a:r>
              <a:rPr lang="en-GB" baseline="0" dirty="0" smtClean="0"/>
              <a:t> power consumption is the dominant factor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4ECA0-604F-4A47-81EB-C3D1FF54F1FC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99462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Want to look at potential physics</a:t>
            </a:r>
            <a:r>
              <a:rPr lang="en-GB" baseline="0" dirty="0" smtClean="0"/>
              <a:t> benefits other than cheapness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4ECA0-604F-4A47-81EB-C3D1FF54F1FC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9394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Mention FCC, funding acquired</a:t>
            </a:r>
            <a:r>
              <a:rPr lang="en-GB" baseline="0" dirty="0" smtClean="0"/>
              <a:t> for rad hard maps, simulations done in the context of </a:t>
            </a:r>
            <a:r>
              <a:rPr lang="en-GB" baseline="0" smtClean="0"/>
              <a:t>ILD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4ECA0-604F-4A47-81EB-C3D1FF54F1FC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2491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Discuss how the deviations are caused by saturation of DECAL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4ECA0-604F-4A47-81EB-C3D1FF54F1FC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82642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Leave</a:t>
            </a:r>
            <a:r>
              <a:rPr lang="en-GB" baseline="0" dirty="0" smtClean="0"/>
              <a:t> </a:t>
            </a:r>
            <a:r>
              <a:rPr lang="en-GB" dirty="0" smtClean="0"/>
              <a:t>with an image from the </a:t>
            </a:r>
            <a:r>
              <a:rPr lang="en-GB" dirty="0" err="1" smtClean="0"/>
              <a:t>ilc</a:t>
            </a:r>
            <a:r>
              <a:rPr lang="en-GB" dirty="0" smtClean="0"/>
              <a:t> event display showing</a:t>
            </a:r>
            <a:r>
              <a:rPr lang="en-GB" baseline="0" dirty="0" smtClean="0"/>
              <a:t> the detail acquired by using the DECAL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4ECA0-604F-4A47-81EB-C3D1FF54F1FC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8891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Emphasise lack</a:t>
            </a:r>
            <a:r>
              <a:rPr lang="en-GB" baseline="0" dirty="0" smtClean="0"/>
              <a:t> of pressure on readout speed, lack of active cooling, use of particle </a:t>
            </a:r>
            <a:r>
              <a:rPr lang="en-GB" baseline="0" dirty="0" smtClean="0"/>
              <a:t>flow.</a:t>
            </a:r>
          </a:p>
          <a:p>
            <a:r>
              <a:rPr lang="en-GB" baseline="0" dirty="0" smtClean="0"/>
              <a:t>Main emphasis of </a:t>
            </a:r>
            <a:r>
              <a:rPr lang="en-GB" baseline="0" dirty="0" err="1" smtClean="0"/>
              <a:t>calorimetry</a:t>
            </a:r>
            <a:r>
              <a:rPr lang="en-GB" baseline="0" dirty="0" smtClean="0"/>
              <a:t> is to obtain the best measurement of </a:t>
            </a:r>
            <a:r>
              <a:rPr lang="en-GB" baseline="0" dirty="0" err="1" smtClean="0"/>
              <a:t>hadronic</a:t>
            </a:r>
            <a:r>
              <a:rPr lang="en-GB" baseline="0" dirty="0" smtClean="0"/>
              <a:t> jet energies, in conjunction with trackers via particle flow approach.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4ECA0-604F-4A47-81EB-C3D1FF54F1FC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0478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Sets minimum requirement for detector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4ECA0-604F-4A47-81EB-C3D1FF54F1FC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8188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Show current</a:t>
            </a:r>
            <a:r>
              <a:rPr lang="en-GB" baseline="0" dirty="0" smtClean="0"/>
              <a:t> AECAL</a:t>
            </a:r>
            <a:r>
              <a:rPr lang="en-GB" dirty="0" smtClean="0"/>
              <a:t> structure, mention that is based on 5x5mm silicon </a:t>
            </a:r>
            <a:r>
              <a:rPr lang="en-GB" dirty="0" smtClean="0"/>
              <a:t>diodes, </a:t>
            </a:r>
            <a:r>
              <a:rPr lang="en-GB" dirty="0" smtClean="0"/>
              <a:t>extensively </a:t>
            </a:r>
            <a:r>
              <a:rPr lang="en-GB" dirty="0" smtClean="0"/>
              <a:t>tested – but expensive.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4ECA0-604F-4A47-81EB-C3D1FF54F1FC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02346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Novel idea, led by UK</a:t>
            </a:r>
            <a:r>
              <a:rPr lang="en-GB" baseline="0" dirty="0" smtClean="0"/>
              <a:t> groups for </a:t>
            </a:r>
            <a:r>
              <a:rPr lang="en-GB" baseline="0" dirty="0" smtClean="0"/>
              <a:t>ILC, </a:t>
            </a:r>
            <a:r>
              <a:rPr lang="en-GB" baseline="0" dirty="0" smtClean="0"/>
              <a:t>potential to improve on analogue by removing problems due to variation in thickness of material seen by particles at differing angles, nowhere near as tested as AECAL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4ECA0-604F-4A47-81EB-C3D1FF54F1FC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71191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CMOS</a:t>
            </a:r>
            <a:r>
              <a:rPr lang="en-GB" baseline="0" dirty="0" smtClean="0"/>
              <a:t> necessary for required granularity, highlight other benefits of CMOS, mention both previous sensors and their adaptations- deep p well and HR/HV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4ECA0-604F-4A47-81EB-C3D1FF54F1FC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55991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Want to briefly discuss what tests have been done so far, describe</a:t>
            </a:r>
            <a:r>
              <a:rPr lang="en-GB" baseline="0" dirty="0" smtClean="0"/>
              <a:t> what you see for next few slides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4ECA0-604F-4A47-81EB-C3D1FF54F1FC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13187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Conclude that sensors</a:t>
            </a:r>
            <a:r>
              <a:rPr lang="en-GB" baseline="0" dirty="0" smtClean="0"/>
              <a:t> are radiation hard enough for </a:t>
            </a:r>
            <a:r>
              <a:rPr lang="en-GB" baseline="0" dirty="0" err="1" smtClean="0"/>
              <a:t>e+e</a:t>
            </a:r>
            <a:r>
              <a:rPr lang="en-GB" baseline="0" dirty="0" smtClean="0"/>
              <a:t>- applications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4ECA0-604F-4A47-81EB-C3D1FF54F1FC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33081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Relate back to requirement</a:t>
            </a:r>
            <a:r>
              <a:rPr lang="en-GB" baseline="0" dirty="0" smtClean="0"/>
              <a:t> on Jet Energy resolution- still of the right order to meet requirements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4ECA0-604F-4A47-81EB-C3D1FF54F1FC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013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itchFamily="18" charset="0"/>
                </a:endParaRPr>
              </a:p>
            </p:txBody>
          </p:sp>
        </p:grpSp>
      </p:grpSp>
      <p:sp>
        <p:nvSpPr>
          <p:cNvPr id="6760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Cliquez pour modifier le style du titre</a:t>
            </a:r>
          </a:p>
        </p:txBody>
      </p:sp>
      <p:sp>
        <p:nvSpPr>
          <p:cNvPr id="6760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Cliquez pour modifier le style des sous-titres du masque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39FB7D-EF13-4958-81DE-426E734575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9473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E82146-CE1D-4459-93F5-B2527074408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9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178BA9-C58E-46D7-9AF0-245148A3CFA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903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618DBB-3735-4704-93C5-54D32D0B090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764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A4637E-2B3D-4B24-AF7A-12BF7502E77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105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7C2CC9-9A73-4A2D-BD04-CEAAA54F960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638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562082-60A6-4F0C-AC05-0D7138803BE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231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6F1003-01F7-4927-81A2-6F2EBF34FC0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917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97FD41-FAB0-440B-B275-6F902CC4C6B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544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35DAA2-AD4C-47BC-A220-174F475F46A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909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61F03E-CB0C-400B-844D-8B21262CC74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877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92B09C63-9F68-4250-90E2-BB323521488B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 sz="1800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 sz="1800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 sz="1800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 sz="1800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 sz="1800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 sz="1800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Cliquez pour modifier le style du titre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Cliquez pour modifier les styles du texte du masque</a:t>
            </a:r>
          </a:p>
          <a:p>
            <a:pPr lvl="1"/>
            <a:r>
              <a:rPr lang="en-US" altLang="en-US" smtClean="0"/>
              <a:t>Deuxième niveau</a:t>
            </a:r>
          </a:p>
          <a:p>
            <a:pPr lvl="2"/>
            <a:r>
              <a:rPr lang="en-US" altLang="en-US" smtClean="0"/>
              <a:t>Troisième niveau</a:t>
            </a:r>
          </a:p>
          <a:p>
            <a:pPr lvl="3"/>
            <a:r>
              <a:rPr lang="en-US" altLang="en-US" smtClean="0"/>
              <a:t>Quatrième niveau</a:t>
            </a:r>
          </a:p>
          <a:p>
            <a:pPr lvl="4"/>
            <a:r>
              <a:rPr lang="en-US" altLang="en-US" smtClean="0"/>
              <a:t>Cinquième niveau</a:t>
            </a:r>
          </a:p>
        </p:txBody>
      </p:sp>
      <p:sp>
        <p:nvSpPr>
          <p:cNvPr id="6657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hyperlink" Target="http://www-flc.desy.de/ldcoptimization/tools/mokkaxref.php%23model_ILD_O1_v02" TargetMode="External"/><Relationship Id="rId5" Type="http://schemas.openxmlformats.org/officeDocument/2006/relationships/hyperlink" Target="http://etheses.bham.ac.uk/4515/" TargetMode="External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hyperlink" Target="http://ilcagenda.linearcollider.org/conferenceOtherViews.py?confId=5840&amp;view=standard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etheses.bham.ac.uk/4515/" TargetMode="External"/><Relationship Id="rId4" Type="http://schemas.openxmlformats.org/officeDocument/2006/relationships/hyperlink" Target="http://dx.doi.org/10.1140/epjc/s10052-015-3532-4" TargetMode="External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-flc.desy.de/ldcoptimization/tools/mokkaxref.php%23model_ILD_O1_v02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hyperlink" Target="http://dx.doi.org/10.1088/1748-0221/8/01/P01007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1828800"/>
            <a:ext cx="6248400" cy="2209800"/>
          </a:xfrm>
        </p:spPr>
        <p:txBody>
          <a:bodyPr/>
          <a:lstStyle/>
          <a:p>
            <a:r>
              <a:rPr lang="it-IT" dirty="0"/>
              <a:t>MAPS for </a:t>
            </a:r>
            <a:r>
              <a:rPr lang="it-IT" dirty="0" smtClean="0"/>
              <a:t>Calorimetry </a:t>
            </a:r>
            <a:r>
              <a:rPr lang="it-IT" dirty="0"/>
              <a:t>in e+e-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Alasdair Winter</a:t>
            </a:r>
          </a:p>
          <a:p>
            <a:r>
              <a:rPr lang="en-GB" dirty="0" smtClean="0"/>
              <a:t>University of Birmingham</a:t>
            </a:r>
            <a:endParaRPr lang="en-GB" dirty="0"/>
          </a:p>
        </p:txBody>
      </p:sp>
      <p:pic>
        <p:nvPicPr>
          <p:cNvPr id="4" name="Picture 2" descr="http://www.cs.bham.ac.uk/%7Estolkinr/images/UoB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267200"/>
            <a:ext cx="2012068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FB7D-EF13-4958-81DE-426E734575AB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8259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219200"/>
            <a:ext cx="4564063" cy="293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Pre-2015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267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altLang="en-US" sz="1800" smtClean="0">
                <a:ea typeface="ＭＳ Ｐゴシック" pitchFamily="34" charset="-128"/>
              </a:rPr>
              <a:t>Full Mokka, DBD vintage</a:t>
            </a:r>
          </a:p>
          <a:p>
            <a:pPr>
              <a:lnSpc>
                <a:spcPct val="80000"/>
              </a:lnSpc>
            </a:pPr>
            <a:r>
              <a:rPr lang="en-GB" altLang="en-US" sz="1800" smtClean="0">
                <a:ea typeface="ＭＳ Ｐゴシック" pitchFamily="34" charset="-128"/>
              </a:rPr>
              <a:t>Compare SiECAL with DECAL in ttH study</a:t>
            </a:r>
          </a:p>
          <a:p>
            <a:pPr>
              <a:lnSpc>
                <a:spcPct val="80000"/>
              </a:lnSpc>
            </a:pPr>
            <a:r>
              <a:rPr lang="en-GB" altLang="en-US" sz="1800" smtClean="0">
                <a:solidFill>
                  <a:srgbClr val="FF0000"/>
                </a:solidFill>
                <a:ea typeface="ＭＳ Ｐゴシック" pitchFamily="34" charset="-128"/>
              </a:rPr>
              <a:t>Multi-jet performance </a:t>
            </a:r>
          </a:p>
          <a:p>
            <a:pPr>
              <a:lnSpc>
                <a:spcPct val="80000"/>
              </a:lnSpc>
            </a:pPr>
            <a:r>
              <a:rPr lang="en-GB" altLang="en-US" sz="1800" smtClean="0">
                <a:ea typeface="ＭＳ Ｐゴシック" pitchFamily="34" charset="-128"/>
              </a:rPr>
              <a:t>Detector model </a:t>
            </a:r>
            <a:r>
              <a:rPr lang="en-GB" altLang="en-US" sz="1800" smtClean="0">
                <a:ea typeface="ＭＳ Ｐゴシック" pitchFamily="34" charset="-128"/>
                <a:hlinkClick r:id="rId4"/>
              </a:rPr>
              <a:t>ILD_01_v02</a:t>
            </a:r>
            <a:endParaRPr lang="en-GB" altLang="en-US" sz="180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en-GB" altLang="en-US" sz="1800" smtClean="0">
                <a:ea typeface="ＭＳ Ｐゴシック" pitchFamily="34" charset="-128"/>
              </a:rPr>
              <a:t>Only parameters changed were </a:t>
            </a:r>
          </a:p>
          <a:p>
            <a:pPr lvl="1">
              <a:lnSpc>
                <a:spcPct val="80000"/>
              </a:lnSpc>
            </a:pPr>
            <a:r>
              <a:rPr lang="en-GB" altLang="en-US" sz="1500" smtClean="0">
                <a:ea typeface="ＭＳ Ｐゴシック" pitchFamily="34" charset="-128"/>
              </a:rPr>
              <a:t>Cell sizes reduced to 50x50</a:t>
            </a:r>
            <a:r>
              <a:rPr lang="en-GB" altLang="en-US" sz="1500" smtClean="0">
                <a:latin typeface="Symbol" pitchFamily="18" charset="2"/>
                <a:ea typeface="ＭＳ Ｐゴシック" pitchFamily="34" charset="-128"/>
              </a:rPr>
              <a:t>m</a:t>
            </a:r>
            <a:r>
              <a:rPr lang="en-GB" altLang="en-US" sz="1500" smtClean="0">
                <a:ea typeface="ＭＳ Ｐゴシック" pitchFamily="34" charset="-128"/>
              </a:rPr>
              <a:t>m</a:t>
            </a:r>
            <a:r>
              <a:rPr lang="en-GB" altLang="en-US" sz="1500" baseline="30000" smtClean="0">
                <a:ea typeface="ＭＳ Ｐゴシック" pitchFamily="34" charset="-128"/>
              </a:rPr>
              <a:t>2</a:t>
            </a:r>
            <a:endParaRPr lang="en-GB" altLang="en-US" sz="1500" smtClean="0">
              <a:ea typeface="ＭＳ Ｐゴシック" pitchFamily="34" charset="-128"/>
            </a:endParaRPr>
          </a:p>
          <a:p>
            <a:pPr lvl="1">
              <a:lnSpc>
                <a:spcPct val="80000"/>
              </a:lnSpc>
            </a:pPr>
            <a:r>
              <a:rPr lang="en-GB" altLang="en-US" sz="1500" smtClean="0">
                <a:ea typeface="ＭＳ Ｐゴシック" pitchFamily="34" charset="-128"/>
              </a:rPr>
              <a:t>Sensitive epi thickness to 12</a:t>
            </a:r>
            <a:r>
              <a:rPr lang="en-GB" altLang="en-US" sz="1500" smtClean="0">
                <a:latin typeface="Symbol" pitchFamily="18" charset="2"/>
                <a:ea typeface="ＭＳ Ｐゴシック" pitchFamily="34" charset="-128"/>
              </a:rPr>
              <a:t>m</a:t>
            </a:r>
            <a:r>
              <a:rPr lang="en-GB" altLang="en-US" sz="1500" smtClean="0">
                <a:ea typeface="ＭＳ Ｐゴシック" pitchFamily="34" charset="-128"/>
              </a:rPr>
              <a:t>m (as in TPAC sensor)</a:t>
            </a:r>
          </a:p>
          <a:p>
            <a:pPr lvl="1">
              <a:lnSpc>
                <a:spcPct val="80000"/>
              </a:lnSpc>
            </a:pPr>
            <a:r>
              <a:rPr lang="en-GB" altLang="en-US" sz="1500" smtClean="0">
                <a:ea typeface="ＭＳ Ｐゴシック" pitchFamily="34" charset="-128"/>
              </a:rPr>
              <a:t>Digital readout turned on in PandoraPFA</a:t>
            </a:r>
          </a:p>
          <a:p>
            <a:pPr>
              <a:lnSpc>
                <a:spcPct val="80000"/>
              </a:lnSpc>
            </a:pPr>
            <a:r>
              <a:rPr lang="en-GB" altLang="en-US" sz="1800" smtClean="0">
                <a:solidFill>
                  <a:srgbClr val="FF0000"/>
                </a:solidFill>
                <a:ea typeface="ＭＳ Ｐゴシック" pitchFamily="34" charset="-128"/>
              </a:rPr>
              <a:t>Minimal change in performance</a:t>
            </a:r>
          </a:p>
          <a:p>
            <a:pPr lvl="1">
              <a:lnSpc>
                <a:spcPct val="80000"/>
              </a:lnSpc>
            </a:pPr>
            <a:r>
              <a:rPr lang="en-GB" altLang="en-US" sz="1500" smtClean="0">
                <a:ea typeface="ＭＳ Ｐゴシック" pitchFamily="34" charset="-128"/>
              </a:rPr>
              <a:t>Individual quantities and “bottom line” for ttH analysis</a:t>
            </a:r>
          </a:p>
          <a:p>
            <a:pPr lvl="1">
              <a:lnSpc>
                <a:spcPct val="80000"/>
              </a:lnSpc>
            </a:pPr>
            <a:r>
              <a:rPr lang="en-GB" altLang="en-US" sz="1500" smtClean="0">
                <a:ea typeface="ＭＳ Ｐゴシック" pitchFamily="34" charset="-128"/>
              </a:rPr>
              <a:t>All details in </a:t>
            </a:r>
            <a:r>
              <a:rPr lang="en-GB" altLang="en-US" sz="1500" smtClean="0">
                <a:ea typeface="ＭＳ Ｐゴシック" pitchFamily="34" charset="-128"/>
                <a:hlinkClick r:id="rId5"/>
              </a:rPr>
              <a:t>Tony Price thesis ( </a:t>
            </a:r>
            <a:r>
              <a:rPr lang="en-GB" altLang="en-US" sz="1500" smtClean="0">
                <a:ea typeface="ＭＳ Ｐゴシック" pitchFamily="34" charset="-128"/>
              </a:rPr>
              <a:t>and papers: </a:t>
            </a:r>
          </a:p>
        </p:txBody>
      </p:sp>
      <p:pic>
        <p:nvPicPr>
          <p:cNvPr id="24582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597275"/>
            <a:ext cx="4545013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TextBox 10"/>
          <p:cNvSpPr txBox="1">
            <a:spLocks noChangeArrowheads="1"/>
          </p:cNvSpPr>
          <p:nvPr/>
        </p:nvSpPr>
        <p:spPr bwMode="auto">
          <a:xfrm>
            <a:off x="7543800" y="1600200"/>
            <a:ext cx="984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/>
              <a:t>SiECAL</a:t>
            </a:r>
          </a:p>
        </p:txBody>
      </p:sp>
      <p:sp>
        <p:nvSpPr>
          <p:cNvPr id="24584" name="TextBox 11"/>
          <p:cNvSpPr txBox="1">
            <a:spLocks noChangeArrowheads="1"/>
          </p:cNvSpPr>
          <p:nvPr/>
        </p:nvSpPr>
        <p:spPr bwMode="auto">
          <a:xfrm>
            <a:off x="7620000" y="4038600"/>
            <a:ext cx="946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/>
              <a:t>DECAL</a:t>
            </a:r>
          </a:p>
        </p:txBody>
      </p:sp>
      <p:sp>
        <p:nvSpPr>
          <p:cNvPr id="24585" name="TextBox 12"/>
          <p:cNvSpPr txBox="1">
            <a:spLocks noChangeArrowheads="1"/>
          </p:cNvSpPr>
          <p:nvPr/>
        </p:nvSpPr>
        <p:spPr bwMode="auto">
          <a:xfrm rot="-5400000">
            <a:off x="4304507" y="4393406"/>
            <a:ext cx="1689100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/>
              <a:t>RMS</a:t>
            </a:r>
            <a:r>
              <a:rPr lang="en-US" altLang="en-US" sz="1800" baseline="-25000"/>
              <a:t>90</a:t>
            </a:r>
            <a:r>
              <a:rPr lang="en-US" altLang="en-US" sz="1800"/>
              <a:t>(jet) (%)</a:t>
            </a:r>
          </a:p>
        </p:txBody>
      </p:sp>
      <p:sp>
        <p:nvSpPr>
          <p:cNvPr id="24586" name="TextBox 13"/>
          <p:cNvSpPr txBox="1">
            <a:spLocks noChangeArrowheads="1"/>
          </p:cNvSpPr>
          <p:nvPr/>
        </p:nvSpPr>
        <p:spPr bwMode="auto">
          <a:xfrm rot="-5400000">
            <a:off x="4293394" y="2107406"/>
            <a:ext cx="16891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/>
              <a:t>RMS</a:t>
            </a:r>
            <a:r>
              <a:rPr lang="en-US" altLang="en-US" sz="1800" baseline="-25000"/>
              <a:t>90</a:t>
            </a:r>
            <a:r>
              <a:rPr lang="en-US" altLang="en-US" sz="1800"/>
              <a:t>(jet) (%)</a:t>
            </a:r>
          </a:p>
        </p:txBody>
      </p:sp>
      <p:sp>
        <p:nvSpPr>
          <p:cNvPr id="24587" name="TextBox 14"/>
          <p:cNvSpPr txBox="1">
            <a:spLocks noChangeArrowheads="1"/>
          </p:cNvSpPr>
          <p:nvPr/>
        </p:nvSpPr>
        <p:spPr bwMode="auto">
          <a:xfrm>
            <a:off x="6564313" y="914400"/>
            <a:ext cx="979487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/>
              <a:t>uds jets</a:t>
            </a:r>
          </a:p>
        </p:txBody>
      </p:sp>
      <p:sp>
        <p:nvSpPr>
          <p:cNvPr id="24588" name="Rectangle 19"/>
          <p:cNvSpPr>
            <a:spLocks noChangeArrowheads="1"/>
          </p:cNvSpPr>
          <p:nvPr/>
        </p:nvSpPr>
        <p:spPr bwMode="auto">
          <a:xfrm>
            <a:off x="152400" y="5257800"/>
            <a:ext cx="4495800" cy="11699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/>
              <a:t> T. Price, N. Watson, T. Tanabe, and V. Martin, </a:t>
            </a:r>
            <a:r>
              <a:rPr lang="en-US" altLang="en-US" sz="1400" i="1"/>
              <a:t>Measurement of the top Yukawa coupling at sqrt(s)=1 TeV using the ILD detector </a:t>
            </a:r>
          </a:p>
          <a:p>
            <a:pPr eaLnBrk="1" hangingPunct="1"/>
            <a:r>
              <a:rPr lang="en-US" altLang="en-US" sz="1400"/>
              <a:t>LC-REP-2013-004, http://www-flc.desy.de/lcnotes/notes/LC-REP-2013-004.pdf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7C2CC9-9A73-4A2D-BD04-CEAAA54F9601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5452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9063" y="381000"/>
            <a:ext cx="8948737" cy="6491288"/>
          </a:xfrm>
          <a:noFill/>
        </p:spPr>
      </p:pic>
      <p:sp>
        <p:nvSpPr>
          <p:cNvPr id="11" name="Title 23"/>
          <p:cNvSpPr txBox="1">
            <a:spLocks/>
          </p:cNvSpPr>
          <p:nvPr/>
        </p:nvSpPr>
        <p:spPr bwMode="auto">
          <a:xfrm>
            <a:off x="457200" y="381000"/>
            <a:ext cx="853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endParaRPr lang="en-GB" sz="4400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3" name="Title 23"/>
          <p:cNvSpPr txBox="1">
            <a:spLocks/>
          </p:cNvSpPr>
          <p:nvPr/>
        </p:nvSpPr>
        <p:spPr bwMode="auto">
          <a:xfrm>
            <a:off x="0" y="381000"/>
            <a:ext cx="9144000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GB" sz="3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  <a:ea typeface="+mj-ea"/>
                <a:cs typeface="+mj-cs"/>
              </a:rPr>
              <a:t>Cherwell Overview</a:t>
            </a:r>
            <a:endParaRPr lang="en-GB" sz="3600" kern="0" dirty="0">
              <a:latin typeface="+mj-lt"/>
              <a:ea typeface="+mj-ea"/>
              <a:cs typeface="+mj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457200" y="1524000"/>
            <a:ext cx="6781800" cy="838200"/>
          </a:xfrm>
          <a:prstGeom prst="roundRect">
            <a:avLst/>
          </a:prstGeom>
          <a:noFill/>
          <a:ln w="38100" cmpd="sng">
            <a:solidFill>
              <a:srgbClr val="FF2CD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>
              <a:noFill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33400" y="6172200"/>
            <a:ext cx="3200400" cy="304800"/>
          </a:xfrm>
          <a:prstGeom prst="roundRect">
            <a:avLst/>
          </a:prstGeom>
          <a:noFill/>
          <a:ln w="38100" cmpd="sng">
            <a:solidFill>
              <a:srgbClr val="FF2CD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>
              <a:noFill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28600" y="6519863"/>
            <a:ext cx="8458200" cy="338137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600"/>
              <a:t>See </a:t>
            </a:r>
            <a:r>
              <a:rPr lang="en-GB" altLang="en-US" sz="1600">
                <a:hlinkClick r:id="rId3"/>
              </a:rPr>
              <a:t>Fergus Wilson’s talk</a:t>
            </a:r>
            <a:r>
              <a:rPr lang="en-GB" altLang="en-US" sz="1600"/>
              <a:t>, ECFA LC 2013, DESY, for generic MAPS/silicon R&amp;D in UK</a:t>
            </a:r>
          </a:p>
        </p:txBody>
      </p:sp>
    </p:spTree>
    <p:extLst>
      <p:ext uri="{BB962C8B-B14F-4D97-AF65-F5344CB8AC3E}">
        <p14:creationId xmlns:p14="http://schemas.microsoft.com/office/powerpoint/2010/main" val="531093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Cooling and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95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Cooling for the ECAL is a general issue</a:t>
            </a:r>
          </a:p>
          <a:p>
            <a:pPr eaLnBrk="1" hangingPunct="1">
              <a:lnSpc>
                <a:spcPct val="70000"/>
              </a:lnSpc>
            </a:pPr>
            <a:r>
              <a:rPr lang="en-GB" altLang="en-US" sz="1900" dirty="0">
                <a:ea typeface="ＭＳ Ｐゴシック" pitchFamily="34" charset="-128"/>
                <a:cs typeface="Arial" pitchFamily="34" charset="0"/>
              </a:rPr>
              <a:t>Compared to </a:t>
            </a: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analogue </a:t>
            </a:r>
            <a:r>
              <a:rPr lang="en-GB" altLang="en-US" sz="1900" dirty="0">
                <a:ea typeface="ＭＳ Ｐゴシック" pitchFamily="34" charset="-128"/>
                <a:cs typeface="Arial" pitchFamily="34" charset="0"/>
              </a:rPr>
              <a:t>pad ECAL</a:t>
            </a:r>
          </a:p>
          <a:p>
            <a:pPr lvl="1" eaLnBrk="1" hangingPunct="1">
              <a:lnSpc>
                <a:spcPct val="70000"/>
              </a:lnSpc>
            </a:pPr>
            <a:r>
              <a:rPr lang="en-GB" altLang="en-US" sz="1900" dirty="0">
                <a:ea typeface="ＭＳ Ｐゴシック" pitchFamily="34" charset="-128"/>
                <a:cs typeface="Arial" pitchFamily="34" charset="0"/>
              </a:rPr>
              <a:t>Factor 10</a:t>
            </a:r>
            <a:r>
              <a:rPr lang="en-GB" altLang="en-US" sz="1900" baseline="30000" dirty="0">
                <a:ea typeface="ＭＳ Ｐゴシック" pitchFamily="34" charset="-128"/>
                <a:cs typeface="Arial" pitchFamily="34" charset="0"/>
              </a:rPr>
              <a:t>3</a:t>
            </a:r>
            <a:r>
              <a:rPr lang="en-GB" altLang="en-US" sz="1900" dirty="0">
                <a:ea typeface="ＭＳ Ｐゴシック" pitchFamily="34" charset="-128"/>
                <a:cs typeface="Arial" pitchFamily="34" charset="0"/>
              </a:rPr>
              <a:t>-10</a:t>
            </a:r>
            <a:r>
              <a:rPr lang="en-GB" altLang="en-US" sz="1900" baseline="30000" dirty="0">
                <a:ea typeface="ＭＳ Ｐゴシック" pitchFamily="34" charset="-128"/>
                <a:cs typeface="Arial" pitchFamily="34" charset="0"/>
              </a:rPr>
              <a:t>4</a:t>
            </a:r>
            <a:r>
              <a:rPr lang="en-GB" altLang="en-US" sz="1900" dirty="0">
                <a:ea typeface="ＭＳ Ｐゴシック" pitchFamily="34" charset="-128"/>
                <a:cs typeface="Arial" pitchFamily="34" charset="0"/>
              </a:rPr>
              <a:t> more </a:t>
            </a: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channels</a:t>
            </a:r>
            <a:endParaRPr lang="en-GB" altLang="en-US" sz="1900" dirty="0">
              <a:ea typeface="ＭＳ Ｐゴシック" pitchFamily="34" charset="-128"/>
              <a:cs typeface="Arial" pitchFamily="34" charset="0"/>
            </a:endParaRPr>
          </a:p>
          <a:p>
            <a:pPr lvl="1" eaLnBrk="1" hangingPunct="1">
              <a:lnSpc>
                <a:spcPct val="70000"/>
              </a:lnSpc>
            </a:pPr>
            <a:r>
              <a:rPr lang="en-GB" altLang="en-US" sz="1900" dirty="0">
                <a:ea typeface="ＭＳ Ｐゴシック" pitchFamily="34" charset="-128"/>
                <a:cs typeface="Arial" pitchFamily="34" charset="0"/>
              </a:rPr>
              <a:t>Factor ~10 more power</a:t>
            </a:r>
          </a:p>
          <a:p>
            <a:pPr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Power </a:t>
            </a: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savings </a:t>
            </a: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due to duty cycle (1%)</a:t>
            </a:r>
          </a:p>
          <a:p>
            <a:pPr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Target </a:t>
            </a: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value </a:t>
            </a: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for existing ECAL ASICS </a:t>
            </a:r>
          </a:p>
          <a:p>
            <a:pPr lvl="1"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4 µW/mm2 </a:t>
            </a:r>
          </a:p>
          <a:p>
            <a:pPr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Last measured (years ago) consumption of MAPS ECAL: </a:t>
            </a:r>
          </a:p>
          <a:p>
            <a:pPr lvl="1"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40 µW/mm2 depending on pixel architecture</a:t>
            </a:r>
          </a:p>
          <a:p>
            <a:pPr lvl="1"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TPAC1 not optimized at all for power consumption</a:t>
            </a:r>
          </a:p>
          <a:p>
            <a:pPr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Advantage: Heat load is spread evenly</a:t>
            </a:r>
          </a:p>
          <a:p>
            <a:pPr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Aim: characterise for noise/source/laser</a:t>
            </a:r>
          </a:p>
          <a:p>
            <a:pPr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Study impact of variable duty cycle (firmware controlled), how close to 1% can we go?</a:t>
            </a:r>
          </a:p>
          <a:p>
            <a:pPr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Some difficulties with firmware, work in progress from designer at DL</a:t>
            </a:r>
          </a:p>
          <a:p>
            <a:pPr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So</a:t>
            </a:r>
            <a:r>
              <a:rPr lang="is-IS" altLang="en-US" sz="1900" dirty="0" smtClean="0">
                <a:ea typeface="ＭＳ Ｐゴシック" pitchFamily="34" charset="-128"/>
                <a:cs typeface="Arial" pitchFamily="34" charset="0"/>
              </a:rPr>
              <a:t>…</a:t>
            </a:r>
            <a:endParaRPr lang="en-GB" altLang="en-US" sz="1900" dirty="0" smtClean="0"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LCUK, Liverpool, 01-Feb-2016</a:t>
            </a:r>
          </a:p>
        </p:txBody>
      </p:sp>
    </p:spTree>
    <p:extLst>
      <p:ext uri="{BB962C8B-B14F-4D97-AF65-F5344CB8AC3E}">
        <p14:creationId xmlns:p14="http://schemas.microsoft.com/office/powerpoint/2010/main" val="2638594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ILD optimisation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382000" cy="4267200"/>
          </a:xfrm>
        </p:spPr>
        <p:txBody>
          <a:bodyPr>
            <a:normAutofit fontScale="62500" lnSpcReduction="20000"/>
          </a:bodyPr>
          <a:lstStyle/>
          <a:p>
            <a:pPr>
              <a:buFont typeface="Wingdings" charset="0"/>
              <a:buChar char="n"/>
              <a:defRPr/>
            </a:pPr>
            <a:r>
              <a:rPr lang="en-US" dirty="0" smtClean="0"/>
              <a:t>Following completion of </a:t>
            </a:r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>
                <a:sym typeface="Wingdings"/>
              </a:rPr>
              <a:t>-</a:t>
            </a:r>
            <a:r>
              <a:rPr lang="en-US" dirty="0" smtClean="0">
                <a:sym typeface="Wingdings"/>
              </a:rPr>
              <a:t>  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nn</a:t>
            </a:r>
            <a:r>
              <a:rPr lang="en-US" dirty="0" err="1" smtClean="0">
                <a:sym typeface="Wingdings"/>
              </a:rPr>
              <a:t>H</a:t>
            </a:r>
            <a:r>
              <a:rPr lang="en-US" dirty="0" smtClean="0">
                <a:sym typeface="Wingdings"/>
              </a:rPr>
              <a:t>(HWW*,WW*</a:t>
            </a:r>
            <a:r>
              <a:rPr lang="en-US" dirty="0" err="1" smtClean="0">
                <a:sym typeface="Wingdings"/>
              </a:rPr>
              <a:t>qql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n</a:t>
            </a:r>
            <a:r>
              <a:rPr lang="en-US" dirty="0" smtClean="0">
                <a:sym typeface="Wingdings"/>
              </a:rPr>
              <a:t>) for CLIC Higgs paper (not detector study) </a:t>
            </a:r>
            <a:endParaRPr lang="en-US" dirty="0" smtClean="0"/>
          </a:p>
          <a:p>
            <a:pPr>
              <a:buFont typeface="Wingdings" charset="0"/>
              <a:buChar char="n"/>
              <a:defRPr/>
            </a:pPr>
            <a:r>
              <a:rPr lang="en-US" dirty="0" smtClean="0"/>
              <a:t>Use ILD to test DECAL design, for new sensors</a:t>
            </a:r>
          </a:p>
          <a:p>
            <a:pPr lvl="1">
              <a:buFont typeface="Wingdings" charset="0"/>
              <a:buChar char="¨"/>
              <a:defRPr/>
            </a:pPr>
            <a:r>
              <a:rPr lang="en-US" dirty="0" smtClean="0"/>
              <a:t>Explore </a:t>
            </a:r>
            <a:r>
              <a:rPr lang="en-US" dirty="0" smtClean="0">
                <a:solidFill>
                  <a:srgbClr val="FF0000"/>
                </a:solidFill>
              </a:rPr>
              <a:t>potential</a:t>
            </a:r>
            <a:r>
              <a:rPr lang="en-US" dirty="0" smtClean="0"/>
              <a:t> gain from very high granularity of MAPS</a:t>
            </a:r>
          </a:p>
          <a:p>
            <a:pPr lvl="1">
              <a:buFont typeface="Wingdings" charset="0"/>
              <a:buChar char="¨"/>
              <a:defRPr/>
            </a:pPr>
            <a:r>
              <a:rPr lang="en-US" dirty="0" smtClean="0"/>
              <a:t>Previously shown </a:t>
            </a:r>
            <a:r>
              <a:rPr lang="en-US" dirty="0" smtClean="0">
                <a:solidFill>
                  <a:srgbClr val="FF0000"/>
                </a:solidFill>
              </a:rPr>
              <a:t>no </a:t>
            </a:r>
            <a:r>
              <a:rPr lang="en-US" dirty="0" smtClean="0">
                <a:solidFill>
                  <a:srgbClr val="FF0000"/>
                </a:solidFill>
              </a:rPr>
              <a:t>significant performance </a:t>
            </a:r>
            <a:r>
              <a:rPr lang="en-US" dirty="0" smtClean="0">
                <a:solidFill>
                  <a:srgbClr val="FF0000"/>
                </a:solidFill>
              </a:rPr>
              <a:t>loss </a:t>
            </a:r>
            <a:r>
              <a:rPr lang="en-US" dirty="0" smtClean="0"/>
              <a:t>for </a:t>
            </a:r>
            <a:r>
              <a:rPr lang="en-US" dirty="0" err="1" smtClean="0"/>
              <a:t>hadronic</a:t>
            </a:r>
            <a:r>
              <a:rPr lang="en-US" dirty="0" smtClean="0"/>
              <a:t> jets relative to </a:t>
            </a:r>
            <a:r>
              <a:rPr lang="en-US" dirty="0" smtClean="0"/>
              <a:t>analogue Si-W ECAL</a:t>
            </a:r>
            <a:endParaRPr lang="en-US" dirty="0" smtClean="0"/>
          </a:p>
          <a:p>
            <a:pPr lvl="1">
              <a:buFont typeface="Wingdings" charset="0"/>
              <a:buChar char="¨"/>
              <a:defRPr/>
            </a:pPr>
            <a:r>
              <a:rPr lang="is-IS" dirty="0" smtClean="0"/>
              <a:t>Next, use e</a:t>
            </a:r>
            <a:r>
              <a:rPr lang="is-IS" baseline="30000" dirty="0" smtClean="0"/>
              <a:t>+</a:t>
            </a:r>
            <a:r>
              <a:rPr lang="is-IS" dirty="0" smtClean="0"/>
              <a:t>e</a:t>
            </a:r>
            <a:r>
              <a:rPr lang="is-IS" baseline="30000" dirty="0" smtClean="0">
                <a:latin typeface="Symbol" charset="2"/>
                <a:cs typeface="Symbol" charset="2"/>
                <a:sym typeface="Wingdings"/>
              </a:rPr>
              <a:t>-</a:t>
            </a:r>
            <a:r>
              <a:rPr lang="is-IS" dirty="0" smtClean="0">
                <a:sym typeface="Wingdings"/>
              </a:rPr>
              <a:t>ZH (H</a:t>
            </a:r>
            <a:r>
              <a:rPr lang="is-IS" dirty="0" smtClean="0">
                <a:latin typeface="Symbol" charset="2"/>
                <a:cs typeface="Symbol" charset="2"/>
                <a:sym typeface="Wingdings"/>
              </a:rPr>
              <a:t>t</a:t>
            </a:r>
            <a:r>
              <a:rPr lang="is-IS" baseline="30000" dirty="0" smtClean="0">
                <a:latin typeface="Symbol" charset="2"/>
                <a:cs typeface="Symbol" charset="2"/>
                <a:sym typeface="Wingdings"/>
              </a:rPr>
              <a:t>+</a:t>
            </a:r>
            <a:r>
              <a:rPr lang="is-IS" dirty="0" smtClean="0">
                <a:latin typeface="Symbol" charset="2"/>
                <a:cs typeface="Symbol" charset="2"/>
                <a:sym typeface="Wingdings"/>
              </a:rPr>
              <a:t>t</a:t>
            </a:r>
            <a:r>
              <a:rPr lang="is-IS" baseline="30000" dirty="0" smtClean="0">
                <a:latin typeface="Symbol" charset="2"/>
                <a:cs typeface="Symbol" charset="2"/>
                <a:sym typeface="Wingdings"/>
              </a:rPr>
              <a:t>-</a:t>
            </a:r>
            <a:r>
              <a:rPr lang="is-IS" dirty="0" smtClean="0">
                <a:sym typeface="Wingdings"/>
              </a:rPr>
              <a:t>), and </a:t>
            </a:r>
            <a:r>
              <a:rPr lang="is-IS" dirty="0" smtClean="0">
                <a:latin typeface="Symbol" charset="2"/>
                <a:cs typeface="Symbol" charset="2"/>
                <a:sym typeface="Wingdings"/>
              </a:rPr>
              <a:t>t</a:t>
            </a:r>
            <a:r>
              <a:rPr lang="is-IS" baseline="30000" dirty="0" smtClean="0">
                <a:latin typeface="Symbol" charset="2"/>
                <a:cs typeface="Symbol" charset="2"/>
                <a:sym typeface="Wingdings"/>
              </a:rPr>
              <a:t>-</a:t>
            </a:r>
            <a:r>
              <a:rPr lang="is-IS" dirty="0" smtClean="0">
                <a:sym typeface="Wingdings"/>
              </a:rPr>
              <a:t>h</a:t>
            </a:r>
            <a:r>
              <a:rPr lang="is-IS" baseline="30000" dirty="0" smtClean="0">
                <a:latin typeface="Symbol" charset="2"/>
                <a:cs typeface="Symbol" charset="2"/>
                <a:sym typeface="Wingdings"/>
              </a:rPr>
              <a:t>-</a:t>
            </a:r>
            <a:r>
              <a:rPr lang="is-IS" dirty="0" smtClean="0">
                <a:latin typeface="Symbol" charset="2"/>
                <a:cs typeface="Symbol" charset="2"/>
                <a:sym typeface="Wingdings"/>
              </a:rPr>
              <a:t>p</a:t>
            </a:r>
            <a:r>
              <a:rPr lang="is-IS" baseline="30000" dirty="0" smtClean="0">
                <a:sym typeface="Wingdings"/>
              </a:rPr>
              <a:t>0</a:t>
            </a:r>
            <a:r>
              <a:rPr lang="is-IS" dirty="0" smtClean="0">
                <a:latin typeface="Symbol" charset="2"/>
                <a:cs typeface="Symbol" charset="2"/>
                <a:sym typeface="Wingdings"/>
              </a:rPr>
              <a:t>n</a:t>
            </a:r>
            <a:r>
              <a:rPr lang="is-IS" baseline="-25000" dirty="0" smtClean="0">
                <a:latin typeface="Symbol" charset="2"/>
                <a:cs typeface="Symbol" charset="2"/>
                <a:sym typeface="Wingdings"/>
              </a:rPr>
              <a:t>t</a:t>
            </a:r>
            <a:r>
              <a:rPr lang="is-IS" dirty="0">
                <a:cs typeface="Symbol" charset="2"/>
                <a:sym typeface="Wingdings"/>
              </a:rPr>
              <a:t> </a:t>
            </a:r>
            <a:r>
              <a:rPr lang="is-IS" dirty="0" smtClean="0">
                <a:sym typeface="Wingdings"/>
              </a:rPr>
              <a:t>to test benefit of pixels ~50</a:t>
            </a:r>
            <a:r>
              <a:rPr lang="is-IS" dirty="0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is-IS" dirty="0" smtClean="0">
                <a:sym typeface="Wingdings"/>
              </a:rPr>
              <a:t>m for </a:t>
            </a:r>
            <a:r>
              <a:rPr lang="is-IS" dirty="0" smtClean="0">
                <a:sym typeface="Wingdings"/>
              </a:rPr>
              <a:t>particle flow algorithm</a:t>
            </a:r>
            <a:endParaRPr lang="is-IS" dirty="0" smtClean="0">
              <a:sym typeface="Wingdings"/>
            </a:endParaRPr>
          </a:p>
          <a:p>
            <a:pPr lvl="1">
              <a:buFont typeface="Wingdings" charset="0"/>
              <a:buChar char="¨"/>
              <a:defRPr/>
            </a:pPr>
            <a:r>
              <a:rPr lang="en-US" dirty="0" smtClean="0">
                <a:cs typeface="Symbol" charset="2"/>
                <a:sym typeface="Wingdings"/>
              </a:rPr>
              <a:t>Study </a:t>
            </a:r>
            <a:r>
              <a:rPr lang="en-US" dirty="0" smtClean="0">
                <a:cs typeface="Symbol" charset="2"/>
                <a:sym typeface="Wingdings"/>
              </a:rPr>
              <a:t>both for use in whole </a:t>
            </a:r>
            <a:r>
              <a:rPr lang="en-US" dirty="0" smtClean="0">
                <a:cs typeface="Symbol" charset="2"/>
                <a:sym typeface="Wingdings"/>
              </a:rPr>
              <a:t>ECAL or </a:t>
            </a:r>
            <a:r>
              <a:rPr lang="en-US" dirty="0" smtClean="0">
                <a:cs typeface="Symbol" charset="2"/>
                <a:sym typeface="Wingdings"/>
              </a:rPr>
              <a:t>a </a:t>
            </a:r>
            <a:r>
              <a:rPr lang="en-US" dirty="0" err="1" smtClean="0">
                <a:cs typeface="Symbol" charset="2"/>
                <a:sym typeface="Wingdings"/>
              </a:rPr>
              <a:t>preshower</a:t>
            </a:r>
            <a:r>
              <a:rPr lang="en-US" dirty="0" smtClean="0">
                <a:cs typeface="Symbol" charset="2"/>
                <a:sym typeface="Wingdings"/>
              </a:rPr>
              <a:t> </a:t>
            </a:r>
            <a:r>
              <a:rPr lang="en-US" dirty="0" smtClean="0">
                <a:cs typeface="Symbol" charset="2"/>
                <a:sym typeface="Wingdings"/>
              </a:rPr>
              <a:t>detector</a:t>
            </a:r>
          </a:p>
          <a:p>
            <a:pPr lvl="1">
              <a:buFont typeface="Wingdings" charset="0"/>
              <a:buChar char="¨"/>
              <a:defRPr/>
            </a:pPr>
            <a:r>
              <a:rPr lang="en-US" dirty="0">
                <a:cs typeface="Symbol" charset="2"/>
                <a:sym typeface="Wingdings"/>
              </a:rPr>
              <a:t>Geometry of ECAL </a:t>
            </a:r>
            <a:r>
              <a:rPr lang="en-US" dirty="0" err="1">
                <a:cs typeface="Symbol" charset="2"/>
                <a:sym typeface="Wingdings"/>
              </a:rPr>
              <a:t>udpated</a:t>
            </a:r>
            <a:r>
              <a:rPr lang="en-US" dirty="0">
                <a:cs typeface="Symbol" charset="2"/>
                <a:sym typeface="Wingdings"/>
              </a:rPr>
              <a:t> </a:t>
            </a:r>
            <a:r>
              <a:rPr lang="en-US" dirty="0" err="1">
                <a:cs typeface="Symbol" charset="2"/>
                <a:sym typeface="Wingdings"/>
              </a:rPr>
              <a:t>w.r.t</a:t>
            </a:r>
            <a:r>
              <a:rPr lang="en-US" dirty="0">
                <a:cs typeface="Symbol" charset="2"/>
                <a:sym typeface="Wingdings"/>
              </a:rPr>
              <a:t>. previous studies</a:t>
            </a:r>
          </a:p>
          <a:p>
            <a:pPr lvl="1">
              <a:buFont typeface="Wingdings" charset="0"/>
              <a:buChar char="¨"/>
              <a:defRPr/>
            </a:pPr>
            <a:r>
              <a:rPr lang="en-US" dirty="0" smtClean="0">
                <a:cs typeface="Symbol" charset="2"/>
                <a:sym typeface="Wingdings"/>
              </a:rPr>
              <a:t>Use stable, well-understood software </a:t>
            </a:r>
            <a:r>
              <a:rPr lang="en-US" dirty="0" smtClean="0">
                <a:cs typeface="Symbol" charset="2"/>
                <a:sym typeface="Wingdings"/>
              </a:rPr>
              <a:t>framework (</a:t>
            </a:r>
            <a:r>
              <a:rPr lang="en-US" dirty="0" err="1" smtClean="0">
                <a:cs typeface="Symbol" charset="2"/>
                <a:sym typeface="Wingdings"/>
              </a:rPr>
              <a:t>Mokka</a:t>
            </a:r>
            <a:r>
              <a:rPr lang="en-US" dirty="0" smtClean="0">
                <a:cs typeface="Symbol" charset="2"/>
                <a:sym typeface="Wingdings"/>
              </a:rPr>
              <a:t>, ILD-01-v05, ScEcal04 in ILCSoft-17-</a:t>
            </a:r>
            <a:r>
              <a:rPr lang="en-US" dirty="0" smtClean="0">
                <a:cs typeface="Symbol" charset="2"/>
                <a:sym typeface="Wingdings"/>
              </a:rPr>
              <a:t>07)</a:t>
            </a:r>
            <a:endParaRPr lang="en-US" dirty="0" smtClean="0">
              <a:cs typeface="Symbol" charset="2"/>
              <a:sym typeface="Wingdings"/>
            </a:endParaRPr>
          </a:p>
          <a:p>
            <a:pPr lvl="1">
              <a:buFont typeface="Wingdings" charset="0"/>
              <a:buChar char="¨"/>
              <a:defRPr/>
            </a:pPr>
            <a:r>
              <a:rPr lang="en-US" dirty="0" smtClean="0">
                <a:cs typeface="Symbol" charset="2"/>
                <a:sym typeface="Wingdings"/>
              </a:rPr>
              <a:t>Standard tools </a:t>
            </a:r>
            <a:r>
              <a:rPr lang="en-US" dirty="0" smtClean="0">
                <a:cs typeface="Symbol" charset="2"/>
                <a:sym typeface="Wingdings"/>
              </a:rPr>
              <a:t>to determine calibration </a:t>
            </a:r>
            <a:r>
              <a:rPr lang="en-US" dirty="0" smtClean="0">
                <a:cs typeface="Symbol" charset="2"/>
                <a:sym typeface="Wingdings"/>
              </a:rPr>
              <a:t>parameters of DECAL </a:t>
            </a:r>
            <a:r>
              <a:rPr lang="en-US" dirty="0" smtClean="0">
                <a:cs typeface="Symbol" charset="2"/>
                <a:sym typeface="Wingdings"/>
              </a:rPr>
              <a:t>based on test samples of photons, </a:t>
            </a:r>
            <a:r>
              <a:rPr lang="en-US" dirty="0" smtClean="0">
                <a:cs typeface="Symbol" charset="2"/>
                <a:sym typeface="Wingdings"/>
              </a:rPr>
              <a:t>K</a:t>
            </a:r>
            <a:r>
              <a:rPr lang="en-US" baseline="-25000" dirty="0" smtClean="0">
                <a:cs typeface="Symbol" charset="2"/>
                <a:sym typeface="Wingdings"/>
              </a:rPr>
              <a:t>L</a:t>
            </a:r>
            <a:r>
              <a:rPr lang="en-US" dirty="0" smtClean="0">
                <a:cs typeface="Symbol" charset="2"/>
                <a:sym typeface="Wingdings"/>
              </a:rPr>
              <a:t> </a:t>
            </a:r>
            <a:r>
              <a:rPr lang="en-US" dirty="0" smtClean="0">
                <a:cs typeface="Symbol" charset="2"/>
                <a:sym typeface="Wingdings"/>
              </a:rPr>
              <a:t>and </a:t>
            </a:r>
            <a:r>
              <a:rPr lang="en-US" dirty="0" err="1" smtClean="0">
                <a:cs typeface="Symbol" charset="2"/>
                <a:sym typeface="Wingdings"/>
              </a:rPr>
              <a:t>muons</a:t>
            </a:r>
            <a:endParaRPr lang="en-US" dirty="0" smtClean="0">
              <a:cs typeface="Symbol" charset="2"/>
              <a:sym typeface="Wingdings"/>
            </a:endParaRPr>
          </a:p>
          <a:p>
            <a:pPr>
              <a:buFont typeface="Wingdings" charset="0"/>
              <a:buChar char="n"/>
              <a:defRPr/>
            </a:pPr>
            <a:r>
              <a:rPr lang="en-US" dirty="0" smtClean="0">
                <a:cs typeface="Symbol" charset="2"/>
                <a:sym typeface="Wingdings"/>
              </a:rPr>
              <a:t>Work </a:t>
            </a:r>
            <a:r>
              <a:rPr lang="en-US" dirty="0" smtClean="0">
                <a:cs typeface="Symbol" charset="2"/>
                <a:sym typeface="Wingdings"/>
              </a:rPr>
              <a:t>in </a:t>
            </a:r>
            <a:r>
              <a:rPr lang="en-US" dirty="0" smtClean="0">
                <a:cs typeface="Symbol" charset="2"/>
                <a:sym typeface="Wingdings"/>
              </a:rPr>
              <a:t>parallel with </a:t>
            </a:r>
            <a:r>
              <a:rPr lang="en-US" dirty="0" smtClean="0">
                <a:cs typeface="Symbol" charset="2"/>
                <a:sym typeface="Wingdings"/>
              </a:rPr>
              <a:t>DECAL evaluation for </a:t>
            </a:r>
            <a:r>
              <a:rPr lang="en-US" dirty="0" smtClean="0">
                <a:cs typeface="Symbol" charset="2"/>
                <a:sym typeface="Wingdings"/>
              </a:rPr>
              <a:t>FCC-</a:t>
            </a:r>
            <a:r>
              <a:rPr lang="en-US" dirty="0" err="1" smtClean="0">
                <a:cs typeface="Symbol" charset="2"/>
                <a:sym typeface="Wingdings"/>
              </a:rPr>
              <a:t>hh</a:t>
            </a:r>
            <a:r>
              <a:rPr lang="en-US" dirty="0" smtClean="0">
                <a:cs typeface="Symbol" charset="2"/>
                <a:sym typeface="Wingdings"/>
              </a:rPr>
              <a:t> et al</a:t>
            </a:r>
            <a:endParaRPr lang="en-US" dirty="0" smtClean="0">
              <a:cs typeface="Symbol" charset="2"/>
              <a:sym typeface="Wingdings"/>
            </a:endParaRPr>
          </a:p>
          <a:p>
            <a:pPr lvl="1">
              <a:buFont typeface="Wingdings" charset="0"/>
              <a:buChar char="¨"/>
              <a:defRPr/>
            </a:pPr>
            <a:endParaRPr lang="en-US" dirty="0" smtClean="0">
              <a:cs typeface="Symbol" charset="2"/>
              <a:sym typeface="Wingdings"/>
            </a:endParaRPr>
          </a:p>
          <a:p>
            <a:pPr lvl="1">
              <a:buFont typeface="Wingdings" charset="0"/>
              <a:buChar char="¨"/>
              <a:defRPr/>
            </a:pPr>
            <a:endParaRPr lang="en-US" dirty="0">
              <a:cs typeface="Symbol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LCUK, Liverpool, 01-Feb-2016</a:t>
            </a:r>
          </a:p>
        </p:txBody>
      </p:sp>
    </p:spTree>
    <p:extLst>
      <p:ext uri="{BB962C8B-B14F-4D97-AF65-F5344CB8AC3E}">
        <p14:creationId xmlns:p14="http://schemas.microsoft.com/office/powerpoint/2010/main" val="508339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 smtClean="0">
                <a:ea typeface="ＭＳ Ｐゴシック" pitchFamily="34" charset="-128"/>
              </a:rPr>
              <a:t>Applications for Other Experiments </a:t>
            </a:r>
          </a:p>
        </p:txBody>
      </p:sp>
      <p:pic>
        <p:nvPicPr>
          <p:cNvPr id="28674" name="Content Placeholder 10" descr="RecovsTrueEnergy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37" r="-5537"/>
          <a:stretch>
            <a:fillRect/>
          </a:stretch>
        </p:blipFill>
        <p:spPr>
          <a:xfrm>
            <a:off x="-228600" y="1676400"/>
            <a:ext cx="10063163" cy="4751387"/>
          </a:xfrm>
        </p:spPr>
      </p:pic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618DBB-3735-4704-93C5-54D32D0B0903}" type="slidenum">
              <a:rPr lang="en-US" altLang="en-US" smtClean="0"/>
              <a:pPr/>
              <a:t>14</a:t>
            </a:fld>
            <a:endParaRPr lang="en-US" altLang="en-US"/>
          </a:p>
        </p:txBody>
      </p:sp>
      <p:sp>
        <p:nvSpPr>
          <p:cNvPr id="7" name="TextBox 6"/>
          <p:cNvSpPr txBox="1"/>
          <p:nvPr/>
        </p:nvSpPr>
        <p:spPr>
          <a:xfrm rot="16200000">
            <a:off x="-1225034" y="3053834"/>
            <a:ext cx="3581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Reconstructed energy of jets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77000" y="6172200"/>
            <a:ext cx="21006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True energy of jets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 smtClean="0">
                <a:ea typeface="ＭＳ Ｐゴシック" pitchFamily="34" charset="-128"/>
              </a:rPr>
              <a:t>Applications for Other Experiments </a:t>
            </a:r>
          </a:p>
        </p:txBody>
      </p:sp>
      <p:pic>
        <p:nvPicPr>
          <p:cNvPr id="29698" name="Content Placeholder 10" descr="RecovsTrueEnergy.pn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727" b="-41727"/>
          <a:stretch>
            <a:fillRect/>
          </a:stretch>
        </p:blipFill>
        <p:spPr>
          <a:xfrm>
            <a:off x="76200" y="746125"/>
            <a:ext cx="5943600" cy="5719763"/>
          </a:xfr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486400" y="1905000"/>
            <a:ext cx="3352800" cy="4495800"/>
          </a:xfrm>
        </p:spPr>
        <p:txBody>
          <a:bodyPr>
            <a:normAutofit fontScale="70000" lnSpcReduction="20000"/>
          </a:bodyPr>
          <a:lstStyle/>
          <a:p>
            <a:pPr>
              <a:buFont typeface="Wingdings" charset="0"/>
              <a:buChar char="n"/>
              <a:defRPr/>
            </a:pPr>
            <a:r>
              <a:rPr lang="en-US" dirty="0" smtClean="0"/>
              <a:t>For high energy applications it becomes essential to know when linearity breaks down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 smtClean="0"/>
              <a:t>There is a max. energy above which non-linearity becomes significant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 smtClean="0"/>
              <a:t>Quantify using 2</a:t>
            </a:r>
            <a:r>
              <a:rPr lang="en-US" baseline="30000" dirty="0" smtClean="0"/>
              <a:t>nd</a:t>
            </a:r>
            <a:r>
              <a:rPr lang="en-US" dirty="0" smtClean="0"/>
              <a:t> order polynomial fits, up to a given max. energy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 smtClean="0"/>
              <a:t>Study variation of size of second order coefficient vs. max. energy</a:t>
            </a:r>
          </a:p>
          <a:p>
            <a:pPr lvl="1">
              <a:buFont typeface="Wingdings" charset="0"/>
              <a:buChar char="¨"/>
              <a:defRPr/>
            </a:pPr>
            <a:r>
              <a:rPr lang="en-US" dirty="0" smtClean="0"/>
              <a:t>Repeat for each pixel size and compare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7C2CC9-9A73-4A2D-BD04-CEAAA54F9601}" type="slidenum">
              <a:rPr lang="en-US" altLang="en-US" smtClean="0"/>
              <a:pPr/>
              <a:t>15</a:t>
            </a:fld>
            <a:endParaRPr lang="en-US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352800" y="5105400"/>
            <a:ext cx="210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True energy of jets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1595450" y="2977634"/>
            <a:ext cx="3581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Reconstructed energy of jets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886200"/>
          </a:xfrm>
        </p:spPr>
        <p:txBody>
          <a:bodyPr/>
          <a:lstStyle/>
          <a:p>
            <a:r>
              <a:rPr lang="en-GB" sz="2800" dirty="0" smtClean="0"/>
              <a:t>CMOS technology makes DECAL possible</a:t>
            </a:r>
          </a:p>
          <a:p>
            <a:r>
              <a:rPr lang="en-GB" sz="2800" dirty="0" smtClean="0"/>
              <a:t>Effort led by UK groups</a:t>
            </a:r>
          </a:p>
          <a:p>
            <a:r>
              <a:rPr lang="en-GB" sz="2800" dirty="0" smtClean="0"/>
              <a:t>Initial testing shows promising results</a:t>
            </a:r>
          </a:p>
          <a:p>
            <a:pPr lvl="1"/>
            <a:r>
              <a:rPr lang="en-GB" sz="2400" dirty="0"/>
              <a:t>N</a:t>
            </a:r>
            <a:r>
              <a:rPr lang="en-GB" sz="2400" dirty="0" smtClean="0"/>
              <a:t>o “show-stoppers” discovered so far</a:t>
            </a:r>
          </a:p>
          <a:p>
            <a:pPr lvl="1"/>
            <a:r>
              <a:rPr lang="en-GB" sz="2400" dirty="0" smtClean="0"/>
              <a:t>Performance similar to AECAL</a:t>
            </a:r>
          </a:p>
          <a:p>
            <a:pPr lvl="1"/>
            <a:r>
              <a:rPr lang="en-GB" sz="2400" dirty="0" smtClean="0"/>
              <a:t>Sufficient jet energy resolution and Rad hardness</a:t>
            </a:r>
          </a:p>
          <a:p>
            <a:pPr lvl="1"/>
            <a:r>
              <a:rPr lang="en-GB" sz="2400" dirty="0" smtClean="0"/>
              <a:t>Power performance still to be evaluated</a:t>
            </a:r>
          </a:p>
          <a:p>
            <a:r>
              <a:rPr lang="en-GB" sz="2800" dirty="0" smtClean="0"/>
              <a:t>Possible applications for other colliders</a:t>
            </a:r>
          </a:p>
          <a:p>
            <a:pPr lvl="1"/>
            <a:r>
              <a:rPr lang="en-GB" sz="2400" dirty="0" smtClean="0"/>
              <a:t>High energy simulations required </a:t>
            </a:r>
          </a:p>
          <a:p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618DBB-3735-4704-93C5-54D32D0B0903}" type="slidenum">
              <a:rPr lang="en-US" altLang="en-US" smtClean="0"/>
              <a:pPr/>
              <a:t>16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209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smtClean="0">
                <a:ea typeface="ＭＳ Ｐゴシック" pitchFamily="34" charset="-128"/>
              </a:rPr>
              <a:t>Thank you!</a:t>
            </a:r>
          </a:p>
        </p:txBody>
      </p:sp>
      <p:pic>
        <p:nvPicPr>
          <p:cNvPr id="31747" name="Content Placeholder 7" descr="DECALced3goZoomedIn.png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9" b="2235"/>
          <a:stretch/>
        </p:blipFill>
        <p:spPr>
          <a:xfrm>
            <a:off x="1066800" y="1981200"/>
            <a:ext cx="7276015" cy="3887922"/>
          </a:xfrm>
        </p:spPr>
      </p:pic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7C2CC9-9A73-4A2D-BD04-CEAAA54F9601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371600"/>
          </a:xfrm>
        </p:spPr>
        <p:txBody>
          <a:bodyPr/>
          <a:lstStyle/>
          <a:p>
            <a:pPr algn="ctr"/>
            <a:r>
              <a:rPr lang="en-GB" dirty="0" smtClean="0"/>
              <a:t>Backup slides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7C2CC9-9A73-4A2D-BD04-CEAAA54F9601}" type="slidenum">
              <a:rPr lang="en-US" altLang="en-US" smtClean="0"/>
              <a:pPr/>
              <a:t>18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6640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EM shower, simulation times</a:t>
            </a:r>
          </a:p>
        </p:txBody>
      </p:sp>
      <p:pic>
        <p:nvPicPr>
          <p:cNvPr id="30722" name="Content Placeholder 6" descr="SimulationTimes.pn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947" b="-20947"/>
          <a:stretch>
            <a:fillRect/>
          </a:stretch>
        </p:blipFill>
        <p:spPr>
          <a:xfrm>
            <a:off x="-6350" y="822325"/>
            <a:ext cx="5797550" cy="557847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38800" y="1981200"/>
            <a:ext cx="3505200" cy="3886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n-US" sz="2600" smtClean="0">
                <a:ea typeface="ＭＳ Ｐゴシック" pitchFamily="34" charset="-128"/>
              </a:rPr>
              <a:t>Full Geant4 simulation</a:t>
            </a:r>
            <a:r>
              <a:rPr lang="is-IS" altLang="en-US" sz="2600" smtClean="0">
                <a:ea typeface="ＭＳ Ｐゴシック" pitchFamily="34" charset="-128"/>
              </a:rPr>
              <a:t>…</a:t>
            </a:r>
          </a:p>
          <a:p>
            <a:pPr>
              <a:lnSpc>
                <a:spcPct val="80000"/>
              </a:lnSpc>
            </a:pPr>
            <a:r>
              <a:rPr lang="en-US" altLang="en-US" sz="2600" smtClean="0">
                <a:ea typeface="ＭＳ Ｐゴシック" pitchFamily="34" charset="-128"/>
              </a:rPr>
              <a:t>Detail level as per ILC TDR, etc.</a:t>
            </a:r>
          </a:p>
          <a:p>
            <a:pPr>
              <a:lnSpc>
                <a:spcPct val="80000"/>
              </a:lnSpc>
            </a:pPr>
            <a:r>
              <a:rPr lang="en-US" altLang="en-US" sz="2600" smtClean="0">
                <a:ea typeface="ＭＳ Ｐゴシック" pitchFamily="34" charset="-128"/>
              </a:rPr>
              <a:t>S</a:t>
            </a:r>
            <a:r>
              <a:rPr lang="is-IS" altLang="en-US" sz="2600" smtClean="0">
                <a:ea typeface="ＭＳ Ｐゴシック" pitchFamily="34" charset="-128"/>
              </a:rPr>
              <a:t>ingle electrons from beam crossing point</a:t>
            </a:r>
          </a:p>
          <a:p>
            <a:pPr>
              <a:lnSpc>
                <a:spcPct val="80000"/>
              </a:lnSpc>
            </a:pPr>
            <a:r>
              <a:rPr lang="is-IS" altLang="en-US" sz="2600" smtClean="0">
                <a:ea typeface="ＭＳ Ｐゴシック" pitchFamily="34" charset="-128"/>
              </a:rPr>
              <a:t>Distributed uniformly across theta and phi</a:t>
            </a:r>
            <a:endParaRPr lang="en-US" altLang="en-US" sz="2600" smtClean="0">
              <a:ea typeface="ＭＳ Ｐゴシック" pitchFamily="34" charset="-12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7C2CC9-9A73-4A2D-BD04-CEAAA54F9601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ILC </a:t>
            </a:r>
            <a:endParaRPr lang="en-GB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2000" dirty="0" smtClean="0"/>
              <a:t>Energy Staging</a:t>
            </a:r>
          </a:p>
          <a:p>
            <a:pPr lvl="1"/>
            <a:r>
              <a:rPr lang="en-GB" sz="1800" dirty="0" smtClean="0"/>
              <a:t>250, 500, 1000TeV</a:t>
            </a:r>
          </a:p>
          <a:p>
            <a:r>
              <a:rPr lang="en-GB" sz="2000" dirty="0" smtClean="0"/>
              <a:t>Collision Rate</a:t>
            </a:r>
          </a:p>
          <a:p>
            <a:pPr lvl="1"/>
            <a:r>
              <a:rPr lang="en-GB" sz="1800" dirty="0"/>
              <a:t>B</a:t>
            </a:r>
            <a:r>
              <a:rPr lang="en-GB" sz="1800" dirty="0" smtClean="0"/>
              <a:t>unch train frequency 5Hz</a:t>
            </a:r>
          </a:p>
          <a:p>
            <a:pPr lvl="1"/>
            <a:r>
              <a:rPr lang="en-GB" sz="1800" dirty="0" smtClean="0"/>
              <a:t> 1300 bunches per train</a:t>
            </a:r>
          </a:p>
          <a:p>
            <a:pPr lvl="2"/>
            <a:r>
              <a:rPr lang="en-GB" sz="1600" dirty="0" smtClean="0"/>
              <a:t>Bunch length 730µs</a:t>
            </a:r>
          </a:p>
          <a:p>
            <a:pPr lvl="2"/>
            <a:r>
              <a:rPr lang="en-GB" sz="1600" dirty="0" smtClean="0"/>
              <a:t>Bunch separation 554ns</a:t>
            </a:r>
          </a:p>
          <a:p>
            <a:r>
              <a:rPr lang="en-GB" sz="2000" dirty="0" smtClean="0"/>
              <a:t>1% Detector Duty Cycle</a:t>
            </a:r>
          </a:p>
          <a:p>
            <a:pPr lvl="1"/>
            <a:r>
              <a:rPr lang="en-GB" sz="1600" dirty="0" smtClean="0"/>
              <a:t>Allows “power pulsing” instead of active cooling</a:t>
            </a:r>
          </a:p>
          <a:p>
            <a:r>
              <a:rPr lang="en-GB" sz="2000" dirty="0" smtClean="0"/>
              <a:t>Makes Use of Particle Flow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618DBB-3735-4704-93C5-54D32D0B0903}" type="slidenum">
              <a:rPr lang="en-US" altLang="en-US" smtClean="0"/>
              <a:pPr/>
              <a:t>2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752600"/>
            <a:ext cx="50292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07879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Electron energy resolution</a:t>
            </a:r>
          </a:p>
        </p:txBody>
      </p:sp>
      <p:pic>
        <p:nvPicPr>
          <p:cNvPr id="32770" name="Content Placeholder 6" descr="ElectronEnergyResolutionsRefined.pn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727" b="-41727"/>
          <a:stretch>
            <a:fillRect/>
          </a:stretch>
        </p:blipFill>
        <p:spPr>
          <a:xfrm>
            <a:off x="228600" y="0"/>
            <a:ext cx="7696200" cy="7405688"/>
          </a:xfrm>
        </p:spPr>
      </p:pic>
      <p:sp>
        <p:nvSpPr>
          <p:cNvPr id="32771" name="Content Placeholder 3"/>
          <p:cNvSpPr>
            <a:spLocks noGrp="1"/>
          </p:cNvSpPr>
          <p:nvPr>
            <p:ph sz="half" idx="2"/>
          </p:nvPr>
        </p:nvSpPr>
        <p:spPr>
          <a:xfrm>
            <a:off x="7010400" y="2133600"/>
            <a:ext cx="2133600" cy="4724400"/>
          </a:xfrm>
        </p:spPr>
        <p:txBody>
          <a:bodyPr/>
          <a:lstStyle/>
          <a:p>
            <a:r>
              <a:rPr lang="en-US" altLang="en-US" sz="2000" smtClean="0">
                <a:ea typeface="ＭＳ Ｐゴシック" pitchFamily="34" charset="-128"/>
              </a:rPr>
              <a:t>More statistics to be added</a:t>
            </a:r>
          </a:p>
          <a:p>
            <a:r>
              <a:rPr lang="en-US" altLang="en-US" sz="2000" smtClean="0">
                <a:ea typeface="ＭＳ Ｐゴシック" pitchFamily="34" charset="-128"/>
              </a:rPr>
              <a:t>Study with different pixel sizes (max. 100um)</a:t>
            </a:r>
          </a:p>
        </p:txBody>
      </p:sp>
      <p:sp>
        <p:nvSpPr>
          <p:cNvPr id="32774" name="TextBox 7"/>
          <p:cNvSpPr txBox="1">
            <a:spLocks noChangeArrowheads="1"/>
          </p:cNvSpPr>
          <p:nvPr/>
        </p:nvSpPr>
        <p:spPr bwMode="auto">
          <a:xfrm>
            <a:off x="6248400" y="5715000"/>
            <a:ext cx="920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800"/>
              <a:t>1/√E</a:t>
            </a:r>
          </a:p>
        </p:txBody>
      </p:sp>
      <p:sp>
        <p:nvSpPr>
          <p:cNvPr id="32775" name="TextBox 8"/>
          <p:cNvSpPr txBox="1">
            <a:spLocks noChangeArrowheads="1"/>
          </p:cNvSpPr>
          <p:nvPr/>
        </p:nvSpPr>
        <p:spPr bwMode="auto">
          <a:xfrm>
            <a:off x="123825" y="2143125"/>
            <a:ext cx="866775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800">
                <a:latin typeface="Symbol" pitchFamily="18" charset="2"/>
              </a:rPr>
              <a:t>s</a:t>
            </a:r>
            <a:r>
              <a:rPr lang="en-US" altLang="en-US" sz="2800" baseline="-25000">
                <a:latin typeface="Symbol" pitchFamily="18" charset="2"/>
              </a:rPr>
              <a:t>E</a:t>
            </a:r>
            <a:r>
              <a:rPr lang="en-US" altLang="en-US" sz="2800">
                <a:latin typeface="Symbol" pitchFamily="18" charset="2"/>
              </a:rPr>
              <a:t>/E</a:t>
            </a:r>
            <a:endParaRPr lang="en-US" altLang="en-US" sz="2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7C2CC9-9A73-4A2D-BD04-CEAAA54F9601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Pixel optimisation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458200" cy="43434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n-US" sz="1800" smtClean="0">
                <a:ea typeface="ＭＳ Ｐゴシック" pitchFamily="34" charset="-128"/>
              </a:rPr>
              <a:t>Rcently completed </a:t>
            </a:r>
            <a:r>
              <a:rPr lang="en-US" altLang="en-US" sz="1800" b="1" smtClean="0">
                <a:ea typeface="ＭＳ Ｐゴシック" pitchFamily="34" charset="-128"/>
              </a:rPr>
              <a:t>physics</a:t>
            </a:r>
            <a:r>
              <a:rPr lang="en-US" altLang="en-US" sz="1800" smtClean="0">
                <a:ea typeface="ＭＳ Ｐゴシック" pitchFamily="34" charset="-128"/>
              </a:rPr>
              <a:t> (not detector) study of</a:t>
            </a:r>
          </a:p>
          <a:p>
            <a:pPr lvl="1">
              <a:lnSpc>
                <a:spcPct val="80000"/>
              </a:lnSpc>
            </a:pPr>
            <a:r>
              <a:rPr lang="en-US" altLang="en-US" sz="1500" smtClean="0">
                <a:ea typeface="ＭＳ Ｐゴシック" pitchFamily="34" charset="-128"/>
              </a:rPr>
              <a:t>e</a:t>
            </a:r>
            <a:r>
              <a:rPr lang="en-US" altLang="en-US" sz="1500" baseline="30000" smtClean="0">
                <a:ea typeface="ＭＳ Ｐゴシック" pitchFamily="34" charset="-128"/>
              </a:rPr>
              <a:t>+</a:t>
            </a:r>
            <a:r>
              <a:rPr lang="en-US" altLang="en-US" sz="1500" smtClean="0">
                <a:ea typeface="ＭＳ Ｐゴシック" pitchFamily="34" charset="-128"/>
              </a:rPr>
              <a:t>e</a:t>
            </a:r>
            <a:r>
              <a:rPr lang="en-US" altLang="en-US" sz="1500" baseline="30000" smtClean="0">
                <a:ea typeface="ＭＳ Ｐゴシック" pitchFamily="34" charset="-128"/>
                <a:sym typeface="Wingdings" pitchFamily="2" charset="2"/>
              </a:rPr>
              <a:t>-</a:t>
            </a:r>
            <a:r>
              <a:rPr lang="en-US" altLang="en-US" sz="1500" smtClean="0">
                <a:ea typeface="ＭＳ Ｐゴシック" pitchFamily="34" charset="-128"/>
                <a:sym typeface="Wingdings" pitchFamily="2" charset="2"/>
              </a:rPr>
              <a:t>  </a:t>
            </a:r>
            <a:r>
              <a:rPr lang="en-US" altLang="en-US" sz="15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nn</a:t>
            </a:r>
            <a:r>
              <a:rPr lang="en-US" altLang="en-US" sz="1500" smtClean="0">
                <a:ea typeface="ＭＳ Ｐゴシック" pitchFamily="34" charset="-128"/>
                <a:sym typeface="Wingdings" pitchFamily="2" charset="2"/>
              </a:rPr>
              <a:t>H(HWW*,WW*qql</a:t>
            </a:r>
            <a:r>
              <a:rPr lang="en-US" altLang="en-US" sz="15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n</a:t>
            </a:r>
            <a:r>
              <a:rPr lang="en-US" altLang="en-US" sz="1500" smtClean="0">
                <a:ea typeface="ＭＳ Ｐゴシック" pitchFamily="34" charset="-128"/>
                <a:sym typeface="Wingdings" pitchFamily="2" charset="2"/>
              </a:rPr>
              <a:t>) for CLIC Higgs paper </a:t>
            </a:r>
            <a:endParaRPr lang="en-US" altLang="en-US" sz="150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en-US" altLang="en-US" sz="1800" smtClean="0">
                <a:ea typeface="ＭＳ Ｐゴシック" pitchFamily="34" charset="-128"/>
              </a:rPr>
              <a:t>Now using ILC detector (ILD) to test DECAL design, for new sensors</a:t>
            </a:r>
          </a:p>
          <a:p>
            <a:pPr lvl="1">
              <a:lnSpc>
                <a:spcPct val="80000"/>
              </a:lnSpc>
            </a:pPr>
            <a:r>
              <a:rPr lang="en-US" altLang="en-US" sz="1500" smtClean="0">
                <a:ea typeface="ＭＳ Ｐゴシック" pitchFamily="34" charset="-128"/>
              </a:rPr>
              <a:t>Explore potential gain from very high granularity of MAPS</a:t>
            </a:r>
          </a:p>
          <a:p>
            <a:pPr lvl="1">
              <a:lnSpc>
                <a:spcPct val="80000"/>
              </a:lnSpc>
            </a:pPr>
            <a:r>
              <a:rPr lang="en-US" altLang="en-US" sz="1500" smtClean="0">
                <a:solidFill>
                  <a:srgbClr val="FF0000"/>
                </a:solidFill>
                <a:ea typeface="ＭＳ Ｐゴシック" pitchFamily="34" charset="-128"/>
              </a:rPr>
              <a:t>Previously shown no performance loss for hadronic jets relative to SiW</a:t>
            </a:r>
          </a:p>
          <a:p>
            <a:pPr lvl="2">
              <a:lnSpc>
                <a:spcPct val="80000"/>
              </a:lnSpc>
            </a:pPr>
            <a:r>
              <a:rPr lang="en-US" altLang="en-US" sz="1300" smtClean="0">
                <a:solidFill>
                  <a:srgbClr val="FF0000"/>
                </a:solidFill>
                <a:ea typeface="ＭＳ Ｐゴシック" pitchFamily="34" charset="-128"/>
              </a:rPr>
              <a:t>Tony’s thesis and follow ups</a:t>
            </a:r>
          </a:p>
          <a:p>
            <a:pPr lvl="1">
              <a:lnSpc>
                <a:spcPct val="80000"/>
              </a:lnSpc>
            </a:pPr>
            <a:r>
              <a:rPr lang="is-IS" altLang="en-US" sz="1500" smtClean="0">
                <a:ea typeface="ＭＳ Ｐゴシック" pitchFamily="34" charset="-128"/>
              </a:rPr>
              <a:t>Next, we use e</a:t>
            </a:r>
            <a:r>
              <a:rPr lang="is-IS" altLang="en-US" sz="1500" baseline="30000" smtClean="0">
                <a:ea typeface="ＭＳ Ｐゴシック" pitchFamily="34" charset="-128"/>
              </a:rPr>
              <a:t>+</a:t>
            </a:r>
            <a:r>
              <a:rPr lang="is-IS" altLang="en-US" sz="1500" smtClean="0">
                <a:ea typeface="ＭＳ Ｐゴシック" pitchFamily="34" charset="-128"/>
              </a:rPr>
              <a:t>e</a:t>
            </a:r>
            <a:r>
              <a:rPr lang="is-IS" altLang="en-US" sz="1500" baseline="300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-</a:t>
            </a:r>
            <a:r>
              <a:rPr lang="is-IS" altLang="en-US" sz="1500" smtClean="0">
                <a:ea typeface="ＭＳ Ｐゴシック" pitchFamily="34" charset="-128"/>
                <a:sym typeface="Wingdings" pitchFamily="2" charset="2"/>
              </a:rPr>
              <a:t>ZH (H</a:t>
            </a:r>
            <a:r>
              <a:rPr lang="is-IS" altLang="en-US" sz="15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t</a:t>
            </a:r>
            <a:r>
              <a:rPr lang="is-IS" altLang="en-US" sz="1500" baseline="300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+</a:t>
            </a:r>
            <a:r>
              <a:rPr lang="is-IS" altLang="en-US" sz="15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t</a:t>
            </a:r>
            <a:r>
              <a:rPr lang="is-IS" altLang="en-US" sz="1500" baseline="300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-</a:t>
            </a:r>
            <a:r>
              <a:rPr lang="is-IS" altLang="en-US" sz="1500" smtClean="0">
                <a:ea typeface="ＭＳ Ｐゴシック" pitchFamily="34" charset="-128"/>
                <a:sym typeface="Wingdings" pitchFamily="2" charset="2"/>
              </a:rPr>
              <a:t>), and </a:t>
            </a:r>
            <a:r>
              <a:rPr lang="is-IS" altLang="en-US" sz="15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t</a:t>
            </a:r>
            <a:r>
              <a:rPr lang="is-IS" altLang="en-US" sz="1500" baseline="300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-</a:t>
            </a:r>
            <a:r>
              <a:rPr lang="is-IS" altLang="en-US" sz="1500" smtClean="0">
                <a:ea typeface="ＭＳ Ｐゴシック" pitchFamily="34" charset="-128"/>
                <a:sym typeface="Wingdings" pitchFamily="2" charset="2"/>
              </a:rPr>
              <a:t>h</a:t>
            </a:r>
            <a:r>
              <a:rPr lang="is-IS" altLang="en-US" sz="1500" baseline="300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-</a:t>
            </a:r>
            <a:r>
              <a:rPr lang="is-IS" altLang="en-US" sz="15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p</a:t>
            </a:r>
            <a:r>
              <a:rPr lang="is-IS" altLang="en-US" sz="1500" baseline="30000" smtClean="0">
                <a:ea typeface="ＭＳ Ｐゴシック" pitchFamily="34" charset="-128"/>
                <a:sym typeface="Wingdings" pitchFamily="2" charset="2"/>
              </a:rPr>
              <a:t>0</a:t>
            </a:r>
            <a:r>
              <a:rPr lang="is-IS" altLang="en-US" sz="15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n</a:t>
            </a:r>
            <a:r>
              <a:rPr lang="is-IS" altLang="en-US" sz="1500" baseline="-250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t</a:t>
            </a:r>
            <a:r>
              <a:rPr lang="is-IS" altLang="en-US" sz="1500" smtClean="0">
                <a:ea typeface="ＭＳ Ｐゴシック" pitchFamily="34" charset="-128"/>
                <a:sym typeface="Wingdings" pitchFamily="2" charset="2"/>
              </a:rPr>
              <a:t> to test benefit of pixels ~50</a:t>
            </a:r>
            <a:r>
              <a:rPr lang="is-IS" altLang="en-US" sz="15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m</a:t>
            </a:r>
            <a:r>
              <a:rPr lang="is-IS" altLang="en-US" sz="1500" smtClean="0">
                <a:ea typeface="ＭＳ Ｐゴシック" pitchFamily="34" charset="-128"/>
                <a:sym typeface="Wingdings" pitchFamily="2" charset="2"/>
              </a:rPr>
              <a:t>m for PFA, not just for lower cost</a:t>
            </a:r>
          </a:p>
          <a:p>
            <a:pPr lvl="1">
              <a:lnSpc>
                <a:spcPct val="80000"/>
              </a:lnSpc>
            </a:pPr>
            <a:r>
              <a:rPr lang="en-US" altLang="en-US" sz="1500" smtClean="0">
                <a:ea typeface="ＭＳ Ｐゴシック" pitchFamily="34" charset="-128"/>
                <a:sym typeface="Wingdings" pitchFamily="2" charset="2"/>
              </a:rPr>
              <a:t>Study use case for whole ECAL or preshower detector</a:t>
            </a:r>
          </a:p>
          <a:p>
            <a:pPr lvl="1">
              <a:lnSpc>
                <a:spcPct val="80000"/>
              </a:lnSpc>
            </a:pPr>
            <a:r>
              <a:rPr lang="en-US" altLang="en-US" sz="1500" smtClean="0">
                <a:ea typeface="ＭＳ Ｐゴシック" pitchFamily="34" charset="-128"/>
                <a:sym typeface="Wingdings" pitchFamily="2" charset="2"/>
              </a:rPr>
              <a:t>Use standard ILD G4 application (Mokka, ILD-01-v05, ScEcal04 in ILCSoft-17-07)</a:t>
            </a:r>
          </a:p>
          <a:p>
            <a:pPr lvl="1">
              <a:lnSpc>
                <a:spcPct val="80000"/>
              </a:lnSpc>
            </a:pPr>
            <a:r>
              <a:rPr lang="en-US" altLang="en-US" sz="1500" smtClean="0">
                <a:ea typeface="ＭＳ Ｐゴシック" pitchFamily="34" charset="-128"/>
                <a:sym typeface="Wingdings" pitchFamily="2" charset="2"/>
              </a:rPr>
              <a:t>Geometry of ECAL udpated w.r.t. previous studies</a:t>
            </a:r>
          </a:p>
          <a:p>
            <a:pPr lvl="1">
              <a:lnSpc>
                <a:spcPct val="80000"/>
              </a:lnSpc>
            </a:pPr>
            <a:r>
              <a:rPr lang="en-US" altLang="en-US" sz="1500" smtClean="0">
                <a:ea typeface="ＭＳ Ｐゴシック" pitchFamily="34" charset="-128"/>
                <a:sym typeface="Wingdings" pitchFamily="2" charset="2"/>
              </a:rPr>
              <a:t>Updated Particle Flow AlgorithmPandora, with improved tools to determine calibration parameters based on test samples of photons, K_L and muons</a:t>
            </a:r>
          </a:p>
          <a:p>
            <a:pPr>
              <a:lnSpc>
                <a:spcPct val="80000"/>
              </a:lnSpc>
            </a:pPr>
            <a:r>
              <a:rPr lang="en-US" altLang="en-US" sz="1800" smtClean="0">
                <a:ea typeface="ＭＳ Ｐゴシック" pitchFamily="34" charset="-128"/>
                <a:sym typeface="Wingdings" pitchFamily="2" charset="2"/>
              </a:rPr>
              <a:t>Work will continue in parallel with other studies for DECAL</a:t>
            </a:r>
          </a:p>
          <a:p>
            <a:pPr lvl="1">
              <a:lnSpc>
                <a:spcPct val="80000"/>
              </a:lnSpc>
            </a:pPr>
            <a:r>
              <a:rPr lang="en-US" altLang="en-US" sz="1500" smtClean="0">
                <a:ea typeface="ＭＳ Ｐゴシック" pitchFamily="34" charset="-128"/>
                <a:sym typeface="Wingdings" pitchFamily="2" charset="2"/>
              </a:rPr>
              <a:t>E.g. using smearing simulation (Delphes) to study physics impact of improved (</a:t>
            </a:r>
            <a:r>
              <a:rPr lang="is-IS" altLang="en-US" sz="1500" smtClean="0">
                <a:ea typeface="ＭＳ Ｐゴシック" pitchFamily="34" charset="-128"/>
                <a:sym typeface="Wingdings" pitchFamily="2" charset="2"/>
              </a:rPr>
              <a:t>…) performance</a:t>
            </a:r>
          </a:p>
          <a:p>
            <a:pPr lvl="1">
              <a:lnSpc>
                <a:spcPct val="80000"/>
              </a:lnSpc>
            </a:pPr>
            <a:r>
              <a:rPr lang="is-IS" altLang="en-US" sz="1500" smtClean="0">
                <a:ea typeface="ＭＳ Ｐゴシック" pitchFamily="34" charset="-128"/>
                <a:sym typeface="Wingdings" pitchFamily="2" charset="2"/>
              </a:rPr>
              <a:t>Needs input from G4 to define resolutions, as Delphes has no predictive power for these</a:t>
            </a:r>
          </a:p>
          <a:p>
            <a:pPr lvl="1">
              <a:lnSpc>
                <a:spcPct val="80000"/>
              </a:lnSpc>
            </a:pPr>
            <a:r>
              <a:rPr lang="is-IS" altLang="en-US" sz="1500" smtClean="0">
                <a:ea typeface="ＭＳ Ｐゴシック" pitchFamily="34" charset="-128"/>
                <a:sym typeface="Wingdings" pitchFamily="2" charset="2"/>
              </a:rPr>
              <a:t>Studies started (M</a:t>
            </a:r>
            <a:r>
              <a:rPr lang="en-US" altLang="en-US" sz="1500" smtClean="0">
                <a:ea typeface="ＭＳ Ｐゴシック" pitchFamily="34" charset="-128"/>
                <a:sym typeface="Wingdings" pitchFamily="2" charset="2"/>
              </a:rPr>
              <a:t>s</a:t>
            </a:r>
            <a:r>
              <a:rPr lang="is-IS" altLang="en-US" sz="1500" smtClean="0">
                <a:ea typeface="ＭＳ Ｐゴシック" pitchFamily="34" charset="-128"/>
                <a:sym typeface="Wingdings" pitchFamily="2" charset="2"/>
              </a:rPr>
              <a:t>ci project students) using tt~ and ZH in ILC context</a:t>
            </a:r>
            <a:endParaRPr lang="en-US" altLang="en-US" sz="1500" smtClean="0">
              <a:ea typeface="ＭＳ Ｐゴシック" pitchFamily="34" charset="-128"/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endParaRPr lang="en-US" altLang="en-US" sz="1500" smtClean="0">
              <a:ea typeface="ＭＳ Ｐゴシック" pitchFamily="34" charset="-128"/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endParaRPr lang="en-US" altLang="en-US" sz="1500" smtClean="0">
              <a:ea typeface="ＭＳ Ｐゴシック" pitchFamily="34" charset="-12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618DBB-3735-4704-93C5-54D32D0B0903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Pixel optimisation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458200" cy="43434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n-US" sz="1800" smtClean="0">
                <a:ea typeface="ＭＳ Ｐゴシック" pitchFamily="34" charset="-128"/>
              </a:rPr>
              <a:t>Rcently completed </a:t>
            </a:r>
            <a:r>
              <a:rPr lang="en-US" altLang="en-US" sz="1800" b="1" smtClean="0">
                <a:ea typeface="ＭＳ Ｐゴシック" pitchFamily="34" charset="-128"/>
              </a:rPr>
              <a:t>physics</a:t>
            </a:r>
            <a:r>
              <a:rPr lang="en-US" altLang="en-US" sz="1800" smtClean="0">
                <a:ea typeface="ＭＳ Ｐゴシック" pitchFamily="34" charset="-128"/>
              </a:rPr>
              <a:t> (not detector) study of</a:t>
            </a:r>
          </a:p>
          <a:p>
            <a:pPr lvl="1">
              <a:lnSpc>
                <a:spcPct val="80000"/>
              </a:lnSpc>
            </a:pPr>
            <a:r>
              <a:rPr lang="en-US" altLang="en-US" sz="1500" smtClean="0">
                <a:ea typeface="ＭＳ Ｐゴシック" pitchFamily="34" charset="-128"/>
              </a:rPr>
              <a:t>e</a:t>
            </a:r>
            <a:r>
              <a:rPr lang="en-US" altLang="en-US" sz="1500" baseline="30000" smtClean="0">
                <a:ea typeface="ＭＳ Ｐゴシック" pitchFamily="34" charset="-128"/>
              </a:rPr>
              <a:t>+</a:t>
            </a:r>
            <a:r>
              <a:rPr lang="en-US" altLang="en-US" sz="1500" smtClean="0">
                <a:ea typeface="ＭＳ Ｐゴシック" pitchFamily="34" charset="-128"/>
              </a:rPr>
              <a:t>e</a:t>
            </a:r>
            <a:r>
              <a:rPr lang="en-US" altLang="en-US" sz="1500" baseline="30000" smtClean="0">
                <a:ea typeface="ＭＳ Ｐゴシック" pitchFamily="34" charset="-128"/>
                <a:sym typeface="Wingdings" pitchFamily="2" charset="2"/>
              </a:rPr>
              <a:t>-</a:t>
            </a:r>
            <a:r>
              <a:rPr lang="en-US" altLang="en-US" sz="1500" smtClean="0">
                <a:ea typeface="ＭＳ Ｐゴシック" pitchFamily="34" charset="-128"/>
                <a:sym typeface="Wingdings" pitchFamily="2" charset="2"/>
              </a:rPr>
              <a:t>  </a:t>
            </a:r>
            <a:r>
              <a:rPr lang="en-US" altLang="en-US" sz="15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nn</a:t>
            </a:r>
            <a:r>
              <a:rPr lang="en-US" altLang="en-US" sz="1500" smtClean="0">
                <a:ea typeface="ＭＳ Ｐゴシック" pitchFamily="34" charset="-128"/>
                <a:sym typeface="Wingdings" pitchFamily="2" charset="2"/>
              </a:rPr>
              <a:t>H(HWW*,WW*qql</a:t>
            </a:r>
            <a:r>
              <a:rPr lang="en-US" altLang="en-US" sz="15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n</a:t>
            </a:r>
            <a:r>
              <a:rPr lang="en-US" altLang="en-US" sz="1500" smtClean="0">
                <a:ea typeface="ＭＳ Ｐゴシック" pitchFamily="34" charset="-128"/>
                <a:sym typeface="Wingdings" pitchFamily="2" charset="2"/>
              </a:rPr>
              <a:t>) for CLIC Higgs paper </a:t>
            </a:r>
            <a:endParaRPr lang="en-US" altLang="en-US" sz="150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en-US" altLang="en-US" sz="1800" smtClean="0">
                <a:ea typeface="ＭＳ Ｐゴシック" pitchFamily="34" charset="-128"/>
              </a:rPr>
              <a:t>Now using ILC detector (ILD) to test DECAL design, for new sensors</a:t>
            </a:r>
          </a:p>
          <a:p>
            <a:pPr lvl="1">
              <a:lnSpc>
                <a:spcPct val="80000"/>
              </a:lnSpc>
            </a:pPr>
            <a:r>
              <a:rPr lang="en-US" altLang="en-US" sz="1500" smtClean="0">
                <a:ea typeface="ＭＳ Ｐゴシック" pitchFamily="34" charset="-128"/>
              </a:rPr>
              <a:t>Explore potential gain from very high granularity of MAPS</a:t>
            </a:r>
          </a:p>
          <a:p>
            <a:pPr lvl="1">
              <a:lnSpc>
                <a:spcPct val="80000"/>
              </a:lnSpc>
            </a:pPr>
            <a:r>
              <a:rPr lang="en-US" altLang="en-US" sz="1500" smtClean="0">
                <a:solidFill>
                  <a:schemeClr val="tx2"/>
                </a:solidFill>
                <a:ea typeface="ＭＳ Ｐゴシック" pitchFamily="34" charset="-128"/>
              </a:rPr>
              <a:t>Previously shown no performance loss for hadronic jets relative to SiW</a:t>
            </a:r>
          </a:p>
          <a:p>
            <a:pPr lvl="2">
              <a:lnSpc>
                <a:spcPct val="80000"/>
              </a:lnSpc>
            </a:pPr>
            <a:r>
              <a:rPr lang="en-US" altLang="en-US" sz="1300" smtClean="0">
                <a:solidFill>
                  <a:schemeClr val="tx2"/>
                </a:solidFill>
                <a:ea typeface="ＭＳ Ｐゴシック" pitchFamily="34" charset="-128"/>
              </a:rPr>
              <a:t>Tony’s thesis and follow ups</a:t>
            </a:r>
          </a:p>
          <a:p>
            <a:pPr lvl="1">
              <a:lnSpc>
                <a:spcPct val="80000"/>
              </a:lnSpc>
            </a:pPr>
            <a:r>
              <a:rPr lang="is-IS" altLang="en-US" sz="1500" smtClean="0">
                <a:solidFill>
                  <a:srgbClr val="FF0000"/>
                </a:solidFill>
                <a:ea typeface="ＭＳ Ｐゴシック" pitchFamily="34" charset="-128"/>
              </a:rPr>
              <a:t>Next</a:t>
            </a:r>
            <a:r>
              <a:rPr lang="is-IS" altLang="en-US" sz="1500" smtClean="0">
                <a:ea typeface="ＭＳ Ｐゴシック" pitchFamily="34" charset="-128"/>
              </a:rPr>
              <a:t>, we use e</a:t>
            </a:r>
            <a:r>
              <a:rPr lang="is-IS" altLang="en-US" sz="1500" baseline="30000" smtClean="0">
                <a:ea typeface="ＭＳ Ｐゴシック" pitchFamily="34" charset="-128"/>
              </a:rPr>
              <a:t>+</a:t>
            </a:r>
            <a:r>
              <a:rPr lang="is-IS" altLang="en-US" sz="1500" smtClean="0">
                <a:ea typeface="ＭＳ Ｐゴシック" pitchFamily="34" charset="-128"/>
              </a:rPr>
              <a:t>e</a:t>
            </a:r>
            <a:r>
              <a:rPr lang="is-IS" altLang="en-US" sz="1500" baseline="300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-</a:t>
            </a:r>
            <a:r>
              <a:rPr lang="is-IS" altLang="en-US" sz="1500" smtClean="0">
                <a:ea typeface="ＭＳ Ｐゴシック" pitchFamily="34" charset="-128"/>
                <a:sym typeface="Wingdings" pitchFamily="2" charset="2"/>
              </a:rPr>
              <a:t>ZH (H</a:t>
            </a:r>
            <a:r>
              <a:rPr lang="is-IS" altLang="en-US" sz="15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t</a:t>
            </a:r>
            <a:r>
              <a:rPr lang="is-IS" altLang="en-US" sz="1500" baseline="300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+</a:t>
            </a:r>
            <a:r>
              <a:rPr lang="is-IS" altLang="en-US" sz="15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t</a:t>
            </a:r>
            <a:r>
              <a:rPr lang="is-IS" altLang="en-US" sz="1500" baseline="300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-</a:t>
            </a:r>
            <a:r>
              <a:rPr lang="is-IS" altLang="en-US" sz="1500" smtClean="0">
                <a:ea typeface="ＭＳ Ｐゴシック" pitchFamily="34" charset="-128"/>
                <a:sym typeface="Wingdings" pitchFamily="2" charset="2"/>
              </a:rPr>
              <a:t>), and </a:t>
            </a:r>
            <a:r>
              <a:rPr lang="is-IS" altLang="en-US" sz="15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t</a:t>
            </a:r>
            <a:r>
              <a:rPr lang="is-IS" altLang="en-US" sz="1500" baseline="300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-</a:t>
            </a:r>
            <a:r>
              <a:rPr lang="is-IS" altLang="en-US" sz="1500" smtClean="0">
                <a:ea typeface="ＭＳ Ｐゴシック" pitchFamily="34" charset="-128"/>
                <a:sym typeface="Wingdings" pitchFamily="2" charset="2"/>
              </a:rPr>
              <a:t>h</a:t>
            </a:r>
            <a:r>
              <a:rPr lang="is-IS" altLang="en-US" sz="1500" baseline="300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-</a:t>
            </a:r>
            <a:r>
              <a:rPr lang="is-IS" altLang="en-US" sz="15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p</a:t>
            </a:r>
            <a:r>
              <a:rPr lang="is-IS" altLang="en-US" sz="1500" baseline="30000" smtClean="0">
                <a:ea typeface="ＭＳ Ｐゴシック" pitchFamily="34" charset="-128"/>
                <a:sym typeface="Wingdings" pitchFamily="2" charset="2"/>
              </a:rPr>
              <a:t>0</a:t>
            </a:r>
            <a:r>
              <a:rPr lang="is-IS" altLang="en-US" sz="15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n</a:t>
            </a:r>
            <a:r>
              <a:rPr lang="is-IS" altLang="en-US" sz="1500" baseline="-250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t</a:t>
            </a:r>
            <a:r>
              <a:rPr lang="is-IS" altLang="en-US" sz="1500" smtClean="0">
                <a:ea typeface="ＭＳ Ｐゴシック" pitchFamily="34" charset="-128"/>
                <a:sym typeface="Wingdings" pitchFamily="2" charset="2"/>
              </a:rPr>
              <a:t> to test benefit of pixels ~50</a:t>
            </a:r>
            <a:r>
              <a:rPr lang="is-IS" altLang="en-US" sz="1500" smtClean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m</a:t>
            </a:r>
            <a:r>
              <a:rPr lang="is-IS" altLang="en-US" sz="1500" smtClean="0">
                <a:ea typeface="ＭＳ Ｐゴシック" pitchFamily="34" charset="-128"/>
                <a:sym typeface="Wingdings" pitchFamily="2" charset="2"/>
              </a:rPr>
              <a:t>m for PFA, not just for lower cost</a:t>
            </a:r>
          </a:p>
          <a:p>
            <a:pPr lvl="1">
              <a:lnSpc>
                <a:spcPct val="80000"/>
              </a:lnSpc>
            </a:pPr>
            <a:r>
              <a:rPr lang="en-US" altLang="en-US" sz="1500" smtClean="0">
                <a:ea typeface="ＭＳ Ｐゴシック" pitchFamily="34" charset="-128"/>
                <a:sym typeface="Wingdings" pitchFamily="2" charset="2"/>
              </a:rPr>
              <a:t>Study use case for whole ECAL or preshower detector</a:t>
            </a:r>
          </a:p>
          <a:p>
            <a:pPr lvl="1">
              <a:lnSpc>
                <a:spcPct val="80000"/>
              </a:lnSpc>
            </a:pPr>
            <a:r>
              <a:rPr lang="en-US" altLang="en-US" sz="1500" smtClean="0">
                <a:ea typeface="ＭＳ Ｐゴシック" pitchFamily="34" charset="-128"/>
                <a:sym typeface="Wingdings" pitchFamily="2" charset="2"/>
              </a:rPr>
              <a:t>Use standard ILD G4 application (Mokka, ILD-01-v05, ScEcal04 in ILCSoft-17-07)</a:t>
            </a:r>
          </a:p>
          <a:p>
            <a:pPr lvl="1">
              <a:lnSpc>
                <a:spcPct val="80000"/>
              </a:lnSpc>
            </a:pPr>
            <a:r>
              <a:rPr lang="en-US" altLang="en-US" sz="1500" smtClean="0">
                <a:ea typeface="ＭＳ Ｐゴシック" pitchFamily="34" charset="-128"/>
                <a:sym typeface="Wingdings" pitchFamily="2" charset="2"/>
              </a:rPr>
              <a:t>Geometry of ECAL udpated w.r.t. previous studies</a:t>
            </a:r>
          </a:p>
          <a:p>
            <a:pPr lvl="1">
              <a:lnSpc>
                <a:spcPct val="80000"/>
              </a:lnSpc>
            </a:pPr>
            <a:r>
              <a:rPr lang="en-US" altLang="en-US" sz="1500" smtClean="0">
                <a:ea typeface="ＭＳ Ｐゴシック" pitchFamily="34" charset="-128"/>
                <a:sym typeface="Wingdings" pitchFamily="2" charset="2"/>
              </a:rPr>
              <a:t>Updated Particle Flow AlgorithmPandora, with improved tools to determine calibration parameters based on test samples of photons, K_L and muons</a:t>
            </a:r>
          </a:p>
          <a:p>
            <a:pPr>
              <a:lnSpc>
                <a:spcPct val="80000"/>
              </a:lnSpc>
            </a:pPr>
            <a:r>
              <a:rPr lang="en-US" altLang="en-US" sz="1800" smtClean="0">
                <a:ea typeface="ＭＳ Ｐゴシック" pitchFamily="34" charset="-128"/>
                <a:sym typeface="Wingdings" pitchFamily="2" charset="2"/>
              </a:rPr>
              <a:t>Work will continue in parallel with other studies for DECAL</a:t>
            </a:r>
          </a:p>
          <a:p>
            <a:pPr lvl="1">
              <a:lnSpc>
                <a:spcPct val="80000"/>
              </a:lnSpc>
            </a:pPr>
            <a:r>
              <a:rPr lang="en-US" altLang="en-US" sz="1500" smtClean="0">
                <a:ea typeface="ＭＳ Ｐゴシック" pitchFamily="34" charset="-128"/>
                <a:sym typeface="Wingdings" pitchFamily="2" charset="2"/>
              </a:rPr>
              <a:t>E.g. using smearing simulation (Delphes) to study physics impact of improved (</a:t>
            </a:r>
            <a:r>
              <a:rPr lang="is-IS" altLang="en-US" sz="1500" smtClean="0">
                <a:ea typeface="ＭＳ Ｐゴシック" pitchFamily="34" charset="-128"/>
                <a:sym typeface="Wingdings" pitchFamily="2" charset="2"/>
              </a:rPr>
              <a:t>…) performance</a:t>
            </a:r>
          </a:p>
          <a:p>
            <a:pPr lvl="1">
              <a:lnSpc>
                <a:spcPct val="80000"/>
              </a:lnSpc>
            </a:pPr>
            <a:r>
              <a:rPr lang="is-IS" altLang="en-US" sz="1500" smtClean="0">
                <a:ea typeface="ＭＳ Ｐゴシック" pitchFamily="34" charset="-128"/>
                <a:sym typeface="Wingdings" pitchFamily="2" charset="2"/>
              </a:rPr>
              <a:t>Needs input from G4 to define resolutions, as Delphes has no predictive power for these</a:t>
            </a:r>
          </a:p>
          <a:p>
            <a:pPr lvl="1">
              <a:lnSpc>
                <a:spcPct val="80000"/>
              </a:lnSpc>
            </a:pPr>
            <a:r>
              <a:rPr lang="is-IS" altLang="en-US" sz="1500" smtClean="0">
                <a:ea typeface="ＭＳ Ｐゴシック" pitchFamily="34" charset="-128"/>
                <a:sym typeface="Wingdings" pitchFamily="2" charset="2"/>
              </a:rPr>
              <a:t>Studies started (M</a:t>
            </a:r>
            <a:r>
              <a:rPr lang="en-US" altLang="en-US" sz="1500" smtClean="0">
                <a:ea typeface="ＭＳ Ｐゴシック" pitchFamily="34" charset="-128"/>
                <a:sym typeface="Wingdings" pitchFamily="2" charset="2"/>
              </a:rPr>
              <a:t>s</a:t>
            </a:r>
            <a:r>
              <a:rPr lang="is-IS" altLang="en-US" sz="1500" smtClean="0">
                <a:ea typeface="ＭＳ Ｐゴシック" pitchFamily="34" charset="-128"/>
                <a:sym typeface="Wingdings" pitchFamily="2" charset="2"/>
              </a:rPr>
              <a:t>ci project students) using tt~ and ZH in ILC context</a:t>
            </a:r>
            <a:endParaRPr lang="en-US" altLang="en-US" sz="1500" smtClean="0">
              <a:ea typeface="ＭＳ Ｐゴシック" pitchFamily="34" charset="-128"/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endParaRPr lang="en-US" altLang="en-US" sz="1500" smtClean="0">
              <a:ea typeface="ＭＳ Ｐゴシック" pitchFamily="34" charset="-128"/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endParaRPr lang="en-US" altLang="en-US" sz="1500" smtClean="0">
              <a:ea typeface="ＭＳ Ｐゴシック" pitchFamily="34" charset="-12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618DBB-3735-4704-93C5-54D32D0B0903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486400" cy="4800600"/>
          </a:xfrm>
        </p:spPr>
        <p:txBody>
          <a:bodyPr>
            <a:normAutofit fontScale="70000" lnSpcReduction="20000"/>
          </a:bodyPr>
          <a:lstStyle/>
          <a:p>
            <a:pPr>
              <a:buFont typeface="Wingdings" charset="0"/>
              <a:buChar char="n"/>
              <a:defRPr/>
            </a:pPr>
            <a:r>
              <a:rPr lang="en-US" dirty="0" smtClean="0"/>
              <a:t>Extend linearity studies to higher energy to find point of failure for 25 and 50um- decides if valid option for FCC!</a:t>
            </a:r>
          </a:p>
          <a:p>
            <a:pPr>
              <a:buFont typeface="Wingdings" charset="0"/>
              <a:buChar char="n"/>
              <a:defRPr/>
            </a:pPr>
            <a:endParaRPr lang="en-US" dirty="0" smtClean="0"/>
          </a:p>
          <a:p>
            <a:pPr>
              <a:buFont typeface="Wingdings" charset="0"/>
              <a:buChar char="n"/>
              <a:defRPr/>
            </a:pPr>
            <a:r>
              <a:rPr lang="en-US" dirty="0" smtClean="0"/>
              <a:t>Examine linearity for EM showers- worst case scenario</a:t>
            </a:r>
          </a:p>
          <a:p>
            <a:pPr>
              <a:buFont typeface="Wingdings" charset="0"/>
              <a:buChar char="n"/>
              <a:defRPr/>
            </a:pPr>
            <a:endParaRPr lang="en-US" dirty="0" smtClean="0"/>
          </a:p>
          <a:p>
            <a:pPr>
              <a:buFont typeface="Wingdings" charset="0"/>
              <a:buChar char="n"/>
              <a:defRPr/>
            </a:pPr>
            <a:r>
              <a:rPr lang="en-US" dirty="0" smtClean="0"/>
              <a:t>Study Electron energy resolution with more statistics and for alternative pixel sizes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 smtClean="0"/>
              <a:t>Effects of threshold spread, noise, clustering of adjacent pixels</a:t>
            </a:r>
          </a:p>
          <a:p>
            <a:pPr lvl="1">
              <a:buFont typeface="Wingdings" charset="0"/>
              <a:buChar char="¨"/>
              <a:defRPr/>
            </a:pPr>
            <a:r>
              <a:rPr lang="en-US" dirty="0" smtClean="0"/>
              <a:t>Similar to studies c. 2008 for TPAC</a:t>
            </a:r>
          </a:p>
          <a:p>
            <a:pPr lvl="1">
              <a:buFont typeface="Wingdings" charset="0"/>
              <a:buChar char="¨"/>
              <a:defRPr/>
            </a:pPr>
            <a:r>
              <a:rPr lang="en-US" dirty="0" smtClean="0"/>
              <a:t>Updated for current estimates of pixel parameters</a:t>
            </a:r>
          </a:p>
          <a:p>
            <a:pPr lvl="1">
              <a:buFont typeface="Wingdings" charset="0"/>
              <a:buChar char="¨"/>
              <a:defRPr/>
            </a:pPr>
            <a:r>
              <a:rPr lang="en-US" dirty="0" smtClean="0"/>
              <a:t>Will be done in G4 with very fine grid</a:t>
            </a:r>
          </a:p>
          <a:p>
            <a:pPr lvl="1">
              <a:buFont typeface="Wingdings" charset="0"/>
              <a:buChar char="¨"/>
              <a:defRPr/>
            </a:pPr>
            <a:r>
              <a:rPr lang="en-US" dirty="0" smtClean="0"/>
              <a:t>E.g. 1% of whole pixel area 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33795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altLang="en-US" smtClean="0">
              <a:ea typeface="ＭＳ Ｐゴシック" pitchFamily="34" charset="-12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7C2CC9-9A73-4A2D-BD04-CEAAA54F9601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Pre-2015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267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altLang="en-US" sz="1800" smtClean="0">
                <a:ea typeface="ＭＳ Ｐゴシック" pitchFamily="34" charset="-128"/>
              </a:rPr>
              <a:t>Full Mokka, DBD vintage</a:t>
            </a:r>
          </a:p>
          <a:p>
            <a:pPr>
              <a:lnSpc>
                <a:spcPct val="80000"/>
              </a:lnSpc>
            </a:pPr>
            <a:r>
              <a:rPr lang="en-GB" altLang="en-US" sz="1800" smtClean="0">
                <a:ea typeface="ＭＳ Ｐゴシック" pitchFamily="34" charset="-128"/>
              </a:rPr>
              <a:t>Compare SiECAL with DECAL in ttH study</a:t>
            </a:r>
          </a:p>
          <a:p>
            <a:pPr>
              <a:lnSpc>
                <a:spcPct val="80000"/>
              </a:lnSpc>
            </a:pPr>
            <a:r>
              <a:rPr lang="en-GB" altLang="en-US" sz="1800" smtClean="0">
                <a:solidFill>
                  <a:srgbClr val="FF0000"/>
                </a:solidFill>
                <a:ea typeface="ＭＳ Ｐゴシック" pitchFamily="34" charset="-128"/>
              </a:rPr>
              <a:t>Multi-jet performance </a:t>
            </a:r>
          </a:p>
          <a:p>
            <a:pPr>
              <a:lnSpc>
                <a:spcPct val="80000"/>
              </a:lnSpc>
            </a:pPr>
            <a:r>
              <a:rPr lang="en-GB" altLang="en-US" sz="1800" smtClean="0">
                <a:ea typeface="ＭＳ Ｐゴシック" pitchFamily="34" charset="-128"/>
              </a:rPr>
              <a:t>Detector model </a:t>
            </a:r>
            <a:r>
              <a:rPr lang="en-GB" altLang="en-US" sz="1800" smtClean="0">
                <a:ea typeface="ＭＳ Ｐゴシック" pitchFamily="34" charset="-128"/>
                <a:hlinkClick r:id="rId2"/>
              </a:rPr>
              <a:t>ILD_01_v02</a:t>
            </a:r>
            <a:endParaRPr lang="en-GB" altLang="en-US" sz="180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en-GB" altLang="en-US" sz="1800" smtClean="0">
                <a:ea typeface="ＭＳ Ｐゴシック" pitchFamily="34" charset="-128"/>
              </a:rPr>
              <a:t>Only parameters changed were </a:t>
            </a:r>
          </a:p>
          <a:p>
            <a:pPr lvl="1">
              <a:lnSpc>
                <a:spcPct val="80000"/>
              </a:lnSpc>
            </a:pPr>
            <a:r>
              <a:rPr lang="en-GB" altLang="en-US" sz="1500" smtClean="0">
                <a:ea typeface="ＭＳ Ｐゴシック" pitchFamily="34" charset="-128"/>
              </a:rPr>
              <a:t>Cell sizes reduced to 50x50</a:t>
            </a:r>
            <a:r>
              <a:rPr lang="en-GB" altLang="en-US" sz="1500" smtClean="0">
                <a:latin typeface="Symbol" pitchFamily="18" charset="2"/>
                <a:ea typeface="ＭＳ Ｐゴシック" pitchFamily="34" charset="-128"/>
              </a:rPr>
              <a:t>m</a:t>
            </a:r>
            <a:r>
              <a:rPr lang="en-GB" altLang="en-US" sz="1500" smtClean="0">
                <a:ea typeface="ＭＳ Ｐゴシック" pitchFamily="34" charset="-128"/>
              </a:rPr>
              <a:t>m</a:t>
            </a:r>
            <a:r>
              <a:rPr lang="en-GB" altLang="en-US" sz="1500" baseline="30000" smtClean="0">
                <a:ea typeface="ＭＳ Ｐゴシック" pitchFamily="34" charset="-128"/>
              </a:rPr>
              <a:t>2</a:t>
            </a:r>
            <a:endParaRPr lang="en-GB" altLang="en-US" sz="1500" smtClean="0">
              <a:ea typeface="ＭＳ Ｐゴシック" pitchFamily="34" charset="-128"/>
            </a:endParaRPr>
          </a:p>
          <a:p>
            <a:pPr lvl="1">
              <a:lnSpc>
                <a:spcPct val="80000"/>
              </a:lnSpc>
            </a:pPr>
            <a:r>
              <a:rPr lang="en-GB" altLang="en-US" sz="1500" smtClean="0">
                <a:ea typeface="ＭＳ Ｐゴシック" pitchFamily="34" charset="-128"/>
              </a:rPr>
              <a:t>Sensitive epi thickness to 12</a:t>
            </a:r>
            <a:r>
              <a:rPr lang="en-GB" altLang="en-US" sz="1500" smtClean="0">
                <a:latin typeface="Symbol" pitchFamily="18" charset="2"/>
                <a:ea typeface="ＭＳ Ｐゴシック" pitchFamily="34" charset="-128"/>
              </a:rPr>
              <a:t>m</a:t>
            </a:r>
            <a:r>
              <a:rPr lang="en-GB" altLang="en-US" sz="1500" smtClean="0">
                <a:ea typeface="ＭＳ Ｐゴシック" pitchFamily="34" charset="-128"/>
              </a:rPr>
              <a:t>m (as in TPAC sensor)</a:t>
            </a:r>
          </a:p>
          <a:p>
            <a:pPr lvl="1">
              <a:lnSpc>
                <a:spcPct val="80000"/>
              </a:lnSpc>
            </a:pPr>
            <a:r>
              <a:rPr lang="en-GB" altLang="en-US" sz="1500" smtClean="0">
                <a:ea typeface="ＭＳ Ｐゴシック" pitchFamily="34" charset="-128"/>
              </a:rPr>
              <a:t>Digital readout turned on in PandoraPFA</a:t>
            </a:r>
          </a:p>
          <a:p>
            <a:pPr>
              <a:lnSpc>
                <a:spcPct val="80000"/>
              </a:lnSpc>
            </a:pPr>
            <a:r>
              <a:rPr lang="en-GB" altLang="en-US" sz="1800" smtClean="0">
                <a:solidFill>
                  <a:srgbClr val="FF0000"/>
                </a:solidFill>
                <a:ea typeface="ＭＳ Ｐゴシック" pitchFamily="34" charset="-128"/>
              </a:rPr>
              <a:t>Minimal change in performance</a:t>
            </a:r>
          </a:p>
          <a:p>
            <a:pPr lvl="1">
              <a:lnSpc>
                <a:spcPct val="80000"/>
              </a:lnSpc>
            </a:pPr>
            <a:r>
              <a:rPr lang="en-GB" altLang="en-US" sz="1500" smtClean="0">
                <a:ea typeface="ＭＳ Ｐゴシック" pitchFamily="34" charset="-128"/>
              </a:rPr>
              <a:t>Individual quantities and “bottom line” for ttH analysis</a:t>
            </a:r>
          </a:p>
          <a:p>
            <a:pPr lvl="1">
              <a:lnSpc>
                <a:spcPct val="80000"/>
              </a:lnSpc>
            </a:pPr>
            <a:r>
              <a:rPr lang="en-GB" altLang="en-US" sz="1500" smtClean="0">
                <a:ea typeface="ＭＳ Ｐゴシック" pitchFamily="34" charset="-128"/>
              </a:rPr>
              <a:t>All details in </a:t>
            </a:r>
            <a:r>
              <a:rPr lang="en-GB" altLang="en-US" sz="1500" smtClean="0">
                <a:ea typeface="ＭＳ Ｐゴシック" pitchFamily="34" charset="-128"/>
                <a:hlinkClick r:id="rId3"/>
              </a:rPr>
              <a:t>Tony Price thesis </a:t>
            </a:r>
            <a:r>
              <a:rPr lang="en-GB" altLang="en-US" sz="1500" smtClean="0">
                <a:ea typeface="ＭＳ Ｐゴシック" pitchFamily="34" charset="-128"/>
              </a:rPr>
              <a:t>and papers: </a:t>
            </a:r>
          </a:p>
        </p:txBody>
      </p:sp>
      <p:sp>
        <p:nvSpPr>
          <p:cNvPr id="26629" name="Rectangle 16"/>
          <p:cNvSpPr>
            <a:spLocks noChangeArrowheads="1"/>
          </p:cNvSpPr>
          <p:nvPr/>
        </p:nvSpPr>
        <p:spPr bwMode="auto">
          <a:xfrm>
            <a:off x="152400" y="5257800"/>
            <a:ext cx="4495800" cy="11699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/>
              <a:t> T. Price, N. Watson, T. Tanabe, and V. Martin, </a:t>
            </a:r>
            <a:r>
              <a:rPr lang="en-US" altLang="en-US" sz="1400" i="1"/>
              <a:t>Measurement of the top Yukawa coupling at sqrt(s)=1 TeV using the ILD detector </a:t>
            </a:r>
          </a:p>
          <a:p>
            <a:pPr eaLnBrk="1" hangingPunct="1"/>
            <a:r>
              <a:rPr lang="en-US" altLang="en-US" sz="1400"/>
              <a:t>LC-REP-2013-004, http://www-flc.desy.de/lcnotes/notes/LC-REP-2013-004.pdf</a:t>
            </a:r>
          </a:p>
        </p:txBody>
      </p:sp>
      <p:sp>
        <p:nvSpPr>
          <p:cNvPr id="26630" name="Rectangle 17"/>
          <p:cNvSpPr>
            <a:spLocks noChangeArrowheads="1"/>
          </p:cNvSpPr>
          <p:nvPr/>
        </p:nvSpPr>
        <p:spPr bwMode="auto">
          <a:xfrm>
            <a:off x="4648200" y="5294313"/>
            <a:ext cx="4495800" cy="11699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/>
              <a:t> T. Price, P. Roloff, J. Strube and T. Tanabe, </a:t>
            </a:r>
            <a:r>
              <a:rPr lang="en-US" altLang="en-US" sz="1400" i="1"/>
              <a:t>Full simulation study of the top Yukawa coupling at the ILC at sqrt(s) = 1 TeV</a:t>
            </a:r>
            <a:r>
              <a:rPr lang="en-US" altLang="en-US" sz="1400"/>
              <a:t>,</a:t>
            </a:r>
            <a:r>
              <a:rPr lang="is-IS" altLang="en-US" sz="1400"/>
              <a:t> </a:t>
            </a:r>
            <a:r>
              <a:rPr lang="is-IS" altLang="en-US" sz="1400">
                <a:hlinkClick r:id="rId4"/>
              </a:rPr>
              <a:t>Eur. Phys. J. C (2015) 75:309</a:t>
            </a:r>
            <a:br>
              <a:rPr lang="is-IS" altLang="en-US" sz="1400">
                <a:hlinkClick r:id="rId4"/>
              </a:rPr>
            </a:br>
            <a:endParaRPr lang="is-IS" altLang="en-US" sz="1400"/>
          </a:p>
          <a:p>
            <a:pPr eaLnBrk="1" hangingPunct="1"/>
            <a:endParaRPr lang="en-US" altLang="en-US" sz="1400"/>
          </a:p>
        </p:txBody>
      </p:sp>
      <p:pic>
        <p:nvPicPr>
          <p:cNvPr id="26631" name="Picture 2" descr="https://encrypted-tbn1.gstatic.com/images?q=tbn:ANd9GcRtPG9YN6mIlg8I_jhFCdAR20Jc4xksmUSplNkIeadQ0XjHeU7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0200"/>
            <a:ext cx="244475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2" name="Content Placeholder 2"/>
          <p:cNvSpPr>
            <a:spLocks noGrp="1"/>
          </p:cNvSpPr>
          <p:nvPr>
            <p:ph sz="half" idx="1"/>
          </p:nvPr>
        </p:nvSpPr>
        <p:spPr>
          <a:xfrm>
            <a:off x="4800600" y="3276600"/>
            <a:ext cx="4038600" cy="1981200"/>
          </a:xfrm>
        </p:spPr>
        <p:txBody>
          <a:bodyPr/>
          <a:lstStyle/>
          <a:p>
            <a:r>
              <a:rPr lang="en-GB" altLang="en-US" sz="1800" smtClean="0">
                <a:ea typeface="ＭＳ Ｐゴシック" pitchFamily="34" charset="-128"/>
              </a:rPr>
              <a:t>Study semileptonic channel</a:t>
            </a:r>
          </a:p>
          <a:p>
            <a:r>
              <a:rPr lang="en-GB" altLang="en-US" sz="1800" smtClean="0">
                <a:ea typeface="ＭＳ Ｐゴシック" pitchFamily="34" charset="-128"/>
              </a:rPr>
              <a:t>6 hadronic jets, 1 charged lepton, neutrino</a:t>
            </a:r>
          </a:p>
          <a:p>
            <a:r>
              <a:rPr lang="en-GB" altLang="en-US" sz="1800" smtClean="0">
                <a:ea typeface="ＭＳ Ｐゴシック" pitchFamily="34" charset="-128"/>
              </a:rPr>
              <a:t>Good test of PFA impact of ECAL</a:t>
            </a:r>
          </a:p>
          <a:p>
            <a:r>
              <a:rPr lang="en-GB" altLang="en-US" sz="1800" smtClean="0">
                <a:ea typeface="ＭＳ Ｐゴシック" pitchFamily="34" charset="-128"/>
              </a:rPr>
              <a:t>MVA-based removal of ttZ, tt, ttbb backgrounds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7C2CC9-9A73-4A2D-BD04-CEAAA54F9601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Energy deposits in hadronic jets</a:t>
            </a:r>
          </a:p>
        </p:txBody>
      </p:sp>
      <p:pic>
        <p:nvPicPr>
          <p:cNvPr id="19458" name="Content Placeholder 8" descr="JetEnergy125GeV50um.pn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227" b="-46227"/>
          <a:stretch>
            <a:fillRect/>
          </a:stretch>
        </p:blipFill>
        <p:spPr>
          <a:xfrm>
            <a:off x="304800" y="381000"/>
            <a:ext cx="5562600" cy="5353050"/>
          </a:xfrm>
        </p:spPr>
      </p:pic>
      <p:sp>
        <p:nvSpPr>
          <p:cNvPr id="56323" name="Text Placeholder 10"/>
          <p:cNvSpPr>
            <a:spLocks noGrp="1"/>
          </p:cNvSpPr>
          <p:nvPr>
            <p:ph sz="half" idx="2"/>
          </p:nvPr>
        </p:nvSpPr>
        <p:spPr>
          <a:xfrm>
            <a:off x="457200" y="4419600"/>
            <a:ext cx="8686800" cy="175260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charset="0"/>
              <a:buChar char="n"/>
              <a:defRPr/>
            </a:pPr>
            <a:r>
              <a:rPr lang="en-US" dirty="0"/>
              <a:t>For </a:t>
            </a:r>
            <a:r>
              <a:rPr lang="en-US" dirty="0" err="1"/>
              <a:t>hadronic</a:t>
            </a:r>
            <a:r>
              <a:rPr lang="en-US" dirty="0"/>
              <a:t> jets, Z-&gt;</a:t>
            </a:r>
            <a:r>
              <a:rPr lang="en-US" dirty="0" err="1"/>
              <a:t>qq</a:t>
            </a:r>
            <a:r>
              <a:rPr lang="en-US" dirty="0"/>
              <a:t> (</a:t>
            </a:r>
            <a:r>
              <a:rPr lang="en-US" dirty="0" err="1"/>
              <a:t>uds</a:t>
            </a:r>
            <a:r>
              <a:rPr lang="en-US" dirty="0"/>
              <a:t> only)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/>
              <a:t>Mean energies of jets 125 </a:t>
            </a:r>
            <a:r>
              <a:rPr lang="en-US" dirty="0" err="1"/>
              <a:t>GeV</a:t>
            </a: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Particle flow approach for reconstruction of jet energies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/>
              <a:t>Contribution from ECAL ~1/3 total </a:t>
            </a:r>
            <a:r>
              <a:rPr lang="en-US" dirty="0" smtClean="0"/>
              <a:t>energy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 smtClean="0">
                <a:solidFill>
                  <a:srgbClr val="FF0000"/>
                </a:solidFill>
              </a:rPr>
              <a:t>Roughly symmetric </a:t>
            </a:r>
            <a:r>
              <a:rPr lang="en-US" dirty="0" smtClean="0"/>
              <a:t>distribution of energy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7C2CC9-9A73-4A2D-BD04-CEAAA54F9601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8619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Energy deposits in hadronic jets</a:t>
            </a:r>
          </a:p>
        </p:txBody>
      </p:sp>
      <p:sp>
        <p:nvSpPr>
          <p:cNvPr id="56323" name="Text Placeholder 10"/>
          <p:cNvSpPr>
            <a:spLocks noGrp="1"/>
          </p:cNvSpPr>
          <p:nvPr>
            <p:ph sz="half" idx="2"/>
          </p:nvPr>
        </p:nvSpPr>
        <p:spPr>
          <a:xfrm>
            <a:off x="457200" y="4419600"/>
            <a:ext cx="8686800" cy="175260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charset="0"/>
              <a:buChar char="n"/>
              <a:defRPr/>
            </a:pPr>
            <a:r>
              <a:rPr lang="en-US" dirty="0"/>
              <a:t>For </a:t>
            </a:r>
            <a:r>
              <a:rPr lang="en-US" dirty="0" err="1"/>
              <a:t>hadronic</a:t>
            </a:r>
            <a:r>
              <a:rPr lang="en-US" dirty="0"/>
              <a:t> jets, Z-&gt;</a:t>
            </a:r>
            <a:r>
              <a:rPr lang="en-US" dirty="0" err="1"/>
              <a:t>qq</a:t>
            </a:r>
            <a:r>
              <a:rPr lang="en-US" dirty="0"/>
              <a:t> (</a:t>
            </a:r>
            <a:r>
              <a:rPr lang="en-US" dirty="0" err="1"/>
              <a:t>uds</a:t>
            </a:r>
            <a:r>
              <a:rPr lang="en-US" dirty="0"/>
              <a:t> only)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/>
              <a:t>Mean energies of jets 125 </a:t>
            </a:r>
            <a:r>
              <a:rPr lang="en-US" dirty="0" err="1"/>
              <a:t>GeV</a:t>
            </a: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Particle flow approach for reconstruction of jet energies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/>
              <a:t>Contribution from ECAL ~1/3 total </a:t>
            </a:r>
            <a:r>
              <a:rPr lang="en-US" dirty="0" smtClean="0"/>
              <a:t>energy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 smtClean="0"/>
              <a:t>Distribution </a:t>
            </a:r>
            <a:r>
              <a:rPr lang="en-US" dirty="0" smtClean="0">
                <a:solidFill>
                  <a:srgbClr val="FF0000"/>
                </a:solidFill>
              </a:rPr>
              <a:t>no longer symmetric </a:t>
            </a:r>
            <a:r>
              <a:rPr lang="en-US" dirty="0" smtClean="0"/>
              <a:t>with larger pixel size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pic>
        <p:nvPicPr>
          <p:cNvPr id="20485" name="Content Placeholder 2" descr="JetEnergy125GeV100um.pn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227" b="-46227"/>
          <a:stretch>
            <a:fillRect/>
          </a:stretch>
        </p:blipFill>
        <p:spPr>
          <a:xfrm>
            <a:off x="152400" y="152400"/>
            <a:ext cx="5938838" cy="5715000"/>
          </a:xfrm>
        </p:spPr>
      </p:pic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7C2CC9-9A73-4A2D-BD04-CEAAA54F9601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3454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962400" y="2514600"/>
            <a:ext cx="1600200" cy="7620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9834"/>
            <a:ext cx="8229600" cy="646331"/>
          </a:xfrm>
        </p:spPr>
        <p:txBody>
          <a:bodyPr wrap="square">
            <a:spAutoFit/>
          </a:bodyPr>
          <a:lstStyle/>
          <a:p>
            <a:r>
              <a:rPr lang="en-GB" sz="3600" dirty="0" smtClean="0"/>
              <a:t>Requirements for Key Measurements</a:t>
            </a:r>
            <a:endParaRPr lang="en-GB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304800" y="1981200"/>
                <a:ext cx="8610600" cy="3886200"/>
              </a:xfrm>
            </p:spPr>
            <p:txBody>
              <a:bodyPr/>
              <a:lstStyle/>
              <a:p>
                <a:r>
                  <a:rPr lang="en-GB" dirty="0" smtClean="0"/>
                  <a:t>Essential to be able to separate W/Z  hadronic jets</a:t>
                </a:r>
              </a:p>
              <a:p>
                <a:r>
                  <a:rPr lang="en-GB" dirty="0" smtClean="0"/>
                  <a:t>Sets requirement of  </a:t>
                </a:r>
                <a14:m>
                  <m:oMath xmlns:m="http://schemas.openxmlformats.org/officeDocument/2006/math" xmlns=""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/>
                              </a:rPr>
                              <m:t>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𝐸</m:t>
                        </m:r>
                      </m:den>
                    </m:f>
                    <m:r>
                      <a:rPr lang="en-GB" b="0" i="0" smtClean="0">
                        <a:latin typeface="Cambria Math"/>
                      </a:rPr>
                      <m:t>~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30%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𝐸</m:t>
                            </m:r>
                          </m:e>
                        </m:rad>
                      </m:den>
                    </m:f>
                  </m:oMath>
                </a14:m>
                <a:r>
                  <a:rPr lang="en-GB" dirty="0" smtClean="0"/>
                  <a:t>  </a:t>
                </a:r>
              </a:p>
              <a:p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04800" y="1981200"/>
                <a:ext cx="8610600" cy="3886200"/>
              </a:xfrm>
              <a:blipFill rotWithShape="1">
                <a:blip r:embed="rId3"/>
                <a:stretch>
                  <a:fillRect l="-637" t="-15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618DBB-3735-4704-93C5-54D32D0B0903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828" y="3306661"/>
            <a:ext cx="623119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4710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ILD ECAL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618DBB-3735-4704-93C5-54D32D0B0903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UK CMOS for Particle Tracking, Cosenors House, 10 Mar 2016</a:t>
            </a:r>
            <a:endParaRPr lang="en-US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7677150" cy="4335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7266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11113" y="457200"/>
            <a:ext cx="8861425" cy="522288"/>
          </a:xfrm>
        </p:spPr>
        <p:txBody>
          <a:bodyPr/>
          <a:lstStyle/>
          <a:p>
            <a:pPr algn="ctr" eaLnBrk="1" hangingPunct="1"/>
            <a:r>
              <a:rPr lang="en-GB" altLang="en-US" sz="2800" dirty="0" smtClean="0">
                <a:ea typeface="ＭＳ Ｐゴシック" pitchFamily="34" charset="-128"/>
              </a:rPr>
              <a:t>DECAL Concept</a:t>
            </a:r>
          </a:p>
        </p:txBody>
      </p:sp>
      <p:sp>
        <p:nvSpPr>
          <p:cNvPr id="16386" name="Rectangle 5"/>
          <p:cNvSpPr>
            <a:spLocks noChangeArrowheads="1"/>
          </p:cNvSpPr>
          <p:nvPr/>
        </p:nvSpPr>
        <p:spPr bwMode="auto">
          <a:xfrm>
            <a:off x="381000" y="1219200"/>
            <a:ext cx="6457950" cy="2724150"/>
          </a:xfrm>
          <a:prstGeom prst="rect">
            <a:avLst/>
          </a:prstGeom>
          <a:solidFill>
            <a:schemeClr val="bg1"/>
          </a:solidFill>
          <a:ln w="38100">
            <a:solidFill>
              <a:schemeClr val="folHlink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>
            <a:lvl1pPr marL="169863" indent="-169863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452438" indent="-16827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909638" indent="-16827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accent2"/>
              </a:buClr>
              <a:buFontTx/>
              <a:buChar char="•"/>
            </a:pPr>
            <a:r>
              <a:rPr lang="en-US" altLang="en-US" sz="1800"/>
              <a:t>Concept, swap ~0.5x0.5 cm</a:t>
            </a:r>
            <a:r>
              <a:rPr lang="en-US" altLang="en-US" sz="1800" baseline="30000"/>
              <a:t>2</a:t>
            </a:r>
            <a:r>
              <a:rPr lang="en-US" altLang="en-US" sz="1800"/>
              <a:t> Si pads with </a:t>
            </a:r>
            <a:r>
              <a:rPr lang="en-US" altLang="en-US" sz="1800">
                <a:solidFill>
                  <a:srgbClr val="FF0000"/>
                </a:solidFill>
              </a:rPr>
              <a:t>small </a:t>
            </a:r>
            <a:r>
              <a:rPr lang="en-US" altLang="en-US" sz="1800"/>
              <a:t>pixels (</a:t>
            </a:r>
            <a:r>
              <a:rPr lang="ja-JP" altLang="en-US" sz="1800">
                <a:solidFill>
                  <a:srgbClr val="339933"/>
                </a:solidFill>
              </a:rPr>
              <a:t>“</a:t>
            </a:r>
            <a:r>
              <a:rPr lang="en-US" altLang="ja-JP" sz="1800">
                <a:solidFill>
                  <a:srgbClr val="339933"/>
                </a:solidFill>
              </a:rPr>
              <a:t>Small</a:t>
            </a:r>
            <a:r>
              <a:rPr lang="ja-JP" altLang="en-US" sz="1800">
                <a:solidFill>
                  <a:srgbClr val="339933"/>
                </a:solidFill>
              </a:rPr>
              <a:t>”</a:t>
            </a:r>
            <a:r>
              <a:rPr lang="en-US" altLang="ja-JP" sz="1800">
                <a:solidFill>
                  <a:srgbClr val="339933"/>
                </a:solidFill>
              </a:rPr>
              <a:t> := at most one particle/pixel,1-bit ADC/pixel)</a:t>
            </a:r>
          </a:p>
          <a:p>
            <a:pPr eaLnBrk="1" hangingPunct="1">
              <a:spcBef>
                <a:spcPct val="50000"/>
              </a:spcBef>
              <a:buClr>
                <a:schemeClr val="accent2"/>
              </a:buClr>
              <a:buFontTx/>
              <a:buChar char="•"/>
            </a:pPr>
            <a:r>
              <a:rPr lang="en-US" altLang="en-US" sz="1800"/>
              <a:t>How small to avoid saturation/non-linearity?</a:t>
            </a:r>
          </a:p>
          <a:p>
            <a:pPr lvl="1" eaLnBrk="1" hangingPunct="1">
              <a:spcBef>
                <a:spcPct val="20000"/>
              </a:spcBef>
              <a:buClr>
                <a:srgbClr val="00FF00"/>
              </a:buClr>
              <a:buFontTx/>
              <a:buChar char="•"/>
            </a:pPr>
            <a:r>
              <a:rPr lang="en-US" altLang="en-US" sz="1800">
                <a:solidFill>
                  <a:srgbClr val="339933"/>
                </a:solidFill>
              </a:rPr>
              <a:t>EM shower core density at 500GeV is ~100/mm</a:t>
            </a:r>
            <a:r>
              <a:rPr lang="en-US" altLang="en-US" sz="1800" baseline="30000">
                <a:solidFill>
                  <a:srgbClr val="339933"/>
                </a:solidFill>
              </a:rPr>
              <a:t>2</a:t>
            </a:r>
            <a:endParaRPr lang="en-US" altLang="en-US" sz="1800">
              <a:solidFill>
                <a:srgbClr val="339933"/>
              </a:solidFill>
            </a:endParaRPr>
          </a:p>
          <a:p>
            <a:pPr lvl="1" eaLnBrk="1" hangingPunct="1">
              <a:spcBef>
                <a:spcPct val="20000"/>
              </a:spcBef>
              <a:buClr>
                <a:srgbClr val="00FF00"/>
              </a:buClr>
              <a:buFontTx/>
              <a:buChar char="•"/>
            </a:pPr>
            <a:r>
              <a:rPr lang="en-US" altLang="en-US" sz="1800">
                <a:solidFill>
                  <a:srgbClr val="339933"/>
                </a:solidFill>
              </a:rPr>
              <a:t>Pixels must be&lt;100</a:t>
            </a:r>
            <a:r>
              <a:rPr lang="en-US" altLang="en-US" sz="1800">
                <a:solidFill>
                  <a:srgbClr val="339933"/>
                </a:solidFill>
                <a:sym typeface="Symbol" pitchFamily="18" charset="2"/>
              </a:rPr>
              <a:t></a:t>
            </a:r>
            <a:r>
              <a:rPr lang="en-US" altLang="en-US" sz="1800">
                <a:solidFill>
                  <a:srgbClr val="339933"/>
                </a:solidFill>
              </a:rPr>
              <a:t>100</a:t>
            </a:r>
            <a:r>
              <a:rPr lang="en-US" altLang="en-US" sz="1800">
                <a:solidFill>
                  <a:srgbClr val="339933"/>
                </a:solidFill>
                <a:latin typeface="Symbol" pitchFamily="18" charset="2"/>
              </a:rPr>
              <a:t>m</a:t>
            </a:r>
            <a:r>
              <a:rPr lang="en-US" altLang="en-US" sz="1800">
                <a:solidFill>
                  <a:srgbClr val="339933"/>
                </a:solidFill>
              </a:rPr>
              <a:t>m</a:t>
            </a:r>
            <a:r>
              <a:rPr lang="en-US" altLang="en-US" sz="1800" baseline="30000">
                <a:solidFill>
                  <a:srgbClr val="339933"/>
                </a:solidFill>
              </a:rPr>
              <a:t>2</a:t>
            </a:r>
          </a:p>
          <a:p>
            <a:pPr lvl="2" eaLnBrk="1" hangingPunct="1">
              <a:spcBef>
                <a:spcPct val="20000"/>
              </a:spcBef>
              <a:buClr>
                <a:srgbClr val="00FF00"/>
              </a:buClr>
              <a:buFontTx/>
              <a:buChar char="•"/>
            </a:pPr>
            <a:r>
              <a:rPr lang="en-US" altLang="en-US" sz="1800">
                <a:solidFill>
                  <a:srgbClr val="339933"/>
                </a:solidFill>
              </a:rPr>
              <a:t>Used baseline </a:t>
            </a:r>
            <a:r>
              <a:rPr lang="en-US" altLang="en-US" sz="1800">
                <a:solidFill>
                  <a:srgbClr val="FF0000"/>
                </a:solidFill>
              </a:rPr>
              <a:t>50</a:t>
            </a:r>
            <a:r>
              <a:rPr lang="en-US" altLang="en-US" sz="1800">
                <a:solidFill>
                  <a:srgbClr val="FF0000"/>
                </a:solidFill>
                <a:sym typeface="Symbol" pitchFamily="18" charset="2"/>
              </a:rPr>
              <a:t></a:t>
            </a:r>
            <a:r>
              <a:rPr lang="en-US" altLang="en-US" sz="1800">
                <a:solidFill>
                  <a:srgbClr val="FF0000"/>
                </a:solidFill>
              </a:rPr>
              <a:t>50</a:t>
            </a:r>
            <a:r>
              <a:rPr lang="en-US" altLang="en-US" sz="180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en-US" sz="1800">
                <a:solidFill>
                  <a:srgbClr val="FF0000"/>
                </a:solidFill>
              </a:rPr>
              <a:t>m</a:t>
            </a:r>
            <a:r>
              <a:rPr lang="en-US" altLang="en-US" sz="1800" baseline="30000">
                <a:solidFill>
                  <a:srgbClr val="FF0000"/>
                </a:solidFill>
              </a:rPr>
              <a:t>2</a:t>
            </a:r>
            <a:endParaRPr lang="en-US" altLang="en-US" sz="1800">
              <a:solidFill>
                <a:srgbClr val="FF0000"/>
              </a:solidFill>
            </a:endParaRPr>
          </a:p>
          <a:p>
            <a:pPr lvl="1" eaLnBrk="1" hangingPunct="1">
              <a:spcBef>
                <a:spcPct val="20000"/>
              </a:spcBef>
              <a:buClr>
                <a:srgbClr val="00FF00"/>
              </a:buClr>
              <a:buFontTx/>
              <a:buChar char="•"/>
            </a:pPr>
            <a:r>
              <a:rPr lang="en-US" altLang="en-US" sz="1800">
                <a:solidFill>
                  <a:srgbClr val="339933"/>
                </a:solidFill>
              </a:rPr>
              <a:t>Gives ~10</a:t>
            </a:r>
            <a:r>
              <a:rPr lang="en-US" altLang="en-US" sz="1800" baseline="30000">
                <a:solidFill>
                  <a:srgbClr val="339933"/>
                </a:solidFill>
              </a:rPr>
              <a:t>12</a:t>
            </a:r>
            <a:r>
              <a:rPr lang="en-US" altLang="en-US" sz="1800">
                <a:solidFill>
                  <a:srgbClr val="339933"/>
                </a:solidFill>
              </a:rPr>
              <a:t> pixels for ECAL – </a:t>
            </a:r>
            <a:r>
              <a:rPr lang="ja-JP" altLang="en-US" sz="1800">
                <a:solidFill>
                  <a:srgbClr val="339933"/>
                </a:solidFill>
              </a:rPr>
              <a:t>“</a:t>
            </a:r>
            <a:r>
              <a:rPr lang="en-US" altLang="ja-JP" sz="1800">
                <a:solidFill>
                  <a:srgbClr val="339933"/>
                </a:solidFill>
              </a:rPr>
              <a:t>Tera-pixel APS</a:t>
            </a:r>
            <a:r>
              <a:rPr lang="ja-JP" altLang="en-US" sz="1800">
                <a:solidFill>
                  <a:srgbClr val="339933"/>
                </a:solidFill>
              </a:rPr>
              <a:t>”</a:t>
            </a:r>
            <a:endParaRPr lang="en-US" altLang="ja-JP" sz="1800">
              <a:solidFill>
                <a:srgbClr val="339933"/>
              </a:solidFill>
            </a:endParaRPr>
          </a:p>
          <a:p>
            <a:pPr lvl="1" eaLnBrk="1" hangingPunct="1">
              <a:spcBef>
                <a:spcPct val="20000"/>
              </a:spcBef>
              <a:buClr>
                <a:srgbClr val="00FF00"/>
              </a:buClr>
              <a:buFontTx/>
              <a:buChar char="•"/>
            </a:pPr>
            <a:r>
              <a:rPr lang="en-GB" altLang="en-US" sz="1800">
                <a:solidFill>
                  <a:srgbClr val="FF0000"/>
                </a:solidFill>
              </a:rPr>
              <a:t>Mandatory to integrate electronics on sensor</a:t>
            </a:r>
            <a:endParaRPr lang="en-US" altLang="en-US" sz="1800">
              <a:solidFill>
                <a:srgbClr val="339933"/>
              </a:solidFill>
            </a:endParaRPr>
          </a:p>
        </p:txBody>
      </p:sp>
      <p:pic>
        <p:nvPicPr>
          <p:cNvPr id="16387" name="Picture 3" descr="E:\Documents\Presentations\LCWS12\decal\figs\decal_particles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6" r="19356"/>
          <a:stretch>
            <a:fillRect/>
          </a:stretch>
        </p:blipFill>
        <p:spPr>
          <a:xfrm>
            <a:off x="6477000" y="4114800"/>
            <a:ext cx="2138363" cy="2057400"/>
          </a:xfrm>
        </p:spPr>
      </p:pic>
      <p:pic>
        <p:nvPicPr>
          <p:cNvPr id="16388" name="Picture 2" descr="E:\Documents\Presentations\LCWS12\decal\figs\aecal_particl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4343400"/>
            <a:ext cx="2894012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4" descr="E:\Documents\Presentations\LCWS12\decal\figs\decal_particles_bigpixel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200" y="4267200"/>
            <a:ext cx="28702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Box 15"/>
          <p:cNvSpPr txBox="1">
            <a:spLocks noChangeArrowheads="1"/>
          </p:cNvSpPr>
          <p:nvPr/>
        </p:nvSpPr>
        <p:spPr bwMode="auto">
          <a:xfrm>
            <a:off x="914400" y="5867400"/>
            <a:ext cx="1752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n-US" sz="2000" dirty="0"/>
              <a:t>AECAL</a:t>
            </a:r>
          </a:p>
        </p:txBody>
      </p:sp>
      <p:sp>
        <p:nvSpPr>
          <p:cNvPr id="16391" name="TextBox 16"/>
          <p:cNvSpPr txBox="1">
            <a:spLocks noChangeArrowheads="1"/>
          </p:cNvSpPr>
          <p:nvPr/>
        </p:nvSpPr>
        <p:spPr bwMode="auto">
          <a:xfrm>
            <a:off x="6248400" y="5934075"/>
            <a:ext cx="3124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2000" dirty="0" smtClean="0"/>
              <a:t>DECAL </a:t>
            </a:r>
            <a:r>
              <a:rPr lang="en-GB" altLang="en-US" sz="2000" dirty="0" err="1" smtClean="0"/>
              <a:t>N</a:t>
            </a:r>
            <a:r>
              <a:rPr lang="en-GB" altLang="en-US" sz="2000" baseline="-25000" dirty="0" err="1" smtClean="0"/>
              <a:t>pixels</a:t>
            </a:r>
            <a:r>
              <a:rPr lang="en-GB" altLang="en-US" sz="2000" dirty="0" smtClean="0"/>
              <a:t>=</a:t>
            </a:r>
            <a:r>
              <a:rPr lang="en-GB" altLang="en-US" sz="2000" dirty="0" err="1" smtClean="0"/>
              <a:t>N</a:t>
            </a:r>
            <a:r>
              <a:rPr lang="en-GB" altLang="en-US" sz="2000" baseline="-25000" dirty="0" err="1" smtClean="0"/>
              <a:t>particles</a:t>
            </a:r>
            <a:endParaRPr lang="en-GB" altLang="en-US" sz="2000" baseline="-25000" dirty="0"/>
          </a:p>
        </p:txBody>
      </p:sp>
      <p:sp>
        <p:nvSpPr>
          <p:cNvPr id="16392" name="TextBox 17"/>
          <p:cNvSpPr txBox="1">
            <a:spLocks noChangeArrowheads="1"/>
          </p:cNvSpPr>
          <p:nvPr/>
        </p:nvSpPr>
        <p:spPr bwMode="auto">
          <a:xfrm>
            <a:off x="3333750" y="5867400"/>
            <a:ext cx="29591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2000" dirty="0" smtClean="0"/>
              <a:t>DECAL </a:t>
            </a:r>
            <a:r>
              <a:rPr lang="en-GB" altLang="en-US" sz="2000" dirty="0" err="1" smtClean="0"/>
              <a:t>N</a:t>
            </a:r>
            <a:r>
              <a:rPr lang="en-GB" altLang="en-US" sz="2000" baseline="-25000" dirty="0" err="1" smtClean="0"/>
              <a:t>pixels</a:t>
            </a:r>
            <a:r>
              <a:rPr lang="en-GB" altLang="en-US" sz="2000" dirty="0" smtClean="0"/>
              <a:t>&lt;</a:t>
            </a:r>
            <a:r>
              <a:rPr lang="en-GB" altLang="en-US" sz="2000" dirty="0" err="1" smtClean="0"/>
              <a:t>N</a:t>
            </a:r>
            <a:r>
              <a:rPr lang="en-GB" altLang="en-US" sz="2000" baseline="-25000" dirty="0" err="1" smtClean="0"/>
              <a:t>particles</a:t>
            </a:r>
            <a:endParaRPr lang="en-GB" altLang="en-US" sz="2000" baseline="-25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2"/>
          </p:nvPr>
        </p:nvSpPr>
        <p:spPr>
          <a:xfrm>
            <a:off x="457200" y="63055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LCUK, Liverpool, 01-Feb-2016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Alasdair Winter / Birmingham</a:t>
            </a:r>
          </a:p>
        </p:txBody>
      </p:sp>
    </p:spTree>
    <p:extLst>
      <p:ext uri="{BB962C8B-B14F-4D97-AF65-F5344CB8AC3E}">
        <p14:creationId xmlns:p14="http://schemas.microsoft.com/office/powerpoint/2010/main" val="2857311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>
                <a:ea typeface="ＭＳ Ｐゴシック" pitchFamily="34" charset="-128"/>
              </a:rPr>
              <a:t>DECAL: CMOS MAPS for Linear Collider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05000"/>
            <a:ext cx="4038600" cy="4038600"/>
          </a:xfrm>
        </p:spPr>
        <p:txBody>
          <a:bodyPr/>
          <a:lstStyle/>
          <a:p>
            <a:r>
              <a:rPr lang="en-GB" altLang="en-US" sz="2000" dirty="0" smtClean="0">
                <a:ea typeface="ＭＳ Ｐゴシック" pitchFamily="34" charset="-128"/>
              </a:rPr>
              <a:t>Mature, high volume industrial devices: no proprietary processes </a:t>
            </a:r>
            <a:r>
              <a:rPr lang="en-GB" altLang="en-US" sz="2000" dirty="0" smtClean="0">
                <a:ea typeface="ＭＳ Ｐゴシック" pitchFamily="34" charset="-128"/>
                <a:sym typeface="Wingdings" pitchFamily="2" charset="2"/>
              </a:rPr>
              <a:t> reduced costs</a:t>
            </a:r>
            <a:endParaRPr lang="en-GB" altLang="en-US" sz="2000" dirty="0" smtClean="0">
              <a:ea typeface="ＭＳ Ｐゴシック" pitchFamily="34" charset="-128"/>
            </a:endParaRPr>
          </a:p>
          <a:p>
            <a:r>
              <a:rPr lang="en-GB" altLang="en-US" sz="2000" dirty="0" smtClean="0">
                <a:ea typeface="ＭＳ Ｐゴシック" pitchFamily="34" charset="-128"/>
              </a:rPr>
              <a:t>Low(-</a:t>
            </a:r>
            <a:r>
              <a:rPr lang="en-GB" altLang="en-US" sz="2000" dirty="0" err="1" smtClean="0">
                <a:ea typeface="ＭＳ Ｐゴシック" pitchFamily="34" charset="-128"/>
              </a:rPr>
              <a:t>ish</a:t>
            </a:r>
            <a:r>
              <a:rPr lang="en-GB" altLang="en-US" sz="2000" dirty="0" smtClean="0">
                <a:ea typeface="ＭＳ Ｐゴシック" pitchFamily="34" charset="-128"/>
              </a:rPr>
              <a:t>) power, depends on duty cycle</a:t>
            </a:r>
          </a:p>
          <a:p>
            <a:r>
              <a:rPr lang="en-GB" altLang="en-US" sz="2000" dirty="0" smtClean="0">
                <a:ea typeface="ＭＳ Ｐゴシック" pitchFamily="34" charset="-128"/>
              </a:rPr>
              <a:t>Low material budget, can be very thin</a:t>
            </a:r>
          </a:p>
          <a:p>
            <a:r>
              <a:rPr lang="en-GB" altLang="en-US" sz="2000" dirty="0" smtClean="0">
                <a:ea typeface="ＭＳ Ｐゴシック" pitchFamily="34" charset="-128"/>
              </a:rPr>
              <a:t>Radiation hard (few &gt;</a:t>
            </a:r>
            <a:r>
              <a:rPr lang="en-GB" altLang="en-US" sz="2000" dirty="0" err="1" smtClean="0">
                <a:ea typeface="ＭＳ Ｐゴシック" pitchFamily="34" charset="-128"/>
              </a:rPr>
              <a:t>Mrad</a:t>
            </a:r>
            <a:r>
              <a:rPr lang="en-GB" altLang="en-US" sz="2000" dirty="0" smtClean="0">
                <a:ea typeface="ＭＳ Ｐゴシック" pitchFamily="34" charset="-128"/>
              </a:rPr>
              <a:t>)</a:t>
            </a:r>
          </a:p>
          <a:p>
            <a:pPr lvl="1"/>
            <a:r>
              <a:rPr lang="en-GB" altLang="en-US" sz="1600" dirty="0" smtClean="0">
                <a:solidFill>
                  <a:srgbClr val="FF0000"/>
                </a:solidFill>
                <a:ea typeface="ＭＳ Ｐゴシック" pitchFamily="34" charset="-128"/>
              </a:rPr>
              <a:t>OK for ILC ECAL, but not for other applications, e.g. HL-LHC, FCC(h)</a:t>
            </a:r>
          </a:p>
          <a:p>
            <a:r>
              <a:rPr lang="en-GB" altLang="en-US" sz="2000" dirty="0" smtClean="0">
                <a:ea typeface="ＭＳ Ｐゴシック" pitchFamily="34" charset="-128"/>
              </a:rPr>
              <a:t>Very granular (pixels ~10um</a:t>
            </a:r>
            <a:r>
              <a:rPr lang="en-GB" altLang="en-US" sz="1800" dirty="0" smtClean="0">
                <a:ea typeface="ＭＳ Ｐゴシック" pitchFamily="34" charset="-128"/>
              </a:rPr>
              <a:t>)</a:t>
            </a:r>
          </a:p>
        </p:txBody>
      </p:sp>
      <p:sp>
        <p:nvSpPr>
          <p:cNvPr id="17411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828800"/>
            <a:ext cx="4038600" cy="4724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GB" altLang="en-US" sz="2000" dirty="0" smtClean="0">
                <a:ea typeface="ＭＳ Ｐゴシック" pitchFamily="34" charset="-128"/>
              </a:rPr>
              <a:t>New features developed for LC</a:t>
            </a:r>
          </a:p>
          <a:p>
            <a:r>
              <a:rPr lang="en-GB" altLang="en-US" sz="2000" dirty="0" smtClean="0">
                <a:solidFill>
                  <a:srgbClr val="0000FF"/>
                </a:solidFill>
                <a:ea typeface="ＭＳ Ｐゴシック" pitchFamily="34" charset="-128"/>
              </a:rPr>
              <a:t>TPAC</a:t>
            </a:r>
            <a:r>
              <a:rPr lang="en-GB" altLang="en-US" sz="2000" dirty="0" smtClean="0">
                <a:ea typeface="ＭＳ Ｐゴシック" pitchFamily="34" charset="-128"/>
              </a:rPr>
              <a:t> et al. (</a:t>
            </a:r>
            <a:r>
              <a:rPr lang="en-GB" altLang="en-US" sz="2000" dirty="0" smtClean="0">
                <a:solidFill>
                  <a:srgbClr val="0000FF"/>
                </a:solidFill>
                <a:ea typeface="ＭＳ Ｐゴシック" pitchFamily="34" charset="-128"/>
              </a:rPr>
              <a:t>digital ECAL</a:t>
            </a:r>
            <a:r>
              <a:rPr lang="en-GB" altLang="en-US" sz="2000" dirty="0" smtClean="0">
                <a:ea typeface="ＭＳ Ｐゴシック" pitchFamily="34" charset="-128"/>
              </a:rPr>
              <a:t>)</a:t>
            </a:r>
          </a:p>
          <a:p>
            <a:r>
              <a:rPr lang="en-GB" altLang="en-US" sz="2000" dirty="0" smtClean="0">
                <a:solidFill>
                  <a:srgbClr val="FF0000"/>
                </a:solidFill>
                <a:ea typeface="ＭＳ Ｐゴシック" pitchFamily="34" charset="-128"/>
              </a:rPr>
              <a:t>Deep p-well implant/</a:t>
            </a:r>
            <a:r>
              <a:rPr lang="en-GB" altLang="en-US" sz="2000" dirty="0" err="1" smtClean="0">
                <a:solidFill>
                  <a:srgbClr val="FF0000"/>
                </a:solidFill>
                <a:ea typeface="ＭＳ Ｐゴシック" pitchFamily="34" charset="-128"/>
              </a:rPr>
              <a:t>InMAPS</a:t>
            </a:r>
            <a:r>
              <a:rPr lang="en-GB" altLang="en-US" sz="2000" dirty="0" smtClean="0">
                <a:solidFill>
                  <a:srgbClr val="FF0000"/>
                </a:solidFill>
                <a:ea typeface="ＭＳ Ｐゴシック" pitchFamily="34" charset="-128"/>
              </a:rPr>
              <a:t> process</a:t>
            </a:r>
          </a:p>
          <a:p>
            <a:pPr lvl="1"/>
            <a:r>
              <a:rPr lang="en-GB" altLang="en-US" sz="2000" dirty="0" smtClean="0">
                <a:solidFill>
                  <a:srgbClr val="FF0000"/>
                </a:solidFill>
                <a:ea typeface="ＭＳ Ｐゴシック" pitchFamily="34" charset="-128"/>
              </a:rPr>
              <a:t>Makes MAPS viable</a:t>
            </a:r>
          </a:p>
          <a:p>
            <a:pPr lvl="1"/>
            <a:r>
              <a:rPr lang="en-GB" altLang="en-US" sz="2000" dirty="0" smtClean="0">
                <a:ea typeface="ＭＳ Ｐゴシック" pitchFamily="34" charset="-128"/>
              </a:rPr>
              <a:t>Improved charge collection efficiency</a:t>
            </a:r>
          </a:p>
          <a:p>
            <a:r>
              <a:rPr lang="en-GB" altLang="en-US" sz="2000" dirty="0" smtClean="0">
                <a:ea typeface="ＭＳ Ｐゴシック" pitchFamily="34" charset="-128"/>
              </a:rPr>
              <a:t>High resistivity/HV epitaxial layers</a:t>
            </a:r>
          </a:p>
          <a:p>
            <a:pPr lvl="1"/>
            <a:r>
              <a:rPr lang="en-GB" altLang="en-US" sz="2000" dirty="0" smtClean="0">
                <a:ea typeface="ＭＳ Ｐゴシック" pitchFamily="34" charset="-128"/>
              </a:rPr>
              <a:t>Further charge collection and radiation hardness improvements</a:t>
            </a:r>
          </a:p>
          <a:p>
            <a:endParaRPr lang="en-GB" altLang="en-US" sz="1800" dirty="0" smtClean="0">
              <a:ea typeface="ＭＳ Ｐゴシック" pitchFamily="34" charset="-128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3124200" y="6400800"/>
            <a:ext cx="2895600" cy="457200"/>
          </a:xfrm>
        </p:spPr>
        <p:txBody>
          <a:bodyPr/>
          <a:lstStyle/>
          <a:p>
            <a:pPr algn="ctr">
              <a:defRPr/>
            </a:pPr>
            <a:r>
              <a:rPr lang="en-US" dirty="0"/>
              <a:t>Alasdair Winter / Birmingham</a:t>
            </a:r>
          </a:p>
          <a:p>
            <a:pPr algn="ctr">
              <a:defRPr/>
            </a:pPr>
            <a:endParaRPr lang="en-US" dirty="0"/>
          </a:p>
        </p:txBody>
      </p:sp>
      <p:sp>
        <p:nvSpPr>
          <p:cNvPr id="7" name="Date Placeholder 1"/>
          <p:cNvSpPr txBox="1">
            <a:spLocks/>
          </p:cNvSpPr>
          <p:nvPr/>
        </p:nvSpPr>
        <p:spPr bwMode="auto">
          <a:xfrm>
            <a:off x="457200" y="63055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LCUK, Liverpool, 01-Feb-2016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643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4"/>
          <p:cNvSpPr txBox="1">
            <a:spLocks noChangeArrowheads="1"/>
          </p:cNvSpPr>
          <p:nvPr/>
        </p:nvSpPr>
        <p:spPr bwMode="auto">
          <a:xfrm>
            <a:off x="838200" y="569913"/>
            <a:ext cx="3048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1506" name="Text Box 13"/>
          <p:cNvSpPr txBox="1">
            <a:spLocks noChangeArrowheads="1"/>
          </p:cNvSpPr>
          <p:nvPr/>
        </p:nvSpPr>
        <p:spPr bwMode="auto">
          <a:xfrm>
            <a:off x="457200" y="446088"/>
            <a:ext cx="8153400" cy="523875"/>
          </a:xfrm>
          <a:prstGeom prst="rect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800">
                <a:solidFill>
                  <a:srgbClr val="000000"/>
                </a:solidFill>
              </a:rPr>
              <a:t>MAPS for DECAL, (~)Shower Profile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3733800" y="1066800"/>
            <a:ext cx="54102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800">
                <a:solidFill>
                  <a:srgbClr val="000000"/>
                </a:solidFill>
              </a:rPr>
              <a:t>Project </a:t>
            </a:r>
            <a:r>
              <a:rPr lang="en-GB" altLang="en-US" sz="1800">
                <a:solidFill>
                  <a:srgbClr val="FF00FF"/>
                </a:solidFill>
              </a:rPr>
              <a:t>tracks</a:t>
            </a:r>
            <a:r>
              <a:rPr lang="en-GB" altLang="en-US" sz="1800">
                <a:solidFill>
                  <a:srgbClr val="000000"/>
                </a:solidFill>
              </a:rPr>
              <a:t> to individual </a:t>
            </a:r>
            <a:r>
              <a:rPr lang="en-GB" altLang="en-US" sz="1800">
                <a:solidFill>
                  <a:srgbClr val="FF0000"/>
                </a:solidFill>
              </a:rPr>
              <a:t>test</a:t>
            </a:r>
            <a:r>
              <a:rPr lang="en-GB" altLang="en-US" sz="1800">
                <a:solidFill>
                  <a:srgbClr val="000000"/>
                </a:solidFill>
              </a:rPr>
              <a:t> sensors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1800">
                <a:solidFill>
                  <a:srgbClr val="000000"/>
                </a:solidFill>
              </a:rPr>
              <a:t>Vary depth of </a:t>
            </a:r>
            <a:r>
              <a:rPr lang="en-GB" altLang="en-US" sz="1800">
                <a:solidFill>
                  <a:srgbClr val="9779FF"/>
                </a:solidFill>
              </a:rPr>
              <a:t>absorber </a:t>
            </a:r>
            <a:r>
              <a:rPr lang="en-GB" altLang="en-US" sz="1800">
                <a:solidFill>
                  <a:srgbClr val="000000"/>
                </a:solidFill>
              </a:rPr>
              <a:t>thickness, study downstream hit multiplicity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1800">
                <a:solidFill>
                  <a:srgbClr val="000000"/>
                </a:solidFill>
              </a:rPr>
              <a:t>Purely to cut cost – not ideal</a:t>
            </a:r>
          </a:p>
        </p:txBody>
      </p:sp>
      <p:pic>
        <p:nvPicPr>
          <p:cNvPr id="21508" name="Picture 145" descr="spider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29600" y="1143000"/>
            <a:ext cx="658813" cy="623888"/>
          </a:xfrm>
        </p:spPr>
      </p:pic>
      <p:sp>
        <p:nvSpPr>
          <p:cNvPr id="43" name="Text Box 432"/>
          <p:cNvSpPr txBox="1">
            <a:spLocks noChangeArrowheads="1"/>
          </p:cNvSpPr>
          <p:nvPr/>
        </p:nvSpPr>
        <p:spPr bwMode="auto">
          <a:xfrm>
            <a:off x="4572000" y="2895600"/>
            <a:ext cx="4724400" cy="411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76892" tIns="38446" rIns="76892" bIns="38446">
            <a:normAutofit/>
          </a:bodyPr>
          <a:lstStyle/>
          <a:p>
            <a:pPr marL="342900" indent="-342900" defTabSz="4175657">
              <a:spcBef>
                <a:spcPct val="50000"/>
              </a:spcBef>
              <a:buClr>
                <a:srgbClr val="00007D"/>
              </a:buClr>
              <a:buSzPct val="75000"/>
              <a:buFont typeface="Wingdings" pitchFamily="2" charset="2"/>
              <a:buChar char="n"/>
              <a:defRPr/>
            </a:pPr>
            <a:endParaRPr lang="en-GB" i="1" kern="0" dirty="0">
              <a:solidFill>
                <a:srgbClr val="FF00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34" name="Date Placeholder 33"/>
          <p:cNvSpPr>
            <a:spLocks noGrp="1"/>
          </p:cNvSpPr>
          <p:nvPr>
            <p:ph type="dt" sz="quarter" idx="12"/>
          </p:nvPr>
        </p:nvSpPr>
        <p:spPr>
          <a:xfrm>
            <a:off x="457200" y="63055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LCUK, Liverpool, 01-Feb-2016</a:t>
            </a:r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Alasdair Winter / Birmingham</a:t>
            </a:r>
          </a:p>
        </p:txBody>
      </p:sp>
      <p:pic>
        <p:nvPicPr>
          <p:cNvPr id="21512" name="Picture 86" descr="tpactrk.pn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1295400"/>
            <a:ext cx="3429000" cy="1714500"/>
          </a:xfrm>
        </p:spPr>
      </p:pic>
      <p:sp>
        <p:nvSpPr>
          <p:cNvPr id="21513" name="Text Box 21"/>
          <p:cNvSpPr txBox="1">
            <a:spLocks noChangeArrowheads="1"/>
          </p:cNvSpPr>
          <p:nvPr/>
        </p:nvSpPr>
        <p:spPr bwMode="auto">
          <a:xfrm>
            <a:off x="85725" y="1390650"/>
            <a:ext cx="10668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000000"/>
                </a:solidFill>
              </a:rPr>
              <a:t>scintillators</a:t>
            </a:r>
          </a:p>
        </p:txBody>
      </p:sp>
      <p:sp>
        <p:nvSpPr>
          <p:cNvPr id="21514" name="Text Box 21"/>
          <p:cNvSpPr txBox="1">
            <a:spLocks noChangeArrowheads="1"/>
          </p:cNvSpPr>
          <p:nvPr/>
        </p:nvSpPr>
        <p:spPr bwMode="auto">
          <a:xfrm>
            <a:off x="1131888" y="1196975"/>
            <a:ext cx="1981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Ctr="1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600">
                <a:solidFill>
                  <a:srgbClr val="000000"/>
                </a:solidFill>
              </a:rPr>
              <a:t> 2 TPAC </a:t>
            </a:r>
            <a:r>
              <a:rPr lang="en-US" altLang="en-US" sz="1600">
                <a:solidFill>
                  <a:srgbClr val="FF0000"/>
                </a:solidFill>
              </a:rPr>
              <a:t>test</a:t>
            </a:r>
            <a:r>
              <a:rPr lang="en-US" altLang="en-US" sz="1600">
                <a:solidFill>
                  <a:srgbClr val="000000"/>
                </a:solidFill>
              </a:rPr>
              <a:t> </a:t>
            </a:r>
            <a:r>
              <a:rPr lang="en-US" altLang="en-US" sz="1600">
                <a:solidFill>
                  <a:srgbClr val="FF0000"/>
                </a:solidFill>
              </a:rPr>
              <a:t>sensors</a:t>
            </a:r>
          </a:p>
        </p:txBody>
      </p:sp>
      <p:sp>
        <p:nvSpPr>
          <p:cNvPr id="21515" name="Text Box 21"/>
          <p:cNvSpPr txBox="1">
            <a:spLocks noChangeArrowheads="1"/>
          </p:cNvSpPr>
          <p:nvPr/>
        </p:nvSpPr>
        <p:spPr bwMode="auto">
          <a:xfrm>
            <a:off x="1143000" y="2667000"/>
            <a:ext cx="1981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000000"/>
                </a:solidFill>
              </a:rPr>
              <a:t>4 TPAC </a:t>
            </a:r>
            <a:r>
              <a:rPr lang="en-US" altLang="en-US" sz="1600">
                <a:solidFill>
                  <a:srgbClr val="1818FF"/>
                </a:solidFill>
              </a:rPr>
              <a:t>track</a:t>
            </a:r>
            <a:r>
              <a:rPr lang="en-US" altLang="en-US" sz="1600">
                <a:solidFill>
                  <a:srgbClr val="000000"/>
                </a:solidFill>
              </a:rPr>
              <a:t> </a:t>
            </a:r>
            <a:r>
              <a:rPr lang="en-US" altLang="en-US" sz="1600">
                <a:solidFill>
                  <a:srgbClr val="0000FF"/>
                </a:solidFill>
              </a:rPr>
              <a:t>sensors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2133600" y="1447800"/>
            <a:ext cx="685800" cy="228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2057400" y="1447800"/>
            <a:ext cx="457200" cy="228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 bwMode="auto">
          <a:xfrm rot="10800000">
            <a:off x="1371600" y="2514600"/>
            <a:ext cx="611188" cy="195263"/>
          </a:xfrm>
          <a:prstGeom prst="straightConnector1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 bwMode="auto">
          <a:xfrm rot="10800000">
            <a:off x="1676400" y="2514600"/>
            <a:ext cx="328613" cy="184150"/>
          </a:xfrm>
          <a:prstGeom prst="straightConnector1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 bwMode="auto">
          <a:xfrm flipH="1" flipV="1">
            <a:off x="1143000" y="2590800"/>
            <a:ext cx="917575" cy="107950"/>
          </a:xfrm>
          <a:prstGeom prst="straightConnector1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 bwMode="auto">
          <a:xfrm flipH="1" flipV="1">
            <a:off x="1905000" y="2514600"/>
            <a:ext cx="166688" cy="195263"/>
          </a:xfrm>
          <a:prstGeom prst="straightConnector1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238125" y="1924050"/>
            <a:ext cx="3400425" cy="161925"/>
          </a:xfrm>
          <a:prstGeom prst="straightConnector1">
            <a:avLst/>
          </a:prstGeom>
          <a:ln w="1905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1304925" y="1943100"/>
            <a:ext cx="46038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6" name="Oval 55"/>
          <p:cNvSpPr/>
          <p:nvPr/>
        </p:nvSpPr>
        <p:spPr>
          <a:xfrm>
            <a:off x="1619250" y="1952625"/>
            <a:ext cx="46038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>
            <a:off x="2514600" y="2000250"/>
            <a:ext cx="57150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 flipV="1">
            <a:off x="2800350" y="2009775"/>
            <a:ext cx="46038" cy="746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09800" y="1676400"/>
            <a:ext cx="228600" cy="838200"/>
          </a:xfrm>
          <a:prstGeom prst="rect">
            <a:avLst/>
          </a:prstGeom>
          <a:gradFill rotWithShape="1">
            <a:gsLst>
              <a:gs pos="0">
                <a:srgbClr val="8383FF"/>
              </a:gs>
              <a:gs pos="20000">
                <a:srgbClr val="8585FF"/>
              </a:gs>
              <a:gs pos="100000">
                <a:srgbClr val="6565C9"/>
              </a:gs>
            </a:gsLst>
            <a:lin ang="5400000"/>
          </a:gradFill>
          <a:ln w="9525">
            <a:solidFill>
              <a:srgbClr val="9393FC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 flipH="1">
            <a:off x="1143000" y="1676400"/>
            <a:ext cx="46038" cy="762000"/>
          </a:xfrm>
          <a:prstGeom prst="rect">
            <a:avLst/>
          </a:prstGeom>
          <a:noFill/>
          <a:ln w="9525">
            <a:solidFill>
              <a:srgbClr val="A6A6A6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21529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8125" y="3352800"/>
            <a:ext cx="4226924" cy="2514600"/>
          </a:xfrm>
          <a:noFill/>
        </p:spPr>
      </p:pic>
      <p:sp>
        <p:nvSpPr>
          <p:cNvPr id="21530" name="Rectangle 35"/>
          <p:cNvSpPr>
            <a:spLocks noChangeArrowheads="1"/>
          </p:cNvSpPr>
          <p:nvPr/>
        </p:nvSpPr>
        <p:spPr bwMode="auto">
          <a:xfrm rot="16200000">
            <a:off x="-936625" y="4310856"/>
            <a:ext cx="20447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800" dirty="0">
                <a:solidFill>
                  <a:srgbClr val="FF0000"/>
                </a:solidFill>
              </a:rPr>
              <a:t># clusters/# tracks</a:t>
            </a:r>
            <a:endParaRPr lang="en-GB" altLang="en-US" sz="1800" dirty="0">
              <a:solidFill>
                <a:srgbClr val="000000"/>
              </a:solidFill>
            </a:endParaRPr>
          </a:p>
        </p:txBody>
      </p:sp>
      <p:sp>
        <p:nvSpPr>
          <p:cNvPr id="21531" name="Rectangle 36"/>
          <p:cNvSpPr>
            <a:spLocks noChangeArrowheads="1"/>
          </p:cNvSpPr>
          <p:nvPr/>
        </p:nvSpPr>
        <p:spPr bwMode="auto">
          <a:xfrm>
            <a:off x="1381125" y="5726112"/>
            <a:ext cx="2617788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800" dirty="0">
                <a:solidFill>
                  <a:srgbClr val="FF0000"/>
                </a:solidFill>
              </a:rPr>
              <a:t>Absorber thickness (X</a:t>
            </a:r>
            <a:r>
              <a:rPr lang="en-GB" altLang="en-US" sz="1800" baseline="-25000" dirty="0">
                <a:solidFill>
                  <a:srgbClr val="FF0000"/>
                </a:solidFill>
              </a:rPr>
              <a:t>0</a:t>
            </a:r>
            <a:r>
              <a:rPr lang="en-GB" altLang="en-US" sz="1800" dirty="0">
                <a:solidFill>
                  <a:srgbClr val="FF0000"/>
                </a:solidFill>
              </a:rPr>
              <a:t>)</a:t>
            </a:r>
            <a:endParaRPr lang="en-GB" altLang="en-US" sz="1800" dirty="0">
              <a:solidFill>
                <a:srgbClr val="000000"/>
              </a:solidFill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4724400" y="4495800"/>
            <a:ext cx="4267200" cy="1600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21533" name="TextBox 29"/>
          <p:cNvSpPr>
            <a:spLocks noGrp="1" noChangeArrowheads="1"/>
          </p:cNvSpPr>
          <p:nvPr>
            <p:ph sz="half" idx="2"/>
          </p:nvPr>
        </p:nvSpPr>
        <p:spPr>
          <a:xfrm>
            <a:off x="4800600" y="2933700"/>
            <a:ext cx="4267200" cy="3140075"/>
          </a:xfrm>
        </p:spPr>
        <p:txBody>
          <a:bodyPr>
            <a:spAutoFit/>
          </a:bodyPr>
          <a:lstStyle/>
          <a:p>
            <a:pPr eaLnBrk="1" hangingPunct="1"/>
            <a:r>
              <a:rPr lang="en-GB" altLang="en-US" sz="1800" smtClean="0">
                <a:ea typeface="ＭＳ Ｐゴシック" pitchFamily="34" charset="-128"/>
              </a:rPr>
              <a:t>Study TPAC sensors as “calorimeter” layer</a:t>
            </a:r>
          </a:p>
          <a:p>
            <a:pPr eaLnBrk="1" hangingPunct="1"/>
            <a:r>
              <a:rPr lang="en-GB" altLang="en-US" sz="1800" smtClean="0">
                <a:ea typeface="ＭＳ Ｐゴシック" pitchFamily="34" charset="-128"/>
              </a:rPr>
              <a:t>Peak of sensor activity vs. depth of material</a:t>
            </a:r>
          </a:p>
          <a:p>
            <a:pPr eaLnBrk="1" hangingPunct="1"/>
            <a:endParaRPr lang="en-GB" altLang="en-US" sz="1800" smtClean="0">
              <a:ea typeface="ＭＳ Ｐゴシック" pitchFamily="34" charset="-128"/>
            </a:endParaRPr>
          </a:p>
          <a:p>
            <a:pPr eaLnBrk="1" hangingPunct="1"/>
            <a:r>
              <a:rPr lang="en-GB" altLang="en-US" sz="1800" smtClean="0">
                <a:ea typeface="ＭＳ Ｐゴシック" pitchFamily="34" charset="-128"/>
              </a:rPr>
              <a:t>Single sensor study of EM shower response</a:t>
            </a:r>
          </a:p>
          <a:p>
            <a:pPr eaLnBrk="1" hangingPunct="1"/>
            <a:r>
              <a:rPr lang="en-GB" altLang="en-US" sz="1800" smtClean="0">
                <a:ea typeface="ＭＳ Ｐゴシック" pitchFamily="34" charset="-128"/>
              </a:rPr>
              <a:t>Electron beam shows expected log behaviour</a:t>
            </a:r>
          </a:p>
          <a:p>
            <a:pPr eaLnBrk="1" hangingPunct="1"/>
            <a:r>
              <a:rPr lang="en-GB" altLang="en-US" sz="1800" smtClean="0">
                <a:ea typeface="ＭＳ Ｐゴシック" pitchFamily="34" charset="-128"/>
              </a:rPr>
              <a:t>(NB: single sensor transverse size)</a:t>
            </a:r>
          </a:p>
        </p:txBody>
      </p:sp>
    </p:spTree>
    <p:extLst>
      <p:ext uri="{BB962C8B-B14F-4D97-AF65-F5344CB8AC3E}">
        <p14:creationId xmlns:p14="http://schemas.microsoft.com/office/powerpoint/2010/main" val="32010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4"/>
          <p:cNvSpPr txBox="1">
            <a:spLocks noChangeArrowheads="1"/>
          </p:cNvSpPr>
          <p:nvPr/>
        </p:nvSpPr>
        <p:spPr bwMode="auto">
          <a:xfrm>
            <a:off x="838200" y="569913"/>
            <a:ext cx="3048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2530" name="Text Box 13"/>
          <p:cNvSpPr txBox="1">
            <a:spLocks noChangeArrowheads="1"/>
          </p:cNvSpPr>
          <p:nvPr/>
        </p:nvSpPr>
        <p:spPr bwMode="auto">
          <a:xfrm>
            <a:off x="457200" y="446088"/>
            <a:ext cx="8153400" cy="523875"/>
          </a:xfrm>
          <a:prstGeom prst="rect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800">
                <a:solidFill>
                  <a:srgbClr val="000000"/>
                </a:solidFill>
              </a:rPr>
              <a:t>MAPS for DECAL, (~)Shower Profile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3733800" y="1066800"/>
            <a:ext cx="54102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800">
                <a:solidFill>
                  <a:srgbClr val="000000"/>
                </a:solidFill>
              </a:rPr>
              <a:t>Project </a:t>
            </a:r>
            <a:r>
              <a:rPr lang="en-GB" altLang="en-US" sz="1800">
                <a:solidFill>
                  <a:srgbClr val="FF00FF"/>
                </a:solidFill>
              </a:rPr>
              <a:t>tracks</a:t>
            </a:r>
            <a:r>
              <a:rPr lang="en-GB" altLang="en-US" sz="1800">
                <a:solidFill>
                  <a:srgbClr val="000000"/>
                </a:solidFill>
              </a:rPr>
              <a:t> to individual </a:t>
            </a:r>
            <a:r>
              <a:rPr lang="en-GB" altLang="en-US" sz="1800">
                <a:solidFill>
                  <a:srgbClr val="FF0000"/>
                </a:solidFill>
              </a:rPr>
              <a:t>test</a:t>
            </a:r>
            <a:r>
              <a:rPr lang="en-GB" altLang="en-US" sz="1800">
                <a:solidFill>
                  <a:srgbClr val="000000"/>
                </a:solidFill>
              </a:rPr>
              <a:t> sensors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1800">
                <a:solidFill>
                  <a:srgbClr val="000000"/>
                </a:solidFill>
              </a:rPr>
              <a:t>Vary depth of </a:t>
            </a:r>
            <a:r>
              <a:rPr lang="en-GB" altLang="en-US" sz="1800">
                <a:solidFill>
                  <a:srgbClr val="9779FF"/>
                </a:solidFill>
              </a:rPr>
              <a:t>absorber </a:t>
            </a:r>
            <a:r>
              <a:rPr lang="en-GB" altLang="en-US" sz="1800">
                <a:solidFill>
                  <a:srgbClr val="000000"/>
                </a:solidFill>
              </a:rPr>
              <a:t>thickness, study downstream hit multiplicity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1800">
                <a:solidFill>
                  <a:srgbClr val="000000"/>
                </a:solidFill>
              </a:rPr>
              <a:t>Purely to cut cost – not ideal</a:t>
            </a:r>
          </a:p>
        </p:txBody>
      </p:sp>
      <p:pic>
        <p:nvPicPr>
          <p:cNvPr id="22532" name="Picture 145" descr="spider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29600" y="1143000"/>
            <a:ext cx="658813" cy="623888"/>
          </a:xfrm>
        </p:spPr>
      </p:pic>
      <p:sp>
        <p:nvSpPr>
          <p:cNvPr id="34" name="Date Placeholder 33"/>
          <p:cNvSpPr>
            <a:spLocks noGrp="1"/>
          </p:cNvSpPr>
          <p:nvPr>
            <p:ph type="dt" sz="quarter" idx="12"/>
          </p:nvPr>
        </p:nvSpPr>
        <p:spPr>
          <a:xfrm>
            <a:off x="457200" y="63055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LCUK, Liverpool, 01-Feb-2016</a:t>
            </a:r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Alasdair Winter / Birmingham</a:t>
            </a:r>
          </a:p>
        </p:txBody>
      </p:sp>
      <p:pic>
        <p:nvPicPr>
          <p:cNvPr id="22535" name="Picture 86" descr="tpactrk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1295400"/>
            <a:ext cx="3429000" cy="1714500"/>
          </a:xfrm>
        </p:spPr>
      </p:pic>
      <p:sp>
        <p:nvSpPr>
          <p:cNvPr id="22536" name="Text Box 21"/>
          <p:cNvSpPr txBox="1">
            <a:spLocks noChangeArrowheads="1"/>
          </p:cNvSpPr>
          <p:nvPr/>
        </p:nvSpPr>
        <p:spPr bwMode="auto">
          <a:xfrm>
            <a:off x="85725" y="1390650"/>
            <a:ext cx="10668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000000"/>
                </a:solidFill>
              </a:rPr>
              <a:t>scintillators</a:t>
            </a:r>
          </a:p>
        </p:txBody>
      </p:sp>
      <p:sp>
        <p:nvSpPr>
          <p:cNvPr id="22537" name="Text Box 21"/>
          <p:cNvSpPr txBox="1">
            <a:spLocks noChangeArrowheads="1"/>
          </p:cNvSpPr>
          <p:nvPr/>
        </p:nvSpPr>
        <p:spPr bwMode="auto">
          <a:xfrm>
            <a:off x="1131888" y="1196975"/>
            <a:ext cx="1981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Ctr="1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600">
                <a:solidFill>
                  <a:srgbClr val="000000"/>
                </a:solidFill>
              </a:rPr>
              <a:t> 2 TPAC </a:t>
            </a:r>
            <a:r>
              <a:rPr lang="en-US" altLang="en-US" sz="1600">
                <a:solidFill>
                  <a:srgbClr val="FF0000"/>
                </a:solidFill>
              </a:rPr>
              <a:t>test</a:t>
            </a:r>
            <a:r>
              <a:rPr lang="en-US" altLang="en-US" sz="1600">
                <a:solidFill>
                  <a:srgbClr val="000000"/>
                </a:solidFill>
              </a:rPr>
              <a:t> </a:t>
            </a:r>
            <a:r>
              <a:rPr lang="en-US" altLang="en-US" sz="1600">
                <a:solidFill>
                  <a:srgbClr val="FF0000"/>
                </a:solidFill>
              </a:rPr>
              <a:t>sensors</a:t>
            </a:r>
          </a:p>
        </p:txBody>
      </p:sp>
      <p:sp>
        <p:nvSpPr>
          <p:cNvPr id="22538" name="Text Box 21"/>
          <p:cNvSpPr txBox="1">
            <a:spLocks noChangeArrowheads="1"/>
          </p:cNvSpPr>
          <p:nvPr/>
        </p:nvSpPr>
        <p:spPr bwMode="auto">
          <a:xfrm>
            <a:off x="1143000" y="2667000"/>
            <a:ext cx="1981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000000"/>
                </a:solidFill>
              </a:rPr>
              <a:t>4 TPAC </a:t>
            </a:r>
            <a:r>
              <a:rPr lang="en-US" altLang="en-US" sz="1600">
                <a:solidFill>
                  <a:srgbClr val="1818FF"/>
                </a:solidFill>
              </a:rPr>
              <a:t>track</a:t>
            </a:r>
            <a:r>
              <a:rPr lang="en-US" altLang="en-US" sz="1600">
                <a:solidFill>
                  <a:srgbClr val="000000"/>
                </a:solidFill>
              </a:rPr>
              <a:t> </a:t>
            </a:r>
            <a:r>
              <a:rPr lang="en-US" altLang="en-US" sz="1600">
                <a:solidFill>
                  <a:srgbClr val="0000FF"/>
                </a:solidFill>
              </a:rPr>
              <a:t>sensors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2133600" y="1447800"/>
            <a:ext cx="685800" cy="228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2057400" y="1447800"/>
            <a:ext cx="457200" cy="228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 bwMode="auto">
          <a:xfrm rot="10800000">
            <a:off x="1371600" y="2514600"/>
            <a:ext cx="611188" cy="195263"/>
          </a:xfrm>
          <a:prstGeom prst="straightConnector1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 bwMode="auto">
          <a:xfrm rot="10800000">
            <a:off x="1676400" y="2514600"/>
            <a:ext cx="328613" cy="184150"/>
          </a:xfrm>
          <a:prstGeom prst="straightConnector1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 bwMode="auto">
          <a:xfrm flipH="1" flipV="1">
            <a:off x="1143000" y="2590800"/>
            <a:ext cx="917575" cy="107950"/>
          </a:xfrm>
          <a:prstGeom prst="straightConnector1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 bwMode="auto">
          <a:xfrm flipH="1" flipV="1">
            <a:off x="1905000" y="2514600"/>
            <a:ext cx="166688" cy="195263"/>
          </a:xfrm>
          <a:prstGeom prst="straightConnector1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238125" y="1924050"/>
            <a:ext cx="3400425" cy="161925"/>
          </a:xfrm>
          <a:prstGeom prst="straightConnector1">
            <a:avLst/>
          </a:prstGeom>
          <a:ln w="1905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1304925" y="1943100"/>
            <a:ext cx="46038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6" name="Oval 55"/>
          <p:cNvSpPr/>
          <p:nvPr/>
        </p:nvSpPr>
        <p:spPr>
          <a:xfrm>
            <a:off x="1619250" y="1952625"/>
            <a:ext cx="46038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>
            <a:off x="2514600" y="2000250"/>
            <a:ext cx="57150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 flipV="1">
            <a:off x="2800350" y="2009775"/>
            <a:ext cx="46038" cy="746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09800" y="1676400"/>
            <a:ext cx="228600" cy="838200"/>
          </a:xfrm>
          <a:prstGeom prst="rect">
            <a:avLst/>
          </a:prstGeom>
          <a:gradFill rotWithShape="1">
            <a:gsLst>
              <a:gs pos="0">
                <a:srgbClr val="8383FF"/>
              </a:gs>
              <a:gs pos="20000">
                <a:srgbClr val="8585FF"/>
              </a:gs>
              <a:gs pos="100000">
                <a:srgbClr val="6565C9"/>
              </a:gs>
            </a:gsLst>
            <a:lin ang="5400000"/>
          </a:gradFill>
          <a:ln w="9525">
            <a:solidFill>
              <a:srgbClr val="9393FC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 flipH="1">
            <a:off x="1143000" y="1676400"/>
            <a:ext cx="46038" cy="762000"/>
          </a:xfrm>
          <a:prstGeom prst="rect">
            <a:avLst/>
          </a:prstGeom>
          <a:noFill/>
          <a:ln w="9525">
            <a:solidFill>
              <a:srgbClr val="A6A6A6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22553" name="Pictur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3100388"/>
            <a:ext cx="4799012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54" name="Rectangle 35"/>
          <p:cNvSpPr>
            <a:spLocks noChangeArrowheads="1"/>
          </p:cNvSpPr>
          <p:nvPr/>
        </p:nvSpPr>
        <p:spPr bwMode="auto">
          <a:xfrm rot="16200000">
            <a:off x="-1054100" y="4191001"/>
            <a:ext cx="2630487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800">
                <a:solidFill>
                  <a:srgbClr val="FF0000"/>
                </a:solidFill>
              </a:rPr>
              <a:t>Shower max. depth (X</a:t>
            </a:r>
            <a:r>
              <a:rPr lang="en-GB" altLang="en-US" sz="1800" baseline="-25000">
                <a:solidFill>
                  <a:srgbClr val="FF0000"/>
                </a:solidFill>
              </a:rPr>
              <a:t>0</a:t>
            </a:r>
            <a:r>
              <a:rPr lang="en-GB" altLang="en-US" sz="1800">
                <a:solidFill>
                  <a:srgbClr val="FF0000"/>
                </a:solidFill>
              </a:rPr>
              <a:t>)</a:t>
            </a: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44" name="Rounded Rectangle 43"/>
          <p:cNvSpPr>
            <a:spLocks noChangeArrowheads="1"/>
          </p:cNvSpPr>
          <p:nvPr/>
        </p:nvSpPr>
        <p:spPr bwMode="auto">
          <a:xfrm>
            <a:off x="4724400" y="2819400"/>
            <a:ext cx="4267200" cy="3505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22556" name="TextBox 29"/>
          <p:cNvSpPr>
            <a:spLocks noGrp="1" noChangeArrowheads="1"/>
          </p:cNvSpPr>
          <p:nvPr>
            <p:ph sz="half" idx="2"/>
          </p:nvPr>
        </p:nvSpPr>
        <p:spPr>
          <a:xfrm>
            <a:off x="4800600" y="2933700"/>
            <a:ext cx="4267200" cy="3638550"/>
          </a:xfrm>
        </p:spPr>
        <p:txBody>
          <a:bodyPr>
            <a:spAutoFit/>
          </a:bodyPr>
          <a:lstStyle/>
          <a:p>
            <a:pPr eaLnBrk="1" hangingPunct="1"/>
            <a:r>
              <a:rPr lang="en-GB" altLang="en-US" sz="1800" smtClean="0">
                <a:ea typeface="ＭＳ Ｐゴシック" pitchFamily="34" charset="-128"/>
              </a:rPr>
              <a:t>Now (Bham, PPD, Sussex) using </a:t>
            </a:r>
            <a:r>
              <a:rPr lang="en-US" altLang="en-US" sz="1800" smtClean="0">
                <a:ea typeface="ＭＳ Ｐゴシック" pitchFamily="34" charset="-128"/>
              </a:rPr>
              <a:t>CHERWELL sensor to find show stoppers for DECAL</a:t>
            </a:r>
          </a:p>
          <a:p>
            <a:r>
              <a:rPr lang="en-US" altLang="en-US" sz="1800" smtClean="0">
                <a:ea typeface="ＭＳ Ｐゴシック" pitchFamily="34" charset="-128"/>
              </a:rPr>
              <a:t>Power consumption (</a:t>
            </a:r>
            <a:r>
              <a:rPr lang="en-US" altLang="en-US" sz="1800" smtClean="0">
                <a:ea typeface="ＭＳ Ｐゴシック" pitchFamily="34" charset="-128"/>
                <a:sym typeface="Wingdings" pitchFamily="2" charset="2"/>
              </a:rPr>
              <a:t> 1% </a:t>
            </a:r>
            <a:r>
              <a:rPr lang="en-US" altLang="en-US" sz="1800" smtClean="0">
                <a:ea typeface="ＭＳ Ｐゴシック" pitchFamily="34" charset="-128"/>
              </a:rPr>
              <a:t>duty cycle “no harm” tests)</a:t>
            </a:r>
          </a:p>
          <a:p>
            <a:r>
              <a:rPr lang="en-US" altLang="en-US" sz="1800" smtClean="0">
                <a:ea typeface="ＭＳ Ｐゴシック" pitchFamily="34" charset="-128"/>
              </a:rPr>
              <a:t>Pixel ganging (exploit tracker technology)</a:t>
            </a:r>
          </a:p>
          <a:p>
            <a:r>
              <a:rPr lang="en-US" altLang="en-US" sz="1800" smtClean="0">
                <a:ea typeface="ＭＳ Ｐゴシック" pitchFamily="34" charset="-128"/>
              </a:rPr>
              <a:t>Future (-- “ --), investigating rad hard MAPS for DECAL and tracking (higher intensity hadron colliders + LC)</a:t>
            </a:r>
          </a:p>
          <a:p>
            <a:endParaRPr lang="en-US" altLang="en-US" sz="1800" smtClean="0">
              <a:ea typeface="ＭＳ Ｐゴシック" pitchFamily="34" charset="-128"/>
            </a:endParaRPr>
          </a:p>
        </p:txBody>
      </p:sp>
      <p:sp>
        <p:nvSpPr>
          <p:cNvPr id="22557" name="Rectangle 36"/>
          <p:cNvSpPr>
            <a:spLocks noChangeArrowheads="1"/>
          </p:cNvSpPr>
          <p:nvPr/>
        </p:nvSpPr>
        <p:spPr bwMode="auto">
          <a:xfrm>
            <a:off x="1219994" y="5780088"/>
            <a:ext cx="27432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800" dirty="0">
                <a:solidFill>
                  <a:srgbClr val="FF0000"/>
                </a:solidFill>
              </a:rPr>
              <a:t>Incident e</a:t>
            </a:r>
            <a:r>
              <a:rPr lang="en-GB" altLang="en-US" sz="1800" baseline="30000" dirty="0">
                <a:solidFill>
                  <a:srgbClr val="FF0000"/>
                </a:solidFill>
              </a:rPr>
              <a:t>-</a:t>
            </a:r>
            <a:r>
              <a:rPr lang="en-GB" altLang="en-US" sz="1800" dirty="0">
                <a:solidFill>
                  <a:srgbClr val="FF0000"/>
                </a:solidFill>
              </a:rPr>
              <a:t> energy (GeV)</a:t>
            </a:r>
            <a:endParaRPr lang="en-GB" altLang="en-US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834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362200"/>
            <a:ext cx="47180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Radiation hardness testing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2"/>
          </p:nvPr>
        </p:nvSpPr>
        <p:spPr>
          <a:xfrm>
            <a:off x="457200" y="63055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LCUK, Liverpool, 01-Feb-2016</a:t>
            </a:r>
          </a:p>
        </p:txBody>
      </p:sp>
      <p:sp>
        <p:nvSpPr>
          <p:cNvPr id="25605" name="Rectangle 9"/>
          <p:cNvSpPr>
            <a:spLocks noChangeArrowheads="1"/>
          </p:cNvSpPr>
          <p:nvPr/>
        </p:nvSpPr>
        <p:spPr bwMode="auto">
          <a:xfrm>
            <a:off x="381000" y="5715000"/>
            <a:ext cx="8382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altLang="en-US" sz="1600" dirty="0"/>
              <a:t>T Price </a:t>
            </a:r>
            <a:r>
              <a:rPr lang="fr-FR" altLang="en-US" sz="1600" i="1" dirty="0"/>
              <a:t>et al, </a:t>
            </a:r>
            <a:r>
              <a:rPr lang="en-GB" altLang="en-US" sz="1600" i="1" dirty="0"/>
              <a:t>First radiation hardness results of the </a:t>
            </a:r>
            <a:r>
              <a:rPr lang="en-GB" altLang="en-US" sz="1600" i="1" dirty="0" err="1"/>
              <a:t>TeraPixel</a:t>
            </a:r>
            <a:r>
              <a:rPr lang="en-GB" altLang="en-US" sz="1600" i="1" dirty="0"/>
              <a:t> Active Calorimeter (TPAC) sensor</a:t>
            </a:r>
            <a:r>
              <a:rPr lang="en-GB" altLang="en-US" sz="1600" dirty="0"/>
              <a:t>, </a:t>
            </a:r>
            <a:r>
              <a:rPr lang="fr-FR" altLang="en-US" sz="1600" dirty="0"/>
              <a:t>2013 </a:t>
            </a:r>
            <a:r>
              <a:rPr lang="fr-FR" altLang="en-US" sz="1600" i="1" dirty="0"/>
              <a:t>JINST</a:t>
            </a:r>
            <a:r>
              <a:rPr lang="fr-FR" altLang="en-US" sz="1600" dirty="0"/>
              <a:t> 8 P01007,</a:t>
            </a:r>
            <a:r>
              <a:rPr lang="fr-FR" altLang="en-US" sz="1600" dirty="0">
                <a:hlinkClick r:id="rId4"/>
              </a:rPr>
              <a:t>doi:10.1088/1748-0221/8/01/P01007</a:t>
            </a:r>
            <a:endParaRPr lang="fr-FR" altLang="en-US" sz="1600" dirty="0"/>
          </a:p>
          <a:p>
            <a:pPr eaLnBrk="1" hangingPunct="1"/>
            <a:endParaRPr lang="en-US" altLang="en-US" sz="1600" dirty="0"/>
          </a:p>
        </p:txBody>
      </p:sp>
      <p:sp>
        <p:nvSpPr>
          <p:cNvPr id="25606" name="TextBox 8"/>
          <p:cNvSpPr txBox="1">
            <a:spLocks noChangeArrowheads="1"/>
          </p:cNvSpPr>
          <p:nvPr/>
        </p:nvSpPr>
        <p:spPr bwMode="auto">
          <a:xfrm>
            <a:off x="5394325" y="1676400"/>
            <a:ext cx="3459163" cy="64611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/>
              <a:t>Fractional increase in noise,</a:t>
            </a:r>
          </a:p>
          <a:p>
            <a:pPr eaLnBrk="1" hangingPunct="1"/>
            <a:r>
              <a:rPr lang="en-US" altLang="en-US" sz="1800"/>
              <a:t>Non-biased sensors (@60rad/s)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114800" cy="4114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n-US" sz="1800" smtClean="0">
                <a:ea typeface="ＭＳ Ｐゴシック" pitchFamily="34" charset="-128"/>
              </a:rPr>
              <a:t>Potential use of TPAC sensor technology in high radiation environments such as tracking and vertex systems</a:t>
            </a:r>
          </a:p>
          <a:p>
            <a:pPr>
              <a:lnSpc>
                <a:spcPct val="80000"/>
              </a:lnSpc>
            </a:pPr>
            <a:r>
              <a:rPr lang="en-US" altLang="en-US" sz="1800" smtClean="0">
                <a:ea typeface="ＭＳ Ｐゴシック" pitchFamily="34" charset="-128"/>
              </a:rPr>
              <a:t>Need to understand sensor’s response/tolerance</a:t>
            </a:r>
          </a:p>
          <a:p>
            <a:pPr>
              <a:lnSpc>
                <a:spcPct val="80000"/>
              </a:lnSpc>
            </a:pPr>
            <a:r>
              <a:rPr lang="en-US" altLang="en-US" sz="1800" smtClean="0">
                <a:ea typeface="ＭＳ Ｐゴシック" pitchFamily="34" charset="-128"/>
              </a:rPr>
              <a:t>Multiple sensors tested, 50 keV</a:t>
            </a:r>
            <a:r>
              <a:rPr lang="en-US" altLang="en-US" sz="1800" smtClean="0">
                <a:latin typeface="Symbol" pitchFamily="18" charset="2"/>
                <a:ea typeface="ＭＳ Ｐゴシック" pitchFamily="34" charset="-128"/>
              </a:rPr>
              <a:t>g</a:t>
            </a:r>
            <a:endParaRPr lang="en-US" altLang="en-US" sz="180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en-US" altLang="en-US" sz="1800" smtClean="0">
                <a:ea typeface="ＭＳ Ｐゴシック" pitchFamily="34" charset="-128"/>
              </a:rPr>
              <a:t>Sensors held at 0 V and 1.8 V</a:t>
            </a:r>
          </a:p>
          <a:p>
            <a:pPr>
              <a:lnSpc>
                <a:spcPct val="80000"/>
              </a:lnSpc>
            </a:pPr>
            <a:r>
              <a:rPr lang="en-US" altLang="en-US" sz="1800" smtClean="0">
                <a:ea typeface="ＭＳ Ｐゴシック" pitchFamily="34" charset="-128"/>
              </a:rPr>
              <a:t>Exposures between 0.2-5.0 Mrad</a:t>
            </a:r>
          </a:p>
          <a:p>
            <a:pPr>
              <a:lnSpc>
                <a:spcPct val="80000"/>
              </a:lnSpc>
            </a:pPr>
            <a:r>
              <a:rPr lang="en-US" altLang="en-US" sz="1800" smtClean="0">
                <a:ea typeface="ＭＳ Ｐゴシック" pitchFamily="34" charset="-128"/>
              </a:rPr>
              <a:t>Mean noise and pedestal of the pixels tested after each dose</a:t>
            </a:r>
          </a:p>
          <a:p>
            <a:pPr>
              <a:lnSpc>
                <a:spcPct val="80000"/>
              </a:lnSpc>
            </a:pPr>
            <a:r>
              <a:rPr lang="en-US" altLang="en-US" sz="1800" smtClean="0">
                <a:ea typeface="ＭＳ Ｐゴシック" pitchFamily="34" charset="-128"/>
              </a:rPr>
              <a:t>Conclusion: rad. Hard enough for use in ILD (CLIC ILD or ILC ILD)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en-US" sz="1800" smtClean="0">
              <a:ea typeface="ＭＳ Ｐゴシック" pitchFamily="34" charset="-128"/>
            </a:endParaRPr>
          </a:p>
        </p:txBody>
      </p:sp>
      <p:sp>
        <p:nvSpPr>
          <p:cNvPr id="25608" name="TextBox 8"/>
          <p:cNvSpPr txBox="1">
            <a:spLocks noChangeArrowheads="1"/>
          </p:cNvSpPr>
          <p:nvPr/>
        </p:nvSpPr>
        <p:spPr bwMode="auto">
          <a:xfrm>
            <a:off x="4953000" y="5257800"/>
            <a:ext cx="4156075" cy="3698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/>
              <a:t>Acceptable noise increase to ~5 MRad</a:t>
            </a:r>
          </a:p>
        </p:txBody>
      </p:sp>
    </p:spTree>
    <p:extLst>
      <p:ext uri="{BB962C8B-B14F-4D97-AF65-F5344CB8AC3E}">
        <p14:creationId xmlns:p14="http://schemas.microsoft.com/office/powerpoint/2010/main" val="322247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15930</TotalTime>
  <Words>2852</Words>
  <Application>Microsoft Macintosh PowerPoint</Application>
  <PresentationFormat>On-screen Show (4:3)</PresentationFormat>
  <Paragraphs>336</Paragraphs>
  <Slides>26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Pixel</vt:lpstr>
      <vt:lpstr>MAPS for Calorimetry in e+e-</vt:lpstr>
      <vt:lpstr>ILC </vt:lpstr>
      <vt:lpstr>Requirements for Key Measurements</vt:lpstr>
      <vt:lpstr>ILD ECAL</vt:lpstr>
      <vt:lpstr>DECAL Concept</vt:lpstr>
      <vt:lpstr>DECAL: CMOS MAPS for Linear Collider</vt:lpstr>
      <vt:lpstr>PowerPoint Presentation</vt:lpstr>
      <vt:lpstr>PowerPoint Presentation</vt:lpstr>
      <vt:lpstr>Radiation hardness testing</vt:lpstr>
      <vt:lpstr>Pre-2015 studies</vt:lpstr>
      <vt:lpstr>PowerPoint Presentation</vt:lpstr>
      <vt:lpstr>Cooling and power</vt:lpstr>
      <vt:lpstr>ILD optimisation</vt:lpstr>
      <vt:lpstr>Applications for Other Experiments </vt:lpstr>
      <vt:lpstr>Applications for Other Experiments </vt:lpstr>
      <vt:lpstr>Conclusions</vt:lpstr>
      <vt:lpstr>Thank you!</vt:lpstr>
      <vt:lpstr>Backup slides</vt:lpstr>
      <vt:lpstr>EM shower, simulation times</vt:lpstr>
      <vt:lpstr>Electron energy resolution</vt:lpstr>
      <vt:lpstr>Pixel optimisation</vt:lpstr>
      <vt:lpstr>Pixel optimisation</vt:lpstr>
      <vt:lpstr>Next steps</vt:lpstr>
      <vt:lpstr>Pre-2015 studies</vt:lpstr>
      <vt:lpstr>Energy deposits in hadronic jets</vt:lpstr>
      <vt:lpstr>Energy deposits in hadronic jets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watson</dc:creator>
  <cp:lastModifiedBy>Nigel Watson</cp:lastModifiedBy>
  <cp:revision>269</cp:revision>
  <cp:lastPrinted>1601-01-01T00:00:00Z</cp:lastPrinted>
  <dcterms:created xsi:type="dcterms:W3CDTF">1601-01-01T00:00:00Z</dcterms:created>
  <dcterms:modified xsi:type="dcterms:W3CDTF">2016-03-10T10:52:44Z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