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24"/>
  </p:notesMasterIdLst>
  <p:handoutMasterIdLst>
    <p:handoutMasterId r:id="rId25"/>
  </p:handoutMasterIdLst>
  <p:sldIdLst>
    <p:sldId id="339" r:id="rId2"/>
    <p:sldId id="343" r:id="rId3"/>
    <p:sldId id="342" r:id="rId4"/>
    <p:sldId id="357" r:id="rId5"/>
    <p:sldId id="345" r:id="rId6"/>
    <p:sldId id="370" r:id="rId7"/>
    <p:sldId id="371" r:id="rId8"/>
    <p:sldId id="347" r:id="rId9"/>
    <p:sldId id="350" r:id="rId10"/>
    <p:sldId id="348" r:id="rId11"/>
    <p:sldId id="360" r:id="rId12"/>
    <p:sldId id="354" r:id="rId13"/>
    <p:sldId id="352" r:id="rId14"/>
    <p:sldId id="353" r:id="rId15"/>
    <p:sldId id="362" r:id="rId16"/>
    <p:sldId id="355" r:id="rId17"/>
    <p:sldId id="365" r:id="rId18"/>
    <p:sldId id="356" r:id="rId19"/>
    <p:sldId id="367" r:id="rId20"/>
    <p:sldId id="368" r:id="rId21"/>
    <p:sldId id="369" r:id="rId22"/>
    <p:sldId id="372" r:id="rId23"/>
  </p:sldIdLst>
  <p:sldSz cx="9144000" cy="6858000" type="screen4x3"/>
  <p:notesSz cx="6811963" cy="9942513"/>
  <p:defaultTextStyle>
    <a:defPPr>
      <a:defRPr lang="en-US"/>
    </a:defPPr>
    <a:lvl1pPr marL="0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32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61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91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22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51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183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13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244" algn="l" defTabSz="4570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D71B79"/>
    <a:srgbClr val="ED6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0934" autoAdjust="0"/>
    <p:restoredTop sz="98930" autoAdjust="0"/>
  </p:normalViewPr>
  <p:slideViewPr>
    <p:cSldViewPr snapToGrid="0" snapToObjects="1">
      <p:cViewPr varScale="1">
        <p:scale>
          <a:sx n="77" d="100"/>
          <a:sy n="77" d="100"/>
        </p:scale>
        <p:origin x="426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-1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95E11-11CD-7D43-83EE-F343EDB8DFB0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DCB8A-C572-9245-AEA9-568E17399B4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62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0ABB8-8786-4124-B18E-609802D86DDC}" type="datetimeFigureOut">
              <a:rPr lang="fr-FR" smtClean="0"/>
              <a:t>18/01/2016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F1385-6FEE-4020-894B-70CCBB9126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014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32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61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91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22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151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83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13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244" algn="l" defTabSz="914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F1385-6FEE-4020-894B-70CCBB91262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718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F1385-6FEE-4020-894B-70CCBB91262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82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F1385-6FEE-4020-894B-70CCBB91262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8269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F1385-6FEE-4020-894B-70CCBB91262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771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F1385-6FEE-4020-894B-70CCBB91262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72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"/>
            <a:ext cx="7772400" cy="714375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7684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eaVert" lIns="91406" tIns="45703" rIns="91406" bIns="4570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798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 lIns="91406" tIns="45703" rIns="91406" bIns="45703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38"/>
            <a:ext cx="6019800" cy="5851525"/>
          </a:xfrm>
          <a:prstGeom prst="rect">
            <a:avLst/>
          </a:prstGeom>
        </p:spPr>
        <p:txBody>
          <a:bodyPr vert="eaVert" lIns="91406" tIns="45703" rIns="91406" bIns="4570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7075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lIns="91406" tIns="45703" rIns="91406" bIns="45703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altLang="ja-JP" smtClean="0">
                <a:latin typeface="Calibri"/>
                <a:ea typeface="ＭＳ Ｐゴシック"/>
              </a:rPr>
              <a:t>18/01/2016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Y. Sacquin            SPSC - GBAR 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F349B-E877-DF4F-BBE8-5DCA54AAD1EA}" type="slidenum">
              <a:rPr lang="fr-FR" altLang="ja-JP">
                <a:latin typeface="Calibri"/>
                <a:ea typeface="ＭＳ Ｐゴシック"/>
              </a:rPr>
              <a:pPr/>
              <a:t>‹N°›</a:t>
            </a:fld>
            <a:endParaRPr lang="fr-FR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5990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lIns="91406" tIns="45703" rIns="91406" bIns="4570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0638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lIns="91406" tIns="45703" rIns="91406" bIns="45703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  <a:prstGeom prst="rect">
            <a:avLst/>
          </a:prstGeom>
        </p:spPr>
        <p:txBody>
          <a:bodyPr lIns="91406" tIns="45703" rIns="91406" bIns="45703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1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2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2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158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26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0"/>
            <a:ext cx="8229600" cy="1143000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lIns="91406" tIns="45703" rIns="91406" bIns="45703" anchor="b"/>
          <a:lstStyle>
            <a:lvl1pPr marL="0" indent="0">
              <a:buNone/>
              <a:defRPr sz="2400" b="1"/>
            </a:lvl1pPr>
            <a:lvl2pPr marL="457032" indent="0">
              <a:buNone/>
              <a:defRPr sz="2000" b="1"/>
            </a:lvl2pPr>
            <a:lvl3pPr marL="914061" indent="0">
              <a:buNone/>
              <a:defRPr sz="1800" b="1"/>
            </a:lvl3pPr>
            <a:lvl4pPr marL="1371091" indent="0">
              <a:buNone/>
              <a:defRPr sz="1600" b="1"/>
            </a:lvl4pPr>
            <a:lvl5pPr marL="1828122" indent="0">
              <a:buNone/>
              <a:defRPr sz="1600" b="1"/>
            </a:lvl5pPr>
            <a:lvl6pPr marL="2285151" indent="0">
              <a:buNone/>
              <a:defRPr sz="1600" b="1"/>
            </a:lvl6pPr>
            <a:lvl7pPr marL="2742183" indent="0">
              <a:buNone/>
              <a:defRPr sz="1600" b="1"/>
            </a:lvl7pPr>
            <a:lvl8pPr marL="3199213" indent="0">
              <a:buNone/>
              <a:defRPr sz="1600" b="1"/>
            </a:lvl8pPr>
            <a:lvl9pPr marL="36562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8"/>
            <a:ext cx="4040188" cy="3951288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6"/>
            <a:ext cx="4041775" cy="639762"/>
          </a:xfrm>
          <a:prstGeom prst="rect">
            <a:avLst/>
          </a:prstGeom>
        </p:spPr>
        <p:txBody>
          <a:bodyPr lIns="91406" tIns="45703" rIns="91406" bIns="45703" anchor="b"/>
          <a:lstStyle>
            <a:lvl1pPr marL="0" indent="0">
              <a:buNone/>
              <a:defRPr sz="2400" b="1"/>
            </a:lvl1pPr>
            <a:lvl2pPr marL="457032" indent="0">
              <a:buNone/>
              <a:defRPr sz="2000" b="1"/>
            </a:lvl2pPr>
            <a:lvl3pPr marL="914061" indent="0">
              <a:buNone/>
              <a:defRPr sz="1800" b="1"/>
            </a:lvl3pPr>
            <a:lvl4pPr marL="1371091" indent="0">
              <a:buNone/>
              <a:defRPr sz="1600" b="1"/>
            </a:lvl4pPr>
            <a:lvl5pPr marL="1828122" indent="0">
              <a:buNone/>
              <a:defRPr sz="1600" b="1"/>
            </a:lvl5pPr>
            <a:lvl6pPr marL="2285151" indent="0">
              <a:buNone/>
              <a:defRPr sz="1600" b="1"/>
            </a:lvl6pPr>
            <a:lvl7pPr marL="2742183" indent="0">
              <a:buNone/>
              <a:defRPr sz="1600" b="1"/>
            </a:lvl7pPr>
            <a:lvl8pPr marL="3199213" indent="0">
              <a:buNone/>
              <a:defRPr sz="1600" b="1"/>
            </a:lvl8pPr>
            <a:lvl9pPr marL="36562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8"/>
            <a:ext cx="4041775" cy="3951288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711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84"/>
            <a:ext cx="8229600" cy="1143000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009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3017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  <a:prstGeom prst="rect">
            <a:avLst/>
          </a:prstGeom>
        </p:spPr>
        <p:txBody>
          <a:bodyPr lIns="91406" tIns="45703" rIns="91406" bIns="4570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  <a:prstGeom prst="rect">
            <a:avLst/>
          </a:prstGeom>
        </p:spPr>
        <p:txBody>
          <a:bodyPr lIns="91406" tIns="45703" rIns="91406" bIns="45703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1"/>
            <a:ext cx="3008313" cy="4691063"/>
          </a:xfrm>
          <a:prstGeom prst="rect">
            <a:avLst/>
          </a:prstGeom>
        </p:spPr>
        <p:txBody>
          <a:bodyPr lIns="91406" tIns="45703" rIns="91406" bIns="45703"/>
          <a:lstStyle>
            <a:lvl1pPr marL="0" indent="0">
              <a:buNone/>
              <a:defRPr sz="1400"/>
            </a:lvl1pPr>
            <a:lvl2pPr marL="457032" indent="0">
              <a:buNone/>
              <a:defRPr sz="1200"/>
            </a:lvl2pPr>
            <a:lvl3pPr marL="914061" indent="0">
              <a:buNone/>
              <a:defRPr sz="1000"/>
            </a:lvl3pPr>
            <a:lvl4pPr marL="1371091" indent="0">
              <a:buNone/>
              <a:defRPr sz="900"/>
            </a:lvl4pPr>
            <a:lvl5pPr marL="1828122" indent="0">
              <a:buNone/>
              <a:defRPr sz="900"/>
            </a:lvl5pPr>
            <a:lvl6pPr marL="2285151" indent="0">
              <a:buNone/>
              <a:defRPr sz="900"/>
            </a:lvl6pPr>
            <a:lvl7pPr marL="2742183" indent="0">
              <a:buNone/>
              <a:defRPr sz="900"/>
            </a:lvl7pPr>
            <a:lvl8pPr marL="3199213" indent="0">
              <a:buNone/>
              <a:defRPr sz="900"/>
            </a:lvl8pPr>
            <a:lvl9pPr marL="36562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188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06" tIns="45703" rIns="91406" bIns="4570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  <a:prstGeom prst="rect">
            <a:avLst/>
          </a:prstGeom>
        </p:spPr>
        <p:txBody>
          <a:bodyPr lIns="91406" tIns="45703" rIns="91406" bIns="45703"/>
          <a:lstStyle>
            <a:lvl1pPr marL="0" indent="0">
              <a:buNone/>
              <a:defRPr sz="3200"/>
            </a:lvl1pPr>
            <a:lvl2pPr marL="457032" indent="0">
              <a:buNone/>
              <a:defRPr sz="2800"/>
            </a:lvl2pPr>
            <a:lvl3pPr marL="914061" indent="0">
              <a:buNone/>
              <a:defRPr sz="2400"/>
            </a:lvl3pPr>
            <a:lvl4pPr marL="1371091" indent="0">
              <a:buNone/>
              <a:defRPr sz="2000"/>
            </a:lvl4pPr>
            <a:lvl5pPr marL="1828122" indent="0">
              <a:buNone/>
              <a:defRPr sz="2000"/>
            </a:lvl5pPr>
            <a:lvl6pPr marL="2285151" indent="0">
              <a:buNone/>
              <a:defRPr sz="2000"/>
            </a:lvl6pPr>
            <a:lvl7pPr marL="2742183" indent="0">
              <a:buNone/>
              <a:defRPr sz="2000"/>
            </a:lvl7pPr>
            <a:lvl8pPr marL="3199213" indent="0">
              <a:buNone/>
              <a:defRPr sz="2000"/>
            </a:lvl8pPr>
            <a:lvl9pPr marL="365624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06" tIns="45703" rIns="91406" bIns="45703"/>
          <a:lstStyle>
            <a:lvl1pPr marL="0" indent="0">
              <a:buNone/>
              <a:defRPr sz="1400"/>
            </a:lvl1pPr>
            <a:lvl2pPr marL="457032" indent="0">
              <a:buNone/>
              <a:defRPr sz="1200"/>
            </a:lvl2pPr>
            <a:lvl3pPr marL="914061" indent="0">
              <a:buNone/>
              <a:defRPr sz="1000"/>
            </a:lvl3pPr>
            <a:lvl4pPr marL="1371091" indent="0">
              <a:buNone/>
              <a:defRPr sz="900"/>
            </a:lvl4pPr>
            <a:lvl5pPr marL="1828122" indent="0">
              <a:buNone/>
              <a:defRPr sz="900"/>
            </a:lvl5pPr>
            <a:lvl6pPr marL="2285151" indent="0">
              <a:buNone/>
              <a:defRPr sz="900"/>
            </a:lvl6pPr>
            <a:lvl7pPr marL="2742183" indent="0">
              <a:buNone/>
              <a:defRPr sz="900"/>
            </a:lvl7pPr>
            <a:lvl8pPr marL="3199213" indent="0">
              <a:buNone/>
              <a:defRPr sz="900"/>
            </a:lvl8pPr>
            <a:lvl9pPr marL="36562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631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692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6050"/>
            <a:ext cx="2133600" cy="365125"/>
          </a:xfrm>
          <a:prstGeom prst="rect">
            <a:avLst/>
          </a:prstGeom>
        </p:spPr>
        <p:txBody>
          <a:bodyPr vert="horz" lIns="91406" tIns="45703" rIns="91406" bIns="45703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>
                <a:latin typeface="Calibri"/>
              </a:rPr>
              <a:t>18/01/2016</a:t>
            </a:r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496050"/>
            <a:ext cx="2895600" cy="365125"/>
          </a:xfrm>
          <a:prstGeom prst="rect">
            <a:avLst/>
          </a:prstGeom>
        </p:spPr>
        <p:txBody>
          <a:bodyPr vert="horz" lIns="91406" tIns="45703" rIns="91406" bIns="45703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>
                <a:latin typeface="Calibri"/>
              </a:rPr>
              <a:t>Y. Sacquin            SPSC - GBAR </a:t>
            </a:r>
            <a:endParaRPr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6050"/>
            <a:ext cx="2133600" cy="365125"/>
          </a:xfrm>
          <a:prstGeom prst="rect">
            <a:avLst/>
          </a:prstGeom>
        </p:spPr>
        <p:txBody>
          <a:bodyPr vert="horz" lIns="91406" tIns="45703" rIns="91406" bIns="45703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C365A92A-12ED-4146-AD24-FB1F725C68BD}" type="slidenum">
              <a:rPr lang="en-US" smtClean="0">
                <a:latin typeface="Calibri"/>
              </a:rPr>
              <a:pPr/>
              <a:t>‹N°›</a:t>
            </a:fld>
            <a:endParaRPr lang="en-US" dirty="0">
              <a:latin typeface="Calibri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" y="355600"/>
            <a:ext cx="9169197" cy="6019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6" tIns="45703" rIns="91406" bIns="45703"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6" descr="nav_global_back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69200" cy="762000"/>
          </a:xfrm>
          <a:prstGeom prst="rect">
            <a:avLst/>
          </a:prstGeom>
        </p:spPr>
      </p:pic>
      <p:pic>
        <p:nvPicPr>
          <p:cNvPr id="11" name="Picture 10" descr="logo_gbar.png"/>
          <p:cNvPicPr>
            <a:picLocks noChangeAspect="1"/>
          </p:cNvPicPr>
          <p:nvPr userDrawn="1"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-180134"/>
            <a:ext cx="1045631" cy="104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3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4570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71" indent="-342771" algn="l" defTabSz="45703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75" indent="-285645" algn="l" defTabSz="45703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77" indent="-228514" algn="l" defTabSz="45703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06" indent="-228514" algn="l" defTabSz="45703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37" indent="-228514" algn="l" defTabSz="45703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67" indent="-228514" algn="l" defTabSz="4570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8" indent="-228514" algn="l" defTabSz="4570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28" indent="-228514" algn="l" defTabSz="4570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59" indent="-228514" algn="l" defTabSz="4570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1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1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2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51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83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13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44" algn="l" defTabSz="4570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emf"/><Relationship Id="rId21" Type="http://schemas.openxmlformats.org/officeDocument/2006/relationships/image" Target="../media/image18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20" Type="http://schemas.openxmlformats.org/officeDocument/2006/relationships/image" Target="../media/image17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1.png"/><Relationship Id="rId5" Type="http://schemas.openxmlformats.org/officeDocument/2006/relationships/image" Target="../media/image6.png"/><Relationship Id="rId15" Type="http://schemas.openxmlformats.org/officeDocument/2006/relationships/image" Target="../media/image16.emf"/><Relationship Id="rId23" Type="http://schemas.openxmlformats.org/officeDocument/2006/relationships/image" Target="../media/image19.jp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emf"/><Relationship Id="rId22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3.png"/><Relationship Id="rId7" Type="http://schemas.openxmlformats.org/officeDocument/2006/relationships/image" Target="../media/image13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2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1.jpeg"/><Relationship Id="rId4" Type="http://schemas.openxmlformats.org/officeDocument/2006/relationships/image" Target="../media/image4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3.png"/><Relationship Id="rId7" Type="http://schemas.openxmlformats.org/officeDocument/2006/relationships/image" Target="../media/image13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50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3.png"/><Relationship Id="rId7" Type="http://schemas.openxmlformats.org/officeDocument/2006/relationships/image" Target="../media/image13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2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7.emf"/><Relationship Id="rId4" Type="http://schemas.openxmlformats.org/officeDocument/2006/relationships/package" Target="../embeddings/Feuille_de_calcul_Microsoft_Excel1.xls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3.png"/><Relationship Id="rId7" Type="http://schemas.openxmlformats.org/officeDocument/2006/relationships/image" Target="../media/image13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2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GBAR 2016 STATUS REPORT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</a:t>
            </a:fld>
            <a:endParaRPr lang="en-US">
              <a:latin typeface="Calibri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397" y="5780554"/>
            <a:ext cx="2211214" cy="5400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891" y="3478444"/>
            <a:ext cx="871485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16" y="4891747"/>
            <a:ext cx="1199922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529" y="3478444"/>
            <a:ext cx="1779568" cy="98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596" y="4621747"/>
            <a:ext cx="1757021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441" y="4029495"/>
            <a:ext cx="2161641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42" y="4122838"/>
            <a:ext cx="1435501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53" y="5728897"/>
            <a:ext cx="1342879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397" y="5161747"/>
            <a:ext cx="2239013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594" y="4646479"/>
            <a:ext cx="1145999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409" y="4651463"/>
            <a:ext cx="108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03302" y="5755527"/>
            <a:ext cx="2268698" cy="5400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81670" y="4678764"/>
            <a:ext cx="1065957" cy="10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186544" y="884850"/>
                <a:ext cx="8393963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solidFill>
                      <a:srgbClr val="FF0000"/>
                    </a:solidFill>
                  </a:rPr>
                  <a:t>G</a:t>
                </a:r>
                <a:r>
                  <a:rPr lang="fr-FR" sz="2800" b="1" dirty="0" smtClean="0"/>
                  <a:t>ravitational </a:t>
                </a:r>
                <a:r>
                  <a:rPr lang="fr-FR" sz="2800" b="1" dirty="0" err="1" smtClean="0">
                    <a:solidFill>
                      <a:srgbClr val="FF0000"/>
                    </a:solidFill>
                  </a:rPr>
                  <a:t>B</a:t>
                </a:r>
                <a:r>
                  <a:rPr lang="fr-FR" sz="2800" b="1" dirty="0" err="1" smtClean="0"/>
                  <a:t>ehaviour</a:t>
                </a:r>
                <a:r>
                  <a:rPr lang="fr-FR" sz="2800" b="1" dirty="0" smtClean="0"/>
                  <a:t> of </a:t>
                </a:r>
                <a:r>
                  <a:rPr lang="fr-FR" sz="2800" b="1" dirty="0" smtClean="0">
                    <a:solidFill>
                      <a:srgbClr val="FF0000"/>
                    </a:solidFill>
                  </a:rPr>
                  <a:t>A</a:t>
                </a:r>
                <a:r>
                  <a:rPr lang="fr-FR" sz="2800" b="1" dirty="0" smtClean="0"/>
                  <a:t>ntihydrogen at </a:t>
                </a:r>
                <a:r>
                  <a:rPr lang="fr-FR" sz="2800" b="1" dirty="0" err="1" smtClean="0">
                    <a:solidFill>
                      <a:srgbClr val="FF0000"/>
                    </a:solidFill>
                  </a:rPr>
                  <a:t>R</a:t>
                </a:r>
                <a:r>
                  <a:rPr lang="fr-FR" sz="2800" b="1" dirty="0" err="1" smtClean="0"/>
                  <a:t>est</a:t>
                </a:r>
                <a:endParaRPr lang="fr-FR" sz="2800" b="1" dirty="0" smtClean="0"/>
              </a:p>
              <a:p>
                <a:pPr algn="ctr"/>
                <a:r>
                  <a:rPr lang="fr-FR" dirty="0" smtClean="0"/>
                  <a:t> An </a:t>
                </a:r>
                <a:r>
                  <a:rPr lang="fr-FR" dirty="0" err="1" smtClean="0"/>
                  <a:t>experiment</a:t>
                </a:r>
                <a:r>
                  <a:rPr lang="fr-FR" dirty="0" smtClean="0"/>
                  <a:t> to test the </a:t>
                </a:r>
                <a:r>
                  <a:rPr lang="fr-FR" dirty="0" err="1" smtClean="0"/>
                  <a:t>Weak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Equivalence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Principle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antimatter</a:t>
                </a:r>
                <a:r>
                  <a:rPr lang="fr-FR" dirty="0" smtClean="0"/>
                  <a:t> , </a:t>
                </a:r>
                <a:r>
                  <a:rPr lang="fr-FR" dirty="0" err="1" smtClean="0"/>
                  <a:t>using</a:t>
                </a:r>
                <a:r>
                  <a:rPr lang="fr-FR" dirty="0" smtClean="0"/>
                  <a:t> antihydrogen ions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fr-FR" b="0" i="1" baseline="3000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fr-FR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44" y="884850"/>
                <a:ext cx="8393963" cy="1354217"/>
              </a:xfrm>
              <a:prstGeom prst="rect">
                <a:avLst/>
              </a:prstGeom>
              <a:blipFill rotWithShape="0">
                <a:blip r:embed="rId19"/>
                <a:stretch>
                  <a:fillRect t="-40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354" y="1973563"/>
            <a:ext cx="433705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1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5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15993" y="4101495"/>
            <a:ext cx="1816351" cy="540000"/>
          </a:xfrm>
          <a:prstGeom prst="rect">
            <a:avLst/>
          </a:prstGeom>
        </p:spPr>
      </p:pic>
      <p:pic>
        <p:nvPicPr>
          <p:cNvPr id="27" name="Picture 2" descr="snu_logo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759532"/>
            <a:ext cx="2197457" cy="540000"/>
          </a:xfrm>
          <a:prstGeom prst="rect">
            <a:avLst/>
          </a:prstGeom>
        </p:spPr>
      </p:pic>
      <p:pic>
        <p:nvPicPr>
          <p:cNvPr id="28" name="Picture 2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872636" y="4621747"/>
            <a:ext cx="162850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3578"/>
          </a:xfrm>
        </p:spPr>
        <p:txBody>
          <a:bodyPr/>
          <a:lstStyle/>
          <a:p>
            <a:r>
              <a:rPr lang="fr-FR" dirty="0" smtClean="0"/>
              <a:t>Positron </a:t>
            </a:r>
            <a:r>
              <a:rPr lang="fr-FR" dirty="0" err="1" smtClean="0"/>
              <a:t>trapping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79533"/>
            <a:ext cx="8229600" cy="2078459"/>
          </a:xfrm>
        </p:spPr>
        <p:txBody>
          <a:bodyPr/>
          <a:lstStyle/>
          <a:p>
            <a:r>
              <a:rPr lang="en-US" sz="1800" dirty="0" smtClean="0"/>
              <a:t>Electron </a:t>
            </a:r>
            <a:r>
              <a:rPr lang="en-US" sz="1800" dirty="0"/>
              <a:t>cooling &amp; trapping efficiency should be </a:t>
            </a:r>
            <a:r>
              <a:rPr lang="en-GB" sz="1800" dirty="0">
                <a:sym typeface="Symbol" panose="05050102010706020507" pitchFamily="18" charset="2"/>
              </a:rPr>
              <a:t> </a:t>
            </a:r>
            <a:r>
              <a:rPr lang="en-US" sz="1800" dirty="0" smtClean="0"/>
              <a:t>75</a:t>
            </a:r>
            <a:r>
              <a:rPr lang="en-US" sz="1800" dirty="0"/>
              <a:t>% but not yet </a:t>
            </a:r>
            <a:r>
              <a:rPr lang="en-US" sz="1800" dirty="0" smtClean="0"/>
              <a:t>achieved</a:t>
            </a:r>
          </a:p>
          <a:p>
            <a:pPr lvl="1"/>
            <a:r>
              <a:rPr lang="en-US" sz="1400" dirty="0" smtClean="0"/>
              <a:t>Work was going on : calculation of cooling time, alignment of e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beam on 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plasma, HV instabilities… Delayed for exchange of the MRT SC magnet </a:t>
            </a:r>
            <a:r>
              <a:rPr lang="en-US" sz="1400" dirty="0" err="1" smtClean="0"/>
              <a:t>cryocooling</a:t>
            </a:r>
            <a:r>
              <a:rPr lang="en-US" sz="1400" dirty="0" smtClean="0"/>
              <a:t> head (No more maintenance for old head) .</a:t>
            </a:r>
            <a:endParaRPr lang="en-US" sz="1400" dirty="0"/>
          </a:p>
          <a:p>
            <a:r>
              <a:rPr lang="en-US" sz="1800" b="1" dirty="0"/>
              <a:t>Buffer gas </a:t>
            </a:r>
            <a:r>
              <a:rPr lang="en-US" sz="1800" dirty="0"/>
              <a:t>cooling (N</a:t>
            </a:r>
            <a:r>
              <a:rPr lang="en-US" sz="1800" baseline="-25000" dirty="0"/>
              <a:t>2</a:t>
            </a:r>
            <a:r>
              <a:rPr lang="en-US" sz="1800" dirty="0"/>
              <a:t> or SF</a:t>
            </a:r>
            <a:r>
              <a:rPr lang="en-US" sz="1800" baseline="-25000" dirty="0"/>
              <a:t>6</a:t>
            </a:r>
            <a:r>
              <a:rPr lang="en-US" sz="1800" dirty="0"/>
              <a:t>) is routinely reaching 25% </a:t>
            </a:r>
            <a:r>
              <a:rPr lang="en-US" sz="1800" dirty="0" smtClean="0"/>
              <a:t>: </a:t>
            </a:r>
            <a:r>
              <a:rPr lang="en-US" sz="1800" dirty="0" smtClean="0">
                <a:sym typeface="Wingdings"/>
              </a:rPr>
              <a:t>GBAR decision to add </a:t>
            </a:r>
            <a:r>
              <a:rPr lang="en-US" sz="1800" dirty="0">
                <a:sym typeface="Wingdings"/>
              </a:rPr>
              <a:t>such </a:t>
            </a:r>
            <a:r>
              <a:rPr lang="en-US" sz="1800" dirty="0" smtClean="0">
                <a:sym typeface="Wingdings"/>
              </a:rPr>
              <a:t>a trap </a:t>
            </a:r>
            <a:r>
              <a:rPr lang="en-US" sz="1800" dirty="0">
                <a:sym typeface="Wingdings"/>
              </a:rPr>
              <a:t>as injector to high field trap  guarantee minimal efficiency </a:t>
            </a:r>
            <a:r>
              <a:rPr lang="en-GB" sz="1800" dirty="0">
                <a:sym typeface="Symbol" panose="05050102010706020507" pitchFamily="18" charset="2"/>
              </a:rPr>
              <a:t> </a:t>
            </a:r>
            <a:r>
              <a:rPr lang="en-US" sz="1800" dirty="0" smtClean="0">
                <a:sym typeface="Wingdings"/>
              </a:rPr>
              <a:t>25%</a:t>
            </a:r>
          </a:p>
          <a:p>
            <a:pPr marL="0" indent="0" algn="ctr">
              <a:buNone/>
            </a:pPr>
            <a:r>
              <a:rPr lang="en-US" sz="2000" b="1" dirty="0" smtClean="0">
                <a:sym typeface="Wingdings"/>
              </a:rPr>
              <a:t>A new BGT will be constructed and tested at Saclay in 2016</a:t>
            </a:r>
          </a:p>
          <a:p>
            <a:pPr marL="0" indent="0">
              <a:buNone/>
            </a:pPr>
            <a:r>
              <a:rPr lang="en-US" sz="1600" dirty="0" smtClean="0">
                <a:sym typeface="Wingdings"/>
              </a:rPr>
              <a:t>(Parts ordered , delivery well advanced)</a:t>
            </a:r>
            <a:endParaRPr lang="en-US" sz="1600" dirty="0" smtClean="0"/>
          </a:p>
          <a:p>
            <a:endParaRPr lang="en-GB" sz="1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10</a:t>
            </a:fld>
            <a:endParaRPr lang="en-US">
              <a:latin typeface="Calibri"/>
            </a:endParaRPr>
          </a:p>
        </p:txBody>
      </p:sp>
      <p:grpSp>
        <p:nvGrpSpPr>
          <p:cNvPr id="7" name="Group 41"/>
          <p:cNvGrpSpPr>
            <a:grpSpLocks noChangeAspect="1"/>
          </p:cNvGrpSpPr>
          <p:nvPr/>
        </p:nvGrpSpPr>
        <p:grpSpPr>
          <a:xfrm>
            <a:off x="917206" y="2908299"/>
            <a:ext cx="7309588" cy="3493401"/>
            <a:chOff x="255810" y="2843019"/>
            <a:chExt cx="9040590" cy="4320682"/>
          </a:xfrm>
        </p:grpSpPr>
        <p:pic>
          <p:nvPicPr>
            <p:cNvPr id="8" name="Picture 8" descr="AccumulatorUsingSolenoids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1"/>
            <a:stretch/>
          </p:blipFill>
          <p:spPr>
            <a:xfrm>
              <a:off x="1676317" y="2843019"/>
              <a:ext cx="7448400" cy="4320682"/>
            </a:xfrm>
            <a:prstGeom prst="rect">
              <a:avLst/>
            </a:prstGeom>
          </p:spPr>
        </p:pic>
        <p:sp>
          <p:nvSpPr>
            <p:cNvPr id="9" name="TextBox 1"/>
            <p:cNvSpPr txBox="1"/>
            <p:nvPr/>
          </p:nvSpPr>
          <p:spPr>
            <a:xfrm>
              <a:off x="255810" y="5189435"/>
              <a:ext cx="11592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Trapping</a:t>
              </a:r>
            </a:p>
            <a:p>
              <a:pPr algn="ctr"/>
              <a:r>
                <a:rPr lang="en-US" dirty="0" smtClean="0"/>
                <a:t>with N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  <p:cxnSp>
          <p:nvCxnSpPr>
            <p:cNvPr id="10" name="Straight Arrow Connector 3"/>
            <p:cNvCxnSpPr>
              <a:stCxn id="9" idx="3"/>
            </p:cNvCxnSpPr>
            <p:nvPr/>
          </p:nvCxnSpPr>
          <p:spPr>
            <a:xfrm flipV="1">
              <a:off x="1415102" y="4521202"/>
              <a:ext cx="1835937" cy="1037565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1"/>
            <p:cNvSpPr txBox="1"/>
            <p:nvPr/>
          </p:nvSpPr>
          <p:spPr>
            <a:xfrm>
              <a:off x="3947129" y="2988102"/>
              <a:ext cx="266389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Cooling with N</a:t>
              </a:r>
              <a:r>
                <a:rPr lang="en-US" baseline="-25000" dirty="0" smtClean="0">
                  <a:solidFill>
                    <a:schemeClr val="bg1"/>
                  </a:solidFill>
                </a:rPr>
                <a:t>2</a:t>
              </a:r>
              <a:r>
                <a:rPr lang="en-US" dirty="0" smtClean="0">
                  <a:solidFill>
                    <a:schemeClr val="bg1"/>
                  </a:solidFill>
                </a:rPr>
                <a:t> or SF</a:t>
              </a:r>
              <a:r>
                <a:rPr lang="en-US" baseline="-25000" dirty="0" smtClean="0">
                  <a:solidFill>
                    <a:schemeClr val="bg1"/>
                  </a:solidFill>
                </a:rPr>
                <a:t>6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Arrow Connector 12"/>
            <p:cNvCxnSpPr>
              <a:stCxn id="11" idx="2"/>
            </p:cNvCxnSpPr>
            <p:nvPr/>
          </p:nvCxnSpPr>
          <p:spPr>
            <a:xfrm>
              <a:off x="5279078" y="3403600"/>
              <a:ext cx="0" cy="982133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5"/>
            <p:cNvSpPr txBox="1"/>
            <p:nvPr/>
          </p:nvSpPr>
          <p:spPr>
            <a:xfrm>
              <a:off x="6010544" y="6748203"/>
              <a:ext cx="115929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pumping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Arrow Connector 16"/>
            <p:cNvCxnSpPr>
              <a:stCxn id="13" idx="0"/>
            </p:cNvCxnSpPr>
            <p:nvPr/>
          </p:nvCxnSpPr>
          <p:spPr>
            <a:xfrm flipH="1" flipV="1">
              <a:off x="5858144" y="5774267"/>
              <a:ext cx="732046" cy="973936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9"/>
            <p:cNvCxnSpPr>
              <a:stCxn id="13" idx="0"/>
            </p:cNvCxnSpPr>
            <p:nvPr/>
          </p:nvCxnSpPr>
          <p:spPr>
            <a:xfrm flipV="1">
              <a:off x="6590190" y="5926667"/>
              <a:ext cx="301335" cy="821536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22"/>
            <p:cNvCxnSpPr>
              <a:stCxn id="13" idx="0"/>
            </p:cNvCxnSpPr>
            <p:nvPr/>
          </p:nvCxnSpPr>
          <p:spPr>
            <a:xfrm flipV="1">
              <a:off x="6590190" y="5926667"/>
              <a:ext cx="1070000" cy="821536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25"/>
            <p:cNvCxnSpPr>
              <a:cxnSpLocks/>
            </p:cNvCxnSpPr>
            <p:nvPr/>
          </p:nvCxnSpPr>
          <p:spPr>
            <a:xfrm>
              <a:off x="872717" y="4385733"/>
              <a:ext cx="702000" cy="29633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38"/>
            <p:cNvSpPr txBox="1"/>
            <p:nvPr/>
          </p:nvSpPr>
          <p:spPr>
            <a:xfrm>
              <a:off x="458232" y="3919435"/>
              <a:ext cx="111648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 </a:t>
              </a:r>
              <a:r>
                <a:rPr lang="en-US" dirty="0" err="1" smtClean="0"/>
                <a:t>eV</a:t>
              </a:r>
              <a:r>
                <a:rPr lang="en-US" dirty="0" smtClean="0"/>
                <a:t> e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cxnSp>
          <p:nvCxnSpPr>
            <p:cNvPr id="19" name="Straight Arrow Connector 39"/>
            <p:cNvCxnSpPr>
              <a:cxnSpLocks/>
            </p:cNvCxnSpPr>
            <p:nvPr/>
          </p:nvCxnSpPr>
          <p:spPr>
            <a:xfrm>
              <a:off x="8143255" y="4593166"/>
              <a:ext cx="702000" cy="29633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40"/>
            <p:cNvSpPr txBox="1"/>
            <p:nvPr/>
          </p:nvSpPr>
          <p:spPr>
            <a:xfrm>
              <a:off x="7914655" y="3855935"/>
              <a:ext cx="13817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t</a:t>
              </a:r>
              <a:r>
                <a:rPr lang="en-US" dirty="0" smtClean="0">
                  <a:solidFill>
                    <a:srgbClr val="FFFFFF"/>
                  </a:solidFill>
                </a:rPr>
                <a:t>o high field trap</a:t>
              </a:r>
              <a:endParaRPr lang="en-US" baseline="300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73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 smtClean="0">
                <a:latin typeface="Calibri"/>
                <a:ea typeface="ＭＳ Ｐゴシック"/>
              </a:rPr>
              <a:t>18/01/2016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Y. Sacquin            SPSC - GBAR 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349B-E877-DF4F-BBE8-5DCA54AAD1EA}" type="slidenum">
              <a:rPr lang="fr-FR" altLang="ja-JP" smtClean="0">
                <a:latin typeface="Calibri"/>
                <a:ea typeface="ＭＳ Ｐゴシック"/>
              </a:rPr>
              <a:pPr/>
              <a:t>11</a:t>
            </a:fld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524000" y="51179"/>
            <a:ext cx="52653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GBAR </a:t>
            </a:r>
            <a:r>
              <a:rPr lang="fr-FR" sz="44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synoptic</a:t>
            </a:r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view</a:t>
            </a:r>
            <a:endParaRPr lang="fr-FR" sz="4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565070" y="1190507"/>
            <a:ext cx="9329363" cy="4731916"/>
            <a:chOff x="1577074" y="1268760"/>
            <a:chExt cx="9670844" cy="5219629"/>
          </a:xfrm>
        </p:grpSpPr>
        <p:grpSp>
          <p:nvGrpSpPr>
            <p:cNvPr id="9" name="Groupe 8"/>
            <p:cNvGrpSpPr/>
            <p:nvPr/>
          </p:nvGrpSpPr>
          <p:grpSpPr>
            <a:xfrm>
              <a:off x="1577074" y="3460757"/>
              <a:ext cx="6570730" cy="912408"/>
              <a:chOff x="107504" y="3305420"/>
              <a:chExt cx="6570730" cy="912408"/>
            </a:xfrm>
            <a:scene3d>
              <a:camera prst="orthographicFront"/>
              <a:lightRig rig="sunrise" dir="t"/>
            </a:scene3d>
          </p:grpSpPr>
          <p:sp>
            <p:nvSpPr>
              <p:cNvPr id="49" name="Rogner un rectangle avec un coin diagonal 48"/>
              <p:cNvSpPr/>
              <p:nvPr/>
            </p:nvSpPr>
            <p:spPr>
              <a:xfrm>
                <a:off x="5264158" y="3405120"/>
                <a:ext cx="1414076" cy="720080"/>
              </a:xfrm>
              <a:prstGeom prst="snip2DiagRect">
                <a:avLst>
                  <a:gd name="adj1" fmla="val 0"/>
                  <a:gd name="adj2" fmla="val 22714"/>
                </a:avLst>
              </a:prstGeom>
              <a:gradFill>
                <a:gsLst>
                  <a:gs pos="0">
                    <a:srgbClr val="CCFF99"/>
                  </a:gs>
                  <a:gs pos="50000">
                    <a:srgbClr val="CCFF99">
                      <a:lumMod val="40000"/>
                      <a:lumOff val="60000"/>
                    </a:srgb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12700">
                <a:noFill/>
              </a:ln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>
                    <a:solidFill>
                      <a:srgbClr val="00B050"/>
                    </a:solidFill>
                    <a:latin typeface="Candara" pitchFamily="34" charset="0"/>
                  </a:rPr>
                  <a:t>MR TRAP</a:t>
                </a:r>
                <a:endParaRPr lang="en-GB" b="1" dirty="0">
                  <a:solidFill>
                    <a:srgbClr val="00B05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ogner un rectangle avec un coin diagonal 49"/>
                  <p:cNvSpPr/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gradFill flip="none" rotWithShape="1"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0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LINAC </a:t>
                    </a:r>
                    <a:r>
                      <a:rPr lang="fr-FR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en-GB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10  </a:t>
                    </a:r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MeV</a:t>
                    </a:r>
                  </a:p>
                </p:txBody>
              </p:sp>
            </mc:Choice>
            <mc:Fallback xmlns="">
              <p:sp>
                <p:nvSpPr>
                  <p:cNvPr id="50" name="Rogner un rectangle avec un coin diagonal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blipFill rotWithShape="0">
                    <a:blip r:embed="rId3"/>
                    <a:stretch>
                      <a:fillRect t="-4464" b="-13393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ogner un rectangle avec un coin diagonal 50"/>
                  <p:cNvSpPr/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Buffer </a:t>
                    </a:r>
                    <a:r>
                      <a:rPr lang="fr-FR" b="1" dirty="0" err="1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Gas</a:t>
                    </a:r>
                    <a:endParaRPr lang="fr-FR" b="1" dirty="0" smtClean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1  </a:t>
                    </a:r>
                    <a:r>
                      <a:rPr lang="en-GB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1" name="Rogner un rectangle avec un coin diagonal 5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blipFill rotWithShape="0">
                    <a:blip r:embed="rId4"/>
                    <a:stretch>
                      <a:fillRect t="-1786" b="-10714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2" name="Connecteur droit 51"/>
              <p:cNvCxnSpPr/>
              <p:nvPr/>
            </p:nvCxnSpPr>
            <p:spPr>
              <a:xfrm flipH="1" flipV="1">
                <a:off x="1637674" y="3758876"/>
                <a:ext cx="113914" cy="274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 flipH="1">
                <a:off x="3470108" y="3760096"/>
                <a:ext cx="147786" cy="152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 flipV="1">
                <a:off x="5148064" y="3760096"/>
                <a:ext cx="116094" cy="5064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ogner un rectangle à un seul coin 56"/>
                  <p:cNvSpPr/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6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W  TARGET &amp; MODERATOR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sz="1600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3  </a:t>
                    </a:r>
                    <a:r>
                      <a:rPr lang="en-GB" sz="1600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eV</a:t>
                    </a:r>
                    <a:endParaRPr lang="en-GB" sz="1600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7" name="Rogner un rectangle à un seul coin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blipFill rotWithShape="0">
                    <a:blip r:embed="rId5"/>
                    <a:stretch>
                      <a:fillRect b="-14286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e 9"/>
            <p:cNvGrpSpPr/>
            <p:nvPr/>
          </p:nvGrpSpPr>
          <p:grpSpPr>
            <a:xfrm>
              <a:off x="7045670" y="1268760"/>
              <a:ext cx="4202248" cy="5120096"/>
              <a:chOff x="5482320" y="1161367"/>
              <a:chExt cx="4202248" cy="5120096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5482320" y="1510559"/>
                <a:ext cx="4202248" cy="4604177"/>
                <a:chOff x="5482320" y="1510559"/>
                <a:chExt cx="4202248" cy="4604177"/>
              </a:xfrm>
            </p:grpSpPr>
            <p:sp>
              <p:nvSpPr>
                <p:cNvPr id="43" name="Rogner un rectangle avec un coin diagonal 42"/>
                <p:cNvSpPr/>
                <p:nvPr/>
              </p:nvSpPr>
              <p:spPr>
                <a:xfrm>
                  <a:off x="7046776" y="4223528"/>
                  <a:ext cx="1080120" cy="1224136"/>
                </a:xfrm>
                <a:prstGeom prst="snip2DiagRect">
                  <a:avLst>
                    <a:gd name="adj1" fmla="val 16125"/>
                    <a:gd name="adj2" fmla="val 16667"/>
                  </a:avLst>
                </a:pr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16200000" scaled="1"/>
                </a:gradFill>
                <a:ln w="12700">
                  <a:noFill/>
                </a:ln>
                <a:scene3d>
                  <a:camera prst="orthographicFront"/>
                  <a:lightRig rig="glow" dir="t"/>
                </a:scene3d>
                <a:sp3d prstMaterial="clear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400" b="1" dirty="0">
                      <a:solidFill>
                        <a:srgbClr val="00B050"/>
                      </a:solidFill>
                      <a:latin typeface="Candara" pitchFamily="34" charset="0"/>
                    </a:rPr>
                    <a:t>Ps</a:t>
                  </a:r>
                  <a:endParaRPr lang="en-GB" sz="2400" b="1" dirty="0">
                    <a:solidFill>
                      <a:srgbClr val="00B050"/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4" name="Arc 43"/>
                <p:cNvSpPr/>
                <p:nvPr/>
              </p:nvSpPr>
              <p:spPr>
                <a:xfrm flipV="1">
                  <a:off x="5482320" y="4818592"/>
                  <a:ext cx="2092244" cy="1296144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5702355" y="3768728"/>
                  <a:ext cx="1764196" cy="900100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5508104" y="1510559"/>
                  <a:ext cx="2075773" cy="1692188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headEnd type="stealth" w="lg" len="lg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 flipH="1">
                  <a:off x="7582611" y="1520059"/>
                  <a:ext cx="2101957" cy="1692188"/>
                </a:xfrm>
                <a:prstGeom prst="arc">
                  <a:avLst>
                    <a:gd name="adj1" fmla="val 17876270"/>
                    <a:gd name="adj2" fmla="val 0"/>
                  </a:avLst>
                </a:prstGeom>
                <a:ln w="25400">
                  <a:solidFill>
                    <a:schemeClr val="tx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cxnSp>
              <p:nvCxnSpPr>
                <p:cNvPr id="48" name="Connecteur droit 47"/>
                <p:cNvCxnSpPr>
                  <a:stCxn id="47" idx="2"/>
                </p:cNvCxnSpPr>
                <p:nvPr/>
              </p:nvCxnSpPr>
              <p:spPr>
                <a:xfrm>
                  <a:off x="7582611" y="2366153"/>
                  <a:ext cx="4225" cy="1857375"/>
                </a:xfrm>
                <a:prstGeom prst="line">
                  <a:avLst/>
                </a:prstGeom>
                <a:ln w="254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ZoneTexte 36"/>
                  <p:cNvSpPr txBox="1"/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ZoneTexte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7463" t="-1010" r="-14925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ZoneTexte 37"/>
                  <p:cNvSpPr txBox="1"/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>
                        <a:solidFill>
                          <a:prstClr val="white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ZoneTexte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l="-7097" t="-6897" b="-8046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ZoneTexte 38"/>
                  <p:cNvSpPr txBox="1"/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9" name="ZoneTexte 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6667" t="-1010" r="-14074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Connecteur droit 39"/>
              <p:cNvCxnSpPr>
                <a:endCxn id="47" idx="2"/>
              </p:cNvCxnSpPr>
              <p:nvPr/>
            </p:nvCxnSpPr>
            <p:spPr>
              <a:xfrm flipH="1">
                <a:off x="7582611" y="1458691"/>
                <a:ext cx="2112" cy="907462"/>
              </a:xfrm>
              <a:prstGeom prst="line">
                <a:avLst/>
              </a:prstGeom>
              <a:ln w="254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H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1" name="ZoneTexte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l="-7087" t="-9091" r="-37795" b="-3818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ZoneTexte 41"/>
                  <p:cNvSpPr txBox="1"/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2" name="ZoneTexte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11538" t="-6349" r="-16667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e 10"/>
            <p:cNvGrpSpPr/>
            <p:nvPr/>
          </p:nvGrpSpPr>
          <p:grpSpPr>
            <a:xfrm>
              <a:off x="5430385" y="4257887"/>
              <a:ext cx="4703249" cy="1280601"/>
              <a:chOff x="3930272" y="4146229"/>
              <a:chExt cx="4703249" cy="1280601"/>
            </a:xfrm>
          </p:grpSpPr>
          <p:sp>
            <p:nvSpPr>
              <p:cNvPr id="32" name="Organigramme : Données stockées 31"/>
              <p:cNvSpPr/>
              <p:nvPr/>
            </p:nvSpPr>
            <p:spPr>
              <a:xfrm rot="9212184">
                <a:off x="8554227" y="4146229"/>
                <a:ext cx="79294" cy="285834"/>
              </a:xfrm>
              <a:prstGeom prst="flowChartOnlineStorag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3" name="Forme libre 32"/>
              <p:cNvSpPr/>
              <p:nvPr/>
            </p:nvSpPr>
            <p:spPr>
              <a:xfrm rot="19981108">
                <a:off x="6613697" y="5022554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4" name="Forme libre 33"/>
              <p:cNvSpPr/>
              <p:nvPr/>
            </p:nvSpPr>
            <p:spPr>
              <a:xfrm rot="9282242">
                <a:off x="7741733" y="4473602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5" name="Rogner un rectangle avec un coin diagonal 34"/>
              <p:cNvSpPr/>
              <p:nvPr/>
            </p:nvSpPr>
            <p:spPr>
              <a:xfrm>
                <a:off x="3930272" y="4969632"/>
                <a:ext cx="2749654" cy="457198"/>
              </a:xfrm>
              <a:prstGeom prst="snip2DiagRect">
                <a:avLst/>
              </a:prstGeom>
              <a:gradFill>
                <a:gsLst>
                  <a:gs pos="0">
                    <a:srgbClr val="FF9999"/>
                  </a:gs>
                  <a:gs pos="50000">
                    <a:srgbClr val="FF9999">
                      <a:lumMod val="40000"/>
                      <a:lumOff val="60000"/>
                    </a:srgbClr>
                  </a:gs>
                  <a:gs pos="100000">
                    <a:srgbClr val="FF9999">
                      <a:lumMod val="20000"/>
                      <a:lumOff val="80000"/>
                    </a:srgbClr>
                  </a:gs>
                </a:gsLst>
                <a:lin ang="16200000" scaled="1"/>
              </a:gradFill>
              <a:ln w="12700">
                <a:noFill/>
              </a:ln>
              <a:scene3d>
                <a:camera prst="orthographicFront"/>
                <a:lightRig rig="sunset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CC0000"/>
                    </a:solidFill>
                    <a:latin typeface="Candara" pitchFamily="34" charset="0"/>
                  </a:rPr>
                  <a:t>LASER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  </a:t>
                </a:r>
                <a:r>
                  <a:rPr lang="fr-FR" dirty="0" smtClean="0">
                    <a:solidFill>
                      <a:srgbClr val="CC0000"/>
                    </a:solidFill>
                    <a:latin typeface="Candara" pitchFamily="34" charset="0"/>
                  </a:rPr>
                  <a:t>410 or 243 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nm</a:t>
                </a:r>
                <a:endParaRPr lang="en-GB" dirty="0">
                  <a:solidFill>
                    <a:srgbClr val="CC0000"/>
                  </a:solidFill>
                  <a:latin typeface="Candara" pitchFamily="34" charset="0"/>
                </a:endParaRPr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1618404" y="3743971"/>
              <a:ext cx="6455554" cy="2744418"/>
              <a:chOff x="148834" y="3610406"/>
              <a:chExt cx="6455554" cy="2744418"/>
            </a:xfrm>
          </p:grpSpPr>
          <p:sp>
            <p:nvSpPr>
              <p:cNvPr id="27" name="Arc 26"/>
              <p:cNvSpPr/>
              <p:nvPr/>
            </p:nvSpPr>
            <p:spPr>
              <a:xfrm flipV="1">
                <a:off x="1403648" y="3610406"/>
                <a:ext cx="2520280" cy="2456728"/>
              </a:xfrm>
              <a:prstGeom prst="arc">
                <a:avLst>
                  <a:gd name="adj1" fmla="val 12873083"/>
                  <a:gd name="adj2" fmla="val 16269707"/>
                </a:avLst>
              </a:prstGeom>
              <a:ln w="25400">
                <a:solidFill>
                  <a:schemeClr val="tx2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28" name="Hexagone 27"/>
              <p:cNvSpPr/>
              <p:nvPr/>
            </p:nvSpPr>
            <p:spPr>
              <a:xfrm>
                <a:off x="148834" y="4965232"/>
                <a:ext cx="1512168" cy="1332148"/>
              </a:xfrm>
              <a:prstGeom prst="hexagon">
                <a:avLst/>
              </a:prstGeom>
              <a:noFill/>
              <a:ln w="101600">
                <a:solidFill>
                  <a:schemeClr val="tx2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freezing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ogner un rectangle avec un coin diagonal 28"/>
                  <p:cNvSpPr/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gradFill flip="none" rotWithShape="1"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5000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effectLst/>
                  <a:scene3d>
                    <a:camera prst="orthographicFront"/>
                    <a:lightRig rig="glow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DECELERATOR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</a:t>
                    </a:r>
                    <a:r>
                      <a:rPr lang="fr-FR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9" name="Rogner un rectangle avec un coin diagonal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blipFill rotWithShape="0">
                    <a:blip r:embed="rId11"/>
                    <a:stretch>
                      <a:fillRect/>
                    </a:stretch>
                  </a:blipFill>
                  <a:ln w="1270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Rogner un rectangle avec un coin diagonal 29"/>
              <p:cNvSpPr/>
              <p:nvPr/>
            </p:nvSpPr>
            <p:spPr>
              <a:xfrm>
                <a:off x="5436096" y="5706752"/>
                <a:ext cx="1168292" cy="648072"/>
              </a:xfrm>
              <a:prstGeom prst="snip2DiagRect">
                <a:avLst>
                  <a:gd name="adj1" fmla="val 0"/>
                  <a:gd name="adj2" fmla="val 23385"/>
                </a:avLst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  <a:scene3d>
                <a:camera prst="orthographicFront"/>
                <a:lightRig rig="glow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7030A0"/>
                    </a:solidFill>
                    <a:latin typeface="Candara" pitchFamily="34" charset="0"/>
                  </a:rPr>
                  <a:t>FOCUS</a:t>
                </a:r>
                <a:endParaRPr lang="en-GB" b="1" dirty="0">
                  <a:solidFill>
                    <a:srgbClr val="7030A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ZoneTexte 30"/>
                  <p:cNvSpPr txBox="1"/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2000" b="1" dirty="0" smtClean="0">
                        <a:ln w="3175">
                          <a:noFill/>
                        </a:ln>
                        <a:solidFill>
                          <a:srgbClr val="7030A0"/>
                        </a:solidFill>
                        <a:latin typeface="Candara" pitchFamily="34" charset="0"/>
                      </a:rPr>
                      <a:t>ELENA</a:t>
                    </a:r>
                  </a:p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CERN-AD</a:t>
                    </a:r>
                    <a:endParaRPr lang="fr-FR" b="1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100 </a:t>
                    </a:r>
                    <a:r>
                      <a:rPr lang="en-GB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1" name="ZoneTexte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 t="-3521" b="-2042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" name="Groupe 12"/>
            <p:cNvGrpSpPr/>
            <p:nvPr/>
          </p:nvGrpSpPr>
          <p:grpSpPr>
            <a:xfrm>
              <a:off x="1865106" y="1268760"/>
              <a:ext cx="6247119" cy="1906864"/>
              <a:chOff x="341105" y="1268760"/>
              <a:chExt cx="6247119" cy="190686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ogner un rectangle avec un coin diagonal 13"/>
                  <p:cNvSpPr/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rise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CAPTURE  &amp;  COOLING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Be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sz="1600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4" name="Rogner un rectangle avec un coin diagonal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blipFill rotWithShape="0">
                    <a:blip r:embed="rId13"/>
                    <a:stretch>
                      <a:fillRect t="-13187" b="-3297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5" name="Groupe 14"/>
              <p:cNvGrpSpPr/>
              <p:nvPr/>
            </p:nvGrpSpPr>
            <p:grpSpPr>
              <a:xfrm>
                <a:off x="341105" y="1559917"/>
                <a:ext cx="5016229" cy="1615707"/>
                <a:chOff x="341105" y="1559917"/>
                <a:chExt cx="5016229" cy="1615707"/>
              </a:xfrm>
            </p:grpSpPr>
            <p:grpSp>
              <p:nvGrpSpPr>
                <p:cNvPr id="16" name="Groupe 15"/>
                <p:cNvGrpSpPr/>
                <p:nvPr/>
              </p:nvGrpSpPr>
              <p:grpSpPr>
                <a:xfrm>
                  <a:off x="341105" y="1559917"/>
                  <a:ext cx="4693827" cy="1615707"/>
                  <a:chOff x="395535" y="1226417"/>
                  <a:chExt cx="4693827" cy="1615707"/>
                </a:xfrm>
              </p:grpSpPr>
              <p:sp>
                <p:nvSpPr>
                  <p:cNvPr id="18" name="Rogner un rectangle avec un coin diagonal 17"/>
                  <p:cNvSpPr/>
                  <p:nvPr/>
                </p:nvSpPr>
                <p:spPr>
                  <a:xfrm>
                    <a:off x="1983273" y="1388712"/>
                    <a:ext cx="1724631" cy="1453412"/>
                  </a:xfrm>
                  <a:prstGeom prst="snip2DiagRect">
                    <a:avLst>
                      <a:gd name="adj1" fmla="val 16477"/>
                      <a:gd name="adj2" fmla="val 16667"/>
                    </a:avLst>
                  </a:prstGeom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40000"/>
                          <a:lumOff val="6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cene3d>
                    <a:camera prst="orthographicFront"/>
                    <a:lightRig rig="threeP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b="1" dirty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ndara" pitchFamily="34" charset="0"/>
                    </a:endParaRPr>
                  </a:p>
                  <a:p>
                    <a:pPr algn="ctr"/>
                    <a:r>
                      <a:rPr lang="fr-FR" b="1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DETECTION</a:t>
                    </a:r>
                    <a:endParaRPr lang="en-GB" b="1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Rogner un rectangle avec un coin diagonal 18"/>
                      <p:cNvSpPr/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gradFill>
                        <a:gsLst>
                          <a:gs pos="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50000">
                            <a:schemeClr val="accent6">
                              <a:lumMod val="40000"/>
                              <a:lumOff val="60000"/>
                            </a:schemeClr>
                          </a:gs>
                          <a:gs pos="100000">
                            <a:schemeClr val="accent6">
                              <a:lumMod val="20000"/>
                              <a:lumOff val="80000"/>
                            </a:schemeClr>
                          </a:gs>
                        </a:gsLst>
                        <a:lin ang="16200000" scaled="1"/>
                      </a:grad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  <a:scene3d>
                        <a:camera prst="orthographicFront"/>
                        <a:lightRig rig="sunrise" dir="t"/>
                      </a:scene3d>
                      <a:sp3d prstMaterial="clear"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1 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Be</m:t>
                                  </m:r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fr-FR" i="1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1 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fr-FR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14:m>
                          <m:oMath xmlns:m="http://schemas.openxmlformats.org/officeDocument/2006/math"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∼</m:t>
                            </m:r>
                          </m:oMath>
                        </a14:m>
                        <a:r>
                          <a:rPr lang="en-GB" dirty="0">
                            <a:solidFill>
                              <a:srgbClr val="002060"/>
                            </a:solidFill>
                            <a:latin typeface="Candara" pitchFamily="34" charset="0"/>
                          </a:rPr>
                          <a:t> neV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19" name="Rogner un rectangle avec un coin diagonal 1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blipFill rotWithShape="0">
                        <a:blip r:embed="rId14"/>
                        <a:stretch>
                          <a:fillRect r="-2454" b="-15942"/>
                        </a:stretch>
                      </a:blip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0" name="Arc 19"/>
                  <p:cNvSpPr/>
                  <p:nvPr/>
                </p:nvSpPr>
                <p:spPr>
                  <a:xfrm flipH="1">
                    <a:off x="2841923" y="1226417"/>
                    <a:ext cx="451935" cy="522335"/>
                  </a:xfrm>
                  <a:prstGeom prst="arc">
                    <a:avLst/>
                  </a:prstGeom>
                  <a:ln w="2540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cxnSp>
                <p:nvCxnSpPr>
                  <p:cNvPr id="21" name="Connecteur droit 20"/>
                  <p:cNvCxnSpPr>
                    <a:stCxn id="14" idx="2"/>
                    <a:endCxn id="20" idx="0"/>
                  </p:cNvCxnSpPr>
                  <p:nvPr/>
                </p:nvCxnSpPr>
                <p:spPr>
                  <a:xfrm flipH="1">
                    <a:off x="3067891" y="1226417"/>
                    <a:ext cx="667506" cy="0"/>
                  </a:xfrm>
                  <a:prstGeom prst="line">
                    <a:avLst/>
                  </a:prstGeom>
                  <a:ln w="25400">
                    <a:solidFill>
                      <a:schemeClr val="tx2"/>
                    </a:solidFill>
                    <a:headEnd type="none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/>
                  <p:cNvCxnSpPr/>
                  <p:nvPr/>
                </p:nvCxnSpPr>
                <p:spPr>
                  <a:xfrm>
                    <a:off x="2159640" y="2726420"/>
                    <a:ext cx="1368152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Rogner un rectangle avec un coin diagonal 22"/>
                  <p:cNvSpPr/>
                  <p:nvPr/>
                </p:nvSpPr>
                <p:spPr>
                  <a:xfrm>
                    <a:off x="3960814" y="1827375"/>
                    <a:ext cx="1128548" cy="746621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LASERS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313 nm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4" name="Rogner un rectangle avec un coin diagonal 23"/>
                  <p:cNvSpPr/>
                  <p:nvPr/>
                </p:nvSpPr>
                <p:spPr>
                  <a:xfrm>
                    <a:off x="395535" y="1724480"/>
                    <a:ext cx="1299095" cy="626669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ln w="3175">
                          <a:noFill/>
                        </a:ln>
                        <a:solidFill>
                          <a:srgbClr val="CC0000"/>
                        </a:solidFill>
                        <a:latin typeface="Candara" pitchFamily="34" charset="0"/>
                      </a:rPr>
                      <a:t>LASER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1.64 µm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5" name="Forme libre 24"/>
                  <p:cNvSpPr/>
                  <p:nvPr/>
                </p:nvSpPr>
                <p:spPr>
                  <a:xfrm rot="12069276">
                    <a:off x="3097257" y="1828300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6" name="Forme libre 25"/>
                  <p:cNvSpPr/>
                  <p:nvPr/>
                </p:nvSpPr>
                <p:spPr>
                  <a:xfrm>
                    <a:off x="1673277" y="1906493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</p:grpSp>
            <p:sp>
              <p:nvSpPr>
                <p:cNvPr id="17" name="Forme libre 16"/>
                <p:cNvSpPr/>
                <p:nvPr/>
              </p:nvSpPr>
              <p:spPr>
                <a:xfrm rot="7371565">
                  <a:off x="4873465" y="2195524"/>
                  <a:ext cx="882499" cy="85239"/>
                </a:xfrm>
                <a:custGeom>
                  <a:avLst/>
                  <a:gdLst>
                    <a:gd name="connsiteX0" fmla="*/ 0 w 2878282"/>
                    <a:gd name="connsiteY0" fmla="*/ 904031 h 924813"/>
                    <a:gd name="connsiteX1" fmla="*/ 176646 w 2878282"/>
                    <a:gd name="connsiteY1" fmla="*/ 10413 h 924813"/>
                    <a:gd name="connsiteX2" fmla="*/ 363682 w 2878282"/>
                    <a:gd name="connsiteY2" fmla="*/ 904031 h 924813"/>
                    <a:gd name="connsiteX3" fmla="*/ 509155 w 2878282"/>
                    <a:gd name="connsiteY3" fmla="*/ 20804 h 924813"/>
                    <a:gd name="connsiteX4" fmla="*/ 706582 w 2878282"/>
                    <a:gd name="connsiteY4" fmla="*/ 914422 h 924813"/>
                    <a:gd name="connsiteX5" fmla="*/ 893618 w 2878282"/>
                    <a:gd name="connsiteY5" fmla="*/ 10413 h 924813"/>
                    <a:gd name="connsiteX6" fmla="*/ 1070264 w 2878282"/>
                    <a:gd name="connsiteY6" fmla="*/ 914422 h 924813"/>
                    <a:gd name="connsiteX7" fmla="*/ 1226127 w 2878282"/>
                    <a:gd name="connsiteY7" fmla="*/ 20804 h 924813"/>
                    <a:gd name="connsiteX8" fmla="*/ 1402773 w 2878282"/>
                    <a:gd name="connsiteY8" fmla="*/ 904031 h 924813"/>
                    <a:gd name="connsiteX9" fmla="*/ 1589809 w 2878282"/>
                    <a:gd name="connsiteY9" fmla="*/ 20804 h 924813"/>
                    <a:gd name="connsiteX10" fmla="*/ 1776846 w 2878282"/>
                    <a:gd name="connsiteY10" fmla="*/ 914422 h 924813"/>
                    <a:gd name="connsiteX11" fmla="*/ 1984664 w 2878282"/>
                    <a:gd name="connsiteY11" fmla="*/ 22 h 924813"/>
                    <a:gd name="connsiteX12" fmla="*/ 2150918 w 2878282"/>
                    <a:gd name="connsiteY12" fmla="*/ 924813 h 924813"/>
                    <a:gd name="connsiteX13" fmla="*/ 2337955 w 2878282"/>
                    <a:gd name="connsiteY13" fmla="*/ 22 h 924813"/>
                    <a:gd name="connsiteX14" fmla="*/ 2504209 w 2878282"/>
                    <a:gd name="connsiteY14" fmla="*/ 893640 h 924813"/>
                    <a:gd name="connsiteX15" fmla="*/ 2701637 w 2878282"/>
                    <a:gd name="connsiteY15" fmla="*/ 20804 h 924813"/>
                    <a:gd name="connsiteX16" fmla="*/ 2878282 w 2878282"/>
                    <a:gd name="connsiteY16" fmla="*/ 904031 h 92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78282" h="924813">
                      <a:moveTo>
                        <a:pt x="0" y="904031"/>
                      </a:moveTo>
                      <a:cubicBezTo>
                        <a:pt x="58016" y="457222"/>
                        <a:pt x="116032" y="10413"/>
                        <a:pt x="176646" y="10413"/>
                      </a:cubicBezTo>
                      <a:cubicBezTo>
                        <a:pt x="237260" y="10413"/>
                        <a:pt x="308264" y="902299"/>
                        <a:pt x="363682" y="904031"/>
                      </a:cubicBezTo>
                      <a:cubicBezTo>
                        <a:pt x="419100" y="905763"/>
                        <a:pt x="452005" y="19072"/>
                        <a:pt x="509155" y="20804"/>
                      </a:cubicBezTo>
                      <a:cubicBezTo>
                        <a:pt x="566305" y="22536"/>
                        <a:pt x="642505" y="916154"/>
                        <a:pt x="706582" y="914422"/>
                      </a:cubicBezTo>
                      <a:cubicBezTo>
                        <a:pt x="770659" y="912690"/>
                        <a:pt x="833004" y="10413"/>
                        <a:pt x="893618" y="10413"/>
                      </a:cubicBezTo>
                      <a:cubicBezTo>
                        <a:pt x="954232" y="10413"/>
                        <a:pt x="1014846" y="912690"/>
                        <a:pt x="1070264" y="914422"/>
                      </a:cubicBezTo>
                      <a:cubicBezTo>
                        <a:pt x="1125682" y="916154"/>
                        <a:pt x="1170709" y="22536"/>
                        <a:pt x="1226127" y="20804"/>
                      </a:cubicBezTo>
                      <a:cubicBezTo>
                        <a:pt x="1281545" y="19072"/>
                        <a:pt x="1342159" y="904031"/>
                        <a:pt x="1402773" y="904031"/>
                      </a:cubicBezTo>
                      <a:cubicBezTo>
                        <a:pt x="1463387" y="904031"/>
                        <a:pt x="1527464" y="19072"/>
                        <a:pt x="1589809" y="20804"/>
                      </a:cubicBezTo>
                      <a:cubicBezTo>
                        <a:pt x="1652154" y="22536"/>
                        <a:pt x="1711037" y="917886"/>
                        <a:pt x="1776846" y="914422"/>
                      </a:cubicBezTo>
                      <a:cubicBezTo>
                        <a:pt x="1842655" y="910958"/>
                        <a:pt x="1922319" y="-1710"/>
                        <a:pt x="1984664" y="22"/>
                      </a:cubicBezTo>
                      <a:cubicBezTo>
                        <a:pt x="2047009" y="1754"/>
                        <a:pt x="2092036" y="924813"/>
                        <a:pt x="2150918" y="924813"/>
                      </a:cubicBezTo>
                      <a:cubicBezTo>
                        <a:pt x="2209800" y="924813"/>
                        <a:pt x="2279073" y="5217"/>
                        <a:pt x="2337955" y="22"/>
                      </a:cubicBezTo>
                      <a:cubicBezTo>
                        <a:pt x="2396837" y="-5173"/>
                        <a:pt x="2443595" y="890176"/>
                        <a:pt x="2504209" y="893640"/>
                      </a:cubicBezTo>
                      <a:cubicBezTo>
                        <a:pt x="2564823" y="897104"/>
                        <a:pt x="2639292" y="19072"/>
                        <a:pt x="2701637" y="20804"/>
                      </a:cubicBezTo>
                      <a:cubicBezTo>
                        <a:pt x="2763982" y="22536"/>
                        <a:pt x="2821132" y="463283"/>
                        <a:pt x="2878282" y="904031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</p:grpSp>
        </p:grpSp>
      </p:grpSp>
      <p:sp>
        <p:nvSpPr>
          <p:cNvPr id="54" name="Bouée 53"/>
          <p:cNvSpPr>
            <a:spLocks noChangeAspect="1"/>
          </p:cNvSpPr>
          <p:nvPr/>
        </p:nvSpPr>
        <p:spPr>
          <a:xfrm rot="20405303">
            <a:off x="2422632" y="4033432"/>
            <a:ext cx="6775124" cy="2288031"/>
          </a:xfrm>
          <a:prstGeom prst="donut">
            <a:avLst>
              <a:gd name="adj" fmla="val 115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0"/>
                <a:ext cx="8229600" cy="753626"/>
              </a:xfrm>
            </p:spPr>
            <p:txBody>
              <a:bodyPr/>
              <a:lstStyle/>
              <a:p>
                <a:r>
                  <a:rPr lang="en-US" b="1" dirty="0" smtClean="0">
                    <a:solidFill>
                      <a:srgbClr val="FFFFFF"/>
                    </a:solidFill>
                  </a:rPr>
                  <a:t>p/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1" i="1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</m:acc>
                  </m:oMath>
                </a14:m>
                <a:r>
                  <a:rPr lang="en-US" b="1" dirty="0">
                    <a:solidFill>
                      <a:srgbClr val="FFFFFF"/>
                    </a:solidFill>
                  </a:rPr>
                  <a:t> decelerator</a:t>
                </a:r>
                <a:br>
                  <a:rPr lang="en-US" b="1" dirty="0">
                    <a:solidFill>
                      <a:srgbClr val="FFFFFF"/>
                    </a:solidFill>
                  </a:rPr>
                </a:br>
                <a:r>
                  <a:rPr lang="en-US" b="1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b="1" dirty="0">
                    <a:solidFill>
                      <a:srgbClr val="FFFFFF"/>
                    </a:solidFill>
                  </a:rPr>
                  <a:t>decelerator</a:t>
                </a: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0"/>
                <a:ext cx="8229600" cy="753626"/>
              </a:xfrm>
              <a:blipFill rotWithShape="0">
                <a:blip r:embed="rId2"/>
                <a:stretch>
                  <a:fillRect t="-16935" b="-1282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40208" y="970277"/>
                <a:ext cx="5562603" cy="1350381"/>
              </a:xfrm>
            </p:spPr>
            <p:txBody>
              <a:bodyPr/>
              <a:lstStyle/>
              <a:p>
                <a:r>
                  <a:rPr lang="en-GB" sz="2000" dirty="0" smtClean="0"/>
                  <a:t>GBAR needs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000" b="0" i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2000" dirty="0" smtClean="0"/>
                  <a:t> at 1-6 keV: Development of an electrostatic decelerator.</a:t>
                </a:r>
              </a:p>
              <a:p>
                <a:endParaRPr lang="en-GB" sz="2000" dirty="0" smtClean="0"/>
              </a:p>
              <a:p>
                <a:pPr marL="0" indent="0" algn="ctr">
                  <a:buNone/>
                </a:pPr>
                <a:r>
                  <a:rPr lang="en-GB" sz="2000" dirty="0" smtClean="0">
                    <a:sym typeface="Wingdings" panose="05000000000000000000" pitchFamily="2" charset="2"/>
                  </a:rPr>
                  <a:t></a:t>
                </a:r>
                <a:r>
                  <a:rPr lang="en-GB" sz="2000" dirty="0" smtClean="0"/>
                  <a:t>Test Bench in CSNSM (Orsay) with protons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208" y="970277"/>
                <a:ext cx="5562603" cy="1350381"/>
              </a:xfrm>
              <a:blipFill rotWithShape="0">
                <a:blip r:embed="rId3"/>
                <a:stretch>
                  <a:fillRect l="-986" t="-2252" b="-13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12</a:t>
            </a:fld>
            <a:endParaRPr lang="en-US">
              <a:latin typeface="Calibri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23" y="2414792"/>
            <a:ext cx="3661409" cy="208405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0" t="13186" r="2198" b="4763"/>
          <a:stretch/>
        </p:blipFill>
        <p:spPr bwMode="auto">
          <a:xfrm>
            <a:off x="5335929" y="2432775"/>
            <a:ext cx="2657199" cy="17557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9" name="Group 29"/>
          <p:cNvGrpSpPr>
            <a:grpSpLocks noChangeAspect="1"/>
          </p:cNvGrpSpPr>
          <p:nvPr/>
        </p:nvGrpSpPr>
        <p:grpSpPr>
          <a:xfrm>
            <a:off x="6065205" y="859850"/>
            <a:ext cx="2914103" cy="1460809"/>
            <a:chOff x="1790702" y="851802"/>
            <a:chExt cx="6504299" cy="2827087"/>
          </a:xfrm>
        </p:grpSpPr>
        <p:pic>
          <p:nvPicPr>
            <p:cNvPr id="20" name="Picture 30"/>
            <p:cNvPicPr>
              <a:picLocks noChangeAspect="1"/>
            </p:cNvPicPr>
            <p:nvPr/>
          </p:nvPicPr>
          <p:blipFill rotWithShape="1">
            <a:blip r:embed="rId6"/>
            <a:srcRect l="5119" t="9785" r="5114" b="36395"/>
            <a:stretch/>
          </p:blipFill>
          <p:spPr>
            <a:xfrm>
              <a:off x="1790702" y="851802"/>
              <a:ext cx="6504299" cy="2827087"/>
            </a:xfrm>
            <a:prstGeom prst="rect">
              <a:avLst/>
            </a:prstGeom>
          </p:spPr>
        </p:pic>
        <p:sp>
          <p:nvSpPr>
            <p:cNvPr id="21" name="TextBox 31"/>
            <p:cNvSpPr txBox="1"/>
            <p:nvPr/>
          </p:nvSpPr>
          <p:spPr>
            <a:xfrm>
              <a:off x="4447433" y="1133704"/>
              <a:ext cx="1572369" cy="476466"/>
            </a:xfrm>
            <a:prstGeom prst="rect">
              <a:avLst/>
            </a:prstGeom>
            <a:noFill/>
          </p:spPr>
          <p:txBody>
            <a:bodyPr wrap="square" lIns="91417" tIns="45709" rIns="91417" bIns="45709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drift tube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104640" y="2767760"/>
              <a:ext cx="365760" cy="48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19802" y="2767760"/>
              <a:ext cx="365760" cy="48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34"/>
            <p:cNvCxnSpPr/>
            <p:nvPr/>
          </p:nvCxnSpPr>
          <p:spPr>
            <a:xfrm flipV="1">
              <a:off x="4246880" y="2767760"/>
              <a:ext cx="304801" cy="48240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35"/>
            <p:cNvCxnSpPr/>
            <p:nvPr/>
          </p:nvCxnSpPr>
          <p:spPr>
            <a:xfrm flipH="1" flipV="1">
              <a:off x="5943600" y="2767760"/>
              <a:ext cx="289561" cy="48240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Espace réservé du contenu 2"/>
          <p:cNvSpPr txBox="1">
            <a:spLocks/>
          </p:cNvSpPr>
          <p:nvPr/>
        </p:nvSpPr>
        <p:spPr>
          <a:xfrm>
            <a:off x="2569624" y="4644904"/>
            <a:ext cx="4039517" cy="658616"/>
          </a:xfrm>
          <a:prstGeom prst="rect">
            <a:avLst/>
          </a:prstGeom>
        </p:spPr>
        <p:txBody>
          <a:bodyPr lIns="91406" tIns="45703" rIns="91406" bIns="45703"/>
          <a:lstStyle>
            <a:lvl1pPr marL="342771" indent="-342771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75" indent="-285645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7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06" indent="-228514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637" indent="-228514" algn="l" defTabSz="45703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66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9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2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759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Switch tested OK at 20 kV; </a:t>
            </a:r>
            <a:br>
              <a:rPr lang="en-GB" sz="2000" dirty="0" smtClean="0"/>
            </a:br>
            <a:r>
              <a:rPr lang="en-GB" sz="2000" dirty="0" smtClean="0"/>
              <a:t>	now conditioning for 100 kV</a:t>
            </a:r>
            <a:endParaRPr lang="en-GB" sz="2000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2" t="22666" r="34506" b="7277"/>
          <a:stretch/>
        </p:blipFill>
        <p:spPr bwMode="auto">
          <a:xfrm>
            <a:off x="6384501" y="4392113"/>
            <a:ext cx="2202927" cy="18380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Espace réservé du contenu 2"/>
          <p:cNvSpPr txBox="1">
            <a:spLocks/>
          </p:cNvSpPr>
          <p:nvPr/>
        </p:nvSpPr>
        <p:spPr>
          <a:xfrm>
            <a:off x="158496" y="5473726"/>
            <a:ext cx="5562603" cy="1350381"/>
          </a:xfrm>
          <a:prstGeom prst="rect">
            <a:avLst/>
          </a:prstGeom>
        </p:spPr>
        <p:txBody>
          <a:bodyPr lIns="91406" tIns="45703" rIns="91406" bIns="45703"/>
          <a:lstStyle>
            <a:lvl1pPr marL="342771" indent="-342771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75" indent="-285645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7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06" indent="-228514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637" indent="-228514" algn="l" defTabSz="45703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66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9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2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759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smtClean="0"/>
              <a:t>Proton gun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installed</a:t>
            </a:r>
            <a:r>
              <a:rPr lang="fr-FR" sz="2000" dirty="0" smtClean="0"/>
              <a:t> at Saclay, </a:t>
            </a:r>
            <a:r>
              <a:rPr lang="fr-FR" sz="2000" dirty="0" err="1" smtClean="0"/>
              <a:t>later</a:t>
            </a:r>
            <a:r>
              <a:rPr lang="fr-FR" sz="2000" dirty="0" smtClean="0"/>
              <a:t> at CERN, for H/H</a:t>
            </a:r>
            <a:r>
              <a:rPr lang="fr-FR" sz="2000" baseline="30000" dirty="0" smtClean="0"/>
              <a:t>-</a:t>
            </a:r>
            <a:r>
              <a:rPr lang="fr-FR" sz="2000" dirty="0" smtClean="0"/>
              <a:t> production </a:t>
            </a:r>
            <a:r>
              <a:rPr lang="fr-FR" sz="2000" dirty="0" err="1" smtClean="0"/>
              <a:t>study</a:t>
            </a:r>
            <a:r>
              <a:rPr lang="fr-FR" sz="2000" dirty="0" smtClean="0"/>
              <a:t> 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84070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0"/>
                <a:ext cx="8229600" cy="773723"/>
              </a:xfrm>
            </p:spPr>
            <p:txBody>
              <a:bodyPr/>
              <a:lstStyle/>
              <a:p>
                <a:r>
                  <a:rPr lang="en-GB" sz="4000" b="1" dirty="0" smtClean="0"/>
                  <a:t>p/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40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1" i="0" smtClean="0"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</m:acc>
                  </m:oMath>
                </a14:m>
                <a:r>
                  <a:rPr lang="en-GB" dirty="0" smtClean="0"/>
                  <a:t> – Ps interaction</a:t>
                </a:r>
                <a:endParaRPr lang="en-GB" dirty="0"/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0"/>
                <a:ext cx="8229600" cy="773723"/>
              </a:xfrm>
              <a:blipFill rotWithShape="0">
                <a:blip r:embed="rId2"/>
                <a:stretch>
                  <a:fillRect t="-16535" b="-36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975186"/>
                <a:ext cx="5715000" cy="2038993"/>
              </a:xfrm>
            </p:spPr>
            <p:txBody>
              <a:bodyPr/>
              <a:lstStyle/>
              <a:p>
                <a:r>
                  <a:rPr lang="en-GB" sz="2400" dirty="0" smtClean="0"/>
                  <a:t>Cross section measurements</a:t>
                </a:r>
              </a:p>
              <a:p>
                <a:pPr marL="457030" lvl="1" indent="0">
                  <a:buNone/>
                </a:pPr>
                <a:r>
                  <a:rPr lang="en-GB" sz="1800" dirty="0"/>
                  <a:t>Preparation of the interaction chamber for the first measurement at Saclay</a:t>
                </a:r>
                <a:r>
                  <a:rPr lang="en-GB" sz="1800" dirty="0" smtClean="0"/>
                  <a:t>:</a:t>
                </a:r>
                <a:br>
                  <a:rPr lang="en-GB" sz="1800" dirty="0" smtClean="0"/>
                </a:br>
                <a:r>
                  <a:rPr lang="en-GB" sz="1800" dirty="0" smtClean="0"/>
                  <a:t>		</a:t>
                </a:r>
                <a:r>
                  <a:rPr lang="en-GB" sz="1800" dirty="0" smtClean="0">
                    <a:solidFill>
                      <a:srgbClr val="C00000"/>
                    </a:solidFill>
                  </a:rPr>
                  <a:t>p </a:t>
                </a:r>
                <a:r>
                  <a:rPr lang="en-GB" sz="1800" dirty="0">
                    <a:solidFill>
                      <a:srgbClr val="C00000"/>
                    </a:solidFill>
                  </a:rPr>
                  <a:t>+ Ps</a:t>
                </a:r>
                <a:r>
                  <a:rPr lang="en-GB" sz="1800" baseline="30000" dirty="0">
                    <a:solidFill>
                      <a:srgbClr val="C00000"/>
                    </a:solidFill>
                  </a:rPr>
                  <a:t>*</a:t>
                </a:r>
                <a:r>
                  <a:rPr lang="en-GB" sz="1800" dirty="0">
                    <a:solidFill>
                      <a:srgbClr val="C00000"/>
                    </a:solidFill>
                  </a:rPr>
                  <a:t> </a:t>
                </a:r>
                <a:r>
                  <a:rPr lang="en-GB" sz="18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 H</a:t>
                </a:r>
                <a:r>
                  <a:rPr lang="en-GB" sz="1800" baseline="300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*</a:t>
                </a:r>
                <a:r>
                  <a:rPr lang="en-GB" sz="18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+ e</a:t>
                </a:r>
                <a:r>
                  <a:rPr lang="en-GB" sz="1800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+</a:t>
                </a:r>
              </a:p>
              <a:p>
                <a:pPr marL="457030" lvl="1" indent="0">
                  <a:buNone/>
                </a:pPr>
                <a:r>
                  <a:rPr lang="en-GB" sz="1800" dirty="0">
                    <a:sym typeface="Wingdings" panose="05000000000000000000" pitchFamily="2" charset="2"/>
                  </a:rPr>
                  <a:t>The chamber will be used later on at CERN for H- production measurement, before switching 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8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</m:oMath>
                </a14:m>
                <a:r>
                  <a:rPr lang="en-GB" sz="1800" dirty="0" smtClean="0"/>
                  <a:t>	</a:t>
                </a:r>
                <a:r>
                  <a:rPr lang="en-GB" sz="2000" dirty="0" smtClean="0"/>
                  <a:t>			</a:t>
                </a:r>
                <a:endParaRPr lang="en-GB" sz="2000" baseline="30000" dirty="0" smtClean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75186"/>
                <a:ext cx="5715000" cy="2038993"/>
              </a:xfrm>
              <a:blipFill rotWithShape="0">
                <a:blip r:embed="rId3"/>
                <a:stretch>
                  <a:fillRect l="-1493" t="-2395" b="-1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13</a:t>
            </a:fld>
            <a:endParaRPr lang="en-US">
              <a:latin typeface="Calibri"/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899" y="3134698"/>
            <a:ext cx="4152903" cy="19055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38919" y="3443432"/>
            <a:ext cx="4761681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Positron extraction </a:t>
            </a:r>
            <a:r>
              <a:rPr lang="en-GB" sz="2400" dirty="0" smtClean="0"/>
              <a:t>optics:</a:t>
            </a:r>
            <a:endParaRPr lang="en-GB" sz="2400" dirty="0"/>
          </a:p>
          <a:p>
            <a:pPr marL="457030" lvl="1">
              <a:spcBef>
                <a:spcPct val="20000"/>
              </a:spcBef>
            </a:pPr>
            <a:r>
              <a:rPr lang="en-GB" dirty="0"/>
              <a:t>Need strong focussing on the Ps </a:t>
            </a:r>
            <a:r>
              <a:rPr lang="en-GB" dirty="0" smtClean="0"/>
              <a:t>converter: magnetic shield, Einzel lenses</a:t>
            </a:r>
            <a:endParaRPr lang="en-GB" dirty="0"/>
          </a:p>
          <a:p>
            <a:endParaRPr lang="en-GB" dirty="0"/>
          </a:p>
        </p:txBody>
      </p:sp>
      <p:pic>
        <p:nvPicPr>
          <p:cNvPr id="9" name="Picture 6" descr="Macintosh HD:Users:perez:Pictures:Untitl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899" y="773733"/>
            <a:ext cx="3242343" cy="22992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/>
          <p:cNvSpPr txBox="1"/>
          <p:nvPr/>
        </p:nvSpPr>
        <p:spPr>
          <a:xfrm>
            <a:off x="749300" y="5359868"/>
            <a:ext cx="7669151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lvl="1" algn="ctr"/>
            <a:endParaRPr lang="en-GB" sz="2000" dirty="0" smtClean="0">
              <a:sym typeface="Wingdings" panose="05000000000000000000" pitchFamily="2" charset="2"/>
            </a:endParaRPr>
          </a:p>
          <a:p>
            <a:pPr marL="0" lvl="1" algn="ctr"/>
            <a:r>
              <a:rPr lang="en-GB" sz="2000" dirty="0" smtClean="0">
                <a:sym typeface="Wingdings" panose="05000000000000000000" pitchFamily="2" charset="2"/>
              </a:rPr>
              <a:t>Parts delivery in progress, </a:t>
            </a:r>
            <a:r>
              <a:rPr lang="en-GB" sz="2000" dirty="0">
                <a:sym typeface="Wingdings" panose="05000000000000000000" pitchFamily="2" charset="2"/>
              </a:rPr>
              <a:t>assembly </a:t>
            </a:r>
            <a:r>
              <a:rPr lang="en-GB" sz="2000" dirty="0" smtClean="0">
                <a:sym typeface="Wingdings" panose="05000000000000000000" pitchFamily="2" charset="2"/>
              </a:rPr>
              <a:t>started, </a:t>
            </a:r>
            <a:r>
              <a:rPr lang="en-GB" sz="2000" dirty="0">
                <a:sym typeface="Wingdings" panose="05000000000000000000" pitchFamily="2" charset="2"/>
              </a:rPr>
              <a:t>measurement 2</a:t>
            </a:r>
            <a:r>
              <a:rPr lang="en-GB" sz="2000" baseline="30000" dirty="0">
                <a:sym typeface="Wingdings" panose="05000000000000000000" pitchFamily="2" charset="2"/>
              </a:rPr>
              <a:t>nd</a:t>
            </a:r>
            <a:r>
              <a:rPr lang="en-GB" sz="2000" dirty="0">
                <a:sym typeface="Wingdings" panose="05000000000000000000" pitchFamily="2" charset="2"/>
              </a:rPr>
              <a:t> half </a:t>
            </a:r>
            <a:r>
              <a:rPr lang="en-GB" sz="2000" dirty="0" smtClean="0">
                <a:sym typeface="Wingdings" panose="05000000000000000000" pitchFamily="2" charset="2"/>
              </a:rPr>
              <a:t>2016</a:t>
            </a:r>
          </a:p>
          <a:p>
            <a:pPr marL="0" lvl="1" algn="ctr"/>
            <a:endParaRPr lang="en-GB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021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Electrostatic deflector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7995" y="4979889"/>
            <a:ext cx="8642958" cy="1008063"/>
          </a:xfrm>
        </p:spPr>
        <p:txBody>
          <a:bodyPr/>
          <a:lstStyle/>
          <a:p>
            <a:r>
              <a:rPr lang="en-GB" dirty="0" smtClean="0"/>
              <a:t>Built and presently tested in Orsay.</a:t>
            </a:r>
          </a:p>
          <a:p>
            <a:pPr lvl="1"/>
            <a:r>
              <a:rPr lang="en-GB" sz="2000" dirty="0" smtClean="0"/>
              <a:t>To be used for the H production measurement in Saclay, then at Cern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14</a:t>
            </a:fld>
            <a:endParaRPr lang="en-US">
              <a:latin typeface="Calibri"/>
            </a:endParaRPr>
          </a:p>
        </p:txBody>
      </p:sp>
      <p:pic>
        <p:nvPicPr>
          <p:cNvPr id="7" name="Picture 5" descr="Macintosh HD:Users:perez:Downloads:WP_20151201_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79209" y="-601421"/>
            <a:ext cx="3647883" cy="6498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47" y="1143000"/>
            <a:ext cx="2304353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5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 smtClean="0">
                <a:latin typeface="Calibri"/>
                <a:ea typeface="ＭＳ Ｐゴシック"/>
              </a:rPr>
              <a:t>18/01/2016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Y. Sacquin            SPSC - GBAR 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349B-E877-DF4F-BBE8-5DCA54AAD1EA}" type="slidenum">
              <a:rPr lang="fr-FR" altLang="ja-JP" smtClean="0">
                <a:latin typeface="Calibri"/>
                <a:ea typeface="ＭＳ Ｐゴシック"/>
              </a:rPr>
              <a:pPr/>
              <a:t>15</a:t>
            </a:fld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524000" y="51179"/>
            <a:ext cx="52653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GBAR </a:t>
            </a:r>
            <a:r>
              <a:rPr lang="fr-FR" sz="44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synoptic</a:t>
            </a:r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view</a:t>
            </a:r>
            <a:endParaRPr lang="fr-FR" sz="4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641270" y="1190507"/>
            <a:ext cx="9329363" cy="4731916"/>
            <a:chOff x="1577074" y="1268760"/>
            <a:chExt cx="9670844" cy="5219629"/>
          </a:xfrm>
        </p:grpSpPr>
        <p:grpSp>
          <p:nvGrpSpPr>
            <p:cNvPr id="9" name="Groupe 8"/>
            <p:cNvGrpSpPr/>
            <p:nvPr/>
          </p:nvGrpSpPr>
          <p:grpSpPr>
            <a:xfrm>
              <a:off x="1577074" y="3460757"/>
              <a:ext cx="6570730" cy="912408"/>
              <a:chOff x="107504" y="3305420"/>
              <a:chExt cx="6570730" cy="912408"/>
            </a:xfrm>
            <a:scene3d>
              <a:camera prst="orthographicFront"/>
              <a:lightRig rig="sunrise" dir="t"/>
            </a:scene3d>
          </p:grpSpPr>
          <p:sp>
            <p:nvSpPr>
              <p:cNvPr id="49" name="Rogner un rectangle avec un coin diagonal 48"/>
              <p:cNvSpPr/>
              <p:nvPr/>
            </p:nvSpPr>
            <p:spPr>
              <a:xfrm>
                <a:off x="5264158" y="3405120"/>
                <a:ext cx="1414076" cy="720080"/>
              </a:xfrm>
              <a:prstGeom prst="snip2DiagRect">
                <a:avLst>
                  <a:gd name="adj1" fmla="val 0"/>
                  <a:gd name="adj2" fmla="val 22714"/>
                </a:avLst>
              </a:prstGeom>
              <a:gradFill>
                <a:gsLst>
                  <a:gs pos="0">
                    <a:srgbClr val="CCFF99"/>
                  </a:gs>
                  <a:gs pos="50000">
                    <a:srgbClr val="CCFF99">
                      <a:lumMod val="40000"/>
                      <a:lumOff val="60000"/>
                    </a:srgb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12700">
                <a:noFill/>
              </a:ln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>
                    <a:solidFill>
                      <a:srgbClr val="00B050"/>
                    </a:solidFill>
                    <a:latin typeface="Candara" pitchFamily="34" charset="0"/>
                  </a:rPr>
                  <a:t>MR TRAP</a:t>
                </a:r>
                <a:endParaRPr lang="en-GB" b="1" dirty="0">
                  <a:solidFill>
                    <a:srgbClr val="00B05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ogner un rectangle avec un coin diagonal 49"/>
                  <p:cNvSpPr/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gradFill flip="none" rotWithShape="1"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0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LINAC </a:t>
                    </a:r>
                    <a:r>
                      <a:rPr lang="fr-FR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en-GB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10  </a:t>
                    </a:r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MeV</a:t>
                    </a:r>
                  </a:p>
                </p:txBody>
              </p:sp>
            </mc:Choice>
            <mc:Fallback xmlns="">
              <p:sp>
                <p:nvSpPr>
                  <p:cNvPr id="50" name="Rogner un rectangle avec un coin diagonal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blipFill rotWithShape="0">
                    <a:blip r:embed="rId3"/>
                    <a:stretch>
                      <a:fillRect t="-4464" b="-13393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ogner un rectangle avec un coin diagonal 50"/>
                  <p:cNvSpPr/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Buffer </a:t>
                    </a:r>
                    <a:r>
                      <a:rPr lang="fr-FR" b="1" dirty="0" err="1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Gas</a:t>
                    </a:r>
                    <a:endParaRPr lang="fr-FR" b="1" dirty="0" smtClean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1  </a:t>
                    </a:r>
                    <a:r>
                      <a:rPr lang="en-GB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1" name="Rogner un rectangle avec un coin diagonal 5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blipFill rotWithShape="0">
                    <a:blip r:embed="rId4"/>
                    <a:stretch>
                      <a:fillRect t="-1786" b="-10714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2" name="Connecteur droit 51"/>
              <p:cNvCxnSpPr/>
              <p:nvPr/>
            </p:nvCxnSpPr>
            <p:spPr>
              <a:xfrm flipH="1" flipV="1">
                <a:off x="1637674" y="3758876"/>
                <a:ext cx="113914" cy="274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 flipH="1">
                <a:off x="3470108" y="3760096"/>
                <a:ext cx="147786" cy="152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 flipV="1">
                <a:off x="5148064" y="3760096"/>
                <a:ext cx="116094" cy="5064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ogner un rectangle à un seul coin 56"/>
                  <p:cNvSpPr/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6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W  TARGET &amp; MODERATOR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sz="1600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3  </a:t>
                    </a:r>
                    <a:r>
                      <a:rPr lang="en-GB" sz="1600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eV</a:t>
                    </a:r>
                    <a:endParaRPr lang="en-GB" sz="1600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7" name="Rogner un rectangle à un seul coin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blipFill rotWithShape="0">
                    <a:blip r:embed="rId5"/>
                    <a:stretch>
                      <a:fillRect b="-14286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e 9"/>
            <p:cNvGrpSpPr/>
            <p:nvPr/>
          </p:nvGrpSpPr>
          <p:grpSpPr>
            <a:xfrm>
              <a:off x="7045670" y="1268760"/>
              <a:ext cx="4202248" cy="5120096"/>
              <a:chOff x="5482320" y="1161367"/>
              <a:chExt cx="4202248" cy="5120096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5482320" y="1510559"/>
                <a:ext cx="4202248" cy="4604177"/>
                <a:chOff x="5482320" y="1510559"/>
                <a:chExt cx="4202248" cy="4604177"/>
              </a:xfrm>
            </p:grpSpPr>
            <p:sp>
              <p:nvSpPr>
                <p:cNvPr id="43" name="Rogner un rectangle avec un coin diagonal 42"/>
                <p:cNvSpPr/>
                <p:nvPr/>
              </p:nvSpPr>
              <p:spPr>
                <a:xfrm>
                  <a:off x="7046776" y="4223528"/>
                  <a:ext cx="1080120" cy="1224136"/>
                </a:xfrm>
                <a:prstGeom prst="snip2DiagRect">
                  <a:avLst>
                    <a:gd name="adj1" fmla="val 16125"/>
                    <a:gd name="adj2" fmla="val 16667"/>
                  </a:avLst>
                </a:pr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16200000" scaled="1"/>
                </a:gradFill>
                <a:ln w="12700">
                  <a:noFill/>
                </a:ln>
                <a:scene3d>
                  <a:camera prst="orthographicFront"/>
                  <a:lightRig rig="glow" dir="t"/>
                </a:scene3d>
                <a:sp3d prstMaterial="clear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400" b="1" dirty="0">
                      <a:solidFill>
                        <a:srgbClr val="00B050"/>
                      </a:solidFill>
                      <a:latin typeface="Candara" pitchFamily="34" charset="0"/>
                    </a:rPr>
                    <a:t>Ps</a:t>
                  </a:r>
                  <a:endParaRPr lang="en-GB" sz="2400" b="1" dirty="0">
                    <a:solidFill>
                      <a:srgbClr val="00B050"/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4" name="Arc 43"/>
                <p:cNvSpPr/>
                <p:nvPr/>
              </p:nvSpPr>
              <p:spPr>
                <a:xfrm flipV="1">
                  <a:off x="5482320" y="4818592"/>
                  <a:ext cx="2092244" cy="1296144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5702355" y="3768728"/>
                  <a:ext cx="1764196" cy="900100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5508104" y="1510559"/>
                  <a:ext cx="2075773" cy="1692188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headEnd type="stealth" w="lg" len="lg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 flipH="1">
                  <a:off x="7582611" y="1520059"/>
                  <a:ext cx="2101957" cy="1692188"/>
                </a:xfrm>
                <a:prstGeom prst="arc">
                  <a:avLst>
                    <a:gd name="adj1" fmla="val 17876270"/>
                    <a:gd name="adj2" fmla="val 0"/>
                  </a:avLst>
                </a:prstGeom>
                <a:ln w="25400">
                  <a:solidFill>
                    <a:schemeClr val="tx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cxnSp>
              <p:nvCxnSpPr>
                <p:cNvPr id="48" name="Connecteur droit 47"/>
                <p:cNvCxnSpPr>
                  <a:stCxn id="47" idx="2"/>
                </p:cNvCxnSpPr>
                <p:nvPr/>
              </p:nvCxnSpPr>
              <p:spPr>
                <a:xfrm>
                  <a:off x="7582611" y="2366153"/>
                  <a:ext cx="4225" cy="1857375"/>
                </a:xfrm>
                <a:prstGeom prst="line">
                  <a:avLst/>
                </a:prstGeom>
                <a:ln w="254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ZoneTexte 36"/>
                  <p:cNvSpPr txBox="1"/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ZoneTexte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7463" t="-1010" r="-14925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ZoneTexte 37"/>
                  <p:cNvSpPr txBox="1"/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>
                        <a:solidFill>
                          <a:prstClr val="white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ZoneTexte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l="-7097" t="-6897" b="-8046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ZoneTexte 38"/>
                  <p:cNvSpPr txBox="1"/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9" name="ZoneTexte 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6667" t="-1010" r="-14074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Connecteur droit 39"/>
              <p:cNvCxnSpPr>
                <a:endCxn id="47" idx="2"/>
              </p:cNvCxnSpPr>
              <p:nvPr/>
            </p:nvCxnSpPr>
            <p:spPr>
              <a:xfrm flipH="1">
                <a:off x="7582611" y="1458691"/>
                <a:ext cx="2112" cy="907462"/>
              </a:xfrm>
              <a:prstGeom prst="line">
                <a:avLst/>
              </a:prstGeom>
              <a:ln w="254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H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1" name="ZoneTexte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l="-7087" t="-9091" r="-37795" b="-3818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ZoneTexte 41"/>
                  <p:cNvSpPr txBox="1"/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2" name="ZoneTexte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11538" t="-6349" r="-16667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e 10"/>
            <p:cNvGrpSpPr/>
            <p:nvPr/>
          </p:nvGrpSpPr>
          <p:grpSpPr>
            <a:xfrm>
              <a:off x="5430385" y="4257887"/>
              <a:ext cx="4703249" cy="1280601"/>
              <a:chOff x="3930272" y="4146229"/>
              <a:chExt cx="4703249" cy="1280601"/>
            </a:xfrm>
          </p:grpSpPr>
          <p:sp>
            <p:nvSpPr>
              <p:cNvPr id="32" name="Organigramme : Données stockées 31"/>
              <p:cNvSpPr/>
              <p:nvPr/>
            </p:nvSpPr>
            <p:spPr>
              <a:xfrm rot="9212184">
                <a:off x="8554227" y="4146229"/>
                <a:ext cx="79294" cy="285834"/>
              </a:xfrm>
              <a:prstGeom prst="flowChartOnlineStorag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3" name="Forme libre 32"/>
              <p:cNvSpPr/>
              <p:nvPr/>
            </p:nvSpPr>
            <p:spPr>
              <a:xfrm rot="19981108">
                <a:off x="6613697" y="5022554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4" name="Forme libre 33"/>
              <p:cNvSpPr/>
              <p:nvPr/>
            </p:nvSpPr>
            <p:spPr>
              <a:xfrm rot="9282242">
                <a:off x="7741733" y="4473602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5" name="Rogner un rectangle avec un coin diagonal 34"/>
              <p:cNvSpPr/>
              <p:nvPr/>
            </p:nvSpPr>
            <p:spPr>
              <a:xfrm>
                <a:off x="3930272" y="4969632"/>
                <a:ext cx="2749654" cy="457198"/>
              </a:xfrm>
              <a:prstGeom prst="snip2DiagRect">
                <a:avLst/>
              </a:prstGeom>
              <a:gradFill>
                <a:gsLst>
                  <a:gs pos="0">
                    <a:srgbClr val="FF9999"/>
                  </a:gs>
                  <a:gs pos="50000">
                    <a:srgbClr val="FF9999">
                      <a:lumMod val="40000"/>
                      <a:lumOff val="60000"/>
                    </a:srgbClr>
                  </a:gs>
                  <a:gs pos="100000">
                    <a:srgbClr val="FF9999">
                      <a:lumMod val="20000"/>
                      <a:lumOff val="80000"/>
                    </a:srgbClr>
                  </a:gs>
                </a:gsLst>
                <a:lin ang="16200000" scaled="1"/>
              </a:gradFill>
              <a:ln w="12700">
                <a:noFill/>
              </a:ln>
              <a:scene3d>
                <a:camera prst="orthographicFront"/>
                <a:lightRig rig="sunset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CC0000"/>
                    </a:solidFill>
                    <a:latin typeface="Candara" pitchFamily="34" charset="0"/>
                  </a:rPr>
                  <a:t>LASER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  </a:t>
                </a:r>
                <a:r>
                  <a:rPr lang="fr-FR" dirty="0" smtClean="0">
                    <a:solidFill>
                      <a:srgbClr val="CC0000"/>
                    </a:solidFill>
                    <a:latin typeface="Candara" pitchFamily="34" charset="0"/>
                  </a:rPr>
                  <a:t>410 or 243 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nm</a:t>
                </a:r>
                <a:endParaRPr lang="en-GB" dirty="0">
                  <a:solidFill>
                    <a:srgbClr val="CC0000"/>
                  </a:solidFill>
                  <a:latin typeface="Candara" pitchFamily="34" charset="0"/>
                </a:endParaRPr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1618404" y="3743971"/>
              <a:ext cx="6455554" cy="2744418"/>
              <a:chOff x="148834" y="3610406"/>
              <a:chExt cx="6455554" cy="2744418"/>
            </a:xfrm>
          </p:grpSpPr>
          <p:sp>
            <p:nvSpPr>
              <p:cNvPr id="27" name="Arc 26"/>
              <p:cNvSpPr/>
              <p:nvPr/>
            </p:nvSpPr>
            <p:spPr>
              <a:xfrm flipV="1">
                <a:off x="1403648" y="3610406"/>
                <a:ext cx="2520280" cy="2456728"/>
              </a:xfrm>
              <a:prstGeom prst="arc">
                <a:avLst>
                  <a:gd name="adj1" fmla="val 12873083"/>
                  <a:gd name="adj2" fmla="val 16269707"/>
                </a:avLst>
              </a:prstGeom>
              <a:ln w="25400">
                <a:solidFill>
                  <a:schemeClr val="tx2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28" name="Hexagone 27"/>
              <p:cNvSpPr/>
              <p:nvPr/>
            </p:nvSpPr>
            <p:spPr>
              <a:xfrm>
                <a:off x="148834" y="4965232"/>
                <a:ext cx="1512168" cy="1332148"/>
              </a:xfrm>
              <a:prstGeom prst="hexagon">
                <a:avLst/>
              </a:prstGeom>
              <a:noFill/>
              <a:ln w="101600">
                <a:solidFill>
                  <a:schemeClr val="tx2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freezing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ogner un rectangle avec un coin diagonal 28"/>
                  <p:cNvSpPr/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gradFill flip="none" rotWithShape="1"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5000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effectLst/>
                  <a:scene3d>
                    <a:camera prst="orthographicFront"/>
                    <a:lightRig rig="glow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DECELERATOR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</a:t>
                    </a:r>
                    <a:r>
                      <a:rPr lang="fr-FR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9" name="Rogner un rectangle avec un coin diagonal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blipFill rotWithShape="0">
                    <a:blip r:embed="rId11"/>
                    <a:stretch>
                      <a:fillRect/>
                    </a:stretch>
                  </a:blipFill>
                  <a:ln w="1270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Rogner un rectangle avec un coin diagonal 29"/>
              <p:cNvSpPr/>
              <p:nvPr/>
            </p:nvSpPr>
            <p:spPr>
              <a:xfrm>
                <a:off x="5436096" y="5706752"/>
                <a:ext cx="1168292" cy="648072"/>
              </a:xfrm>
              <a:prstGeom prst="snip2DiagRect">
                <a:avLst>
                  <a:gd name="adj1" fmla="val 0"/>
                  <a:gd name="adj2" fmla="val 23385"/>
                </a:avLst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  <a:scene3d>
                <a:camera prst="orthographicFront"/>
                <a:lightRig rig="glow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7030A0"/>
                    </a:solidFill>
                    <a:latin typeface="Candara" pitchFamily="34" charset="0"/>
                  </a:rPr>
                  <a:t>FOCUS</a:t>
                </a:r>
                <a:endParaRPr lang="en-GB" b="1" dirty="0">
                  <a:solidFill>
                    <a:srgbClr val="7030A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ZoneTexte 30"/>
                  <p:cNvSpPr txBox="1"/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2000" b="1" dirty="0" smtClean="0">
                        <a:ln w="3175">
                          <a:noFill/>
                        </a:ln>
                        <a:solidFill>
                          <a:srgbClr val="7030A0"/>
                        </a:solidFill>
                        <a:latin typeface="Candara" pitchFamily="34" charset="0"/>
                      </a:rPr>
                      <a:t>ELENA</a:t>
                    </a:r>
                  </a:p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CERN-AD</a:t>
                    </a:r>
                    <a:endParaRPr lang="fr-FR" b="1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100 </a:t>
                    </a:r>
                    <a:r>
                      <a:rPr lang="en-GB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1" name="ZoneTexte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 t="-3521" b="-2042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" name="Groupe 12"/>
            <p:cNvGrpSpPr/>
            <p:nvPr/>
          </p:nvGrpSpPr>
          <p:grpSpPr>
            <a:xfrm>
              <a:off x="1865106" y="1268760"/>
              <a:ext cx="6247119" cy="1906864"/>
              <a:chOff x="341105" y="1268760"/>
              <a:chExt cx="6247119" cy="190686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ogner un rectangle avec un coin diagonal 13"/>
                  <p:cNvSpPr/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rise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CAPTURE  &amp;  COOLING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Be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sz="1600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4" name="Rogner un rectangle avec un coin diagonal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blipFill rotWithShape="0">
                    <a:blip r:embed="rId13"/>
                    <a:stretch>
                      <a:fillRect t="-13187" b="-3297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5" name="Groupe 14"/>
              <p:cNvGrpSpPr/>
              <p:nvPr/>
            </p:nvGrpSpPr>
            <p:grpSpPr>
              <a:xfrm>
                <a:off x="341105" y="1559917"/>
                <a:ext cx="5016229" cy="1615707"/>
                <a:chOff x="341105" y="1559917"/>
                <a:chExt cx="5016229" cy="1615707"/>
              </a:xfrm>
            </p:grpSpPr>
            <p:grpSp>
              <p:nvGrpSpPr>
                <p:cNvPr id="16" name="Groupe 15"/>
                <p:cNvGrpSpPr/>
                <p:nvPr/>
              </p:nvGrpSpPr>
              <p:grpSpPr>
                <a:xfrm>
                  <a:off x="341105" y="1559917"/>
                  <a:ext cx="4693827" cy="1615707"/>
                  <a:chOff x="395535" y="1226417"/>
                  <a:chExt cx="4693827" cy="1615707"/>
                </a:xfrm>
              </p:grpSpPr>
              <p:sp>
                <p:nvSpPr>
                  <p:cNvPr id="18" name="Rogner un rectangle avec un coin diagonal 17"/>
                  <p:cNvSpPr/>
                  <p:nvPr/>
                </p:nvSpPr>
                <p:spPr>
                  <a:xfrm>
                    <a:off x="1983273" y="1388712"/>
                    <a:ext cx="1724631" cy="1453412"/>
                  </a:xfrm>
                  <a:prstGeom prst="snip2DiagRect">
                    <a:avLst>
                      <a:gd name="adj1" fmla="val 16477"/>
                      <a:gd name="adj2" fmla="val 16667"/>
                    </a:avLst>
                  </a:prstGeom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40000"/>
                          <a:lumOff val="6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cene3d>
                    <a:camera prst="orthographicFront"/>
                    <a:lightRig rig="threeP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b="1" dirty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ndara" pitchFamily="34" charset="0"/>
                    </a:endParaRPr>
                  </a:p>
                  <a:p>
                    <a:pPr algn="ctr"/>
                    <a:r>
                      <a:rPr lang="fr-FR" b="1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DETECTION</a:t>
                    </a:r>
                    <a:endParaRPr lang="en-GB" b="1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Rogner un rectangle avec un coin diagonal 18"/>
                      <p:cNvSpPr/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gradFill>
                        <a:gsLst>
                          <a:gs pos="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50000">
                            <a:schemeClr val="accent6">
                              <a:lumMod val="40000"/>
                              <a:lumOff val="60000"/>
                            </a:schemeClr>
                          </a:gs>
                          <a:gs pos="100000">
                            <a:schemeClr val="accent6">
                              <a:lumMod val="20000"/>
                              <a:lumOff val="80000"/>
                            </a:schemeClr>
                          </a:gs>
                        </a:gsLst>
                        <a:lin ang="16200000" scaled="1"/>
                      </a:grad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  <a:scene3d>
                        <a:camera prst="orthographicFront"/>
                        <a:lightRig rig="sunrise" dir="t"/>
                      </a:scene3d>
                      <a:sp3d prstMaterial="clear"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1 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Be</m:t>
                                  </m:r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fr-FR" i="1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1 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fr-FR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14:m>
                          <m:oMath xmlns:m="http://schemas.openxmlformats.org/officeDocument/2006/math"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∼</m:t>
                            </m:r>
                          </m:oMath>
                        </a14:m>
                        <a:r>
                          <a:rPr lang="en-GB" dirty="0">
                            <a:solidFill>
                              <a:srgbClr val="002060"/>
                            </a:solidFill>
                            <a:latin typeface="Candara" pitchFamily="34" charset="0"/>
                          </a:rPr>
                          <a:t> neV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19" name="Rogner un rectangle avec un coin diagonal 1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blipFill rotWithShape="0">
                        <a:blip r:embed="rId14"/>
                        <a:stretch>
                          <a:fillRect r="-2454" b="-15942"/>
                        </a:stretch>
                      </a:blip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0" name="Arc 19"/>
                  <p:cNvSpPr/>
                  <p:nvPr/>
                </p:nvSpPr>
                <p:spPr>
                  <a:xfrm flipH="1">
                    <a:off x="2841923" y="1226417"/>
                    <a:ext cx="451935" cy="522335"/>
                  </a:xfrm>
                  <a:prstGeom prst="arc">
                    <a:avLst/>
                  </a:prstGeom>
                  <a:ln w="2540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cxnSp>
                <p:nvCxnSpPr>
                  <p:cNvPr id="21" name="Connecteur droit 20"/>
                  <p:cNvCxnSpPr>
                    <a:stCxn id="14" idx="2"/>
                    <a:endCxn id="20" idx="0"/>
                  </p:cNvCxnSpPr>
                  <p:nvPr/>
                </p:nvCxnSpPr>
                <p:spPr>
                  <a:xfrm flipH="1">
                    <a:off x="3067891" y="1226417"/>
                    <a:ext cx="667506" cy="0"/>
                  </a:xfrm>
                  <a:prstGeom prst="line">
                    <a:avLst/>
                  </a:prstGeom>
                  <a:ln w="25400">
                    <a:solidFill>
                      <a:schemeClr val="tx2"/>
                    </a:solidFill>
                    <a:headEnd type="none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/>
                  <p:cNvCxnSpPr/>
                  <p:nvPr/>
                </p:nvCxnSpPr>
                <p:spPr>
                  <a:xfrm>
                    <a:off x="2159640" y="2726420"/>
                    <a:ext cx="1368152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Rogner un rectangle avec un coin diagonal 22"/>
                  <p:cNvSpPr/>
                  <p:nvPr/>
                </p:nvSpPr>
                <p:spPr>
                  <a:xfrm>
                    <a:off x="3960814" y="1827375"/>
                    <a:ext cx="1128548" cy="746621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LASERS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313 nm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4" name="Rogner un rectangle avec un coin diagonal 23"/>
                  <p:cNvSpPr/>
                  <p:nvPr/>
                </p:nvSpPr>
                <p:spPr>
                  <a:xfrm>
                    <a:off x="395535" y="1724480"/>
                    <a:ext cx="1299095" cy="626669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ln w="3175">
                          <a:noFill/>
                        </a:ln>
                        <a:solidFill>
                          <a:srgbClr val="CC0000"/>
                        </a:solidFill>
                        <a:latin typeface="Candara" pitchFamily="34" charset="0"/>
                      </a:rPr>
                      <a:t>LASER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1.64 µm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5" name="Forme libre 24"/>
                  <p:cNvSpPr/>
                  <p:nvPr/>
                </p:nvSpPr>
                <p:spPr>
                  <a:xfrm rot="12069276">
                    <a:off x="3097257" y="1828300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6" name="Forme libre 25"/>
                  <p:cNvSpPr/>
                  <p:nvPr/>
                </p:nvSpPr>
                <p:spPr>
                  <a:xfrm>
                    <a:off x="1673277" y="1906493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</p:grpSp>
            <p:sp>
              <p:nvSpPr>
                <p:cNvPr id="17" name="Forme libre 16"/>
                <p:cNvSpPr/>
                <p:nvPr/>
              </p:nvSpPr>
              <p:spPr>
                <a:xfrm rot="7371565">
                  <a:off x="4873465" y="2195524"/>
                  <a:ext cx="882499" cy="85239"/>
                </a:xfrm>
                <a:custGeom>
                  <a:avLst/>
                  <a:gdLst>
                    <a:gd name="connsiteX0" fmla="*/ 0 w 2878282"/>
                    <a:gd name="connsiteY0" fmla="*/ 904031 h 924813"/>
                    <a:gd name="connsiteX1" fmla="*/ 176646 w 2878282"/>
                    <a:gd name="connsiteY1" fmla="*/ 10413 h 924813"/>
                    <a:gd name="connsiteX2" fmla="*/ 363682 w 2878282"/>
                    <a:gd name="connsiteY2" fmla="*/ 904031 h 924813"/>
                    <a:gd name="connsiteX3" fmla="*/ 509155 w 2878282"/>
                    <a:gd name="connsiteY3" fmla="*/ 20804 h 924813"/>
                    <a:gd name="connsiteX4" fmla="*/ 706582 w 2878282"/>
                    <a:gd name="connsiteY4" fmla="*/ 914422 h 924813"/>
                    <a:gd name="connsiteX5" fmla="*/ 893618 w 2878282"/>
                    <a:gd name="connsiteY5" fmla="*/ 10413 h 924813"/>
                    <a:gd name="connsiteX6" fmla="*/ 1070264 w 2878282"/>
                    <a:gd name="connsiteY6" fmla="*/ 914422 h 924813"/>
                    <a:gd name="connsiteX7" fmla="*/ 1226127 w 2878282"/>
                    <a:gd name="connsiteY7" fmla="*/ 20804 h 924813"/>
                    <a:gd name="connsiteX8" fmla="*/ 1402773 w 2878282"/>
                    <a:gd name="connsiteY8" fmla="*/ 904031 h 924813"/>
                    <a:gd name="connsiteX9" fmla="*/ 1589809 w 2878282"/>
                    <a:gd name="connsiteY9" fmla="*/ 20804 h 924813"/>
                    <a:gd name="connsiteX10" fmla="*/ 1776846 w 2878282"/>
                    <a:gd name="connsiteY10" fmla="*/ 914422 h 924813"/>
                    <a:gd name="connsiteX11" fmla="*/ 1984664 w 2878282"/>
                    <a:gd name="connsiteY11" fmla="*/ 22 h 924813"/>
                    <a:gd name="connsiteX12" fmla="*/ 2150918 w 2878282"/>
                    <a:gd name="connsiteY12" fmla="*/ 924813 h 924813"/>
                    <a:gd name="connsiteX13" fmla="*/ 2337955 w 2878282"/>
                    <a:gd name="connsiteY13" fmla="*/ 22 h 924813"/>
                    <a:gd name="connsiteX14" fmla="*/ 2504209 w 2878282"/>
                    <a:gd name="connsiteY14" fmla="*/ 893640 h 924813"/>
                    <a:gd name="connsiteX15" fmla="*/ 2701637 w 2878282"/>
                    <a:gd name="connsiteY15" fmla="*/ 20804 h 924813"/>
                    <a:gd name="connsiteX16" fmla="*/ 2878282 w 2878282"/>
                    <a:gd name="connsiteY16" fmla="*/ 904031 h 92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78282" h="924813">
                      <a:moveTo>
                        <a:pt x="0" y="904031"/>
                      </a:moveTo>
                      <a:cubicBezTo>
                        <a:pt x="58016" y="457222"/>
                        <a:pt x="116032" y="10413"/>
                        <a:pt x="176646" y="10413"/>
                      </a:cubicBezTo>
                      <a:cubicBezTo>
                        <a:pt x="237260" y="10413"/>
                        <a:pt x="308264" y="902299"/>
                        <a:pt x="363682" y="904031"/>
                      </a:cubicBezTo>
                      <a:cubicBezTo>
                        <a:pt x="419100" y="905763"/>
                        <a:pt x="452005" y="19072"/>
                        <a:pt x="509155" y="20804"/>
                      </a:cubicBezTo>
                      <a:cubicBezTo>
                        <a:pt x="566305" y="22536"/>
                        <a:pt x="642505" y="916154"/>
                        <a:pt x="706582" y="914422"/>
                      </a:cubicBezTo>
                      <a:cubicBezTo>
                        <a:pt x="770659" y="912690"/>
                        <a:pt x="833004" y="10413"/>
                        <a:pt x="893618" y="10413"/>
                      </a:cubicBezTo>
                      <a:cubicBezTo>
                        <a:pt x="954232" y="10413"/>
                        <a:pt x="1014846" y="912690"/>
                        <a:pt x="1070264" y="914422"/>
                      </a:cubicBezTo>
                      <a:cubicBezTo>
                        <a:pt x="1125682" y="916154"/>
                        <a:pt x="1170709" y="22536"/>
                        <a:pt x="1226127" y="20804"/>
                      </a:cubicBezTo>
                      <a:cubicBezTo>
                        <a:pt x="1281545" y="19072"/>
                        <a:pt x="1342159" y="904031"/>
                        <a:pt x="1402773" y="904031"/>
                      </a:cubicBezTo>
                      <a:cubicBezTo>
                        <a:pt x="1463387" y="904031"/>
                        <a:pt x="1527464" y="19072"/>
                        <a:pt x="1589809" y="20804"/>
                      </a:cubicBezTo>
                      <a:cubicBezTo>
                        <a:pt x="1652154" y="22536"/>
                        <a:pt x="1711037" y="917886"/>
                        <a:pt x="1776846" y="914422"/>
                      </a:cubicBezTo>
                      <a:cubicBezTo>
                        <a:pt x="1842655" y="910958"/>
                        <a:pt x="1922319" y="-1710"/>
                        <a:pt x="1984664" y="22"/>
                      </a:cubicBezTo>
                      <a:cubicBezTo>
                        <a:pt x="2047009" y="1754"/>
                        <a:pt x="2092036" y="924813"/>
                        <a:pt x="2150918" y="924813"/>
                      </a:cubicBezTo>
                      <a:cubicBezTo>
                        <a:pt x="2209800" y="924813"/>
                        <a:pt x="2279073" y="5217"/>
                        <a:pt x="2337955" y="22"/>
                      </a:cubicBezTo>
                      <a:cubicBezTo>
                        <a:pt x="2396837" y="-5173"/>
                        <a:pt x="2443595" y="890176"/>
                        <a:pt x="2504209" y="893640"/>
                      </a:cubicBezTo>
                      <a:cubicBezTo>
                        <a:pt x="2564823" y="897104"/>
                        <a:pt x="2639292" y="19072"/>
                        <a:pt x="2701637" y="20804"/>
                      </a:cubicBezTo>
                      <a:cubicBezTo>
                        <a:pt x="2763982" y="22536"/>
                        <a:pt x="2821132" y="463283"/>
                        <a:pt x="2878282" y="904031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</p:grpSp>
        </p:grpSp>
      </p:grpSp>
      <p:sp>
        <p:nvSpPr>
          <p:cNvPr id="54" name="Bouée 53"/>
          <p:cNvSpPr>
            <a:spLocks noChangeAspect="1"/>
          </p:cNvSpPr>
          <p:nvPr/>
        </p:nvSpPr>
        <p:spPr>
          <a:xfrm>
            <a:off x="1698170" y="457199"/>
            <a:ext cx="5857553" cy="3031269"/>
          </a:xfrm>
          <a:prstGeom prst="donut">
            <a:avLst>
              <a:gd name="adj" fmla="val 115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5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7400"/>
          </a:xfrm>
        </p:spPr>
        <p:txBody>
          <a:bodyPr/>
          <a:lstStyle/>
          <a:p>
            <a:r>
              <a:rPr lang="fr-FR" dirty="0"/>
              <a:t>Antihydrogen </a:t>
            </a:r>
            <a:r>
              <a:rPr lang="fr-FR" dirty="0" smtClean="0"/>
              <a:t>cooling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16</a:t>
            </a:fld>
            <a:endParaRPr lang="en-US">
              <a:latin typeface="Calibri"/>
            </a:endParaRPr>
          </a:p>
        </p:txBody>
      </p:sp>
      <p:pic>
        <p:nvPicPr>
          <p:cNvPr id="7" name="Picture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4" r="11834"/>
          <a:stretch/>
        </p:blipFill>
        <p:spPr bwMode="auto">
          <a:xfrm>
            <a:off x="6081048" y="1929486"/>
            <a:ext cx="3061934" cy="32962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457200" y="970278"/>
            <a:ext cx="8686800" cy="1664278"/>
          </a:xfrm>
          <a:prstGeom prst="rect">
            <a:avLst/>
          </a:prstGeom>
        </p:spPr>
        <p:txBody>
          <a:bodyPr lIns="91406" tIns="45703" rIns="91406" bIns="45703"/>
          <a:lstStyle>
            <a:lvl1pPr marL="342771" indent="-342771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75" indent="-285645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7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06" indent="-228514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637" indent="-228514" algn="l" defTabSz="45703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66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9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2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759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>
                <a:latin typeface="+mj-lt"/>
                <a:ea typeface="+mj-ea"/>
                <a:cs typeface="+mj-cs"/>
              </a:rPr>
              <a:t>Capture 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Trap (LKB)</a:t>
            </a:r>
            <a:endParaRPr lang="en-GB" sz="2400" dirty="0">
              <a:latin typeface="+mj-lt"/>
              <a:ea typeface="+mj-ea"/>
              <a:cs typeface="+mj-cs"/>
            </a:endParaRPr>
          </a:p>
          <a:p>
            <a:r>
              <a:rPr lang="en-GB" sz="1600" b="1" dirty="0" smtClean="0"/>
              <a:t>Detailed simulations </a:t>
            </a:r>
            <a:r>
              <a:rPr lang="en-GB" sz="1600" dirty="0" smtClean="0"/>
              <a:t>of sympathetic cooling with </a:t>
            </a:r>
            <a:r>
              <a:rPr lang="en-GB" sz="1600" dirty="0"/>
              <a:t>laser cooled </a:t>
            </a:r>
            <a:r>
              <a:rPr lang="en-GB" sz="1600" dirty="0" smtClean="0"/>
              <a:t>Be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are developed for different elements. Ion energy is crucial. Tests with H</a:t>
            </a:r>
            <a:r>
              <a:rPr lang="en-GB" sz="1600" baseline="-25000" dirty="0" smtClean="0"/>
              <a:t>2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are planned.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57200" y="1934224"/>
            <a:ext cx="5157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</a:t>
            </a:r>
            <a:r>
              <a:rPr lang="en-GB" sz="1600" b="1" dirty="0"/>
              <a:t>capture </a:t>
            </a:r>
            <a:r>
              <a:rPr lang="en-GB" sz="1600" b="1" dirty="0" smtClean="0"/>
              <a:t>Paul trap </a:t>
            </a:r>
            <a:r>
              <a:rPr lang="en-GB" sz="1600" dirty="0"/>
              <a:t>(first stage of cooling) is being </a:t>
            </a:r>
            <a:r>
              <a:rPr lang="en-GB" sz="1600" dirty="0" smtClean="0"/>
              <a:t>assembled, </a:t>
            </a:r>
            <a:r>
              <a:rPr lang="en-GB" sz="1600" dirty="0"/>
              <a:t>together with the cooling </a:t>
            </a:r>
            <a:r>
              <a:rPr lang="en-GB" sz="1600" dirty="0" smtClean="0"/>
              <a:t>laser (626 </a:t>
            </a:r>
            <a:r>
              <a:rPr lang="en-GB" sz="1600" dirty="0"/>
              <a:t>nm DBR master diode </a:t>
            </a:r>
            <a:r>
              <a:rPr lang="en-GB" sz="1600" dirty="0">
                <a:sym typeface="Wingdings" panose="05000000000000000000" pitchFamily="2" charset="2"/>
              </a:rPr>
              <a:t> 313 </a:t>
            </a:r>
            <a:r>
              <a:rPr lang="en-GB" sz="1600" dirty="0" smtClean="0">
                <a:sym typeface="Wingdings" panose="05000000000000000000" pitchFamily="2" charset="2"/>
              </a:rPr>
              <a:t>nm)</a:t>
            </a:r>
            <a:endParaRPr lang="en-GB" sz="16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" y="2872214"/>
            <a:ext cx="5580203" cy="32543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Connecteur droit avec flèche 11"/>
          <p:cNvCxnSpPr>
            <a:stCxn id="7" idx="1"/>
          </p:cNvCxnSpPr>
          <p:nvPr/>
        </p:nvCxnSpPr>
        <p:spPr>
          <a:xfrm flipH="1">
            <a:off x="2568420" y="3577613"/>
            <a:ext cx="3512628" cy="825813"/>
          </a:xfrm>
          <a:prstGeom prst="straightConnector1">
            <a:avLst/>
          </a:prstGeom>
          <a:ln w="539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68300" y="6044084"/>
            <a:ext cx="397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Integration design  of the capture trap</a:t>
            </a:r>
            <a:endParaRPr lang="en-GB" i="1" dirty="0"/>
          </a:p>
        </p:txBody>
      </p:sp>
      <p:cxnSp>
        <p:nvCxnSpPr>
          <p:cNvPr id="19" name="Connecteur droit avec flèche 18"/>
          <p:cNvCxnSpPr>
            <a:stCxn id="28" idx="0"/>
          </p:cNvCxnSpPr>
          <p:nvPr/>
        </p:nvCxnSpPr>
        <p:spPr>
          <a:xfrm flipV="1">
            <a:off x="944545" y="4412834"/>
            <a:ext cx="940586" cy="812906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28" idx="0"/>
          </p:cNvCxnSpPr>
          <p:nvPr/>
        </p:nvCxnSpPr>
        <p:spPr>
          <a:xfrm flipV="1">
            <a:off x="944545" y="4558365"/>
            <a:ext cx="1846718" cy="667375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261257" y="5225740"/>
            <a:ext cx="1366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RF guides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" name="Triangle isocèle 34"/>
          <p:cNvSpPr/>
          <p:nvPr/>
        </p:nvSpPr>
        <p:spPr>
          <a:xfrm rot="16200000">
            <a:off x="2871509" y="4147412"/>
            <a:ext cx="48188" cy="60960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riangle isocèle 35"/>
          <p:cNvSpPr/>
          <p:nvPr/>
        </p:nvSpPr>
        <p:spPr>
          <a:xfrm rot="5400000" flipH="1">
            <a:off x="1936095" y="4183727"/>
            <a:ext cx="45719" cy="558023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ZoneTexte 36"/>
          <p:cNvSpPr txBox="1"/>
          <p:nvPr/>
        </p:nvSpPr>
        <p:spPr>
          <a:xfrm>
            <a:off x="3610458" y="4154654"/>
            <a:ext cx="680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Laser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Antihydrogen cooling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17</a:t>
            </a:fld>
            <a:endParaRPr lang="en-US">
              <a:latin typeface="Calibri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05450" y="783474"/>
            <a:ext cx="545457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Precision Trap (JGU)</a:t>
            </a:r>
          </a:p>
          <a:p>
            <a:pPr algn="ctr"/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Study of interference in the light scattered from trapped </a:t>
            </a:r>
            <a:r>
              <a:rPr lang="en-GB" sz="2000" baseline="30000" dirty="0" smtClean="0"/>
              <a:t>40</a:t>
            </a:r>
            <a:r>
              <a:rPr lang="en-GB" sz="2000" dirty="0" smtClean="0"/>
              <a:t>Ca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 ion crystals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Measure of the interference visibility </a:t>
            </a:r>
            <a:r>
              <a:rPr lang="en-GB" sz="1600" dirty="0" smtClean="0">
                <a:sym typeface="Wingdings" panose="05000000000000000000" pitchFamily="2" charset="2"/>
              </a:rPr>
              <a:t> </a:t>
            </a:r>
            <a:r>
              <a:rPr lang="en-GB" sz="1600" dirty="0" smtClean="0"/>
              <a:t>ion temperature measurement  (to be known at the photo detachment)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Paper submitted to PRL (ArXiv.1511.08697)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 </a:t>
            </a:r>
            <a:r>
              <a:rPr lang="en-GB" sz="2000" dirty="0" smtClean="0"/>
              <a:t>Ion trap fabrication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Improve trap gold coating technique, to reduce parasitic heating (by factor 1000)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New trap chips designed and fabricated</a:t>
            </a:r>
            <a:r>
              <a:rPr lang="en-GB" sz="1600" dirty="0" smtClean="0">
                <a:sym typeface="Wingdings" panose="05000000000000000000" pitchFamily="2" charset="2"/>
              </a:rPr>
              <a:t> improve heating rate</a:t>
            </a:r>
            <a:endParaRPr lang="en-GB" sz="16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L</a:t>
            </a:r>
            <a:r>
              <a:rPr lang="en-GB" sz="2000" dirty="0" smtClean="0"/>
              <a:t>oading </a:t>
            </a:r>
            <a:r>
              <a:rPr lang="en-GB" sz="2000" dirty="0"/>
              <a:t>scheme for Be</a:t>
            </a:r>
            <a:r>
              <a:rPr lang="en-GB" sz="2000" baseline="30000" dirty="0"/>
              <a:t>+</a:t>
            </a:r>
            <a:r>
              <a:rPr lang="en-GB" sz="2000" dirty="0"/>
              <a:t> </a:t>
            </a:r>
            <a:endParaRPr lang="en-GB" sz="2000" dirty="0" smtClean="0"/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T</a:t>
            </a:r>
            <a:r>
              <a:rPr lang="en-GB" sz="1600" dirty="0" smtClean="0"/>
              <a:t>ested </a:t>
            </a:r>
            <a:r>
              <a:rPr lang="en-GB" sz="1600" dirty="0"/>
              <a:t>with different </a:t>
            </a:r>
            <a:r>
              <a:rPr lang="en-GB" sz="1600" dirty="0" smtClean="0"/>
              <a:t>wavelength, 350 </a:t>
            </a:r>
            <a:r>
              <a:rPr lang="en-GB" sz="1600" dirty="0"/>
              <a:t>and 260 </a:t>
            </a:r>
            <a:r>
              <a:rPr lang="en-GB" sz="1600" dirty="0" smtClean="0"/>
              <a:t>nm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New proton source to </a:t>
            </a:r>
            <a:r>
              <a:rPr lang="en-GB" sz="1600" dirty="0"/>
              <a:t>test the injection, capture and cooling of light ions in </a:t>
            </a:r>
            <a:r>
              <a:rPr lang="en-GB" sz="1600" dirty="0" smtClean="0"/>
              <a:t>Be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</a:t>
            </a:r>
            <a:r>
              <a:rPr lang="en-GB" sz="1600" dirty="0"/>
              <a:t>crystals</a:t>
            </a:r>
            <a:r>
              <a:rPr lang="en-GB" sz="16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Lasers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Cooling lasers  for Be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at 313 nm are ready (one master, one slave, resonance frequency doubler)</a:t>
            </a:r>
          </a:p>
          <a:p>
            <a:pPr marL="799932" lvl="1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Set-up second master for line width measurement</a:t>
            </a:r>
          </a:p>
        </p:txBody>
      </p:sp>
      <p:pic>
        <p:nvPicPr>
          <p:cNvPr id="9" name="Picture 4" descr="C:\Users\sebwolf\Dropbox\Photonenkorrelationen\PRL\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020" y="714378"/>
            <a:ext cx="3588154" cy="451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915156" y="5114609"/>
            <a:ext cx="1333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Contrast is temperature dependent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42949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Free fall detector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18</a:t>
            </a:fld>
            <a:endParaRPr lang="en-US">
              <a:latin typeface="Calibri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1" y="935920"/>
            <a:ext cx="5562603" cy="2374495"/>
          </a:xfrm>
          <a:prstGeom prst="rect">
            <a:avLst/>
          </a:prstGeom>
        </p:spPr>
        <p:txBody>
          <a:bodyPr lIns="91406" tIns="45703" rIns="91406" bIns="45703"/>
          <a:lstStyle>
            <a:lvl1pPr marL="342771" indent="-342771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75" indent="-285645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7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06" indent="-228514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637" indent="-228514" algn="l" defTabSz="45703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66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9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2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759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Prototype built and tested in 2015 </a:t>
            </a:r>
          </a:p>
          <a:p>
            <a:pPr lvl="1"/>
            <a:r>
              <a:rPr lang="en-GB" sz="1600" dirty="0" smtClean="0"/>
              <a:t>3 </a:t>
            </a:r>
            <a:r>
              <a:rPr lang="en-GB" sz="1600" dirty="0" err="1" smtClean="0"/>
              <a:t>microstrip</a:t>
            </a:r>
            <a:r>
              <a:rPr lang="en-GB" sz="1600" dirty="0" smtClean="0"/>
              <a:t> Micromegas chamber detectors (MMD</a:t>
            </a:r>
            <a:r>
              <a:rPr lang="en-GB" sz="1600" dirty="0"/>
              <a:t>), </a:t>
            </a:r>
            <a:r>
              <a:rPr lang="en-GB" sz="1600" dirty="0" smtClean="0"/>
              <a:t>8x8 </a:t>
            </a:r>
            <a:r>
              <a:rPr lang="en-GB" sz="1600" dirty="0"/>
              <a:t>cm</a:t>
            </a:r>
            <a:r>
              <a:rPr lang="en-GB" sz="1600" baseline="30000" dirty="0"/>
              <a:t>2</a:t>
            </a:r>
            <a:r>
              <a:rPr lang="en-GB" sz="1600" dirty="0" smtClean="0"/>
              <a:t>, with </a:t>
            </a:r>
            <a:r>
              <a:rPr lang="en-GB" sz="1600" dirty="0"/>
              <a:t>X-Y </a:t>
            </a:r>
            <a:r>
              <a:rPr lang="en-GB" sz="1600" dirty="0" smtClean="0"/>
              <a:t>readout, built at CERN</a:t>
            </a:r>
            <a:endParaRPr lang="en-GB" sz="1600" dirty="0"/>
          </a:p>
          <a:p>
            <a:pPr lvl="1"/>
            <a:r>
              <a:rPr lang="en-US" sz="1600" dirty="0" smtClean="0"/>
              <a:t>Using </a:t>
            </a:r>
            <a:r>
              <a:rPr lang="en-US" sz="1600" dirty="0"/>
              <a:t>the RD51 electronic readout developed at </a:t>
            </a:r>
            <a:r>
              <a:rPr lang="en-US" sz="1600" dirty="0" smtClean="0"/>
              <a:t>CERN</a:t>
            </a:r>
          </a:p>
          <a:p>
            <a:pPr lvl="1"/>
            <a:r>
              <a:rPr lang="en-GB" sz="1600" dirty="0" smtClean="0"/>
              <a:t>Tested with CR and CERN beams</a:t>
            </a:r>
            <a:endParaRPr lang="en-GB" sz="1600" dirty="0"/>
          </a:p>
          <a:p>
            <a:pPr lvl="1"/>
            <a:r>
              <a:rPr lang="en-GB" sz="1600" dirty="0" smtClean="0"/>
              <a:t>Design to be finalized for the GBAR detector</a:t>
            </a:r>
          </a:p>
        </p:txBody>
      </p:sp>
      <p:pic>
        <p:nvPicPr>
          <p:cNvPr id="10" name="Picture 8" descr="Macintosh HD:Users:perez:Downloads:GBARReport2015:P348MMD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893" y="808238"/>
            <a:ext cx="3481108" cy="2605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14052"/>
            <a:ext cx="5386192" cy="297836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ZoneTexte 12"/>
          <p:cNvSpPr txBox="1"/>
          <p:nvPr/>
        </p:nvSpPr>
        <p:spPr>
          <a:xfrm>
            <a:off x="5473876" y="4575989"/>
            <a:ext cx="154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600" i="1" dirty="0"/>
              <a:t>MMD resolution </a:t>
            </a:r>
            <a:endParaRPr lang="en-GB" sz="1600" i="1" dirty="0" smtClean="0"/>
          </a:p>
          <a:p>
            <a:pPr marL="0" lvl="1"/>
            <a:r>
              <a:rPr lang="en-GB" sz="1600" i="1" dirty="0" smtClean="0">
                <a:sym typeface="Symbol" panose="05050102010706020507" pitchFamily="18" charset="2"/>
              </a:rPr>
              <a:t> </a:t>
            </a:r>
            <a:r>
              <a:rPr lang="en-GB" sz="1600" i="1" dirty="0"/>
              <a:t>120 </a:t>
            </a:r>
            <a:r>
              <a:rPr lang="en-GB" sz="1600" i="1" dirty="0" smtClean="0"/>
              <a:t>µm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8491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Free fall detector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19</a:t>
            </a:fld>
            <a:endParaRPr lang="en-US">
              <a:latin typeface="Calibri"/>
            </a:endParaRPr>
          </a:p>
        </p:txBody>
      </p:sp>
      <p:pic>
        <p:nvPicPr>
          <p:cNvPr id="7" name="Picture 7" descr="Macintosh HD:Users:perez:Downloads:GBARReport2015:GBARDet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66" b="5368"/>
          <a:stretch/>
        </p:blipFill>
        <p:spPr bwMode="auto">
          <a:xfrm>
            <a:off x="5253189" y="1165632"/>
            <a:ext cx="3927517" cy="43534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274319" y="947830"/>
            <a:ext cx="5179424" cy="5442083"/>
          </a:xfrm>
          <a:prstGeom prst="rect">
            <a:avLst/>
          </a:prstGeom>
        </p:spPr>
        <p:txBody>
          <a:bodyPr lIns="91406" tIns="45703" rIns="91406" bIns="45703"/>
          <a:lstStyle>
            <a:lvl1pPr marL="342771" indent="-342771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75" indent="-285645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7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06" indent="-228514" algn="l" defTabSz="45703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637" indent="-228514" algn="l" defTabSz="45703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667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9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28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759" indent="-228514" algn="l" defTabSz="45703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dirty="0" smtClean="0"/>
              <a:t>GBAR final detector</a:t>
            </a:r>
            <a:br>
              <a:rPr lang="en-GB" sz="2800" dirty="0" smtClean="0"/>
            </a:br>
            <a:endParaRPr lang="en-GB" sz="1600" dirty="0" smtClean="0"/>
          </a:p>
          <a:p>
            <a:r>
              <a:rPr lang="en-GB" sz="2400" dirty="0" smtClean="0"/>
              <a:t>Present global design</a:t>
            </a:r>
            <a:endParaRPr lang="en-GB" sz="2400" dirty="0"/>
          </a:p>
          <a:p>
            <a:pPr lvl="1"/>
            <a:r>
              <a:rPr lang="en-GB" sz="2000" dirty="0" smtClean="0"/>
              <a:t>5 planes of 3MMD, 50x50 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, with X-Y readout</a:t>
            </a:r>
          </a:p>
          <a:p>
            <a:pPr lvl="1"/>
            <a:r>
              <a:rPr lang="en-GB" sz="2000" dirty="0" smtClean="0"/>
              <a:t>Spatial </a:t>
            </a:r>
            <a:r>
              <a:rPr lang="en-GB" sz="2000" dirty="0"/>
              <a:t>vertex resolution </a:t>
            </a:r>
            <a:r>
              <a:rPr lang="en-GB" sz="2000" dirty="0">
                <a:sym typeface="Symbol" panose="05050102010706020507" pitchFamily="18" charset="2"/>
              </a:rPr>
              <a:t></a:t>
            </a:r>
            <a:r>
              <a:rPr lang="en-GB" sz="2000" dirty="0"/>
              <a:t> 1.5 mm</a:t>
            </a:r>
          </a:p>
          <a:p>
            <a:pPr lvl="1"/>
            <a:r>
              <a:rPr lang="en-GB" sz="2000" dirty="0"/>
              <a:t>CR background being </a:t>
            </a:r>
            <a:r>
              <a:rPr lang="en-GB" sz="2000" dirty="0" smtClean="0"/>
              <a:t>studied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First </a:t>
            </a:r>
            <a:r>
              <a:rPr lang="en-GB" sz="2400" dirty="0"/>
              <a:t>3 modules to be built soon</a:t>
            </a:r>
          </a:p>
          <a:p>
            <a:pPr lvl="1"/>
            <a:r>
              <a:rPr lang="en-GB" sz="2000" dirty="0"/>
              <a:t>With prototype experience</a:t>
            </a:r>
          </a:p>
          <a:p>
            <a:pPr lvl="1"/>
            <a:r>
              <a:rPr lang="en-US" sz="2000" dirty="0"/>
              <a:t>15 modules ready for summer </a:t>
            </a:r>
            <a:r>
              <a:rPr lang="en-US" sz="2000" dirty="0" smtClean="0"/>
              <a:t>2017</a:t>
            </a:r>
          </a:p>
          <a:p>
            <a:pPr lvl="1"/>
            <a:endParaRPr lang="en-US" dirty="0"/>
          </a:p>
          <a:p>
            <a:r>
              <a:rPr lang="en-US" sz="2400" dirty="0" smtClean="0"/>
              <a:t>Scintillator coverage </a:t>
            </a:r>
            <a:r>
              <a:rPr lang="en-US" sz="2400" dirty="0"/>
              <a:t>to be designed </a:t>
            </a:r>
          </a:p>
          <a:p>
            <a:pPr lvl="1"/>
            <a:r>
              <a:rPr lang="en-US" sz="2000" dirty="0"/>
              <a:t>Contribution from </a:t>
            </a:r>
            <a:r>
              <a:rPr lang="en-US" sz="2000" dirty="0" smtClean="0"/>
              <a:t>Korean </a:t>
            </a:r>
            <a:r>
              <a:rPr lang="en-US" sz="2000" dirty="0"/>
              <a:t>groups.</a:t>
            </a:r>
          </a:p>
        </p:txBody>
      </p:sp>
    </p:spTree>
    <p:extLst>
      <p:ext uri="{BB962C8B-B14F-4D97-AF65-F5344CB8AC3E}">
        <p14:creationId xmlns:p14="http://schemas.microsoft.com/office/powerpoint/2010/main" val="229879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 smtClean="0">
                <a:latin typeface="Calibri"/>
                <a:ea typeface="ＭＳ Ｐゴシック"/>
              </a:rPr>
              <a:t>18/01/2016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Y. Sacquin            SPSC - GBAR 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349B-E877-DF4F-BBE8-5DCA54AAD1EA}" type="slidenum">
              <a:rPr lang="fr-FR" altLang="ja-JP" smtClean="0">
                <a:latin typeface="Calibri"/>
                <a:ea typeface="ＭＳ Ｐゴシック"/>
              </a:rPr>
              <a:pPr/>
              <a:t>2</a:t>
            </a:fld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524000" y="51179"/>
            <a:ext cx="52653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GBAR </a:t>
            </a:r>
            <a:r>
              <a:rPr lang="en-GB" sz="44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synoptic</a:t>
            </a:r>
            <a:r>
              <a:rPr lang="fr-FR" sz="44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4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view</a:t>
            </a:r>
            <a:endParaRPr lang="en-GB" sz="4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565070" y="1190507"/>
            <a:ext cx="9329363" cy="4731916"/>
            <a:chOff x="1577074" y="1268760"/>
            <a:chExt cx="9670844" cy="5219629"/>
          </a:xfrm>
        </p:grpSpPr>
        <p:grpSp>
          <p:nvGrpSpPr>
            <p:cNvPr id="9" name="Groupe 8"/>
            <p:cNvGrpSpPr/>
            <p:nvPr/>
          </p:nvGrpSpPr>
          <p:grpSpPr>
            <a:xfrm>
              <a:off x="1577074" y="3460757"/>
              <a:ext cx="6570730" cy="912408"/>
              <a:chOff x="107504" y="3305420"/>
              <a:chExt cx="6570730" cy="912408"/>
            </a:xfrm>
            <a:scene3d>
              <a:camera prst="orthographicFront"/>
              <a:lightRig rig="sunrise" dir="t"/>
            </a:scene3d>
          </p:grpSpPr>
          <p:sp>
            <p:nvSpPr>
              <p:cNvPr id="49" name="Rogner un rectangle avec un coin diagonal 48"/>
              <p:cNvSpPr/>
              <p:nvPr/>
            </p:nvSpPr>
            <p:spPr>
              <a:xfrm>
                <a:off x="5264158" y="3405120"/>
                <a:ext cx="1414076" cy="720080"/>
              </a:xfrm>
              <a:prstGeom prst="snip2DiagRect">
                <a:avLst>
                  <a:gd name="adj1" fmla="val 0"/>
                  <a:gd name="adj2" fmla="val 22714"/>
                </a:avLst>
              </a:prstGeom>
              <a:gradFill>
                <a:gsLst>
                  <a:gs pos="0">
                    <a:srgbClr val="CCFF99"/>
                  </a:gs>
                  <a:gs pos="50000">
                    <a:srgbClr val="CCFF99">
                      <a:lumMod val="40000"/>
                      <a:lumOff val="60000"/>
                    </a:srgb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12700">
                <a:noFill/>
              </a:ln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>
                    <a:solidFill>
                      <a:srgbClr val="00B050"/>
                    </a:solidFill>
                    <a:latin typeface="Candara" pitchFamily="34" charset="0"/>
                  </a:rPr>
                  <a:t>MR TRAP</a:t>
                </a:r>
                <a:endParaRPr lang="en-GB" b="1" dirty="0">
                  <a:solidFill>
                    <a:srgbClr val="00B05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ogner un rectangle avec un coin diagonal 49"/>
                  <p:cNvSpPr/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gradFill flip="none" rotWithShape="1"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0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LINAC </a:t>
                    </a:r>
                    <a:r>
                      <a:rPr lang="fr-FR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en-GB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10  </a:t>
                    </a:r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MeV</a:t>
                    </a:r>
                  </a:p>
                </p:txBody>
              </p:sp>
            </mc:Choice>
            <mc:Fallback xmlns="">
              <p:sp>
                <p:nvSpPr>
                  <p:cNvPr id="50" name="Rogner un rectangle avec un coin diagonal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blipFill rotWithShape="0">
                    <a:blip r:embed="rId3"/>
                    <a:stretch>
                      <a:fillRect t="-4464" b="-13393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ogner un rectangle avec un coin diagonal 50"/>
                  <p:cNvSpPr/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Buffer </a:t>
                    </a:r>
                    <a:r>
                      <a:rPr lang="fr-FR" b="1" dirty="0" err="1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Gas</a:t>
                    </a:r>
                    <a:endParaRPr lang="fr-FR" b="1" dirty="0" smtClean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1  </a:t>
                    </a:r>
                    <a:r>
                      <a:rPr lang="en-GB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1" name="Rogner un rectangle avec un coin diagonal 5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blipFill rotWithShape="0">
                    <a:blip r:embed="rId4"/>
                    <a:stretch>
                      <a:fillRect t="-1786" b="-10714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2" name="Connecteur droit 51"/>
              <p:cNvCxnSpPr/>
              <p:nvPr/>
            </p:nvCxnSpPr>
            <p:spPr>
              <a:xfrm flipH="1" flipV="1">
                <a:off x="1637674" y="3758876"/>
                <a:ext cx="113914" cy="274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 flipH="1">
                <a:off x="3470108" y="3760096"/>
                <a:ext cx="147786" cy="152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 flipV="1">
                <a:off x="5148064" y="3760096"/>
                <a:ext cx="116094" cy="5064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ogner un rectangle à un seul coin 56"/>
                  <p:cNvSpPr/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6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W  TARGET &amp; MODERATOR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sz="1600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3  </a:t>
                    </a:r>
                    <a:r>
                      <a:rPr lang="en-GB" sz="1600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eV</a:t>
                    </a:r>
                    <a:endParaRPr lang="en-GB" sz="1600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7" name="Rogner un rectangle à un seul coin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blipFill rotWithShape="0">
                    <a:blip r:embed="rId5"/>
                    <a:stretch>
                      <a:fillRect b="-14286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e 9"/>
            <p:cNvGrpSpPr/>
            <p:nvPr/>
          </p:nvGrpSpPr>
          <p:grpSpPr>
            <a:xfrm>
              <a:off x="7045670" y="1268760"/>
              <a:ext cx="4202248" cy="5120096"/>
              <a:chOff x="5482320" y="1161367"/>
              <a:chExt cx="4202248" cy="5120096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5482320" y="1510559"/>
                <a:ext cx="4202248" cy="4604177"/>
                <a:chOff x="5482320" y="1510559"/>
                <a:chExt cx="4202248" cy="4604177"/>
              </a:xfrm>
            </p:grpSpPr>
            <p:sp>
              <p:nvSpPr>
                <p:cNvPr id="43" name="Rogner un rectangle avec un coin diagonal 42"/>
                <p:cNvSpPr/>
                <p:nvPr/>
              </p:nvSpPr>
              <p:spPr>
                <a:xfrm>
                  <a:off x="7046776" y="4223528"/>
                  <a:ext cx="1080120" cy="1224136"/>
                </a:xfrm>
                <a:prstGeom prst="snip2DiagRect">
                  <a:avLst>
                    <a:gd name="adj1" fmla="val 16125"/>
                    <a:gd name="adj2" fmla="val 16667"/>
                  </a:avLst>
                </a:pr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16200000" scaled="1"/>
                </a:gradFill>
                <a:ln w="12700">
                  <a:noFill/>
                </a:ln>
                <a:scene3d>
                  <a:camera prst="orthographicFront"/>
                  <a:lightRig rig="glow" dir="t"/>
                </a:scene3d>
                <a:sp3d prstMaterial="clear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400" b="1" dirty="0">
                      <a:solidFill>
                        <a:srgbClr val="00B050"/>
                      </a:solidFill>
                      <a:latin typeface="Candara" pitchFamily="34" charset="0"/>
                    </a:rPr>
                    <a:t>Ps</a:t>
                  </a:r>
                  <a:endParaRPr lang="en-GB" sz="2400" b="1" dirty="0">
                    <a:solidFill>
                      <a:srgbClr val="00B050"/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4" name="Arc 43"/>
                <p:cNvSpPr/>
                <p:nvPr/>
              </p:nvSpPr>
              <p:spPr>
                <a:xfrm flipV="1">
                  <a:off x="5482320" y="4818592"/>
                  <a:ext cx="2092244" cy="1296144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5702355" y="3768728"/>
                  <a:ext cx="1764196" cy="900100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5508104" y="1510559"/>
                  <a:ext cx="2075773" cy="1692188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headEnd type="stealth" w="lg" len="lg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 flipH="1">
                  <a:off x="7582611" y="1520059"/>
                  <a:ext cx="2101957" cy="1692188"/>
                </a:xfrm>
                <a:prstGeom prst="arc">
                  <a:avLst>
                    <a:gd name="adj1" fmla="val 17876270"/>
                    <a:gd name="adj2" fmla="val 0"/>
                  </a:avLst>
                </a:prstGeom>
                <a:ln w="25400">
                  <a:solidFill>
                    <a:schemeClr val="tx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cxnSp>
              <p:nvCxnSpPr>
                <p:cNvPr id="48" name="Connecteur droit 47"/>
                <p:cNvCxnSpPr>
                  <a:stCxn id="47" idx="2"/>
                </p:cNvCxnSpPr>
                <p:nvPr/>
              </p:nvCxnSpPr>
              <p:spPr>
                <a:xfrm>
                  <a:off x="7582611" y="2366153"/>
                  <a:ext cx="4225" cy="1857375"/>
                </a:xfrm>
                <a:prstGeom prst="line">
                  <a:avLst/>
                </a:prstGeom>
                <a:ln w="254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ZoneTexte 36"/>
                  <p:cNvSpPr txBox="1"/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ZoneTexte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7463" t="-1010" r="-14925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ZoneTexte 37"/>
                  <p:cNvSpPr txBox="1"/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>
                        <a:solidFill>
                          <a:prstClr val="white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ZoneTexte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l="-7097" t="-6897" b="-8046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ZoneTexte 38"/>
                  <p:cNvSpPr txBox="1"/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9" name="ZoneTexte 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6667" t="-1010" r="-14074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Connecteur droit 39"/>
              <p:cNvCxnSpPr>
                <a:endCxn id="47" idx="2"/>
              </p:cNvCxnSpPr>
              <p:nvPr/>
            </p:nvCxnSpPr>
            <p:spPr>
              <a:xfrm flipH="1">
                <a:off x="7582611" y="1458691"/>
                <a:ext cx="2112" cy="907462"/>
              </a:xfrm>
              <a:prstGeom prst="line">
                <a:avLst/>
              </a:prstGeom>
              <a:ln w="254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H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1" name="ZoneTexte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l="-7087" t="-9091" r="-37795" b="-3818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ZoneTexte 41"/>
                  <p:cNvSpPr txBox="1"/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2" name="ZoneTexte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11538" t="-6349" r="-16667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e 10"/>
            <p:cNvGrpSpPr/>
            <p:nvPr/>
          </p:nvGrpSpPr>
          <p:grpSpPr>
            <a:xfrm>
              <a:off x="5430385" y="4257887"/>
              <a:ext cx="4703249" cy="1280601"/>
              <a:chOff x="3930272" y="4146229"/>
              <a:chExt cx="4703249" cy="1280601"/>
            </a:xfrm>
          </p:grpSpPr>
          <p:sp>
            <p:nvSpPr>
              <p:cNvPr id="32" name="Organigramme : Données stockées 31"/>
              <p:cNvSpPr/>
              <p:nvPr/>
            </p:nvSpPr>
            <p:spPr>
              <a:xfrm rot="9212184">
                <a:off x="8554227" y="4146229"/>
                <a:ext cx="79294" cy="285834"/>
              </a:xfrm>
              <a:prstGeom prst="flowChartOnlineStorag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3" name="Forme libre 32"/>
              <p:cNvSpPr/>
              <p:nvPr/>
            </p:nvSpPr>
            <p:spPr>
              <a:xfrm rot="19981108">
                <a:off x="6613697" y="5022554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4" name="Forme libre 33"/>
              <p:cNvSpPr/>
              <p:nvPr/>
            </p:nvSpPr>
            <p:spPr>
              <a:xfrm rot="9282242">
                <a:off x="7741733" y="4473602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5" name="Rogner un rectangle avec un coin diagonal 34"/>
              <p:cNvSpPr/>
              <p:nvPr/>
            </p:nvSpPr>
            <p:spPr>
              <a:xfrm>
                <a:off x="3930272" y="4969632"/>
                <a:ext cx="2749654" cy="457198"/>
              </a:xfrm>
              <a:prstGeom prst="snip2DiagRect">
                <a:avLst/>
              </a:prstGeom>
              <a:gradFill>
                <a:gsLst>
                  <a:gs pos="0">
                    <a:srgbClr val="FF9999"/>
                  </a:gs>
                  <a:gs pos="50000">
                    <a:srgbClr val="FF9999">
                      <a:lumMod val="40000"/>
                      <a:lumOff val="60000"/>
                    </a:srgbClr>
                  </a:gs>
                  <a:gs pos="100000">
                    <a:srgbClr val="FF9999">
                      <a:lumMod val="20000"/>
                      <a:lumOff val="80000"/>
                    </a:srgbClr>
                  </a:gs>
                </a:gsLst>
                <a:lin ang="16200000" scaled="1"/>
              </a:gradFill>
              <a:ln w="12700">
                <a:noFill/>
              </a:ln>
              <a:scene3d>
                <a:camera prst="orthographicFront"/>
                <a:lightRig rig="sunset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CC0000"/>
                    </a:solidFill>
                    <a:latin typeface="Candara" pitchFamily="34" charset="0"/>
                  </a:rPr>
                  <a:t>LASER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  </a:t>
                </a:r>
                <a:r>
                  <a:rPr lang="fr-FR" dirty="0" smtClean="0">
                    <a:solidFill>
                      <a:srgbClr val="CC0000"/>
                    </a:solidFill>
                    <a:latin typeface="Candara" pitchFamily="34" charset="0"/>
                  </a:rPr>
                  <a:t>410 or 243 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nm</a:t>
                </a:r>
                <a:endParaRPr lang="en-GB" dirty="0">
                  <a:solidFill>
                    <a:srgbClr val="CC0000"/>
                  </a:solidFill>
                  <a:latin typeface="Candara" pitchFamily="34" charset="0"/>
                </a:endParaRPr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1618404" y="3743971"/>
              <a:ext cx="6455554" cy="2744418"/>
              <a:chOff x="148834" y="3610406"/>
              <a:chExt cx="6455554" cy="2744418"/>
            </a:xfrm>
          </p:grpSpPr>
          <p:sp>
            <p:nvSpPr>
              <p:cNvPr id="27" name="Arc 26"/>
              <p:cNvSpPr/>
              <p:nvPr/>
            </p:nvSpPr>
            <p:spPr>
              <a:xfrm flipV="1">
                <a:off x="1403648" y="3610406"/>
                <a:ext cx="2520280" cy="2456728"/>
              </a:xfrm>
              <a:prstGeom prst="arc">
                <a:avLst>
                  <a:gd name="adj1" fmla="val 12873083"/>
                  <a:gd name="adj2" fmla="val 16269707"/>
                </a:avLst>
              </a:prstGeom>
              <a:ln w="25400">
                <a:solidFill>
                  <a:schemeClr val="tx2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28" name="Hexagone 27"/>
              <p:cNvSpPr/>
              <p:nvPr/>
            </p:nvSpPr>
            <p:spPr>
              <a:xfrm>
                <a:off x="148834" y="4965232"/>
                <a:ext cx="1512168" cy="1332148"/>
              </a:xfrm>
              <a:prstGeom prst="hexagon">
                <a:avLst/>
              </a:prstGeom>
              <a:noFill/>
              <a:ln w="101600">
                <a:solidFill>
                  <a:schemeClr val="tx2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freezing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ogner un rectangle avec un coin diagonal 28"/>
                  <p:cNvSpPr/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gradFill flip="none" rotWithShape="1"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5000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effectLst/>
                  <a:scene3d>
                    <a:camera prst="orthographicFront"/>
                    <a:lightRig rig="glow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DECELERATOR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</a:t>
                    </a:r>
                    <a:r>
                      <a:rPr lang="fr-FR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9" name="Rogner un rectangle avec un coin diagonal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blipFill rotWithShape="0">
                    <a:blip r:embed="rId11"/>
                    <a:stretch>
                      <a:fillRect/>
                    </a:stretch>
                  </a:blipFill>
                  <a:ln w="1270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Rogner un rectangle avec un coin diagonal 29"/>
              <p:cNvSpPr/>
              <p:nvPr/>
            </p:nvSpPr>
            <p:spPr>
              <a:xfrm>
                <a:off x="5436096" y="5706752"/>
                <a:ext cx="1168292" cy="648072"/>
              </a:xfrm>
              <a:prstGeom prst="snip2DiagRect">
                <a:avLst>
                  <a:gd name="adj1" fmla="val 0"/>
                  <a:gd name="adj2" fmla="val 23385"/>
                </a:avLst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  <a:scene3d>
                <a:camera prst="orthographicFront"/>
                <a:lightRig rig="glow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7030A0"/>
                    </a:solidFill>
                    <a:latin typeface="Candara" pitchFamily="34" charset="0"/>
                  </a:rPr>
                  <a:t>FOCUS</a:t>
                </a:r>
                <a:endParaRPr lang="en-GB" b="1" dirty="0">
                  <a:solidFill>
                    <a:srgbClr val="7030A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ZoneTexte 30"/>
                  <p:cNvSpPr txBox="1"/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2000" b="1" dirty="0" smtClean="0">
                        <a:ln w="3175">
                          <a:noFill/>
                        </a:ln>
                        <a:solidFill>
                          <a:srgbClr val="7030A0"/>
                        </a:solidFill>
                        <a:latin typeface="Candara" pitchFamily="34" charset="0"/>
                      </a:rPr>
                      <a:t>ELENA</a:t>
                    </a:r>
                  </a:p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CERN-AD</a:t>
                    </a:r>
                    <a:endParaRPr lang="fr-FR" b="1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100 </a:t>
                    </a:r>
                    <a:r>
                      <a:rPr lang="en-GB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1" name="ZoneTexte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 t="-3521" b="-2042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" name="Groupe 12"/>
            <p:cNvGrpSpPr/>
            <p:nvPr/>
          </p:nvGrpSpPr>
          <p:grpSpPr>
            <a:xfrm>
              <a:off x="1865106" y="1268760"/>
              <a:ext cx="6247119" cy="1906864"/>
              <a:chOff x="341105" y="1268760"/>
              <a:chExt cx="6247119" cy="190686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ogner un rectangle avec un coin diagonal 13"/>
                  <p:cNvSpPr/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rise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CAPTURE  &amp;  COOLING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Be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sz="1600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4" name="Rogner un rectangle avec un coin diagonal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blipFill rotWithShape="0">
                    <a:blip r:embed="rId13"/>
                    <a:stretch>
                      <a:fillRect t="-13187" b="-3297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5" name="Groupe 14"/>
              <p:cNvGrpSpPr/>
              <p:nvPr/>
            </p:nvGrpSpPr>
            <p:grpSpPr>
              <a:xfrm>
                <a:off x="341105" y="1559917"/>
                <a:ext cx="5016229" cy="1615707"/>
                <a:chOff x="341105" y="1559917"/>
                <a:chExt cx="5016229" cy="1615707"/>
              </a:xfrm>
            </p:grpSpPr>
            <p:grpSp>
              <p:nvGrpSpPr>
                <p:cNvPr id="16" name="Groupe 15"/>
                <p:cNvGrpSpPr/>
                <p:nvPr/>
              </p:nvGrpSpPr>
              <p:grpSpPr>
                <a:xfrm>
                  <a:off x="341105" y="1559917"/>
                  <a:ext cx="4693827" cy="1615707"/>
                  <a:chOff x="395535" y="1226417"/>
                  <a:chExt cx="4693827" cy="1615707"/>
                </a:xfrm>
              </p:grpSpPr>
              <p:sp>
                <p:nvSpPr>
                  <p:cNvPr id="18" name="Rogner un rectangle avec un coin diagonal 17"/>
                  <p:cNvSpPr/>
                  <p:nvPr/>
                </p:nvSpPr>
                <p:spPr>
                  <a:xfrm>
                    <a:off x="1983273" y="1388712"/>
                    <a:ext cx="1724631" cy="1453412"/>
                  </a:xfrm>
                  <a:prstGeom prst="snip2DiagRect">
                    <a:avLst>
                      <a:gd name="adj1" fmla="val 16477"/>
                      <a:gd name="adj2" fmla="val 16667"/>
                    </a:avLst>
                  </a:prstGeom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40000"/>
                          <a:lumOff val="6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cene3d>
                    <a:camera prst="orthographicFront"/>
                    <a:lightRig rig="threeP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b="1" dirty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ndara" pitchFamily="34" charset="0"/>
                    </a:endParaRPr>
                  </a:p>
                  <a:p>
                    <a:pPr algn="ctr"/>
                    <a:r>
                      <a:rPr lang="fr-FR" b="1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DETECTION</a:t>
                    </a:r>
                    <a:endParaRPr lang="en-GB" b="1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Rogner un rectangle avec un coin diagonal 18"/>
                      <p:cNvSpPr/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gradFill>
                        <a:gsLst>
                          <a:gs pos="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50000">
                            <a:schemeClr val="accent6">
                              <a:lumMod val="40000"/>
                              <a:lumOff val="60000"/>
                            </a:schemeClr>
                          </a:gs>
                          <a:gs pos="100000">
                            <a:schemeClr val="accent6">
                              <a:lumMod val="20000"/>
                              <a:lumOff val="80000"/>
                            </a:schemeClr>
                          </a:gs>
                        </a:gsLst>
                        <a:lin ang="16200000" scaled="1"/>
                      </a:grad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  <a:scene3d>
                        <a:camera prst="orthographicFront"/>
                        <a:lightRig rig="sunrise" dir="t"/>
                      </a:scene3d>
                      <a:sp3d prstMaterial="clear"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1 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Be</m:t>
                                  </m:r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fr-FR" i="1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1 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fr-FR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14:m>
                          <m:oMath xmlns:m="http://schemas.openxmlformats.org/officeDocument/2006/math"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∼</m:t>
                            </m:r>
                          </m:oMath>
                        </a14:m>
                        <a:r>
                          <a:rPr lang="en-GB" dirty="0">
                            <a:solidFill>
                              <a:srgbClr val="002060"/>
                            </a:solidFill>
                            <a:latin typeface="Candara" pitchFamily="34" charset="0"/>
                          </a:rPr>
                          <a:t> neV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19" name="Rogner un rectangle avec un coin diagonal 1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blipFill rotWithShape="0">
                        <a:blip r:embed="rId14"/>
                        <a:stretch>
                          <a:fillRect r="-2454" b="-15942"/>
                        </a:stretch>
                      </a:blip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0" name="Arc 19"/>
                  <p:cNvSpPr/>
                  <p:nvPr/>
                </p:nvSpPr>
                <p:spPr>
                  <a:xfrm flipH="1">
                    <a:off x="2841923" y="1226417"/>
                    <a:ext cx="451935" cy="522335"/>
                  </a:xfrm>
                  <a:prstGeom prst="arc">
                    <a:avLst/>
                  </a:prstGeom>
                  <a:ln w="2540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cxnSp>
                <p:nvCxnSpPr>
                  <p:cNvPr id="21" name="Connecteur droit 20"/>
                  <p:cNvCxnSpPr>
                    <a:stCxn id="14" idx="2"/>
                    <a:endCxn id="20" idx="0"/>
                  </p:cNvCxnSpPr>
                  <p:nvPr/>
                </p:nvCxnSpPr>
                <p:spPr>
                  <a:xfrm flipH="1">
                    <a:off x="3067891" y="1226417"/>
                    <a:ext cx="667506" cy="0"/>
                  </a:xfrm>
                  <a:prstGeom prst="line">
                    <a:avLst/>
                  </a:prstGeom>
                  <a:ln w="25400">
                    <a:solidFill>
                      <a:schemeClr val="tx2"/>
                    </a:solidFill>
                    <a:headEnd type="none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/>
                  <p:cNvCxnSpPr/>
                  <p:nvPr/>
                </p:nvCxnSpPr>
                <p:spPr>
                  <a:xfrm>
                    <a:off x="2159640" y="2726420"/>
                    <a:ext cx="1368152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Rogner un rectangle avec un coin diagonal 22"/>
                  <p:cNvSpPr/>
                  <p:nvPr/>
                </p:nvSpPr>
                <p:spPr>
                  <a:xfrm>
                    <a:off x="3960814" y="1827375"/>
                    <a:ext cx="1128548" cy="746621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LASERS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313 nm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4" name="Rogner un rectangle avec un coin diagonal 23"/>
                  <p:cNvSpPr/>
                  <p:nvPr/>
                </p:nvSpPr>
                <p:spPr>
                  <a:xfrm>
                    <a:off x="395535" y="1724480"/>
                    <a:ext cx="1299095" cy="626669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ln w="3175">
                          <a:noFill/>
                        </a:ln>
                        <a:solidFill>
                          <a:srgbClr val="CC0000"/>
                        </a:solidFill>
                        <a:latin typeface="Candara" pitchFamily="34" charset="0"/>
                      </a:rPr>
                      <a:t>LASER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1.64 µm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5" name="Forme libre 24"/>
                  <p:cNvSpPr/>
                  <p:nvPr/>
                </p:nvSpPr>
                <p:spPr>
                  <a:xfrm rot="12069276">
                    <a:off x="3097257" y="1828300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6" name="Forme libre 25"/>
                  <p:cNvSpPr/>
                  <p:nvPr/>
                </p:nvSpPr>
                <p:spPr>
                  <a:xfrm>
                    <a:off x="1673277" y="1906493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</p:grpSp>
            <p:sp>
              <p:nvSpPr>
                <p:cNvPr id="17" name="Forme libre 16"/>
                <p:cNvSpPr/>
                <p:nvPr/>
              </p:nvSpPr>
              <p:spPr>
                <a:xfrm rot="7371565">
                  <a:off x="4873465" y="2195524"/>
                  <a:ext cx="882499" cy="85239"/>
                </a:xfrm>
                <a:custGeom>
                  <a:avLst/>
                  <a:gdLst>
                    <a:gd name="connsiteX0" fmla="*/ 0 w 2878282"/>
                    <a:gd name="connsiteY0" fmla="*/ 904031 h 924813"/>
                    <a:gd name="connsiteX1" fmla="*/ 176646 w 2878282"/>
                    <a:gd name="connsiteY1" fmla="*/ 10413 h 924813"/>
                    <a:gd name="connsiteX2" fmla="*/ 363682 w 2878282"/>
                    <a:gd name="connsiteY2" fmla="*/ 904031 h 924813"/>
                    <a:gd name="connsiteX3" fmla="*/ 509155 w 2878282"/>
                    <a:gd name="connsiteY3" fmla="*/ 20804 h 924813"/>
                    <a:gd name="connsiteX4" fmla="*/ 706582 w 2878282"/>
                    <a:gd name="connsiteY4" fmla="*/ 914422 h 924813"/>
                    <a:gd name="connsiteX5" fmla="*/ 893618 w 2878282"/>
                    <a:gd name="connsiteY5" fmla="*/ 10413 h 924813"/>
                    <a:gd name="connsiteX6" fmla="*/ 1070264 w 2878282"/>
                    <a:gd name="connsiteY6" fmla="*/ 914422 h 924813"/>
                    <a:gd name="connsiteX7" fmla="*/ 1226127 w 2878282"/>
                    <a:gd name="connsiteY7" fmla="*/ 20804 h 924813"/>
                    <a:gd name="connsiteX8" fmla="*/ 1402773 w 2878282"/>
                    <a:gd name="connsiteY8" fmla="*/ 904031 h 924813"/>
                    <a:gd name="connsiteX9" fmla="*/ 1589809 w 2878282"/>
                    <a:gd name="connsiteY9" fmla="*/ 20804 h 924813"/>
                    <a:gd name="connsiteX10" fmla="*/ 1776846 w 2878282"/>
                    <a:gd name="connsiteY10" fmla="*/ 914422 h 924813"/>
                    <a:gd name="connsiteX11" fmla="*/ 1984664 w 2878282"/>
                    <a:gd name="connsiteY11" fmla="*/ 22 h 924813"/>
                    <a:gd name="connsiteX12" fmla="*/ 2150918 w 2878282"/>
                    <a:gd name="connsiteY12" fmla="*/ 924813 h 924813"/>
                    <a:gd name="connsiteX13" fmla="*/ 2337955 w 2878282"/>
                    <a:gd name="connsiteY13" fmla="*/ 22 h 924813"/>
                    <a:gd name="connsiteX14" fmla="*/ 2504209 w 2878282"/>
                    <a:gd name="connsiteY14" fmla="*/ 893640 h 924813"/>
                    <a:gd name="connsiteX15" fmla="*/ 2701637 w 2878282"/>
                    <a:gd name="connsiteY15" fmla="*/ 20804 h 924813"/>
                    <a:gd name="connsiteX16" fmla="*/ 2878282 w 2878282"/>
                    <a:gd name="connsiteY16" fmla="*/ 904031 h 92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78282" h="924813">
                      <a:moveTo>
                        <a:pt x="0" y="904031"/>
                      </a:moveTo>
                      <a:cubicBezTo>
                        <a:pt x="58016" y="457222"/>
                        <a:pt x="116032" y="10413"/>
                        <a:pt x="176646" y="10413"/>
                      </a:cubicBezTo>
                      <a:cubicBezTo>
                        <a:pt x="237260" y="10413"/>
                        <a:pt x="308264" y="902299"/>
                        <a:pt x="363682" y="904031"/>
                      </a:cubicBezTo>
                      <a:cubicBezTo>
                        <a:pt x="419100" y="905763"/>
                        <a:pt x="452005" y="19072"/>
                        <a:pt x="509155" y="20804"/>
                      </a:cubicBezTo>
                      <a:cubicBezTo>
                        <a:pt x="566305" y="22536"/>
                        <a:pt x="642505" y="916154"/>
                        <a:pt x="706582" y="914422"/>
                      </a:cubicBezTo>
                      <a:cubicBezTo>
                        <a:pt x="770659" y="912690"/>
                        <a:pt x="833004" y="10413"/>
                        <a:pt x="893618" y="10413"/>
                      </a:cubicBezTo>
                      <a:cubicBezTo>
                        <a:pt x="954232" y="10413"/>
                        <a:pt x="1014846" y="912690"/>
                        <a:pt x="1070264" y="914422"/>
                      </a:cubicBezTo>
                      <a:cubicBezTo>
                        <a:pt x="1125682" y="916154"/>
                        <a:pt x="1170709" y="22536"/>
                        <a:pt x="1226127" y="20804"/>
                      </a:cubicBezTo>
                      <a:cubicBezTo>
                        <a:pt x="1281545" y="19072"/>
                        <a:pt x="1342159" y="904031"/>
                        <a:pt x="1402773" y="904031"/>
                      </a:cubicBezTo>
                      <a:cubicBezTo>
                        <a:pt x="1463387" y="904031"/>
                        <a:pt x="1527464" y="19072"/>
                        <a:pt x="1589809" y="20804"/>
                      </a:cubicBezTo>
                      <a:cubicBezTo>
                        <a:pt x="1652154" y="22536"/>
                        <a:pt x="1711037" y="917886"/>
                        <a:pt x="1776846" y="914422"/>
                      </a:cubicBezTo>
                      <a:cubicBezTo>
                        <a:pt x="1842655" y="910958"/>
                        <a:pt x="1922319" y="-1710"/>
                        <a:pt x="1984664" y="22"/>
                      </a:cubicBezTo>
                      <a:cubicBezTo>
                        <a:pt x="2047009" y="1754"/>
                        <a:pt x="2092036" y="924813"/>
                        <a:pt x="2150918" y="924813"/>
                      </a:cubicBezTo>
                      <a:cubicBezTo>
                        <a:pt x="2209800" y="924813"/>
                        <a:pt x="2279073" y="5217"/>
                        <a:pt x="2337955" y="22"/>
                      </a:cubicBezTo>
                      <a:cubicBezTo>
                        <a:pt x="2396837" y="-5173"/>
                        <a:pt x="2443595" y="890176"/>
                        <a:pt x="2504209" y="893640"/>
                      </a:cubicBezTo>
                      <a:cubicBezTo>
                        <a:pt x="2564823" y="897104"/>
                        <a:pt x="2639292" y="19072"/>
                        <a:pt x="2701637" y="20804"/>
                      </a:cubicBezTo>
                      <a:cubicBezTo>
                        <a:pt x="2763982" y="22536"/>
                        <a:pt x="2821132" y="463283"/>
                        <a:pt x="2878282" y="904031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7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2015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1962146"/>
          </a:xfrm>
        </p:spPr>
        <p:txBody>
          <a:bodyPr/>
          <a:lstStyle/>
          <a:p>
            <a:r>
              <a:rPr lang="en-GB" sz="2800" dirty="0"/>
              <a:t>The GBAR collaboration got new </a:t>
            </a:r>
            <a:r>
              <a:rPr lang="en-GB" sz="2800" dirty="0" smtClean="0"/>
              <a:t>forces</a:t>
            </a:r>
          </a:p>
          <a:p>
            <a:pPr lvl="1"/>
            <a:r>
              <a:rPr lang="en-GB" sz="2400" dirty="0" smtClean="0"/>
              <a:t>2 </a:t>
            </a:r>
            <a:r>
              <a:rPr lang="en-GB" sz="2400" dirty="0"/>
              <a:t>Korean </a:t>
            </a:r>
            <a:r>
              <a:rPr lang="en-GB" sz="2400" dirty="0" smtClean="0"/>
              <a:t>groups</a:t>
            </a:r>
          </a:p>
          <a:p>
            <a:pPr lvl="1"/>
            <a:r>
              <a:rPr lang="en-GB" sz="2400" dirty="0" smtClean="0"/>
              <a:t>New </a:t>
            </a:r>
            <a:r>
              <a:rPr lang="en-GB" sz="2400" dirty="0"/>
              <a:t>technical </a:t>
            </a:r>
            <a:r>
              <a:rPr lang="en-GB" sz="2400" dirty="0" smtClean="0"/>
              <a:t>coordinator</a:t>
            </a:r>
          </a:p>
          <a:p>
            <a:r>
              <a:rPr lang="en-GB" sz="2800" dirty="0" smtClean="0"/>
              <a:t>All subparts of the experiment are now covered</a:t>
            </a:r>
            <a:endParaRPr lang="en-GB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20</a:t>
            </a:fld>
            <a:endParaRPr lang="en-US">
              <a:latin typeface="Calibri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4095751"/>
            <a:ext cx="9144000" cy="21236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ctr"/>
            <a:r>
              <a:rPr lang="en-GB" sz="2800" dirty="0" smtClean="0"/>
              <a:t>GBAR </a:t>
            </a:r>
            <a:r>
              <a:rPr lang="en-GB" sz="2800" dirty="0"/>
              <a:t>starts installation at CERN in </a:t>
            </a:r>
            <a:r>
              <a:rPr lang="en-GB" sz="2800" dirty="0" smtClean="0"/>
              <a:t>2016:</a:t>
            </a:r>
          </a:p>
          <a:p>
            <a:pPr marL="799932" lvl="1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Linac bunker (Jan.-Apr.)</a:t>
            </a:r>
          </a:p>
          <a:p>
            <a:pPr marL="799932" lvl="1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Linac installation and commissioning (June)</a:t>
            </a:r>
          </a:p>
          <a:p>
            <a:pPr marL="799932" lvl="1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Installation of the e+ beam line (Sept.)</a:t>
            </a:r>
          </a:p>
          <a:p>
            <a:pPr marL="799932" lvl="1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Start installation of the decelerator </a:t>
            </a: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aims to be in phase with ELENA commissioning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742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7228" y="1542516"/>
            <a:ext cx="7772400" cy="1362075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21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202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GBAR Planning…</a:t>
            </a:r>
            <a:endParaRPr lang="en-GB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22</a:t>
            </a:fld>
            <a:endParaRPr lang="en-US">
              <a:latin typeface="Calibri"/>
            </a:endParaRPr>
          </a:p>
        </p:txBody>
      </p: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760513"/>
              </p:ext>
            </p:extLst>
          </p:nvPr>
        </p:nvGraphicFramePr>
        <p:xfrm>
          <a:off x="50833" y="1366097"/>
          <a:ext cx="9095424" cy="4990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Feuille de calcul" r:id="rId4" imgW="10277383" imgH="5638636" progId="Excel.Sheet.12">
                  <p:embed/>
                </p:oleObj>
              </mc:Choice>
              <mc:Fallback>
                <p:oleObj name="Feuille de calcul" r:id="rId4" imgW="10277383" imgH="563863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833" y="1366097"/>
                        <a:ext cx="9095424" cy="4990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946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r>
              <a:rPr lang="fr-FR" dirty="0" smtClean="0"/>
              <a:t> of 2015 progresses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3"/>
            <a:ext cx="9144000" cy="4525963"/>
          </a:xfrm>
        </p:spPr>
        <p:txBody>
          <a:bodyPr/>
          <a:lstStyle/>
          <a:p>
            <a:pPr algn="ctr"/>
            <a:r>
              <a:rPr lang="en-GB" dirty="0" smtClean="0"/>
              <a:t>Linac /Bunker/Cern installation</a:t>
            </a:r>
          </a:p>
          <a:p>
            <a:pPr algn="ctr"/>
            <a:r>
              <a:rPr lang="en-GB" dirty="0" smtClean="0"/>
              <a:t>Positron source/beam line /interaction chamber</a:t>
            </a:r>
          </a:p>
          <a:p>
            <a:pPr algn="ctr"/>
            <a:r>
              <a:rPr lang="en-GB" dirty="0" smtClean="0"/>
              <a:t>Antiproton deceleration</a:t>
            </a:r>
          </a:p>
          <a:p>
            <a:pPr algn="ctr"/>
            <a:r>
              <a:rPr lang="en-GB" dirty="0" smtClean="0"/>
              <a:t>Antihydrogen cooling</a:t>
            </a:r>
          </a:p>
          <a:p>
            <a:pPr algn="ctr"/>
            <a:r>
              <a:rPr lang="en-GB" dirty="0" smtClean="0"/>
              <a:t>Free fall detector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3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2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 smtClean="0">
                <a:latin typeface="Calibri"/>
                <a:ea typeface="ＭＳ Ｐゴシック"/>
              </a:rPr>
              <a:t>18/01/2016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Y. Sacquin            SPSC - GBAR </a:t>
            </a:r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349B-E877-DF4F-BBE8-5DCA54AAD1EA}" type="slidenum">
              <a:rPr lang="fr-FR" altLang="ja-JP" smtClean="0">
                <a:latin typeface="Calibri"/>
                <a:ea typeface="ＭＳ Ｐゴシック"/>
              </a:rPr>
              <a:pPr/>
              <a:t>4</a:t>
            </a:fld>
            <a:endParaRPr lang="fr-FR" altLang="ja-JP">
              <a:latin typeface="Calibri"/>
              <a:ea typeface="ＭＳ Ｐゴシック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524000" y="51179"/>
            <a:ext cx="52653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GBAR </a:t>
            </a:r>
            <a:r>
              <a:rPr lang="fr-FR" sz="44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synoptic</a:t>
            </a:r>
            <a:r>
              <a:rPr lang="fr-FR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44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view</a:t>
            </a:r>
            <a:endParaRPr lang="fr-FR" sz="4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565070" y="1190507"/>
            <a:ext cx="9329363" cy="4731916"/>
            <a:chOff x="1577074" y="1268760"/>
            <a:chExt cx="9670844" cy="5219629"/>
          </a:xfrm>
        </p:grpSpPr>
        <p:grpSp>
          <p:nvGrpSpPr>
            <p:cNvPr id="9" name="Groupe 8"/>
            <p:cNvGrpSpPr/>
            <p:nvPr/>
          </p:nvGrpSpPr>
          <p:grpSpPr>
            <a:xfrm>
              <a:off x="1577074" y="3460757"/>
              <a:ext cx="6570730" cy="912408"/>
              <a:chOff x="107504" y="3305420"/>
              <a:chExt cx="6570730" cy="912408"/>
            </a:xfrm>
            <a:scene3d>
              <a:camera prst="orthographicFront"/>
              <a:lightRig rig="sunrise" dir="t"/>
            </a:scene3d>
          </p:grpSpPr>
          <p:sp>
            <p:nvSpPr>
              <p:cNvPr id="49" name="Rogner un rectangle avec un coin diagonal 48"/>
              <p:cNvSpPr/>
              <p:nvPr/>
            </p:nvSpPr>
            <p:spPr>
              <a:xfrm>
                <a:off x="5264158" y="3405120"/>
                <a:ext cx="1414076" cy="720080"/>
              </a:xfrm>
              <a:prstGeom prst="snip2DiagRect">
                <a:avLst>
                  <a:gd name="adj1" fmla="val 0"/>
                  <a:gd name="adj2" fmla="val 22714"/>
                </a:avLst>
              </a:prstGeom>
              <a:gradFill>
                <a:gsLst>
                  <a:gs pos="0">
                    <a:srgbClr val="CCFF99"/>
                  </a:gs>
                  <a:gs pos="50000">
                    <a:srgbClr val="CCFF99">
                      <a:lumMod val="40000"/>
                      <a:lumOff val="60000"/>
                    </a:srgb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12700">
                <a:noFill/>
              </a:ln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>
                    <a:solidFill>
                      <a:srgbClr val="00B050"/>
                    </a:solidFill>
                    <a:latin typeface="Candara" pitchFamily="34" charset="0"/>
                  </a:rPr>
                  <a:t>MR TRAP</a:t>
                </a:r>
                <a:endParaRPr lang="en-GB" b="1" dirty="0">
                  <a:solidFill>
                    <a:srgbClr val="00B05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ogner un rectangle avec un coin diagonal 49"/>
                  <p:cNvSpPr/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gradFill flip="none" rotWithShape="1"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0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LINAC </a:t>
                    </a:r>
                    <a:r>
                      <a:rPr lang="fr-FR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en-GB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10  </a:t>
                    </a:r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MeV</a:t>
                    </a:r>
                  </a:p>
                </p:txBody>
              </p:sp>
            </mc:Choice>
            <mc:Fallback xmlns="">
              <p:sp>
                <p:nvSpPr>
                  <p:cNvPr id="50" name="Rogner un rectangle avec un coin diagonal 4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504" y="3398836"/>
                    <a:ext cx="1530170" cy="720080"/>
                  </a:xfrm>
                  <a:prstGeom prst="snip2DiagRect">
                    <a:avLst/>
                  </a:prstGeom>
                  <a:blipFill rotWithShape="0">
                    <a:blip r:embed="rId3"/>
                    <a:stretch>
                      <a:fillRect t="-4464" b="-13393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ogner un rectangle avec un coin diagonal 50"/>
                  <p:cNvSpPr/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Buffer </a:t>
                    </a:r>
                    <a:r>
                      <a:rPr lang="fr-FR" b="1" dirty="0" err="1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Gas</a:t>
                    </a:r>
                    <a:endParaRPr lang="fr-FR" b="1" dirty="0" smtClean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1  </a:t>
                    </a:r>
                    <a:r>
                      <a:rPr lang="en-GB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1" name="Rogner un rectangle avec un coin diagonal 5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17894" y="3400056"/>
                    <a:ext cx="1530170" cy="720080"/>
                  </a:xfrm>
                  <a:prstGeom prst="snip2DiagRect">
                    <a:avLst>
                      <a:gd name="adj1" fmla="val 21164"/>
                      <a:gd name="adj2" fmla="val 0"/>
                    </a:avLst>
                  </a:prstGeom>
                  <a:blipFill rotWithShape="0">
                    <a:blip r:embed="rId4"/>
                    <a:stretch>
                      <a:fillRect t="-1786" b="-10714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2" name="Connecteur droit 51"/>
              <p:cNvCxnSpPr/>
              <p:nvPr/>
            </p:nvCxnSpPr>
            <p:spPr>
              <a:xfrm flipH="1" flipV="1">
                <a:off x="1637674" y="3758876"/>
                <a:ext cx="113914" cy="274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 flipH="1">
                <a:off x="3470108" y="3760096"/>
                <a:ext cx="147786" cy="152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/>
              <p:cNvCxnSpPr/>
              <p:nvPr/>
            </p:nvCxnSpPr>
            <p:spPr>
              <a:xfrm flipH="1" flipV="1">
                <a:off x="5148064" y="3760096"/>
                <a:ext cx="116094" cy="5064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ogner un rectangle à un seul coin 56"/>
                  <p:cNvSpPr/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gradFill>
                    <a:gsLst>
                      <a:gs pos="0">
                        <a:srgbClr val="CCFF99"/>
                      </a:gs>
                      <a:gs pos="50000">
                        <a:srgbClr val="CCFF99">
                          <a:lumMod val="40000"/>
                          <a:lumOff val="60000"/>
                        </a:srgbClr>
                      </a:gs>
                      <a:gs pos="100000">
                        <a:schemeClr val="accent3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600" b="1" dirty="0" smtClean="0">
                        <a:solidFill>
                          <a:srgbClr val="00B050"/>
                        </a:solidFill>
                        <a:latin typeface="Candara" pitchFamily="34" charset="0"/>
                      </a:rPr>
                      <a:t>W  TARGET &amp; MODERATOR</a:t>
                    </a:r>
                  </a:p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 sz="160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GB" sz="1600" dirty="0">
                        <a:solidFill>
                          <a:srgbClr val="00B050"/>
                        </a:solidFill>
                        <a:latin typeface="Candara" pitchFamily="34" charset="0"/>
                      </a:rPr>
                      <a:t>  3  </a:t>
                    </a:r>
                    <a:r>
                      <a:rPr lang="en-GB" sz="1600" dirty="0" err="1">
                        <a:solidFill>
                          <a:srgbClr val="00B050"/>
                        </a:solidFill>
                        <a:latin typeface="Candara" pitchFamily="34" charset="0"/>
                      </a:rPr>
                      <a:t>eV</a:t>
                    </a:r>
                    <a:endParaRPr lang="en-GB" sz="1600" dirty="0">
                      <a:solidFill>
                        <a:srgbClr val="00B05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7" name="Rogner un rectangle à un seul coin 5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51588" y="3305420"/>
                    <a:ext cx="1718520" cy="912408"/>
                  </a:xfrm>
                  <a:prstGeom prst="snip1Rect">
                    <a:avLst>
                      <a:gd name="adj" fmla="val 26212"/>
                    </a:avLst>
                  </a:prstGeom>
                  <a:blipFill rotWithShape="0">
                    <a:blip r:embed="rId5"/>
                    <a:stretch>
                      <a:fillRect b="-14286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0" name="Groupe 9"/>
            <p:cNvGrpSpPr/>
            <p:nvPr/>
          </p:nvGrpSpPr>
          <p:grpSpPr>
            <a:xfrm>
              <a:off x="7045670" y="1268760"/>
              <a:ext cx="4202248" cy="5120096"/>
              <a:chOff x="5482320" y="1161367"/>
              <a:chExt cx="4202248" cy="5120096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5482320" y="1510559"/>
                <a:ext cx="4202248" cy="4604177"/>
                <a:chOff x="5482320" y="1510559"/>
                <a:chExt cx="4202248" cy="4604177"/>
              </a:xfrm>
            </p:grpSpPr>
            <p:sp>
              <p:nvSpPr>
                <p:cNvPr id="43" name="Rogner un rectangle avec un coin diagonal 42"/>
                <p:cNvSpPr/>
                <p:nvPr/>
              </p:nvSpPr>
              <p:spPr>
                <a:xfrm>
                  <a:off x="7046776" y="4223528"/>
                  <a:ext cx="1080120" cy="1224136"/>
                </a:xfrm>
                <a:prstGeom prst="snip2DiagRect">
                  <a:avLst>
                    <a:gd name="adj1" fmla="val 16125"/>
                    <a:gd name="adj2" fmla="val 16667"/>
                  </a:avLst>
                </a:pr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16200000" scaled="1"/>
                </a:gradFill>
                <a:ln w="12700">
                  <a:noFill/>
                </a:ln>
                <a:scene3d>
                  <a:camera prst="orthographicFront"/>
                  <a:lightRig rig="glow" dir="t"/>
                </a:scene3d>
                <a:sp3d prstMaterial="clear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400" b="1" dirty="0">
                      <a:solidFill>
                        <a:srgbClr val="00B050"/>
                      </a:solidFill>
                      <a:latin typeface="Candara" pitchFamily="34" charset="0"/>
                    </a:rPr>
                    <a:t>Ps</a:t>
                  </a:r>
                  <a:endParaRPr lang="en-GB" sz="2400" b="1" dirty="0">
                    <a:solidFill>
                      <a:srgbClr val="00B050"/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4" name="Arc 43"/>
                <p:cNvSpPr/>
                <p:nvPr/>
              </p:nvSpPr>
              <p:spPr>
                <a:xfrm flipV="1">
                  <a:off x="5482320" y="4818592"/>
                  <a:ext cx="2092244" cy="1296144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5702355" y="3768728"/>
                  <a:ext cx="1764196" cy="900100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5508104" y="1510559"/>
                  <a:ext cx="2075773" cy="1692188"/>
                </a:xfrm>
                <a:prstGeom prst="arc">
                  <a:avLst/>
                </a:prstGeom>
                <a:ln w="25400">
                  <a:solidFill>
                    <a:schemeClr val="tx2"/>
                  </a:solidFill>
                  <a:headEnd type="stealth" w="lg" len="lg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 flipH="1">
                  <a:off x="7582611" y="1520059"/>
                  <a:ext cx="2101957" cy="1692188"/>
                </a:xfrm>
                <a:prstGeom prst="arc">
                  <a:avLst>
                    <a:gd name="adj1" fmla="val 17876270"/>
                    <a:gd name="adj2" fmla="val 0"/>
                  </a:avLst>
                </a:prstGeom>
                <a:ln w="25400">
                  <a:solidFill>
                    <a:schemeClr val="tx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  <p:cxnSp>
              <p:nvCxnSpPr>
                <p:cNvPr id="48" name="Connecteur droit 47"/>
                <p:cNvCxnSpPr>
                  <a:stCxn id="47" idx="2"/>
                </p:cNvCxnSpPr>
                <p:nvPr/>
              </p:nvCxnSpPr>
              <p:spPr>
                <a:xfrm>
                  <a:off x="7582611" y="2366153"/>
                  <a:ext cx="4225" cy="1857375"/>
                </a:xfrm>
                <a:prstGeom prst="line">
                  <a:avLst/>
                </a:prstGeom>
                <a:ln w="25400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ZoneTexte 36"/>
                  <p:cNvSpPr txBox="1"/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7" name="ZoneTexte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6953267" y="5912131"/>
                    <a:ext cx="771365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7463" t="-1010" r="-14925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ZoneTexte 37"/>
                  <p:cNvSpPr txBox="1"/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>
                        <a:solidFill>
                          <a:prstClr val="white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e</m:t>
                            </m:r>
                          </m:e>
                          <m:sup>
                            <m:r>
                              <a:rPr lang="fr-FR">
                                <a:solidFill>
                                  <a:prstClr val="white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8" name="ZoneTexte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626090">
                    <a:off x="6615177" y="3486176"/>
                    <a:ext cx="888320" cy="36933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l="-7097" t="-6897" b="-8046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ZoneTexte 38"/>
                  <p:cNvSpPr txBox="1"/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9" name="ZoneTexte 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239203">
                    <a:off x="7778864" y="1676204"/>
                    <a:ext cx="771365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6667" t="-1010" r="-14074" b="-2222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Connecteur droit 39"/>
              <p:cNvCxnSpPr>
                <a:endCxn id="47" idx="2"/>
              </p:cNvCxnSpPr>
              <p:nvPr/>
            </p:nvCxnSpPr>
            <p:spPr>
              <a:xfrm flipH="1">
                <a:off x="7582611" y="1458691"/>
                <a:ext cx="2112" cy="907462"/>
              </a:xfrm>
              <a:prstGeom prst="line">
                <a:avLst/>
              </a:prstGeom>
              <a:ln w="254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ZoneTexte 40"/>
                  <p:cNvSpPr txBox="1"/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H</m:t>
                            </m:r>
                          </m:e>
                        </m:acc>
                      </m:oMath>
                    </a14:m>
                    <a:r>
                      <a:rPr lang="fr-FR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 </a:t>
                    </a:r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1" name="ZoneTexte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6296" y="1161367"/>
                    <a:ext cx="801823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 l="-7087" t="-9091" r="-37795" b="-38182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ZoneTexte 41"/>
                  <p:cNvSpPr txBox="1"/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keV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2" name="ZoneTexte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06548">
                    <a:off x="6614985" y="1750657"/>
                    <a:ext cx="94051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11538" t="-6349" r="-16667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e 10"/>
            <p:cNvGrpSpPr/>
            <p:nvPr/>
          </p:nvGrpSpPr>
          <p:grpSpPr>
            <a:xfrm>
              <a:off x="5430385" y="4257887"/>
              <a:ext cx="4703249" cy="1280601"/>
              <a:chOff x="3930272" y="4146229"/>
              <a:chExt cx="4703249" cy="1280601"/>
            </a:xfrm>
          </p:grpSpPr>
          <p:sp>
            <p:nvSpPr>
              <p:cNvPr id="32" name="Organigramme : Données stockées 31"/>
              <p:cNvSpPr/>
              <p:nvPr/>
            </p:nvSpPr>
            <p:spPr>
              <a:xfrm rot="9212184">
                <a:off x="8554227" y="4146229"/>
                <a:ext cx="79294" cy="285834"/>
              </a:xfrm>
              <a:prstGeom prst="flowChartOnlineStorag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3" name="Forme libre 32"/>
              <p:cNvSpPr/>
              <p:nvPr/>
            </p:nvSpPr>
            <p:spPr>
              <a:xfrm rot="19981108">
                <a:off x="6613697" y="5022554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4" name="Forme libre 33"/>
              <p:cNvSpPr/>
              <p:nvPr/>
            </p:nvSpPr>
            <p:spPr>
              <a:xfrm rot="9282242">
                <a:off x="7741733" y="4473602"/>
                <a:ext cx="882499" cy="85239"/>
              </a:xfrm>
              <a:custGeom>
                <a:avLst/>
                <a:gdLst>
                  <a:gd name="connsiteX0" fmla="*/ 0 w 2878282"/>
                  <a:gd name="connsiteY0" fmla="*/ 904031 h 924813"/>
                  <a:gd name="connsiteX1" fmla="*/ 176646 w 2878282"/>
                  <a:gd name="connsiteY1" fmla="*/ 10413 h 924813"/>
                  <a:gd name="connsiteX2" fmla="*/ 363682 w 2878282"/>
                  <a:gd name="connsiteY2" fmla="*/ 904031 h 924813"/>
                  <a:gd name="connsiteX3" fmla="*/ 509155 w 2878282"/>
                  <a:gd name="connsiteY3" fmla="*/ 20804 h 924813"/>
                  <a:gd name="connsiteX4" fmla="*/ 706582 w 2878282"/>
                  <a:gd name="connsiteY4" fmla="*/ 914422 h 924813"/>
                  <a:gd name="connsiteX5" fmla="*/ 893618 w 2878282"/>
                  <a:gd name="connsiteY5" fmla="*/ 10413 h 924813"/>
                  <a:gd name="connsiteX6" fmla="*/ 1070264 w 2878282"/>
                  <a:gd name="connsiteY6" fmla="*/ 914422 h 924813"/>
                  <a:gd name="connsiteX7" fmla="*/ 1226127 w 2878282"/>
                  <a:gd name="connsiteY7" fmla="*/ 20804 h 924813"/>
                  <a:gd name="connsiteX8" fmla="*/ 1402773 w 2878282"/>
                  <a:gd name="connsiteY8" fmla="*/ 904031 h 924813"/>
                  <a:gd name="connsiteX9" fmla="*/ 1589809 w 2878282"/>
                  <a:gd name="connsiteY9" fmla="*/ 20804 h 924813"/>
                  <a:gd name="connsiteX10" fmla="*/ 1776846 w 2878282"/>
                  <a:gd name="connsiteY10" fmla="*/ 914422 h 924813"/>
                  <a:gd name="connsiteX11" fmla="*/ 1984664 w 2878282"/>
                  <a:gd name="connsiteY11" fmla="*/ 22 h 924813"/>
                  <a:gd name="connsiteX12" fmla="*/ 2150918 w 2878282"/>
                  <a:gd name="connsiteY12" fmla="*/ 924813 h 924813"/>
                  <a:gd name="connsiteX13" fmla="*/ 2337955 w 2878282"/>
                  <a:gd name="connsiteY13" fmla="*/ 22 h 924813"/>
                  <a:gd name="connsiteX14" fmla="*/ 2504209 w 2878282"/>
                  <a:gd name="connsiteY14" fmla="*/ 893640 h 924813"/>
                  <a:gd name="connsiteX15" fmla="*/ 2701637 w 2878282"/>
                  <a:gd name="connsiteY15" fmla="*/ 20804 h 924813"/>
                  <a:gd name="connsiteX16" fmla="*/ 2878282 w 2878282"/>
                  <a:gd name="connsiteY16" fmla="*/ 904031 h 92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78282" h="924813">
                    <a:moveTo>
                      <a:pt x="0" y="904031"/>
                    </a:moveTo>
                    <a:cubicBezTo>
                      <a:pt x="58016" y="457222"/>
                      <a:pt x="116032" y="10413"/>
                      <a:pt x="176646" y="10413"/>
                    </a:cubicBezTo>
                    <a:cubicBezTo>
                      <a:pt x="237260" y="10413"/>
                      <a:pt x="308264" y="902299"/>
                      <a:pt x="363682" y="904031"/>
                    </a:cubicBezTo>
                    <a:cubicBezTo>
                      <a:pt x="419100" y="905763"/>
                      <a:pt x="452005" y="19072"/>
                      <a:pt x="509155" y="20804"/>
                    </a:cubicBezTo>
                    <a:cubicBezTo>
                      <a:pt x="566305" y="22536"/>
                      <a:pt x="642505" y="916154"/>
                      <a:pt x="706582" y="914422"/>
                    </a:cubicBezTo>
                    <a:cubicBezTo>
                      <a:pt x="770659" y="912690"/>
                      <a:pt x="833004" y="10413"/>
                      <a:pt x="893618" y="10413"/>
                    </a:cubicBezTo>
                    <a:cubicBezTo>
                      <a:pt x="954232" y="10413"/>
                      <a:pt x="1014846" y="912690"/>
                      <a:pt x="1070264" y="914422"/>
                    </a:cubicBezTo>
                    <a:cubicBezTo>
                      <a:pt x="1125682" y="916154"/>
                      <a:pt x="1170709" y="22536"/>
                      <a:pt x="1226127" y="20804"/>
                    </a:cubicBezTo>
                    <a:cubicBezTo>
                      <a:pt x="1281545" y="19072"/>
                      <a:pt x="1342159" y="904031"/>
                      <a:pt x="1402773" y="904031"/>
                    </a:cubicBezTo>
                    <a:cubicBezTo>
                      <a:pt x="1463387" y="904031"/>
                      <a:pt x="1527464" y="19072"/>
                      <a:pt x="1589809" y="20804"/>
                    </a:cubicBezTo>
                    <a:cubicBezTo>
                      <a:pt x="1652154" y="22536"/>
                      <a:pt x="1711037" y="917886"/>
                      <a:pt x="1776846" y="914422"/>
                    </a:cubicBezTo>
                    <a:cubicBezTo>
                      <a:pt x="1842655" y="910958"/>
                      <a:pt x="1922319" y="-1710"/>
                      <a:pt x="1984664" y="22"/>
                    </a:cubicBezTo>
                    <a:cubicBezTo>
                      <a:pt x="2047009" y="1754"/>
                      <a:pt x="2092036" y="924813"/>
                      <a:pt x="2150918" y="924813"/>
                    </a:cubicBezTo>
                    <a:cubicBezTo>
                      <a:pt x="2209800" y="924813"/>
                      <a:pt x="2279073" y="5217"/>
                      <a:pt x="2337955" y="22"/>
                    </a:cubicBezTo>
                    <a:cubicBezTo>
                      <a:pt x="2396837" y="-5173"/>
                      <a:pt x="2443595" y="890176"/>
                      <a:pt x="2504209" y="893640"/>
                    </a:cubicBezTo>
                    <a:cubicBezTo>
                      <a:pt x="2564823" y="897104"/>
                      <a:pt x="2639292" y="19072"/>
                      <a:pt x="2701637" y="20804"/>
                    </a:cubicBezTo>
                    <a:cubicBezTo>
                      <a:pt x="2763982" y="22536"/>
                      <a:pt x="2821132" y="463283"/>
                      <a:pt x="2878282" y="904031"/>
                    </a:cubicBezTo>
                  </a:path>
                </a:pathLst>
              </a:custGeom>
              <a:noFill/>
              <a:ln w="2540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35" name="Rogner un rectangle avec un coin diagonal 34"/>
              <p:cNvSpPr/>
              <p:nvPr/>
            </p:nvSpPr>
            <p:spPr>
              <a:xfrm>
                <a:off x="3930272" y="4969632"/>
                <a:ext cx="2749654" cy="457198"/>
              </a:xfrm>
              <a:prstGeom prst="snip2DiagRect">
                <a:avLst/>
              </a:prstGeom>
              <a:gradFill>
                <a:gsLst>
                  <a:gs pos="0">
                    <a:srgbClr val="FF9999"/>
                  </a:gs>
                  <a:gs pos="50000">
                    <a:srgbClr val="FF9999">
                      <a:lumMod val="40000"/>
                      <a:lumOff val="60000"/>
                    </a:srgbClr>
                  </a:gs>
                  <a:gs pos="100000">
                    <a:srgbClr val="FF9999">
                      <a:lumMod val="20000"/>
                      <a:lumOff val="80000"/>
                    </a:srgbClr>
                  </a:gs>
                </a:gsLst>
                <a:lin ang="16200000" scaled="1"/>
              </a:gradFill>
              <a:ln w="12700">
                <a:noFill/>
              </a:ln>
              <a:scene3d>
                <a:camera prst="orthographicFront"/>
                <a:lightRig rig="sunset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CC0000"/>
                    </a:solidFill>
                    <a:latin typeface="Candara" pitchFamily="34" charset="0"/>
                  </a:rPr>
                  <a:t>LASER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  </a:t>
                </a:r>
                <a:r>
                  <a:rPr lang="fr-FR" dirty="0" smtClean="0">
                    <a:solidFill>
                      <a:srgbClr val="CC0000"/>
                    </a:solidFill>
                    <a:latin typeface="Candara" pitchFamily="34" charset="0"/>
                  </a:rPr>
                  <a:t>410 or 243 </a:t>
                </a:r>
                <a:r>
                  <a:rPr lang="fr-FR" dirty="0">
                    <a:solidFill>
                      <a:srgbClr val="CC0000"/>
                    </a:solidFill>
                    <a:latin typeface="Candara" pitchFamily="34" charset="0"/>
                  </a:rPr>
                  <a:t>nm</a:t>
                </a:r>
                <a:endParaRPr lang="en-GB" dirty="0">
                  <a:solidFill>
                    <a:srgbClr val="CC0000"/>
                  </a:solidFill>
                  <a:latin typeface="Candara" pitchFamily="34" charset="0"/>
                </a:endParaRPr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1618404" y="3743971"/>
              <a:ext cx="6455554" cy="2744418"/>
              <a:chOff x="148834" y="3610406"/>
              <a:chExt cx="6455554" cy="2744418"/>
            </a:xfrm>
          </p:grpSpPr>
          <p:sp>
            <p:nvSpPr>
              <p:cNvPr id="27" name="Arc 26"/>
              <p:cNvSpPr/>
              <p:nvPr/>
            </p:nvSpPr>
            <p:spPr>
              <a:xfrm flipV="1">
                <a:off x="1403648" y="3610406"/>
                <a:ext cx="2520280" cy="2456728"/>
              </a:xfrm>
              <a:prstGeom prst="arc">
                <a:avLst>
                  <a:gd name="adj1" fmla="val 12873083"/>
                  <a:gd name="adj2" fmla="val 16269707"/>
                </a:avLst>
              </a:prstGeom>
              <a:ln w="25400">
                <a:solidFill>
                  <a:schemeClr val="tx2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p:sp>
            <p:nvSpPr>
              <p:cNvPr id="28" name="Hexagone 27"/>
              <p:cNvSpPr/>
              <p:nvPr/>
            </p:nvSpPr>
            <p:spPr>
              <a:xfrm>
                <a:off x="148834" y="4965232"/>
                <a:ext cx="1512168" cy="1332148"/>
              </a:xfrm>
              <a:prstGeom prst="hexagon">
                <a:avLst/>
              </a:prstGeom>
              <a:noFill/>
              <a:ln w="101600">
                <a:solidFill>
                  <a:schemeClr val="tx2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freezing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242852">
                      <a:lumMod val="60000"/>
                      <a:lumOff val="40000"/>
                    </a:srgbClr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ogner un rectangle avec un coin diagonal 28"/>
                  <p:cNvSpPr/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gradFill flip="none" rotWithShape="1"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5000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16200000" scaled="1"/>
                    <a:tileRect/>
                  </a:gradFill>
                  <a:ln w="12700">
                    <a:noFill/>
                  </a:ln>
                  <a:effectLst/>
                  <a:scene3d>
                    <a:camera prst="orthographicFront"/>
                    <a:lightRig rig="glow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DECELERATOR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</a:t>
                    </a:r>
                    <a:r>
                      <a:rPr lang="fr-FR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</a:t>
                    </a:r>
                    <a:r>
                      <a:rPr lang="fr-FR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9" name="Rogner un rectangle avec un coin diagonal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01447" y="5706752"/>
                    <a:ext cx="2736304" cy="648072"/>
                  </a:xfrm>
                  <a:prstGeom prst="snip2DiagRect">
                    <a:avLst>
                      <a:gd name="adj1" fmla="val 21836"/>
                      <a:gd name="adj2" fmla="val 0"/>
                    </a:avLst>
                  </a:prstGeom>
                  <a:blipFill rotWithShape="0">
                    <a:blip r:embed="rId11"/>
                    <a:stretch>
                      <a:fillRect/>
                    </a:stretch>
                  </a:blipFill>
                  <a:ln w="1270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0" name="Rogner un rectangle avec un coin diagonal 29"/>
              <p:cNvSpPr/>
              <p:nvPr/>
            </p:nvSpPr>
            <p:spPr>
              <a:xfrm>
                <a:off x="5436096" y="5706752"/>
                <a:ext cx="1168292" cy="648072"/>
              </a:xfrm>
              <a:prstGeom prst="snip2DiagRect">
                <a:avLst>
                  <a:gd name="adj1" fmla="val 0"/>
                  <a:gd name="adj2" fmla="val 23385"/>
                </a:avLst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  <a:scene3d>
                <a:camera prst="orthographicFront"/>
                <a:lightRig rig="glow" dir="t"/>
              </a:scene3d>
              <a:sp3d prstMaterial="clear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7030A0"/>
                    </a:solidFill>
                    <a:latin typeface="Candara" pitchFamily="34" charset="0"/>
                  </a:rPr>
                  <a:t>FOCUS</a:t>
                </a:r>
                <a:endParaRPr lang="en-GB" b="1" dirty="0">
                  <a:solidFill>
                    <a:srgbClr val="7030A0"/>
                  </a:solidFill>
                  <a:latin typeface="Candara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ZoneTexte 30"/>
                  <p:cNvSpPr txBox="1"/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2000" b="1" dirty="0" smtClean="0">
                        <a:ln w="3175">
                          <a:noFill/>
                        </a:ln>
                        <a:solidFill>
                          <a:srgbClr val="7030A0"/>
                        </a:solidFill>
                        <a:latin typeface="Candara" pitchFamily="34" charset="0"/>
                      </a:rPr>
                      <a:t>ELENA</a:t>
                    </a:r>
                  </a:p>
                  <a:p>
                    <a:pPr algn="ctr"/>
                    <a:r>
                      <a:rPr lang="fr-FR" b="1" dirty="0" smtClean="0">
                        <a:solidFill>
                          <a:srgbClr val="7030A0"/>
                        </a:solidFill>
                        <a:latin typeface="Candara" pitchFamily="34" charset="0"/>
                      </a:rPr>
                      <a:t>CERN-AD</a:t>
                    </a:r>
                    <a:endParaRPr lang="fr-FR" b="1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  <a:p>
                    <a:pPr algn="ctr"/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</m:acc>
                      </m:oMath>
                    </a14:m>
                    <a:r>
                      <a:rPr lang="en-GB" dirty="0">
                        <a:solidFill>
                          <a:srgbClr val="7030A0"/>
                        </a:solidFill>
                        <a:latin typeface="Candara" pitchFamily="34" charset="0"/>
                      </a:rPr>
                      <a:t>  100 </a:t>
                    </a:r>
                    <a:r>
                      <a:rPr lang="en-GB" dirty="0" err="1">
                        <a:solidFill>
                          <a:srgbClr val="7030A0"/>
                        </a:solidFill>
                        <a:latin typeface="Candara" pitchFamily="34" charset="0"/>
                      </a:rPr>
                      <a:t>keV</a:t>
                    </a:r>
                    <a:endParaRPr lang="en-GB" dirty="0">
                      <a:solidFill>
                        <a:srgbClr val="7030A0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1" name="ZoneTexte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249" y="5076590"/>
                    <a:ext cx="1314145" cy="954107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 t="-3521" b="-2042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" name="Groupe 12"/>
            <p:cNvGrpSpPr/>
            <p:nvPr/>
          </p:nvGrpSpPr>
          <p:grpSpPr>
            <a:xfrm>
              <a:off x="1865106" y="1268760"/>
              <a:ext cx="6247119" cy="1906864"/>
              <a:chOff x="341105" y="1268760"/>
              <a:chExt cx="6247119" cy="190686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ogner un rectangle avec un coin diagonal 13"/>
                  <p:cNvSpPr/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rise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 smtClean="0">
                        <a:solidFill>
                          <a:srgbClr val="002060"/>
                        </a:solidFill>
                        <a:latin typeface="Candara" pitchFamily="34" charset="0"/>
                      </a:rPr>
                      <a:t>CAPTURE  &amp;  COOLING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fr-FR">
                                    <a:solidFill>
                                      <a:srgbClr val="00206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acc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fr-F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Be</m:t>
                            </m:r>
                          </m:e>
                          <m:sup>
                            <m:r>
                              <a:rPr lang="fr-FR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a14:m>
                    <a:endParaRPr lang="en-GB" sz="1600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4" name="Rogner un rectangle avec un coin diagonal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80967" y="1268760"/>
                    <a:ext cx="2907257" cy="582314"/>
                  </a:xfrm>
                  <a:prstGeom prst="snip2DiagRect">
                    <a:avLst>
                      <a:gd name="adj1" fmla="val 0"/>
                      <a:gd name="adj2" fmla="val 28833"/>
                    </a:avLst>
                  </a:prstGeom>
                  <a:blipFill rotWithShape="0">
                    <a:blip r:embed="rId13"/>
                    <a:stretch>
                      <a:fillRect t="-13187" b="-3297"/>
                    </a:stretch>
                  </a:blipFill>
                  <a:ln w="12700">
                    <a:noFill/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5" name="Groupe 14"/>
              <p:cNvGrpSpPr/>
              <p:nvPr/>
            </p:nvGrpSpPr>
            <p:grpSpPr>
              <a:xfrm>
                <a:off x="341105" y="1559917"/>
                <a:ext cx="5016229" cy="1615707"/>
                <a:chOff x="341105" y="1559917"/>
                <a:chExt cx="5016229" cy="1615707"/>
              </a:xfrm>
            </p:grpSpPr>
            <p:grpSp>
              <p:nvGrpSpPr>
                <p:cNvPr id="16" name="Groupe 15"/>
                <p:cNvGrpSpPr/>
                <p:nvPr/>
              </p:nvGrpSpPr>
              <p:grpSpPr>
                <a:xfrm>
                  <a:off x="341105" y="1559917"/>
                  <a:ext cx="4693827" cy="1615707"/>
                  <a:chOff x="395535" y="1226417"/>
                  <a:chExt cx="4693827" cy="1615707"/>
                </a:xfrm>
              </p:grpSpPr>
              <p:sp>
                <p:nvSpPr>
                  <p:cNvPr id="18" name="Rogner un rectangle avec un coin diagonal 17"/>
                  <p:cNvSpPr/>
                  <p:nvPr/>
                </p:nvSpPr>
                <p:spPr>
                  <a:xfrm>
                    <a:off x="1983273" y="1388712"/>
                    <a:ext cx="1724631" cy="1453412"/>
                  </a:xfrm>
                  <a:prstGeom prst="snip2DiagRect">
                    <a:avLst>
                      <a:gd name="adj1" fmla="val 16477"/>
                      <a:gd name="adj2" fmla="val 16667"/>
                    </a:avLst>
                  </a:prstGeom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40000"/>
                          <a:lumOff val="6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lin ang="16200000" scaled="1"/>
                  </a:gradFill>
                  <a:ln w="12700">
                    <a:noFill/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scene3d>
                    <a:camera prst="orthographicFront"/>
                    <a:lightRig rig="threeP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dirty="0">
                      <a:solidFill>
                        <a:prstClr val="white"/>
                      </a:solidFill>
                      <a:latin typeface="Candara" pitchFamily="34" charset="0"/>
                    </a:endParaRPr>
                  </a:p>
                  <a:p>
                    <a:pPr algn="ctr"/>
                    <a:endParaRPr lang="fr-FR" b="1" dirty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ndara" pitchFamily="34" charset="0"/>
                    </a:endParaRPr>
                  </a:p>
                  <a:p>
                    <a:pPr algn="ctr"/>
                    <a:r>
                      <a:rPr lang="fr-FR" b="1" dirty="0">
                        <a:solidFill>
                          <a:srgbClr val="002060"/>
                        </a:solidFill>
                        <a:latin typeface="Candara" pitchFamily="34" charset="0"/>
                      </a:rPr>
                      <a:t>DETECTION</a:t>
                    </a:r>
                    <a:endParaRPr lang="en-GB" b="1" dirty="0">
                      <a:solidFill>
                        <a:srgbClr val="002060"/>
                      </a:solidFill>
                      <a:latin typeface="Candara" pitchFamily="34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Rogner un rectangle avec un coin diagonal 18"/>
                      <p:cNvSpPr/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gradFill>
                        <a:gsLst>
                          <a:gs pos="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50000">
                            <a:schemeClr val="accent6">
                              <a:lumMod val="40000"/>
                              <a:lumOff val="60000"/>
                            </a:schemeClr>
                          </a:gs>
                          <a:gs pos="100000">
                            <a:schemeClr val="accent6">
                              <a:lumMod val="20000"/>
                              <a:lumOff val="80000"/>
                            </a:schemeClr>
                          </a:gs>
                        </a:gsLst>
                        <a:lin ang="16200000" scaled="1"/>
                      </a:grad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  <a:scene3d>
                        <a:camera prst="orthographicFront"/>
                        <a:lightRig rig="sunrise" dir="t"/>
                      </a:scene3d>
                      <a:sp3d prstMaterial="clear"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1 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Be</m:t>
                                  </m:r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fr-FR" i="1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1 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fr-FR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solidFill>
                                            <a:srgbClr val="002060"/>
                                          </a:solidFill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00206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m:oMathPara>
                        </a14:m>
                        <a:endParaRPr lang="fr-FR" dirty="0">
                          <a:solidFill>
                            <a:srgbClr val="002060"/>
                          </a:solidFill>
                          <a:latin typeface="Candara" pitchFamily="34" charset="0"/>
                        </a:endParaRPr>
                      </a:p>
                      <a:p>
                        <a14:m>
                          <m:oMath xmlns:m="http://schemas.openxmlformats.org/officeDocument/2006/math">
                            <m:r>
                              <a:rPr lang="en-GB" i="1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/>
                              </a:rPr>
                              <m:t>∼</m:t>
                            </m:r>
                          </m:oMath>
                        </a14:m>
                        <a:r>
                          <a:rPr lang="en-GB" dirty="0">
                            <a:solidFill>
                              <a:srgbClr val="002060"/>
                            </a:solidFill>
                            <a:latin typeface="Candara" pitchFamily="34" charset="0"/>
                          </a:rPr>
                          <a:t> neV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19" name="Rogner un rectangle avec un coin diagonal 18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46868" y="1493510"/>
                        <a:ext cx="990110" cy="881910"/>
                      </a:xfrm>
                      <a:prstGeom prst="snip2DiagRect">
                        <a:avLst>
                          <a:gd name="adj1" fmla="val 18515"/>
                          <a:gd name="adj2" fmla="val 0"/>
                        </a:avLst>
                      </a:prstGeom>
                      <a:blipFill rotWithShape="0">
                        <a:blip r:embed="rId14"/>
                        <a:stretch>
                          <a:fillRect r="-2454" b="-15942"/>
                        </a:stretch>
                      </a:blipFill>
                      <a:ln w="12700">
                        <a:solidFill>
                          <a:schemeClr val="tx2"/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0" name="Arc 19"/>
                  <p:cNvSpPr/>
                  <p:nvPr/>
                </p:nvSpPr>
                <p:spPr>
                  <a:xfrm flipH="1">
                    <a:off x="2841923" y="1226417"/>
                    <a:ext cx="451935" cy="522335"/>
                  </a:xfrm>
                  <a:prstGeom prst="arc">
                    <a:avLst/>
                  </a:prstGeom>
                  <a:ln w="2540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cxnSp>
                <p:nvCxnSpPr>
                  <p:cNvPr id="21" name="Connecteur droit 20"/>
                  <p:cNvCxnSpPr>
                    <a:stCxn id="14" idx="2"/>
                    <a:endCxn id="20" idx="0"/>
                  </p:cNvCxnSpPr>
                  <p:nvPr/>
                </p:nvCxnSpPr>
                <p:spPr>
                  <a:xfrm flipH="1">
                    <a:off x="3067891" y="1226417"/>
                    <a:ext cx="667506" cy="0"/>
                  </a:xfrm>
                  <a:prstGeom prst="line">
                    <a:avLst/>
                  </a:prstGeom>
                  <a:ln w="25400">
                    <a:solidFill>
                      <a:schemeClr val="tx2"/>
                    </a:solidFill>
                    <a:headEnd type="none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necteur droit 21"/>
                  <p:cNvCxnSpPr/>
                  <p:nvPr/>
                </p:nvCxnSpPr>
                <p:spPr>
                  <a:xfrm>
                    <a:off x="2159640" y="2726420"/>
                    <a:ext cx="1368152" cy="0"/>
                  </a:xfrm>
                  <a:prstGeom prst="line">
                    <a:avLst/>
                  </a:prstGeom>
                  <a:ln w="1905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Rogner un rectangle avec un coin diagonal 22"/>
                  <p:cNvSpPr/>
                  <p:nvPr/>
                </p:nvSpPr>
                <p:spPr>
                  <a:xfrm>
                    <a:off x="3960814" y="1827375"/>
                    <a:ext cx="1128548" cy="746621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LASERS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313 nm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4" name="Rogner un rectangle avec un coin diagonal 23"/>
                  <p:cNvSpPr/>
                  <p:nvPr/>
                </p:nvSpPr>
                <p:spPr>
                  <a:xfrm>
                    <a:off x="395535" y="1724480"/>
                    <a:ext cx="1299095" cy="626669"/>
                  </a:xfrm>
                  <a:prstGeom prst="snip2DiagRect">
                    <a:avLst/>
                  </a:prstGeom>
                  <a:gradFill>
                    <a:gsLst>
                      <a:gs pos="0">
                        <a:srgbClr val="FF9999"/>
                      </a:gs>
                      <a:gs pos="50000">
                        <a:srgbClr val="FF9999">
                          <a:lumMod val="40000"/>
                          <a:lumOff val="60000"/>
                        </a:srgbClr>
                      </a:gs>
                      <a:gs pos="100000">
                        <a:srgbClr val="FF9999">
                          <a:lumMod val="20000"/>
                          <a:lumOff val="80000"/>
                        </a:srgbClr>
                      </a:gs>
                    </a:gsLst>
                    <a:lin ang="16200000" scaled="1"/>
                  </a:gradFill>
                  <a:ln w="12700">
                    <a:noFill/>
                  </a:ln>
                  <a:scene3d>
                    <a:camera prst="orthographicFront"/>
                    <a:lightRig rig="sunset" dir="t"/>
                  </a:scene3d>
                  <a:sp3d prstMaterial="clear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b="1" dirty="0">
                        <a:ln w="3175">
                          <a:noFill/>
                        </a:ln>
                        <a:solidFill>
                          <a:srgbClr val="CC0000"/>
                        </a:solidFill>
                        <a:latin typeface="Candara" pitchFamily="34" charset="0"/>
                      </a:rPr>
                      <a:t>LASER</a:t>
                    </a:r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  </a:t>
                    </a:r>
                  </a:p>
                  <a:p>
                    <a:pPr algn="ctr"/>
                    <a:r>
                      <a:rPr lang="fr-FR" dirty="0">
                        <a:solidFill>
                          <a:srgbClr val="CC0000"/>
                        </a:solidFill>
                        <a:latin typeface="Candara" pitchFamily="34" charset="0"/>
                      </a:rPr>
                      <a:t>1.64 µm</a:t>
                    </a:r>
                    <a:endParaRPr lang="en-GB" dirty="0">
                      <a:solidFill>
                        <a:srgbClr val="CC0000"/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5" name="Forme libre 24"/>
                  <p:cNvSpPr/>
                  <p:nvPr/>
                </p:nvSpPr>
                <p:spPr>
                  <a:xfrm rot="12069276">
                    <a:off x="3097257" y="1828300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  <p:sp>
                <p:nvSpPr>
                  <p:cNvPr id="26" name="Forme libre 25"/>
                  <p:cNvSpPr/>
                  <p:nvPr/>
                </p:nvSpPr>
                <p:spPr>
                  <a:xfrm>
                    <a:off x="1673277" y="1906493"/>
                    <a:ext cx="882499" cy="85239"/>
                  </a:xfrm>
                  <a:custGeom>
                    <a:avLst/>
                    <a:gdLst>
                      <a:gd name="connsiteX0" fmla="*/ 0 w 2878282"/>
                      <a:gd name="connsiteY0" fmla="*/ 904031 h 924813"/>
                      <a:gd name="connsiteX1" fmla="*/ 176646 w 2878282"/>
                      <a:gd name="connsiteY1" fmla="*/ 10413 h 924813"/>
                      <a:gd name="connsiteX2" fmla="*/ 363682 w 2878282"/>
                      <a:gd name="connsiteY2" fmla="*/ 904031 h 924813"/>
                      <a:gd name="connsiteX3" fmla="*/ 509155 w 2878282"/>
                      <a:gd name="connsiteY3" fmla="*/ 20804 h 924813"/>
                      <a:gd name="connsiteX4" fmla="*/ 706582 w 2878282"/>
                      <a:gd name="connsiteY4" fmla="*/ 914422 h 924813"/>
                      <a:gd name="connsiteX5" fmla="*/ 893618 w 2878282"/>
                      <a:gd name="connsiteY5" fmla="*/ 10413 h 924813"/>
                      <a:gd name="connsiteX6" fmla="*/ 1070264 w 2878282"/>
                      <a:gd name="connsiteY6" fmla="*/ 914422 h 924813"/>
                      <a:gd name="connsiteX7" fmla="*/ 1226127 w 2878282"/>
                      <a:gd name="connsiteY7" fmla="*/ 20804 h 924813"/>
                      <a:gd name="connsiteX8" fmla="*/ 1402773 w 2878282"/>
                      <a:gd name="connsiteY8" fmla="*/ 904031 h 924813"/>
                      <a:gd name="connsiteX9" fmla="*/ 1589809 w 2878282"/>
                      <a:gd name="connsiteY9" fmla="*/ 20804 h 924813"/>
                      <a:gd name="connsiteX10" fmla="*/ 1776846 w 2878282"/>
                      <a:gd name="connsiteY10" fmla="*/ 914422 h 924813"/>
                      <a:gd name="connsiteX11" fmla="*/ 1984664 w 2878282"/>
                      <a:gd name="connsiteY11" fmla="*/ 22 h 924813"/>
                      <a:gd name="connsiteX12" fmla="*/ 2150918 w 2878282"/>
                      <a:gd name="connsiteY12" fmla="*/ 924813 h 924813"/>
                      <a:gd name="connsiteX13" fmla="*/ 2337955 w 2878282"/>
                      <a:gd name="connsiteY13" fmla="*/ 22 h 924813"/>
                      <a:gd name="connsiteX14" fmla="*/ 2504209 w 2878282"/>
                      <a:gd name="connsiteY14" fmla="*/ 893640 h 924813"/>
                      <a:gd name="connsiteX15" fmla="*/ 2701637 w 2878282"/>
                      <a:gd name="connsiteY15" fmla="*/ 20804 h 924813"/>
                      <a:gd name="connsiteX16" fmla="*/ 2878282 w 2878282"/>
                      <a:gd name="connsiteY16" fmla="*/ 904031 h 924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878282" h="924813">
                        <a:moveTo>
                          <a:pt x="0" y="904031"/>
                        </a:moveTo>
                        <a:cubicBezTo>
                          <a:pt x="58016" y="457222"/>
                          <a:pt x="116032" y="10413"/>
                          <a:pt x="176646" y="10413"/>
                        </a:cubicBezTo>
                        <a:cubicBezTo>
                          <a:pt x="237260" y="10413"/>
                          <a:pt x="308264" y="902299"/>
                          <a:pt x="363682" y="904031"/>
                        </a:cubicBezTo>
                        <a:cubicBezTo>
                          <a:pt x="419100" y="905763"/>
                          <a:pt x="452005" y="19072"/>
                          <a:pt x="509155" y="20804"/>
                        </a:cubicBezTo>
                        <a:cubicBezTo>
                          <a:pt x="566305" y="22536"/>
                          <a:pt x="642505" y="916154"/>
                          <a:pt x="706582" y="914422"/>
                        </a:cubicBezTo>
                        <a:cubicBezTo>
                          <a:pt x="770659" y="912690"/>
                          <a:pt x="833004" y="10413"/>
                          <a:pt x="893618" y="10413"/>
                        </a:cubicBezTo>
                        <a:cubicBezTo>
                          <a:pt x="954232" y="10413"/>
                          <a:pt x="1014846" y="912690"/>
                          <a:pt x="1070264" y="914422"/>
                        </a:cubicBezTo>
                        <a:cubicBezTo>
                          <a:pt x="1125682" y="916154"/>
                          <a:pt x="1170709" y="22536"/>
                          <a:pt x="1226127" y="20804"/>
                        </a:cubicBezTo>
                        <a:cubicBezTo>
                          <a:pt x="1281545" y="19072"/>
                          <a:pt x="1342159" y="904031"/>
                          <a:pt x="1402773" y="904031"/>
                        </a:cubicBezTo>
                        <a:cubicBezTo>
                          <a:pt x="1463387" y="904031"/>
                          <a:pt x="1527464" y="19072"/>
                          <a:pt x="1589809" y="20804"/>
                        </a:cubicBezTo>
                        <a:cubicBezTo>
                          <a:pt x="1652154" y="22536"/>
                          <a:pt x="1711037" y="917886"/>
                          <a:pt x="1776846" y="914422"/>
                        </a:cubicBezTo>
                        <a:cubicBezTo>
                          <a:pt x="1842655" y="910958"/>
                          <a:pt x="1922319" y="-1710"/>
                          <a:pt x="1984664" y="22"/>
                        </a:cubicBezTo>
                        <a:cubicBezTo>
                          <a:pt x="2047009" y="1754"/>
                          <a:pt x="2092036" y="924813"/>
                          <a:pt x="2150918" y="924813"/>
                        </a:cubicBezTo>
                        <a:cubicBezTo>
                          <a:pt x="2209800" y="924813"/>
                          <a:pt x="2279073" y="5217"/>
                          <a:pt x="2337955" y="22"/>
                        </a:cubicBezTo>
                        <a:cubicBezTo>
                          <a:pt x="2396837" y="-5173"/>
                          <a:pt x="2443595" y="890176"/>
                          <a:pt x="2504209" y="893640"/>
                        </a:cubicBezTo>
                        <a:cubicBezTo>
                          <a:pt x="2564823" y="897104"/>
                          <a:pt x="2639292" y="19072"/>
                          <a:pt x="2701637" y="20804"/>
                        </a:cubicBezTo>
                        <a:cubicBezTo>
                          <a:pt x="2763982" y="22536"/>
                          <a:pt x="2821132" y="463283"/>
                          <a:pt x="2878282" y="904031"/>
                        </a:cubicBezTo>
                      </a:path>
                    </a:pathLst>
                  </a:custGeom>
                  <a:noFill/>
                  <a:ln w="25400">
                    <a:solidFill>
                      <a:srgbClr val="CC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242852">
                          <a:lumMod val="60000"/>
                          <a:lumOff val="40000"/>
                        </a:srgbClr>
                      </a:solidFill>
                      <a:latin typeface="Candara" pitchFamily="34" charset="0"/>
                    </a:endParaRPr>
                  </a:p>
                </p:txBody>
              </p:sp>
            </p:grpSp>
            <p:sp>
              <p:nvSpPr>
                <p:cNvPr id="17" name="Forme libre 16"/>
                <p:cNvSpPr/>
                <p:nvPr/>
              </p:nvSpPr>
              <p:spPr>
                <a:xfrm rot="7371565">
                  <a:off x="4873465" y="2195524"/>
                  <a:ext cx="882499" cy="85239"/>
                </a:xfrm>
                <a:custGeom>
                  <a:avLst/>
                  <a:gdLst>
                    <a:gd name="connsiteX0" fmla="*/ 0 w 2878282"/>
                    <a:gd name="connsiteY0" fmla="*/ 904031 h 924813"/>
                    <a:gd name="connsiteX1" fmla="*/ 176646 w 2878282"/>
                    <a:gd name="connsiteY1" fmla="*/ 10413 h 924813"/>
                    <a:gd name="connsiteX2" fmla="*/ 363682 w 2878282"/>
                    <a:gd name="connsiteY2" fmla="*/ 904031 h 924813"/>
                    <a:gd name="connsiteX3" fmla="*/ 509155 w 2878282"/>
                    <a:gd name="connsiteY3" fmla="*/ 20804 h 924813"/>
                    <a:gd name="connsiteX4" fmla="*/ 706582 w 2878282"/>
                    <a:gd name="connsiteY4" fmla="*/ 914422 h 924813"/>
                    <a:gd name="connsiteX5" fmla="*/ 893618 w 2878282"/>
                    <a:gd name="connsiteY5" fmla="*/ 10413 h 924813"/>
                    <a:gd name="connsiteX6" fmla="*/ 1070264 w 2878282"/>
                    <a:gd name="connsiteY6" fmla="*/ 914422 h 924813"/>
                    <a:gd name="connsiteX7" fmla="*/ 1226127 w 2878282"/>
                    <a:gd name="connsiteY7" fmla="*/ 20804 h 924813"/>
                    <a:gd name="connsiteX8" fmla="*/ 1402773 w 2878282"/>
                    <a:gd name="connsiteY8" fmla="*/ 904031 h 924813"/>
                    <a:gd name="connsiteX9" fmla="*/ 1589809 w 2878282"/>
                    <a:gd name="connsiteY9" fmla="*/ 20804 h 924813"/>
                    <a:gd name="connsiteX10" fmla="*/ 1776846 w 2878282"/>
                    <a:gd name="connsiteY10" fmla="*/ 914422 h 924813"/>
                    <a:gd name="connsiteX11" fmla="*/ 1984664 w 2878282"/>
                    <a:gd name="connsiteY11" fmla="*/ 22 h 924813"/>
                    <a:gd name="connsiteX12" fmla="*/ 2150918 w 2878282"/>
                    <a:gd name="connsiteY12" fmla="*/ 924813 h 924813"/>
                    <a:gd name="connsiteX13" fmla="*/ 2337955 w 2878282"/>
                    <a:gd name="connsiteY13" fmla="*/ 22 h 924813"/>
                    <a:gd name="connsiteX14" fmla="*/ 2504209 w 2878282"/>
                    <a:gd name="connsiteY14" fmla="*/ 893640 h 924813"/>
                    <a:gd name="connsiteX15" fmla="*/ 2701637 w 2878282"/>
                    <a:gd name="connsiteY15" fmla="*/ 20804 h 924813"/>
                    <a:gd name="connsiteX16" fmla="*/ 2878282 w 2878282"/>
                    <a:gd name="connsiteY16" fmla="*/ 904031 h 92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78282" h="924813">
                      <a:moveTo>
                        <a:pt x="0" y="904031"/>
                      </a:moveTo>
                      <a:cubicBezTo>
                        <a:pt x="58016" y="457222"/>
                        <a:pt x="116032" y="10413"/>
                        <a:pt x="176646" y="10413"/>
                      </a:cubicBezTo>
                      <a:cubicBezTo>
                        <a:pt x="237260" y="10413"/>
                        <a:pt x="308264" y="902299"/>
                        <a:pt x="363682" y="904031"/>
                      </a:cubicBezTo>
                      <a:cubicBezTo>
                        <a:pt x="419100" y="905763"/>
                        <a:pt x="452005" y="19072"/>
                        <a:pt x="509155" y="20804"/>
                      </a:cubicBezTo>
                      <a:cubicBezTo>
                        <a:pt x="566305" y="22536"/>
                        <a:pt x="642505" y="916154"/>
                        <a:pt x="706582" y="914422"/>
                      </a:cubicBezTo>
                      <a:cubicBezTo>
                        <a:pt x="770659" y="912690"/>
                        <a:pt x="833004" y="10413"/>
                        <a:pt x="893618" y="10413"/>
                      </a:cubicBezTo>
                      <a:cubicBezTo>
                        <a:pt x="954232" y="10413"/>
                        <a:pt x="1014846" y="912690"/>
                        <a:pt x="1070264" y="914422"/>
                      </a:cubicBezTo>
                      <a:cubicBezTo>
                        <a:pt x="1125682" y="916154"/>
                        <a:pt x="1170709" y="22536"/>
                        <a:pt x="1226127" y="20804"/>
                      </a:cubicBezTo>
                      <a:cubicBezTo>
                        <a:pt x="1281545" y="19072"/>
                        <a:pt x="1342159" y="904031"/>
                        <a:pt x="1402773" y="904031"/>
                      </a:cubicBezTo>
                      <a:cubicBezTo>
                        <a:pt x="1463387" y="904031"/>
                        <a:pt x="1527464" y="19072"/>
                        <a:pt x="1589809" y="20804"/>
                      </a:cubicBezTo>
                      <a:cubicBezTo>
                        <a:pt x="1652154" y="22536"/>
                        <a:pt x="1711037" y="917886"/>
                        <a:pt x="1776846" y="914422"/>
                      </a:cubicBezTo>
                      <a:cubicBezTo>
                        <a:pt x="1842655" y="910958"/>
                        <a:pt x="1922319" y="-1710"/>
                        <a:pt x="1984664" y="22"/>
                      </a:cubicBezTo>
                      <a:cubicBezTo>
                        <a:pt x="2047009" y="1754"/>
                        <a:pt x="2092036" y="924813"/>
                        <a:pt x="2150918" y="924813"/>
                      </a:cubicBezTo>
                      <a:cubicBezTo>
                        <a:pt x="2209800" y="924813"/>
                        <a:pt x="2279073" y="5217"/>
                        <a:pt x="2337955" y="22"/>
                      </a:cubicBezTo>
                      <a:cubicBezTo>
                        <a:pt x="2396837" y="-5173"/>
                        <a:pt x="2443595" y="890176"/>
                        <a:pt x="2504209" y="893640"/>
                      </a:cubicBezTo>
                      <a:cubicBezTo>
                        <a:pt x="2564823" y="897104"/>
                        <a:pt x="2639292" y="19072"/>
                        <a:pt x="2701637" y="20804"/>
                      </a:cubicBezTo>
                      <a:cubicBezTo>
                        <a:pt x="2763982" y="22536"/>
                        <a:pt x="2821132" y="463283"/>
                        <a:pt x="2878282" y="904031"/>
                      </a:cubicBezTo>
                    </a:path>
                  </a:pathLst>
                </a:custGeom>
                <a:noFill/>
                <a:ln w="25400">
                  <a:solidFill>
                    <a:srgbClr val="CC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242852">
                        <a:lumMod val="60000"/>
                        <a:lumOff val="40000"/>
                      </a:srgbClr>
                    </a:solidFill>
                    <a:latin typeface="Candara" pitchFamily="34" charset="0"/>
                  </a:endParaRPr>
                </a:p>
              </p:txBody>
            </p:sp>
          </p:grpSp>
        </p:grpSp>
      </p:grpSp>
      <p:sp>
        <p:nvSpPr>
          <p:cNvPr id="2" name="Bouée 1"/>
          <p:cNvSpPr>
            <a:spLocks noChangeAspect="1"/>
          </p:cNvSpPr>
          <p:nvPr/>
        </p:nvSpPr>
        <p:spPr>
          <a:xfrm>
            <a:off x="110949" y="2447818"/>
            <a:ext cx="7458240" cy="2340000"/>
          </a:xfrm>
          <a:prstGeom prst="donut">
            <a:avLst>
              <a:gd name="adj" fmla="val 1153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1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GBAR Linac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01701"/>
            <a:ext cx="4762500" cy="5224466"/>
          </a:xfrm>
        </p:spPr>
        <p:txBody>
          <a:bodyPr/>
          <a:lstStyle/>
          <a:p>
            <a:r>
              <a:rPr lang="en-GB" sz="1800" dirty="0" smtClean="0"/>
              <a:t>9+ MeV/0.2 mA e</a:t>
            </a:r>
            <a:r>
              <a:rPr lang="en-GB" sz="1800" baseline="30000" dirty="0" smtClean="0"/>
              <a:t>-</a:t>
            </a:r>
            <a:r>
              <a:rPr lang="en-GB" sz="1800" dirty="0" smtClean="0"/>
              <a:t> linac  building in progress at NCBJ</a:t>
            </a:r>
          </a:p>
          <a:p>
            <a:r>
              <a:rPr lang="en-GB" sz="1800" dirty="0" smtClean="0"/>
              <a:t>Vertical position (radiation protection)</a:t>
            </a:r>
          </a:p>
          <a:p>
            <a:r>
              <a:rPr lang="en-GB" sz="1800" dirty="0" smtClean="0"/>
              <a:t>Installation: May-June 2016</a:t>
            </a:r>
            <a:endParaRPr lang="en-GB" sz="18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5</a:t>
            </a:fld>
            <a:endParaRPr lang="en-US">
              <a:latin typeface="Calibri"/>
            </a:endParaRP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94" r="3286" b="4405"/>
          <a:stretch/>
        </p:blipFill>
        <p:spPr bwMode="auto">
          <a:xfrm>
            <a:off x="1113155" y="2712636"/>
            <a:ext cx="2747018" cy="3688164"/>
          </a:xfrm>
          <a:prstGeom prst="rect">
            <a:avLst/>
          </a:prstGeom>
          <a:noFill/>
          <a:ln>
            <a:noFill/>
          </a:ln>
          <a:effectLst/>
          <a:extLst/>
        </p:spPr>
      </p:pic>
      <p:grpSp>
        <p:nvGrpSpPr>
          <p:cNvPr id="11" name="Groupe 10"/>
          <p:cNvGrpSpPr>
            <a:grpSpLocks noChangeAspect="1"/>
          </p:cNvGrpSpPr>
          <p:nvPr/>
        </p:nvGrpSpPr>
        <p:grpSpPr>
          <a:xfrm>
            <a:off x="5395316" y="762000"/>
            <a:ext cx="3778627" cy="5629112"/>
            <a:chOff x="5331815" y="2712636"/>
            <a:chExt cx="2460708" cy="3665776"/>
          </a:xfrm>
        </p:grpSpPr>
        <p:pic>
          <p:nvPicPr>
            <p:cNvPr id="9" name="Picture 3"/>
            <p:cNvPicPr preferRelativeResize="0"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815" y="2712636"/>
              <a:ext cx="2460707" cy="184408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pic>
          <p:nvPicPr>
            <p:cNvPr id="10" name="Picture 12"/>
            <p:cNvPicPr preferRelativeResize="0"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816" y="4533988"/>
              <a:ext cx="2460707" cy="184442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</p:grpSp>
    </p:spTree>
    <p:extLst>
      <p:ext uri="{BB962C8B-B14F-4D97-AF65-F5344CB8AC3E}">
        <p14:creationId xmlns:p14="http://schemas.microsoft.com/office/powerpoint/2010/main" val="1680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libri"/>
              </a:rPr>
              <a:t>Y. Sacquin            SPSC - GBAR </a:t>
            </a:r>
            <a:endParaRPr lang="en-US" dirty="0">
              <a:latin typeface="Calibri"/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190" y="1782000"/>
            <a:ext cx="5757842" cy="5076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Linac bunker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00106"/>
            <a:ext cx="8229600" cy="1121684"/>
          </a:xfrm>
        </p:spPr>
        <p:txBody>
          <a:bodyPr/>
          <a:lstStyle/>
          <a:p>
            <a:r>
              <a:rPr lang="en-GB" sz="2000" dirty="0" smtClean="0"/>
              <a:t>Linac shielding : many different versions (nearly final, now </a:t>
            </a:r>
            <a:r>
              <a:rPr lang="en-GB" sz="2000" dirty="0" smtClean="0">
                <a:sym typeface="Symbol" panose="05050102010706020507" pitchFamily="18" charset="2"/>
              </a:rPr>
              <a:t></a:t>
            </a:r>
            <a:r>
              <a:rPr lang="en-GB" sz="2000" dirty="0" smtClean="0"/>
              <a:t>1400 t)</a:t>
            </a:r>
          </a:p>
          <a:p>
            <a:pPr lvl="1"/>
            <a:r>
              <a:rPr lang="en-GB" sz="1600" dirty="0" smtClean="0"/>
              <a:t>Will use LEP magnet yokes (cost  &amp; availability)</a:t>
            </a:r>
          </a:p>
          <a:p>
            <a:pPr lvl="1"/>
            <a:r>
              <a:rPr lang="en-GB" sz="1600" dirty="0" smtClean="0"/>
              <a:t>Yoke refurbishing started; installation early 2016; careful control of AD level…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6</a:t>
            </a:fld>
            <a:endParaRPr lang="en-US">
              <a:latin typeface="Calibri"/>
            </a:endParaRPr>
          </a:p>
        </p:txBody>
      </p:sp>
      <p:grpSp>
        <p:nvGrpSpPr>
          <p:cNvPr id="7" name="Groupe 6"/>
          <p:cNvGrpSpPr>
            <a:grpSpLocks noChangeAspect="1"/>
          </p:cNvGrpSpPr>
          <p:nvPr/>
        </p:nvGrpSpPr>
        <p:grpSpPr>
          <a:xfrm>
            <a:off x="0" y="3280315"/>
            <a:ext cx="8901586" cy="2740594"/>
            <a:chOff x="-192505" y="1456606"/>
            <a:chExt cx="11730108" cy="3611424"/>
          </a:xfrm>
        </p:grpSpPr>
        <p:grpSp>
          <p:nvGrpSpPr>
            <p:cNvPr id="8" name="Groupe 7"/>
            <p:cNvGrpSpPr/>
            <p:nvPr/>
          </p:nvGrpSpPr>
          <p:grpSpPr>
            <a:xfrm>
              <a:off x="-192505" y="1456606"/>
              <a:ext cx="11730108" cy="3611424"/>
              <a:chOff x="-192505" y="1456606"/>
              <a:chExt cx="11730108" cy="3611424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508899" y="4650805"/>
                <a:ext cx="899399" cy="417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Linac</a:t>
                </a:r>
                <a:endParaRPr lang="fr-FR" sz="1400" dirty="0"/>
              </a:p>
            </p:txBody>
          </p:sp>
          <p:grpSp>
            <p:nvGrpSpPr>
              <p:cNvPr id="11" name="Groupe 10"/>
              <p:cNvGrpSpPr/>
              <p:nvPr/>
            </p:nvGrpSpPr>
            <p:grpSpPr>
              <a:xfrm>
                <a:off x="-192505" y="1456606"/>
                <a:ext cx="11730108" cy="2841241"/>
                <a:chOff x="-192505" y="1456606"/>
                <a:chExt cx="11730108" cy="2841241"/>
              </a:xfrm>
            </p:grpSpPr>
            <p:sp>
              <p:nvSpPr>
                <p:cNvPr id="13" name="ZoneTexte 12"/>
                <p:cNvSpPr txBox="1"/>
                <p:nvPr/>
              </p:nvSpPr>
              <p:spPr>
                <a:xfrm>
                  <a:off x="-192505" y="3892273"/>
                  <a:ext cx="1640909" cy="4055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Buffer </a:t>
                  </a:r>
                  <a:r>
                    <a:rPr lang="fr-FR" sz="1400" dirty="0" err="1" smtClean="0"/>
                    <a:t>gas</a:t>
                  </a:r>
                  <a:r>
                    <a:rPr lang="fr-FR" sz="1400" dirty="0" smtClean="0"/>
                    <a:t> </a:t>
                  </a:r>
                  <a:r>
                    <a:rPr lang="fr-FR" sz="1400" dirty="0" err="1" smtClean="0"/>
                    <a:t>trap</a:t>
                  </a:r>
                  <a:endParaRPr lang="fr-FR" sz="1400" dirty="0"/>
                </a:p>
              </p:txBody>
            </p:sp>
            <p:grpSp>
              <p:nvGrpSpPr>
                <p:cNvPr id="14" name="Groupe 13"/>
                <p:cNvGrpSpPr/>
                <p:nvPr/>
              </p:nvGrpSpPr>
              <p:grpSpPr>
                <a:xfrm>
                  <a:off x="-192505" y="1456606"/>
                  <a:ext cx="11730108" cy="2237500"/>
                  <a:chOff x="-192505" y="1456606"/>
                  <a:chExt cx="11730108" cy="2237500"/>
                </a:xfrm>
              </p:grpSpPr>
              <p:grpSp>
                <p:nvGrpSpPr>
                  <p:cNvPr id="16" name="Groupe 15"/>
                  <p:cNvGrpSpPr/>
                  <p:nvPr/>
                </p:nvGrpSpPr>
                <p:grpSpPr>
                  <a:xfrm>
                    <a:off x="-190654" y="1456606"/>
                    <a:ext cx="11728257" cy="2002723"/>
                    <a:chOff x="-190654" y="1456606"/>
                    <a:chExt cx="11728257" cy="2002723"/>
                  </a:xfrm>
                </p:grpSpPr>
                <p:grpSp>
                  <p:nvGrpSpPr>
                    <p:cNvPr id="20" name="Groupe 19"/>
                    <p:cNvGrpSpPr/>
                    <p:nvPr/>
                  </p:nvGrpSpPr>
                  <p:grpSpPr>
                    <a:xfrm>
                      <a:off x="24838" y="1456606"/>
                      <a:ext cx="11512765" cy="2002723"/>
                      <a:chOff x="24838" y="1456606"/>
                      <a:chExt cx="11512765" cy="2002723"/>
                    </a:xfrm>
                  </p:grpSpPr>
                  <p:sp>
                    <p:nvSpPr>
                      <p:cNvPr id="28" name="ZoneTexte 27"/>
                      <p:cNvSpPr txBox="1"/>
                      <p:nvPr/>
                    </p:nvSpPr>
                    <p:spPr>
                      <a:xfrm>
                        <a:off x="10155684" y="2769855"/>
                        <a:ext cx="1381919" cy="68947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fr-FR" sz="1400" dirty="0" smtClean="0"/>
                          <a:t>GBAR </a:t>
                        </a:r>
                        <a:r>
                          <a:rPr lang="fr-FR" sz="1400" dirty="0" err="1" smtClean="0"/>
                          <a:t>decelerator</a:t>
                        </a:r>
                        <a:endParaRPr lang="fr-FR" sz="1400" dirty="0"/>
                      </a:p>
                    </p:txBody>
                  </p:sp>
                  <p:sp>
                    <p:nvSpPr>
                      <p:cNvPr id="25" name="ZoneTexte 24"/>
                      <p:cNvSpPr txBox="1"/>
                      <p:nvPr/>
                    </p:nvSpPr>
                    <p:spPr>
                      <a:xfrm>
                        <a:off x="24838" y="1456606"/>
                        <a:ext cx="1340120" cy="70928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fr-FR" sz="1400" dirty="0" smtClean="0"/>
                          <a:t>Interaction </a:t>
                        </a:r>
                        <a:r>
                          <a:rPr lang="fr-FR" sz="1400" dirty="0" err="1" smtClean="0"/>
                          <a:t>chamber</a:t>
                        </a:r>
                        <a:endParaRPr lang="fr-FR" sz="1400" dirty="0"/>
                      </a:p>
                    </p:txBody>
                  </p:sp>
                  <p:cxnSp>
                    <p:nvCxnSpPr>
                      <p:cNvPr id="26" name="Connecteur droit avec flèche 25"/>
                      <p:cNvCxnSpPr>
                        <a:stCxn id="25" idx="3"/>
                      </p:cNvCxnSpPr>
                      <p:nvPr/>
                    </p:nvCxnSpPr>
                    <p:spPr>
                      <a:xfrm>
                        <a:off x="1364958" y="1811247"/>
                        <a:ext cx="3979228" cy="52595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FF0000"/>
                        </a:solidFill>
                        <a:prstDash val="solid"/>
                        <a:headEnd type="diamond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1" name="Groupe 20"/>
                    <p:cNvGrpSpPr/>
                    <p:nvPr/>
                  </p:nvGrpSpPr>
                  <p:grpSpPr>
                    <a:xfrm>
                      <a:off x="-190654" y="2769855"/>
                      <a:ext cx="4345138" cy="405574"/>
                      <a:chOff x="-190654" y="2769855"/>
                      <a:chExt cx="4345138" cy="405574"/>
                    </a:xfrm>
                  </p:grpSpPr>
                  <p:cxnSp>
                    <p:nvCxnSpPr>
                      <p:cNvPr id="22" name="Connecteur droit avec flèche 21"/>
                      <p:cNvCxnSpPr>
                        <a:stCxn id="23" idx="3"/>
                      </p:cNvCxnSpPr>
                      <p:nvPr/>
                    </p:nvCxnSpPr>
                    <p:spPr>
                      <a:xfrm>
                        <a:off x="1482793" y="2972642"/>
                        <a:ext cx="2671691" cy="202787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FF0000"/>
                        </a:solidFill>
                        <a:prstDash val="solid"/>
                        <a:headEnd type="diamond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3" name="ZoneTexte 22"/>
                      <p:cNvSpPr txBox="1"/>
                      <p:nvPr/>
                    </p:nvSpPr>
                    <p:spPr>
                      <a:xfrm>
                        <a:off x="-190654" y="2769855"/>
                        <a:ext cx="1673447" cy="40557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fr-FR" sz="1400" dirty="0" smtClean="0"/>
                          <a:t>Free </a:t>
                        </a:r>
                        <a:r>
                          <a:rPr lang="fr-FR" sz="1400" dirty="0" err="1" smtClean="0"/>
                          <a:t>fall</a:t>
                        </a:r>
                        <a:r>
                          <a:rPr lang="fr-FR" sz="1400" dirty="0" smtClean="0"/>
                          <a:t> </a:t>
                        </a:r>
                        <a:r>
                          <a:rPr lang="fr-FR" sz="1400" dirty="0" err="1" smtClean="0"/>
                          <a:t>vessel</a:t>
                        </a:r>
                        <a:endParaRPr lang="fr-FR" sz="1400" dirty="0"/>
                      </a:p>
                    </p:txBody>
                  </p:sp>
                </p:grpSp>
              </p:grpSp>
              <p:grpSp>
                <p:nvGrpSpPr>
                  <p:cNvPr id="17" name="Groupe 16"/>
                  <p:cNvGrpSpPr/>
                  <p:nvPr/>
                </p:nvGrpSpPr>
                <p:grpSpPr>
                  <a:xfrm>
                    <a:off x="-192505" y="3244466"/>
                    <a:ext cx="5422297" cy="449640"/>
                    <a:chOff x="-192505" y="3244466"/>
                    <a:chExt cx="5422297" cy="449640"/>
                  </a:xfrm>
                </p:grpSpPr>
                <p:sp>
                  <p:nvSpPr>
                    <p:cNvPr id="18" name="ZoneTexte 17"/>
                    <p:cNvSpPr txBox="1"/>
                    <p:nvPr/>
                  </p:nvSpPr>
                  <p:spPr>
                    <a:xfrm>
                      <a:off x="-192505" y="3288532"/>
                      <a:ext cx="1600803" cy="40557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1400" dirty="0" smtClean="0"/>
                        <a:t>High </a:t>
                      </a:r>
                      <a:r>
                        <a:rPr lang="fr-FR" sz="1400" dirty="0" err="1" smtClean="0"/>
                        <a:t>field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trap</a:t>
                      </a:r>
                      <a:endParaRPr lang="fr-FR" sz="1400" dirty="0"/>
                    </a:p>
                  </p:txBody>
                </p:sp>
                <p:cxnSp>
                  <p:nvCxnSpPr>
                    <p:cNvPr id="19" name="Connecteur droit avec flèche 18"/>
                    <p:cNvCxnSpPr>
                      <a:stCxn id="18" idx="3"/>
                    </p:cNvCxnSpPr>
                    <p:nvPr/>
                  </p:nvCxnSpPr>
                  <p:spPr>
                    <a:xfrm flipV="1">
                      <a:off x="1408298" y="3244466"/>
                      <a:ext cx="3821494" cy="246853"/>
                    </a:xfrm>
                    <a:prstGeom prst="straightConnector1">
                      <a:avLst/>
                    </a:prstGeom>
                    <a:ln w="28575">
                      <a:solidFill>
                        <a:srgbClr val="FF0000"/>
                      </a:solidFill>
                      <a:prstDash val="solid"/>
                      <a:headEnd type="diamond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5" name="Connecteur droit avec flèche 14"/>
                <p:cNvCxnSpPr>
                  <a:stCxn id="13" idx="3"/>
                </p:cNvCxnSpPr>
                <p:nvPr/>
              </p:nvCxnSpPr>
              <p:spPr>
                <a:xfrm flipV="1">
                  <a:off x="1448404" y="3861520"/>
                  <a:ext cx="3895783" cy="23354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solid"/>
                  <a:headEnd type="diamond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Connecteur droit avec flèche 11"/>
              <p:cNvCxnSpPr>
                <a:stCxn id="10" idx="3"/>
              </p:cNvCxnSpPr>
              <p:nvPr/>
            </p:nvCxnSpPr>
            <p:spPr>
              <a:xfrm flipV="1">
                <a:off x="1408298" y="4710453"/>
                <a:ext cx="3821494" cy="14896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headEnd type="diamond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cteur droit avec flèche 8"/>
            <p:cNvCxnSpPr>
              <a:stCxn id="28" idx="1"/>
            </p:cNvCxnSpPr>
            <p:nvPr/>
          </p:nvCxnSpPr>
          <p:spPr>
            <a:xfrm flipH="1" flipV="1">
              <a:off x="6152574" y="2165887"/>
              <a:ext cx="4003110" cy="948704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ZoneTexte 43"/>
          <p:cNvSpPr txBox="1"/>
          <p:nvPr/>
        </p:nvSpPr>
        <p:spPr>
          <a:xfrm>
            <a:off x="5417057" y="2761989"/>
            <a:ext cx="916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ELENA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4689787" y="5646014"/>
            <a:ext cx="1016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AeGIS2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3082837" y="3911741"/>
            <a:ext cx="916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GBAR</a:t>
            </a:r>
            <a:endParaRPr lang="fr-F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0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libri"/>
              </a:rPr>
              <a:t>Y. Sacquin            SPSC - GBAR </a:t>
            </a:r>
            <a:endParaRPr lang="en-US" dirty="0">
              <a:latin typeface="Calibri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Linac bunker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7</a:t>
            </a:fld>
            <a:endParaRPr lang="en-US">
              <a:latin typeface="Calibri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5417057" y="2761989"/>
            <a:ext cx="916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ELENA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3082837" y="3911741"/>
            <a:ext cx="916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GBAR</a:t>
            </a:r>
            <a:endParaRPr lang="fr-FR" sz="1400" b="1" dirty="0">
              <a:solidFill>
                <a:schemeClr val="bg1"/>
              </a:solidFill>
            </a:endParaRPr>
          </a:p>
        </p:txBody>
      </p:sp>
      <p:pic>
        <p:nvPicPr>
          <p:cNvPr id="27" name="Espace réservé du contenu 2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1829"/>
            <a:ext cx="9209492" cy="5627396"/>
          </a:xfrm>
        </p:spPr>
      </p:pic>
    </p:spTree>
    <p:extLst>
      <p:ext uri="{BB962C8B-B14F-4D97-AF65-F5344CB8AC3E}">
        <p14:creationId xmlns:p14="http://schemas.microsoft.com/office/powerpoint/2010/main" val="40231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Positron </a:t>
            </a:r>
            <a:r>
              <a:rPr lang="en-GB" dirty="0" smtClean="0"/>
              <a:t>source/beam</a:t>
            </a:r>
            <a:r>
              <a:rPr lang="fr-FR" dirty="0" smtClean="0"/>
              <a:t> </a:t>
            </a:r>
            <a:r>
              <a:rPr lang="fr-FR" dirty="0"/>
              <a:t>line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8</a:t>
            </a:fld>
            <a:endParaRPr lang="en-US">
              <a:latin typeface="Calibri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96900" y="830644"/>
            <a:ext cx="795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new positron source design will be implemented soon at Saclay facility as a prototype for the Cern installation.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The GBAR beam line design is completed, tenders are in preparation.</a:t>
            </a:r>
            <a:endParaRPr lang="en-GB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006"/>
            <a:ext cx="3124203" cy="286466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41300" y="5730275"/>
            <a:ext cx="210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D</a:t>
            </a:r>
            <a:r>
              <a:rPr lang="en-GB" i="1" dirty="0" smtClean="0"/>
              <a:t>esign of the new </a:t>
            </a:r>
            <a:r>
              <a:rPr lang="en-GB" i="1" dirty="0"/>
              <a:t>Saclay source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668212" y="5736183"/>
            <a:ext cx="5475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CERN current implementation of the </a:t>
            </a:r>
            <a:r>
              <a:rPr lang="en-GB" i="1" dirty="0"/>
              <a:t>positron </a:t>
            </a:r>
            <a:r>
              <a:rPr lang="en-GB" i="1" dirty="0" smtClean="0"/>
              <a:t>source and beam line</a:t>
            </a:r>
            <a:endParaRPr lang="en-GB" i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9"/>
          <a:stretch/>
        </p:blipFill>
        <p:spPr>
          <a:xfrm>
            <a:off x="3668213" y="2094275"/>
            <a:ext cx="5475787" cy="36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47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3" y="761349"/>
            <a:ext cx="3376886" cy="2520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</a:t>
            </a:r>
            <a:r>
              <a:rPr lang="en-GB" baseline="30000" dirty="0" smtClean="0"/>
              <a:t>+</a:t>
            </a:r>
            <a:r>
              <a:rPr lang="en-GB" dirty="0" smtClean="0"/>
              <a:t> moderation, Ps study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77901"/>
            <a:ext cx="4962525" cy="2845285"/>
          </a:xfrm>
        </p:spPr>
        <p:txBody>
          <a:bodyPr/>
          <a:lstStyle/>
          <a:p>
            <a:r>
              <a:rPr lang="en-GB" sz="1800" dirty="0" smtClean="0"/>
              <a:t>Study with the Saclay positron beam line: qualification of a </a:t>
            </a:r>
            <a:r>
              <a:rPr lang="en-GB" sz="1800" dirty="0" err="1" smtClean="0"/>
              <a:t>SiC</a:t>
            </a:r>
            <a:r>
              <a:rPr lang="en-GB" sz="1800" dirty="0" smtClean="0"/>
              <a:t> layer for remoderation.</a:t>
            </a:r>
          </a:p>
          <a:p>
            <a:pPr lvl="1"/>
            <a:r>
              <a:rPr lang="en-GB" sz="1400" dirty="0" smtClean="0"/>
              <a:t>Remoderation efficiency up to </a:t>
            </a:r>
            <a:r>
              <a:rPr lang="en-GB" sz="1400" dirty="0" smtClean="0">
                <a:sym typeface="Symbol" panose="05050102010706020507" pitchFamily="18" charset="2"/>
              </a:rPr>
              <a:t> 70 % (</a:t>
            </a:r>
            <a:r>
              <a:rPr lang="en-GB" sz="1400" dirty="0" smtClean="0"/>
              <a:t>Usual W remoderation </a:t>
            </a:r>
            <a:r>
              <a:rPr lang="en-GB" sz="1400" dirty="0" smtClean="0">
                <a:sym typeface="Symbol" panose="05050102010706020507" pitchFamily="18" charset="2"/>
              </a:rPr>
              <a:t> 10 %)</a:t>
            </a:r>
          </a:p>
          <a:p>
            <a:pPr lvl="1"/>
            <a:r>
              <a:rPr lang="en-GB" sz="1400" dirty="0" err="1" smtClean="0">
                <a:sym typeface="Symbol" panose="05050102010706020507" pitchFamily="18" charset="2"/>
              </a:rPr>
              <a:t>Commercialy</a:t>
            </a:r>
            <a:r>
              <a:rPr lang="en-GB" sz="1400" dirty="0" smtClean="0">
                <a:sym typeface="Symbol" panose="05050102010706020507" pitchFamily="18" charset="2"/>
              </a:rPr>
              <a:t> available layer</a:t>
            </a:r>
          </a:p>
          <a:p>
            <a:pPr lvl="1"/>
            <a:r>
              <a:rPr lang="en-GB" sz="1400" dirty="0" smtClean="0">
                <a:sym typeface="Symbol" panose="05050102010706020507" pitchFamily="18" charset="2"/>
              </a:rPr>
              <a:t>New perspectives for improving e</a:t>
            </a:r>
            <a:r>
              <a:rPr lang="en-GB" sz="1400" baseline="30000" dirty="0" smtClean="0">
                <a:sym typeface="Symbol" panose="05050102010706020507" pitchFamily="18" charset="2"/>
              </a:rPr>
              <a:t>+</a:t>
            </a:r>
            <a:r>
              <a:rPr lang="en-GB" sz="1400" dirty="0" smtClean="0">
                <a:sym typeface="Symbol" panose="05050102010706020507" pitchFamily="18" charset="2"/>
              </a:rPr>
              <a:t> beam</a:t>
            </a:r>
            <a:endParaRPr lang="en-GB" sz="1800" dirty="0">
              <a:sym typeface="Symbol" panose="05050102010706020507" pitchFamily="18" charset="2"/>
            </a:endParaRPr>
          </a:p>
          <a:p>
            <a:pPr lvl="1"/>
            <a:endParaRPr lang="en-GB" sz="1800" dirty="0"/>
          </a:p>
          <a:p>
            <a:r>
              <a:rPr lang="en-GB" sz="1800" dirty="0" smtClean="0"/>
              <a:t>Continue study of different e</a:t>
            </a:r>
            <a:r>
              <a:rPr lang="en-GB" sz="1800" baseline="30000" dirty="0" smtClean="0"/>
              <a:t>+</a:t>
            </a:r>
            <a:r>
              <a:rPr lang="en-GB" sz="1800" dirty="0" smtClean="0"/>
              <a:t>/positronium converters: improve Ps yield, reduce Ps emission energy…</a:t>
            </a:r>
            <a:endParaRPr lang="en-GB" sz="1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latin typeface="Calibri"/>
              </a:rPr>
              <a:t>18/01/2016</a:t>
            </a:r>
            <a:endParaRPr lang="en-US"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Y. Sacquin            SPSC - GBAR </a:t>
            </a:r>
            <a:endParaRPr lang="en-US"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A92A-12ED-4146-AD24-FB1F725C68BD}" type="slidenum">
              <a:rPr lang="en-US" smtClean="0">
                <a:latin typeface="Calibri"/>
              </a:rPr>
              <a:pPr/>
              <a:t>9</a:t>
            </a:fld>
            <a:endParaRPr lang="en-US">
              <a:latin typeface="Calibri"/>
            </a:endParaRPr>
          </a:p>
        </p:txBody>
      </p:sp>
      <p:sp>
        <p:nvSpPr>
          <p:cNvPr id="7" name="AutoShape 2" descr="https://pyalpha1.swan.ac.uk:1755/Sample+Beamline/151209_173743_Efficiency_Energ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 flipH="1">
            <a:off x="6235700" y="3165486"/>
            <a:ext cx="280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err="1" smtClean="0"/>
              <a:t>SiC</a:t>
            </a:r>
            <a:r>
              <a:rPr lang="en-GB" sz="1200" i="1" dirty="0" smtClean="0"/>
              <a:t> remoderation efficiency vs incident E</a:t>
            </a:r>
            <a:endParaRPr lang="en-GB" sz="1200" i="1" dirty="0"/>
          </a:p>
        </p:txBody>
      </p:sp>
      <p:sp>
        <p:nvSpPr>
          <p:cNvPr id="9" name="ZoneTexte 8"/>
          <p:cNvSpPr txBox="1"/>
          <p:nvPr/>
        </p:nvSpPr>
        <p:spPr>
          <a:xfrm rot="18949386">
            <a:off x="6396366" y="1790517"/>
            <a:ext cx="2134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PRELIMINARY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30927"/>
            <a:ext cx="3449256" cy="255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119" y="3670893"/>
            <a:ext cx="3643576" cy="271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995014" y="3670893"/>
            <a:ext cx="1280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b="1" dirty="0" smtClean="0"/>
              <a:t>~ 30% positronium</a:t>
            </a:r>
            <a:endParaRPr lang="en-GB" sz="1050" b="1" dirty="0"/>
          </a:p>
        </p:txBody>
      </p:sp>
      <p:cxnSp>
        <p:nvCxnSpPr>
          <p:cNvPr id="15" name="Connecteur droit avec flèche 14"/>
          <p:cNvCxnSpPr>
            <a:stCxn id="8" idx="3"/>
          </p:cNvCxnSpPr>
          <p:nvPr/>
        </p:nvCxnSpPr>
        <p:spPr>
          <a:xfrm>
            <a:off x="8275320" y="3801698"/>
            <a:ext cx="301521" cy="101127"/>
          </a:xfrm>
          <a:prstGeom prst="straightConnector1">
            <a:avLst/>
          </a:prstGeom>
          <a:ln w="9525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124203" y="4814142"/>
            <a:ext cx="1169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TOF: kinetic energy of Ps</a:t>
            </a:r>
          </a:p>
          <a:p>
            <a:r>
              <a:rPr lang="en-GB" sz="1200" i="1" dirty="0" smtClean="0"/>
              <a:t>(peak ~50 meV)</a:t>
            </a:r>
            <a:endParaRPr lang="en-GB" sz="1200" i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4538242" y="3843798"/>
            <a:ext cx="1169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 smtClean="0"/>
              <a:t>YIELD: </a:t>
            </a:r>
          </a:p>
          <a:p>
            <a:pPr algn="r"/>
            <a:r>
              <a:rPr lang="en-GB" sz="1200" i="1" dirty="0" smtClean="0"/>
              <a:t>R parameter versus </a:t>
            </a:r>
            <a:r>
              <a:rPr lang="en-GB" sz="1200" i="1" dirty="0" err="1" smtClean="0"/>
              <a:t>porogen</a:t>
            </a:r>
            <a:r>
              <a:rPr lang="en-GB" sz="1200" i="1" dirty="0" smtClean="0"/>
              <a:t> mass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68809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8909</TotalTime>
  <Words>1092</Words>
  <Application>Microsoft Office PowerPoint</Application>
  <PresentationFormat>Affichage à l'écran (4:3)</PresentationFormat>
  <Paragraphs>334</Paragraphs>
  <Slides>22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1" baseType="lpstr">
      <vt:lpstr>ＭＳ Ｐゴシック</vt:lpstr>
      <vt:lpstr>Arial</vt:lpstr>
      <vt:lpstr>Calibri</vt:lpstr>
      <vt:lpstr>Cambria Math</vt:lpstr>
      <vt:lpstr>Candara</vt:lpstr>
      <vt:lpstr>Symbol</vt:lpstr>
      <vt:lpstr>Wingdings</vt:lpstr>
      <vt:lpstr>3_Office Theme</vt:lpstr>
      <vt:lpstr>Feuille de calcul</vt:lpstr>
      <vt:lpstr>GBAR 2016 STATUS REPORT</vt:lpstr>
      <vt:lpstr>Présentation PowerPoint</vt:lpstr>
      <vt:lpstr>Overview of 2015 progresses</vt:lpstr>
      <vt:lpstr>Présentation PowerPoint</vt:lpstr>
      <vt:lpstr>GBAR Linac</vt:lpstr>
      <vt:lpstr>Linac bunker</vt:lpstr>
      <vt:lpstr>Linac bunker</vt:lpstr>
      <vt:lpstr>Positron source/beam line</vt:lpstr>
      <vt:lpstr>e+ moderation, Ps study</vt:lpstr>
      <vt:lpstr>Positron trapping</vt:lpstr>
      <vt:lpstr>Présentation PowerPoint</vt:lpstr>
      <vt:lpstr>p/p ̅ decelerator  decelerator</vt:lpstr>
      <vt:lpstr>p/p ̅ – Ps interaction</vt:lpstr>
      <vt:lpstr>Electrostatic deflector</vt:lpstr>
      <vt:lpstr>Présentation PowerPoint</vt:lpstr>
      <vt:lpstr>Antihydrogen cooling</vt:lpstr>
      <vt:lpstr>Antihydrogen cooling</vt:lpstr>
      <vt:lpstr>Free fall detector</vt:lpstr>
      <vt:lpstr>Free fall detector</vt:lpstr>
      <vt:lpstr>Overview of 2015 </vt:lpstr>
      <vt:lpstr>Thank You</vt:lpstr>
      <vt:lpstr>GBAR Planning…</vt:lpstr>
    </vt:vector>
  </TitlesOfParts>
  <Company>CEA-Saclay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Schéma général</dc:title>
  <dc:creator>Patrice PEREZ</dc:creator>
  <cp:lastModifiedBy>Y. Sacquin</cp:lastModifiedBy>
  <cp:revision>268</cp:revision>
  <cp:lastPrinted>2015-01-09T07:18:26Z</cp:lastPrinted>
  <dcterms:created xsi:type="dcterms:W3CDTF">2014-05-28T16:57:34Z</dcterms:created>
  <dcterms:modified xsi:type="dcterms:W3CDTF">2016-01-18T22:03:55Z</dcterms:modified>
</cp:coreProperties>
</file>