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2" r:id="rId3"/>
    <p:sldId id="292" r:id="rId4"/>
    <p:sldId id="300" r:id="rId5"/>
    <p:sldId id="295" r:id="rId6"/>
    <p:sldId id="296" r:id="rId7"/>
    <p:sldId id="297" r:id="rId8"/>
    <p:sldId id="298" r:id="rId9"/>
    <p:sldId id="268" r:id="rId10"/>
    <p:sldId id="299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72" d="100"/>
          <a:sy n="72" d="100"/>
        </p:scale>
        <p:origin x="-1840" y="-2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AE4176-F419-2345-A388-CC725D1B081C}" type="datetimeFigureOut">
              <a:rPr lang="en-US" smtClean="0"/>
              <a:t>11/01/16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39C381-539A-9B4D-A4DE-2206FF7806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25384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E8C28A-9BAF-2546-8F01-899FB0EA7CED}" type="datetimeFigureOut">
              <a:rPr lang="en-US" smtClean="0"/>
              <a:t>11/01/16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45287B-DE1C-EE46-B3DC-49CFC67070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7096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14/01/16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Improvements to online chromaticity tool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495F7-8E57-9F4A-8FE9-0DBE2695F8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273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14/01/16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Improvements to online chromaticity tool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495F7-8E57-9F4A-8FE9-0DBE2695F8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728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14/01/16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Improvements to online chromaticity tool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495F7-8E57-9F4A-8FE9-0DBE2695F8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721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14/01/16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Improvements to online chromaticity tool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495F7-8E57-9F4A-8FE9-0DBE2695F8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933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14/01/16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Improvements to online chromaticity tool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495F7-8E57-9F4A-8FE9-0DBE2695F8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6054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14/01/16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Improvements to online chromaticity tool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495F7-8E57-9F4A-8FE9-0DBE2695F8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28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14/01/16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Improvements to online chromaticity tool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495F7-8E57-9F4A-8FE9-0DBE2695F8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021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14/01/16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Improvements to online chromaticity tool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495F7-8E57-9F4A-8FE9-0DBE2695F8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1427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14/01/16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Improvements to online chromaticity tool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495F7-8E57-9F4A-8FE9-0DBE2695F8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7342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14/01/16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Improvements to online chromaticity tool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495F7-8E57-9F4A-8FE9-0DBE2695F8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778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14/01/16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Improvements to online chromaticity tool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495F7-8E57-9F4A-8FE9-0DBE2695F8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932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14/01/16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Improvements to online chromaticity tool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4495F7-8E57-9F4A-8FE9-0DBE2695F8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488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4" Type="http://schemas.openxmlformats.org/officeDocument/2006/relationships/image" Target="../media/image1.png"/><Relationship Id="rId5" Type="http://schemas.openxmlformats.org/officeDocument/2006/relationships/package" Target="../embeddings/Microsoft_Word_Document2.docx"/><Relationship Id="rId6" Type="http://schemas.openxmlformats.org/officeDocument/2006/relationships/image" Target="../media/image2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Improvements to the online chromaticity 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tool for the LHC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61216"/>
            <a:ext cx="7772400" cy="1746474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ABP</a:t>
            </a:r>
            <a:r>
              <a:rPr lang="en-US" sz="2400" dirty="0"/>
              <a:t>: X. </a:t>
            </a:r>
            <a:r>
              <a:rPr lang="en-US" sz="2400" dirty="0" err="1"/>
              <a:t>Buffat</a:t>
            </a:r>
            <a:r>
              <a:rPr lang="en-US" sz="2400" dirty="0" smtClean="0"/>
              <a:t>, </a:t>
            </a:r>
            <a:r>
              <a:rPr lang="en-US" sz="2400" b="1" dirty="0" smtClean="0"/>
              <a:t>L.R. Carver</a:t>
            </a:r>
            <a:r>
              <a:rPr lang="en-US" sz="2400" dirty="0" smtClean="0"/>
              <a:t>, E. </a:t>
            </a:r>
            <a:r>
              <a:rPr lang="en-US" sz="2400" dirty="0" err="1" smtClean="0"/>
              <a:t>Métral</a:t>
            </a:r>
            <a:endParaRPr lang="en-US" sz="2400" dirty="0" smtClean="0"/>
          </a:p>
          <a:p>
            <a:r>
              <a:rPr lang="en-US" sz="2400" dirty="0" smtClean="0"/>
              <a:t>OP: K. </a:t>
            </a:r>
            <a:r>
              <a:rPr lang="en-US" sz="2400" dirty="0" err="1" smtClean="0"/>
              <a:t>Fuchsberger</a:t>
            </a:r>
            <a:r>
              <a:rPr lang="en-US" sz="2400" dirty="0" smtClean="0"/>
              <a:t>, M. </a:t>
            </a:r>
            <a:r>
              <a:rPr lang="en-US" sz="2400" dirty="0" err="1" smtClean="0"/>
              <a:t>Solfaroli</a:t>
            </a:r>
            <a:endParaRPr lang="en-US" sz="2400" dirty="0"/>
          </a:p>
          <a:p>
            <a:endParaRPr lang="en-US" sz="2000" dirty="0" smtClean="0"/>
          </a:p>
          <a:p>
            <a:endParaRPr lang="en-US" sz="20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224124" y="3607314"/>
            <a:ext cx="6901438" cy="6488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ABP Information Meeting 14/01/16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13633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45305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558ED5"/>
                </a:solidFill>
              </a:rPr>
              <a:t>Summary</a:t>
            </a:r>
            <a:endParaRPr lang="en-US" dirty="0">
              <a:solidFill>
                <a:srgbClr val="558ED5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188305"/>
            <a:ext cx="8237759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000" dirty="0" smtClean="0"/>
              <a:t>Tool used in 2012 and early 2015 performed linear fitting to data and had large uncertainties due to time offset between </a:t>
            </a:r>
            <a:r>
              <a:rPr lang="en-US" sz="2000" dirty="0" err="1" smtClean="0"/>
              <a:t>rf</a:t>
            </a:r>
            <a:r>
              <a:rPr lang="en-US" sz="2000" dirty="0" smtClean="0"/>
              <a:t> modulation and tune signals. </a:t>
            </a:r>
            <a:r>
              <a:rPr lang="en-US" sz="2000" dirty="0" smtClean="0"/>
              <a:t>Even worse for noisy tune signals.</a:t>
            </a:r>
            <a:endParaRPr lang="en-US" sz="2000" dirty="0" smtClean="0"/>
          </a:p>
          <a:p>
            <a:endParaRPr lang="en-US" sz="2000" dirty="0"/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Discrepancies highlighted in LBOC talk, when chromaticity was re-processed for validation fill. Motivated improvement to tool.</a:t>
            </a:r>
            <a:endParaRPr lang="en-US" sz="2000" dirty="0" smtClean="0"/>
          </a:p>
          <a:p>
            <a:pPr marL="285750" indent="-285750">
              <a:buFont typeface="Arial"/>
              <a:buChar char="•"/>
            </a:pPr>
            <a:endParaRPr lang="en-US" sz="2000" dirty="0"/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Improvements implemented by K. </a:t>
            </a:r>
            <a:r>
              <a:rPr lang="en-US" sz="2000" dirty="0" err="1" smtClean="0"/>
              <a:t>Fuchsberger</a:t>
            </a:r>
            <a:r>
              <a:rPr lang="en-US" sz="2000" dirty="0" smtClean="0"/>
              <a:t>. Tool now performs sinusoidal fit to data and calculates chromaticity by the ratio of the amplitudes of the two signals. Negates effect from time offset.</a:t>
            </a:r>
          </a:p>
          <a:p>
            <a:pPr marL="285750" indent="-285750">
              <a:buFont typeface="Arial"/>
              <a:buChar char="•"/>
            </a:pPr>
            <a:endParaRPr lang="en-US" sz="2000" dirty="0"/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In 2015, we were able to make accurate measurements of stability threshold and compare to simulations. </a:t>
            </a:r>
          </a:p>
          <a:p>
            <a:pPr marL="285750" indent="-285750">
              <a:buFont typeface="Arial"/>
              <a:buChar char="•"/>
            </a:pPr>
            <a:endParaRPr lang="en-US" sz="2000" dirty="0">
              <a:solidFill>
                <a:srgbClr val="FF00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sz="2000" b="1" dirty="0">
                <a:solidFill>
                  <a:srgbClr val="FF0000"/>
                </a:solidFill>
              </a:rPr>
              <a:t>These measurements would not have been possible in 2012. Improvements to chromaticity tool have made it possible</a:t>
            </a:r>
            <a:r>
              <a:rPr lang="en-US" sz="2000" b="1" dirty="0" smtClean="0">
                <a:solidFill>
                  <a:srgbClr val="FF0000"/>
                </a:solidFill>
              </a:rPr>
              <a:t>.</a:t>
            </a:r>
            <a:endParaRPr lang="en-US" sz="2000" dirty="0" smtClean="0">
              <a:solidFill>
                <a:srgbClr val="FF0000"/>
              </a:solidFill>
            </a:endParaRPr>
          </a:p>
          <a:p>
            <a:pPr marL="285750" indent="-285750">
              <a:buFont typeface="Arial"/>
              <a:buChar char="•"/>
            </a:pPr>
            <a:endParaRPr lang="en-US" sz="2000" dirty="0" smtClean="0"/>
          </a:p>
          <a:p>
            <a:pPr marL="285750" indent="-285750">
              <a:buFont typeface="Arial"/>
              <a:buChar char="•"/>
            </a:pPr>
            <a:endParaRPr lang="en-US" sz="2000" dirty="0"/>
          </a:p>
          <a:p>
            <a:pPr marL="285750" indent="-285750">
              <a:buFont typeface="Arial"/>
              <a:buChar char="•"/>
            </a:pPr>
            <a:endParaRPr lang="en-US" sz="2000" dirty="0"/>
          </a:p>
          <a:p>
            <a:pPr marL="285750" indent="-285750">
              <a:buFont typeface="Arial"/>
              <a:buChar char="•"/>
            </a:pPr>
            <a:endParaRPr lang="en-US" sz="20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Improvements to online chromaticity tool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495F7-8E57-9F4A-8FE9-0DBE2695F87E}" type="slidenum">
              <a:rPr lang="en-US" smtClean="0"/>
              <a:t>10</a:t>
            </a:fld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14/01/16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2100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558ED5"/>
                </a:solidFill>
              </a:rPr>
              <a:t>Outline</a:t>
            </a:r>
            <a:endParaRPr lang="en-US" dirty="0">
              <a:solidFill>
                <a:srgbClr val="558ED5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70310" y="1398868"/>
            <a:ext cx="747925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400" dirty="0" smtClean="0"/>
              <a:t>Introduction</a:t>
            </a:r>
          </a:p>
          <a:p>
            <a:pPr marL="342900" indent="-342900">
              <a:buFont typeface="Arial"/>
              <a:buChar char="•"/>
            </a:pPr>
            <a:endParaRPr lang="en-US" sz="2400" dirty="0" smtClean="0"/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Chromaticity Tool in </a:t>
            </a:r>
            <a:r>
              <a:rPr lang="en-US" sz="2400" dirty="0" smtClean="0"/>
              <a:t>2012</a:t>
            </a:r>
            <a:endParaRPr lang="en-US" sz="2400" dirty="0" smtClean="0"/>
          </a:p>
          <a:p>
            <a:pPr marL="342900" indent="-342900">
              <a:buFont typeface="Arial"/>
              <a:buChar char="•"/>
            </a:pPr>
            <a:endParaRPr lang="en-US" sz="2400" dirty="0"/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Chromaticity Tool in 2015</a:t>
            </a:r>
          </a:p>
          <a:p>
            <a:endParaRPr lang="en-US" sz="2400" dirty="0"/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Summary</a:t>
            </a:r>
            <a:endParaRPr lang="en-US" sz="2000" dirty="0" smtClean="0"/>
          </a:p>
          <a:p>
            <a:pPr marL="800100" lvl="1" indent="-342900">
              <a:buFont typeface="Arial"/>
              <a:buChar char="•"/>
            </a:pPr>
            <a:endParaRPr lang="en-US" sz="2400" dirty="0"/>
          </a:p>
          <a:p>
            <a:pPr lvl="1"/>
            <a:endParaRPr lang="en-US" sz="2400" dirty="0"/>
          </a:p>
          <a:p>
            <a:pPr marL="800100" lvl="1" indent="-342900">
              <a:buFont typeface="Arial"/>
              <a:buChar char="•"/>
            </a:pP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Improvements to online chromaticity tool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495F7-8E57-9F4A-8FE9-0DBE2695F87E}" type="slidenum">
              <a:rPr lang="en-US" smtClean="0"/>
              <a:t>2</a:t>
            </a:fld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14/01/16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2311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45305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558ED5"/>
                </a:solidFill>
              </a:rPr>
              <a:t>Introduction</a:t>
            </a:r>
            <a:endParaRPr lang="en-US" dirty="0">
              <a:solidFill>
                <a:srgbClr val="558ED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9158" y="1188305"/>
            <a:ext cx="8202921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 smtClean="0"/>
              <a:t>Chromaticity is the tune sensitivity to momentum offsets, and is given by</a:t>
            </a:r>
          </a:p>
          <a:p>
            <a:pPr marL="285750" indent="-285750">
              <a:buFont typeface="Arial"/>
              <a:buChar char="•"/>
            </a:pPr>
            <a:endParaRPr lang="en-US" sz="2000" dirty="0"/>
          </a:p>
          <a:p>
            <a:pPr marL="285750" indent="-285750">
              <a:buFont typeface="Arial"/>
              <a:buChar char="•"/>
            </a:pPr>
            <a:endParaRPr lang="en-US" sz="2000" dirty="0"/>
          </a:p>
          <a:p>
            <a:pPr marL="285750" indent="-285750">
              <a:buFont typeface="Arial"/>
              <a:buChar char="•"/>
            </a:pPr>
            <a:endParaRPr lang="en-US" sz="2000" dirty="0" smtClean="0"/>
          </a:p>
          <a:p>
            <a:pPr marL="285750" indent="-285750">
              <a:buFont typeface="Arial"/>
              <a:buChar char="•"/>
            </a:pPr>
            <a:endParaRPr lang="en-US" sz="2000" dirty="0"/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This is expressed (to first order) in relative terms as</a:t>
            </a:r>
            <a:endParaRPr lang="en-US" sz="2000" dirty="0"/>
          </a:p>
          <a:p>
            <a:pPr marL="285750" indent="-285750">
              <a:buFont typeface="Arial"/>
              <a:buChar char="•"/>
            </a:pPr>
            <a:endParaRPr lang="en-US" sz="2000" dirty="0" smtClean="0"/>
          </a:p>
          <a:p>
            <a:pPr marL="285750" indent="-285750">
              <a:buFont typeface="Arial"/>
              <a:buChar char="•"/>
            </a:pPr>
            <a:endParaRPr lang="en-US" sz="2000" dirty="0"/>
          </a:p>
          <a:p>
            <a:pPr marL="285750" indent="-285750">
              <a:buFont typeface="Arial"/>
              <a:buChar char="•"/>
            </a:pPr>
            <a:endParaRPr lang="en-US" sz="2000" dirty="0" smtClean="0"/>
          </a:p>
          <a:p>
            <a:pPr marL="285750" indent="-285750">
              <a:buFont typeface="Arial"/>
              <a:buChar char="•"/>
            </a:pPr>
            <a:endParaRPr lang="en-US" sz="2000" dirty="0"/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In the LHC, a slow modulation to the momentum is applied (~20s time period), which then creates a modulation in the tune. </a:t>
            </a:r>
          </a:p>
          <a:p>
            <a:pPr marL="285750" indent="-285750">
              <a:buFont typeface="Arial"/>
              <a:buChar char="•"/>
            </a:pPr>
            <a:endParaRPr lang="en-US" sz="2000" dirty="0"/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Online tool in the CCC uses the modulation signal and the tune (measured from the BBQ system) and calculates the Q’ by fitting procedures. </a:t>
            </a:r>
            <a:endParaRPr lang="en-US" sz="2000" dirty="0" smtClean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16811678"/>
              </p:ext>
            </p:extLst>
          </p:nvPr>
        </p:nvGraphicFramePr>
        <p:xfrm>
          <a:off x="1168546" y="1865350"/>
          <a:ext cx="6584731" cy="7140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1" name="Document" r:id="rId3" imgW="5270500" imgH="571500" progId="Word.Document.12">
                  <p:embed/>
                </p:oleObj>
              </mc:Choice>
              <mc:Fallback>
                <p:oleObj name="Document" r:id="rId3" imgW="5270500" imgH="5715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68546" y="1865350"/>
                        <a:ext cx="6584731" cy="71400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3427279"/>
              </p:ext>
            </p:extLst>
          </p:nvPr>
        </p:nvGraphicFramePr>
        <p:xfrm>
          <a:off x="1168545" y="3282900"/>
          <a:ext cx="6584731" cy="6981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2" name="Document" r:id="rId5" imgW="5270500" imgH="558800" progId="Word.Document.12">
                  <p:embed/>
                </p:oleObj>
              </mc:Choice>
              <mc:Fallback>
                <p:oleObj name="Document" r:id="rId5" imgW="5270500" imgH="5588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168545" y="3282900"/>
                        <a:ext cx="6584731" cy="6981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Improvements to online chromaticity tool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495F7-8E57-9F4A-8FE9-0DBE2695F87E}" type="slidenum">
              <a:rPr lang="en-US" smtClean="0"/>
              <a:t>3</a:t>
            </a:fld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14/01/16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3358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l="1087" t="2502"/>
          <a:stretch/>
        </p:blipFill>
        <p:spPr>
          <a:xfrm>
            <a:off x="1587580" y="1413134"/>
            <a:ext cx="6076668" cy="4499336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57200" y="45305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558ED5"/>
                </a:solidFill>
              </a:rPr>
              <a:t>Chromaticity Tool in 2012</a:t>
            </a:r>
            <a:endParaRPr lang="en-US" sz="3200" dirty="0">
              <a:solidFill>
                <a:srgbClr val="558ED5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58509" y="976613"/>
            <a:ext cx="72635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 smtClean="0"/>
              <a:t>Simple linear fit applied to the data.  Great for when tune is clean </a:t>
            </a:r>
            <a:endParaRPr lang="en-US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1217141" y="6053598"/>
            <a:ext cx="6808939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See LBOC ‘Chromaticity correction without RCS –M. </a:t>
            </a:r>
            <a:r>
              <a:rPr lang="en-US" dirty="0" err="1" smtClean="0"/>
              <a:t>Solfaroli</a:t>
            </a:r>
            <a:r>
              <a:rPr lang="en-US" dirty="0" smtClean="0"/>
              <a:t> 18/08/15’</a:t>
            </a:r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Improvements to online chromaticity tool</a:t>
            </a:r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495F7-8E57-9F4A-8FE9-0DBE2695F87E}" type="slidenum">
              <a:rPr lang="en-US" smtClean="0"/>
              <a:t>4</a:t>
            </a:fld>
            <a:endParaRPr lang="en-US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14/01/16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4265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57200" y="45305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558ED5"/>
                </a:solidFill>
              </a:rPr>
              <a:t>Chromaticity Tool in 2012</a:t>
            </a:r>
            <a:endParaRPr lang="en-US" sz="3200" dirty="0">
              <a:solidFill>
                <a:srgbClr val="558ED5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58509" y="1064818"/>
            <a:ext cx="49167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sz="2000" dirty="0" smtClean="0"/>
              <a:t>Not so great when tune signal is very noisy.</a:t>
            </a:r>
            <a:endParaRPr lang="en-US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2628321" y="6106521"/>
            <a:ext cx="4004221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Taken from logbook on 24/07/15 05:39 </a:t>
            </a:r>
            <a:endParaRPr lang="en-US" dirty="0"/>
          </a:p>
        </p:txBody>
      </p:sp>
      <p:pic>
        <p:nvPicPr>
          <p:cNvPr id="2" name="Picture 1" descr="Noisy_Chrom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4407" y="1588415"/>
            <a:ext cx="4757702" cy="4476998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Improvements to online chromaticity tool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495F7-8E57-9F4A-8FE9-0DBE2695F87E}" type="slidenum">
              <a:rPr lang="en-US" smtClean="0"/>
              <a:t>5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14/01/16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8540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57200" y="45305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558ED5"/>
                </a:solidFill>
              </a:rPr>
              <a:t>Chromaticity Reprocessing</a:t>
            </a:r>
            <a:endParaRPr lang="en-US" sz="3200" dirty="0">
              <a:solidFill>
                <a:srgbClr val="558ED5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440349"/>
            <a:ext cx="4114348" cy="2773071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670310" y="3065494"/>
            <a:ext cx="104259" cy="128107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400297" y="4744527"/>
            <a:ext cx="104259" cy="128107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1080720" y="5427513"/>
            <a:ext cx="0" cy="35560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420617" y="5447833"/>
            <a:ext cx="0" cy="35560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004057" y="5270356"/>
            <a:ext cx="5156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Ramp</a:t>
            </a:r>
            <a:endParaRPr lang="en-US" sz="1600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2919680" y="5531966"/>
            <a:ext cx="0" cy="258454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3117337" y="5531966"/>
            <a:ext cx="0" cy="268614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289318" y="5977117"/>
            <a:ext cx="132177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Octupole to 375A</a:t>
            </a:r>
            <a:r>
              <a:rPr lang="en-US" sz="1050" dirty="0" smtClean="0"/>
              <a:t>, back </a:t>
            </a:r>
            <a:r>
              <a:rPr lang="en-US" sz="1050" dirty="0" smtClean="0"/>
              <a:t>to 0A.</a:t>
            </a:r>
            <a:endParaRPr lang="en-US" sz="1600" dirty="0"/>
          </a:p>
        </p:txBody>
      </p:sp>
      <p:cxnSp>
        <p:nvCxnSpPr>
          <p:cNvPr id="20" name="Straight Connector 19"/>
          <p:cNvCxnSpPr>
            <a:stCxn id="19" idx="0"/>
          </p:cNvCxnSpPr>
          <p:nvPr/>
        </p:nvCxnSpPr>
        <p:spPr>
          <a:xfrm flipV="1">
            <a:off x="1950208" y="5694526"/>
            <a:ext cx="983351" cy="282591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3188457" y="5521806"/>
            <a:ext cx="0" cy="268614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3584697" y="5521806"/>
            <a:ext cx="0" cy="268614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 flipV="1">
            <a:off x="3397200" y="5694526"/>
            <a:ext cx="538480" cy="275650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783756" y="5970176"/>
            <a:ext cx="64220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Squeeze</a:t>
            </a:r>
            <a:endParaRPr lang="en-US" sz="1600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3935680" y="5514499"/>
            <a:ext cx="0" cy="268614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4295897" y="5514499"/>
            <a:ext cx="0" cy="268614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571548" y="5374922"/>
            <a:ext cx="1179501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err="1" smtClean="0"/>
              <a:t>Octupole</a:t>
            </a:r>
            <a:r>
              <a:rPr lang="en-US" sz="1050" dirty="0" smtClean="0"/>
              <a:t> to 280A,</a:t>
            </a:r>
          </a:p>
          <a:p>
            <a:r>
              <a:rPr lang="en-US" sz="1050" dirty="0" smtClean="0"/>
              <a:t>then to 565 A</a:t>
            </a:r>
            <a:endParaRPr lang="en-US" sz="1600" dirty="0"/>
          </a:p>
        </p:txBody>
      </p:sp>
      <p:cxnSp>
        <p:nvCxnSpPr>
          <p:cNvPr id="28" name="Straight Connector 27"/>
          <p:cNvCxnSpPr>
            <a:stCxn id="27" idx="1"/>
          </p:cNvCxnSpPr>
          <p:nvPr/>
        </p:nvCxnSpPr>
        <p:spPr>
          <a:xfrm flipH="1">
            <a:off x="4097777" y="5582671"/>
            <a:ext cx="473771" cy="102226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Oval 28"/>
          <p:cNvSpPr/>
          <p:nvPr/>
        </p:nvSpPr>
        <p:spPr>
          <a:xfrm>
            <a:off x="2611097" y="4434936"/>
            <a:ext cx="104259" cy="128107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2933559" y="4905636"/>
            <a:ext cx="104259" cy="128107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3123146" y="4412523"/>
            <a:ext cx="104259" cy="128107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3200836" y="4198844"/>
            <a:ext cx="104259" cy="128107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3637134" y="4657555"/>
            <a:ext cx="104259" cy="128107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4043548" y="4369166"/>
            <a:ext cx="104259" cy="128107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4218361" y="4656044"/>
            <a:ext cx="104259" cy="128107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911423" y="2794665"/>
            <a:ext cx="35833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Estimate of Q’ from chromaticity tool, taken from logbooks.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635030" y="1064817"/>
            <a:ext cx="805177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sz="2000" dirty="0" smtClean="0"/>
              <a:t>Fill 3806 was a validation fill, modulation kept on throughout the cycle with octupoles at 0 (unless specified).</a:t>
            </a:r>
          </a:p>
          <a:p>
            <a:pPr marL="285750" indent="-285750">
              <a:buFont typeface="Arial"/>
              <a:buChar char="•"/>
            </a:pPr>
            <a:endParaRPr lang="en-GB" sz="2000" dirty="0" smtClean="0"/>
          </a:p>
          <a:p>
            <a:pPr marL="285750" indent="-285750">
              <a:buFont typeface="Arial"/>
              <a:buChar char="•"/>
            </a:pPr>
            <a:r>
              <a:rPr lang="en-GB" sz="2000" dirty="0" smtClean="0"/>
              <a:t>Chromaticity was recalculated using available data. Time offset between the two signals was corrected, and a parabolic fit applied.</a:t>
            </a:r>
            <a:endParaRPr lang="en-US" sz="2000" dirty="0"/>
          </a:p>
        </p:txBody>
      </p:sp>
      <p:sp>
        <p:nvSpPr>
          <p:cNvPr id="39" name="TextBox 38"/>
          <p:cNvSpPr txBox="1"/>
          <p:nvPr/>
        </p:nvSpPr>
        <p:spPr>
          <a:xfrm>
            <a:off x="1369532" y="6387298"/>
            <a:ext cx="6956424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See LBOC </a:t>
            </a:r>
            <a:r>
              <a:rPr lang="en-US" dirty="0" smtClean="0"/>
              <a:t>‘Chromaticity Reprocessing – Fill 3806’ – </a:t>
            </a:r>
            <a:r>
              <a:rPr lang="en-US" dirty="0" err="1" smtClean="0"/>
              <a:t>L.R.Carver</a:t>
            </a:r>
            <a:r>
              <a:rPr lang="en-US" dirty="0" smtClean="0"/>
              <a:t>  16/06/</a:t>
            </a:r>
            <a:r>
              <a:rPr lang="en-US" dirty="0" smtClean="0"/>
              <a:t>15’</a:t>
            </a:r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4980121" y="3501658"/>
            <a:ext cx="370667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sz="2000" b="1" dirty="0" smtClean="0"/>
              <a:t>Significant discrepancies between Q’ from online tool and reprocessed Q’.</a:t>
            </a:r>
          </a:p>
          <a:p>
            <a:pPr marL="285750" indent="-285750">
              <a:buFont typeface="Arial"/>
              <a:buChar char="•"/>
            </a:pPr>
            <a:endParaRPr lang="en-GB" sz="2000" b="1" dirty="0"/>
          </a:p>
          <a:p>
            <a:pPr marL="285750" indent="-285750">
              <a:buFont typeface="Arial"/>
              <a:buChar char="•"/>
            </a:pPr>
            <a:r>
              <a:rPr lang="en-GB" sz="2000" b="1" dirty="0" smtClean="0"/>
              <a:t>Motivated improvements to online tool</a:t>
            </a:r>
          </a:p>
        </p:txBody>
      </p:sp>
      <p:sp>
        <p:nvSpPr>
          <p:cNvPr id="51" name="Slide Number Placeholder 5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495F7-8E57-9F4A-8FE9-0DBE2695F87E}" type="slidenum">
              <a:rPr lang="en-US" smtClean="0"/>
              <a:t>6</a:t>
            </a:fld>
            <a:endParaRPr lang="en-US"/>
          </a:p>
        </p:txBody>
      </p:sp>
      <p:sp>
        <p:nvSpPr>
          <p:cNvPr id="52" name="Date Placeholder 5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14/01/16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9438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6586" y="1402242"/>
            <a:ext cx="6564992" cy="4925686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57200" y="-4290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558ED5"/>
                </a:solidFill>
              </a:rPr>
              <a:t>Chromaticity Tool in 2015</a:t>
            </a:r>
            <a:endParaRPr lang="en-US" sz="3200" dirty="0">
              <a:solidFill>
                <a:srgbClr val="558ED5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35030" y="817843"/>
            <a:ext cx="80517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dirty="0" smtClean="0"/>
              <a:t>Improvements to tool implemented by K. </a:t>
            </a:r>
            <a:r>
              <a:rPr lang="en-GB" dirty="0" err="1" smtClean="0"/>
              <a:t>Fuchsberger</a:t>
            </a:r>
            <a:r>
              <a:rPr lang="en-GB" dirty="0" smtClean="0"/>
              <a:t>. Tool now fits sinusoids to modulation and tune. Q’ is now ratio of amplitudes.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217141" y="6353495"/>
            <a:ext cx="6773657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See LBOC ‘Chromaticity correction without RCS –M. </a:t>
            </a:r>
            <a:r>
              <a:rPr lang="en-US" dirty="0" err="1" smtClean="0"/>
              <a:t>Solfaroli</a:t>
            </a:r>
            <a:r>
              <a:rPr lang="en-US" dirty="0" smtClean="0"/>
              <a:t> 18/08/15’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495F7-8E57-9F4A-8FE9-0DBE2695F87E}" type="slidenum">
              <a:rPr lang="en-US" smtClean="0"/>
              <a:t>7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14/01/16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1274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57200" y="45305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558ED5"/>
                </a:solidFill>
              </a:rPr>
              <a:t>Chromaticity Tool in 2015</a:t>
            </a:r>
            <a:endParaRPr lang="en-US" sz="3600" dirty="0">
              <a:solidFill>
                <a:srgbClr val="558ED5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35030" y="923689"/>
            <a:ext cx="80517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dirty="0" smtClean="0"/>
              <a:t>Works very well (also for noisy signals). Negates time offset between signals.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575405" y="6346670"/>
            <a:ext cx="3986579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Taken from logbook on 08/10/15 19:26  </a:t>
            </a:r>
            <a:endParaRPr lang="en-US" dirty="0"/>
          </a:p>
        </p:txBody>
      </p:sp>
      <p:pic>
        <p:nvPicPr>
          <p:cNvPr id="3" name="Picture 2" descr="New_Chroma_Too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45" y="1305405"/>
            <a:ext cx="5291969" cy="5022079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495F7-8E57-9F4A-8FE9-0DBE2695F87E}" type="slidenum">
              <a:rPr lang="en-US" smtClean="0"/>
              <a:t>8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14/01/16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1435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45305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558ED5"/>
                </a:solidFill>
              </a:rPr>
              <a:t>Chromaticity Tool in 2015</a:t>
            </a:r>
            <a:endParaRPr lang="en-US" sz="4000" dirty="0">
              <a:solidFill>
                <a:srgbClr val="558ED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9158" y="4392650"/>
            <a:ext cx="820292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Improvements allow much greater control of chromaticity during operation.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Also allowed measurements of instability threshold to be made, which are shown above alongside DELPHI simulations.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At flat top, incrementally </a:t>
            </a:r>
            <a:r>
              <a:rPr lang="en-US" dirty="0" smtClean="0"/>
              <a:t>lower current in Landau Octupoles until instability develops.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Comparison of measured threshold </a:t>
            </a:r>
            <a:r>
              <a:rPr lang="en-US" dirty="0" err="1" smtClean="0"/>
              <a:t>vs</a:t>
            </a:r>
            <a:r>
              <a:rPr lang="en-US" dirty="0" smtClean="0"/>
              <a:t> simulated threshold allow us to verify LHC impedance model.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endParaRPr lang="en-US" dirty="0" smtClean="0"/>
          </a:p>
        </p:txBody>
      </p:sp>
      <p:pic>
        <p:nvPicPr>
          <p:cNvPr id="9" name="Picture 8" descr="No_ADT_Full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9537" y="991155"/>
            <a:ext cx="5565117" cy="3467156"/>
          </a:xfrm>
          <a:prstGeom prst="rect">
            <a:avLst/>
          </a:prstGeom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Improvements to online chromaticity tool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495F7-8E57-9F4A-8FE9-0DBE2695F87E}" type="slidenum">
              <a:rPr lang="en-US" smtClean="0"/>
              <a:t>9</a:t>
            </a:fld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14/01/16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77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14237</TotalTime>
  <Words>655</Words>
  <Application>Microsoft Macintosh PowerPoint</Application>
  <PresentationFormat>On-screen Show (4:3)</PresentationFormat>
  <Paragraphs>94</Paragraphs>
  <Slides>10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Office Theme</vt:lpstr>
      <vt:lpstr>Microsoft Word Document</vt:lpstr>
      <vt:lpstr>Improvements to the online chromaticity tool for the LHC</vt:lpstr>
      <vt:lpstr>Outline</vt:lpstr>
      <vt:lpstr>Introduction</vt:lpstr>
      <vt:lpstr>Chromaticity Tool in 2012</vt:lpstr>
      <vt:lpstr>Chromaticity Tool in 2012</vt:lpstr>
      <vt:lpstr>Chromaticity Reprocessing</vt:lpstr>
      <vt:lpstr>Chromaticity Tool in 2015</vt:lpstr>
      <vt:lpstr>Chromaticity Tool in 2015</vt:lpstr>
      <vt:lpstr>Chromaticity Tool in 2015</vt:lpstr>
      <vt:lpstr>Summary</vt:lpstr>
    </vt:vector>
  </TitlesOfParts>
  <Company>University of Manchester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 Evian Dicussion Discussion</dc:title>
  <dc:creator>Lee Carver</dc:creator>
  <cp:lastModifiedBy>Lee Carver</cp:lastModifiedBy>
  <cp:revision>385</cp:revision>
  <dcterms:created xsi:type="dcterms:W3CDTF">2015-11-25T10:15:13Z</dcterms:created>
  <dcterms:modified xsi:type="dcterms:W3CDTF">2016-01-14T08:30:00Z</dcterms:modified>
</cp:coreProperties>
</file>