
<file path=[Content_Types].xml><?xml version="1.0" encoding="utf-8"?>
<Types xmlns="http://schemas.openxmlformats.org/package/2006/content-types">
  <Default Extension="xml" ContentType="application/xml"/>
  <Default Extension="vsdx" ContentType="application/vnd.ms-visio.drawing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63" r:id="rId5"/>
    <p:sldId id="277" r:id="rId6"/>
    <p:sldId id="279" r:id="rId7"/>
    <p:sldId id="285" r:id="rId8"/>
    <p:sldId id="287" r:id="rId9"/>
    <p:sldId id="290" r:id="rId10"/>
    <p:sldId id="292" r:id="rId11"/>
    <p:sldId id="293" r:id="rId12"/>
    <p:sldId id="282" r:id="rId13"/>
    <p:sldId id="294" r:id="rId14"/>
    <p:sldId id="295" r:id="rId15"/>
    <p:sldId id="312" r:id="rId16"/>
    <p:sldId id="313" r:id="rId17"/>
    <p:sldId id="305" r:id="rId18"/>
    <p:sldId id="308" r:id="rId19"/>
    <p:sldId id="297" r:id="rId20"/>
    <p:sldId id="303" r:id="rId21"/>
    <p:sldId id="304" r:id="rId22"/>
    <p:sldId id="310" r:id="rId23"/>
    <p:sldId id="314" r:id="rId24"/>
    <p:sldId id="315" r:id="rId25"/>
    <p:sldId id="316" r:id="rId26"/>
    <p:sldId id="318" r:id="rId27"/>
    <p:sldId id="284" r:id="rId28"/>
    <p:sldId id="298" r:id="rId29"/>
    <p:sldId id="266" r:id="rId30"/>
    <p:sldId id="317" r:id="rId3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BE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43"/>
  </p:normalViewPr>
  <p:slideViewPr>
    <p:cSldViewPr snapToObjects="1" showGuides="1">
      <p:cViewPr>
        <p:scale>
          <a:sx n="97" d="100"/>
          <a:sy n="97" d="100"/>
        </p:scale>
        <p:origin x="1792" y="56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Relationship Id="rId2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68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6398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4004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1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9573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23985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1063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6996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9201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6049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4504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2237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957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85329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63968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68327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2272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0800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2341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523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804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59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8946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5384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8683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18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108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Conceptual Design Review of the Magnet Circuits for the HL-LHC - 11 T Dipole Circuits - 21/03/2016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Conceptual Design Review of the Magnet Circuits for the HL-LHC - 11 T Dipole Circuits - 21/03/2016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6" Type="http://schemas.openxmlformats.org/officeDocument/2006/relationships/image" Target="../media/image4.jpeg"/><Relationship Id="rId7" Type="http://schemas.openxmlformats.org/officeDocument/2006/relationships/image" Target="../media/image13.emf"/><Relationship Id="rId8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1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emf"/><Relationship Id="rId12" Type="http://schemas.openxmlformats.org/officeDocument/2006/relationships/image" Target="../media/image4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19.emf"/><Relationship Id="rId5" Type="http://schemas.openxmlformats.org/officeDocument/2006/relationships/image" Target="../media/image22.png"/><Relationship Id="rId6" Type="http://schemas.openxmlformats.org/officeDocument/2006/relationships/oleObject" Target="../embeddings/oleObject1.bin"/><Relationship Id="rId7" Type="http://schemas.openxmlformats.org/officeDocument/2006/relationships/package" Target="../embeddings/Microsoft_Visio_Drawing1111111111.vsdx"/><Relationship Id="rId8" Type="http://schemas.openxmlformats.org/officeDocument/2006/relationships/image" Target="../media/image17.emf"/><Relationship Id="rId9" Type="http://schemas.openxmlformats.org/officeDocument/2006/relationships/oleObject" Target="../embeddings/oleObject2.bin"/><Relationship Id="rId10" Type="http://schemas.openxmlformats.org/officeDocument/2006/relationships/package" Target="../embeddings/Microsoft_Visio_Drawing2222222222.vsd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3.png"/><Relationship Id="rId5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5.png"/><Relationship Id="rId5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7.png"/><Relationship Id="rId5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30.png"/><Relationship Id="rId5" Type="http://schemas.openxmlformats.org/officeDocument/2006/relationships/image" Target="../media/image250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6" Type="http://schemas.openxmlformats.org/officeDocument/2006/relationships/image" Target="../media/image28.emf"/><Relationship Id="rId7" Type="http://schemas.openxmlformats.org/officeDocument/2006/relationships/image" Target="../media/image29.emf"/><Relationship Id="rId8" Type="http://schemas.openxmlformats.org/officeDocument/2006/relationships/image" Target="../media/image30.emf"/><Relationship Id="rId9" Type="http://schemas.openxmlformats.org/officeDocument/2006/relationships/image" Target="../media/image31.emf"/><Relationship Id="rId10" Type="http://schemas.openxmlformats.org/officeDocument/2006/relationships/image" Target="../media/image32.emf"/><Relationship Id="rId11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4.emf"/><Relationship Id="rId5" Type="http://schemas.openxmlformats.org/officeDocument/2006/relationships/image" Target="../media/image35.emf"/><Relationship Id="rId6" Type="http://schemas.openxmlformats.org/officeDocument/2006/relationships/image" Target="../media/image36.emf"/><Relationship Id="rId7" Type="http://schemas.openxmlformats.org/officeDocument/2006/relationships/image" Target="../media/image37.emf"/><Relationship Id="rId8" Type="http://schemas.openxmlformats.org/officeDocument/2006/relationships/image" Target="../media/image38.emf"/><Relationship Id="rId9" Type="http://schemas.openxmlformats.org/officeDocument/2006/relationships/image" Target="../media/image39.emf"/><Relationship Id="rId10" Type="http://schemas.openxmlformats.org/officeDocument/2006/relationships/image" Target="../media/image40.emf"/><Relationship Id="rId11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indico.cern.ch/event/507166/)" TargetMode="External"/><Relationship Id="rId3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259632" y="1733956"/>
            <a:ext cx="7200000" cy="1350000"/>
          </a:xfrm>
        </p:spPr>
        <p:txBody>
          <a:bodyPr/>
          <a:lstStyle/>
          <a:p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 </a:t>
            </a:r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Circuits</a:t>
            </a:r>
            <a:endParaRPr lang="en-GB" sz="24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259066" y="2226902"/>
            <a:ext cx="3835021" cy="742950"/>
          </a:xfrm>
        </p:spPr>
        <p:txBody>
          <a:bodyPr/>
          <a:lstStyle/>
          <a:p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GB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H. </a:t>
            </a:r>
            <a:r>
              <a:rPr lang="en-GB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Thiesen</a:t>
            </a:r>
            <a:r>
              <a:rPr lang="en-GB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L. </a:t>
            </a:r>
            <a:r>
              <a:rPr lang="en-GB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Bortot</a:t>
            </a:r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TE-EPC-MPC – TE-MPE-PE</a:t>
            </a:r>
            <a:endParaRPr lang="en-GB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259066" y="2958625"/>
            <a:ext cx="936670" cy="261938"/>
          </a:xfrm>
        </p:spPr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21/03/2016</a:t>
            </a:r>
            <a:endParaRPr lang="en-GB" b="0" i="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599600" y="3083956"/>
            <a:ext cx="48600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 </a:t>
            </a:r>
            <a:endParaRPr lang="en-GB" sz="1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TE-MSC-LMF	</a:t>
            </a:r>
            <a:r>
              <a:rPr lang="en-GB" sz="1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Savary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L. Grand-Clement</a:t>
            </a:r>
            <a:endParaRPr lang="en-GB" sz="1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TE-MSC-MDT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S.I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Bermudez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TE-MPE-PE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	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Auchmann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Prioli</a:t>
            </a:r>
            <a:endParaRPr lang="en-GB" sz="1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TE-MPE-EE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	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Rodriguez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Mateos</a:t>
            </a:r>
            <a:endParaRPr lang="en-GB" sz="1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BE-ABP-HSS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	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400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Giovannozzi</a:t>
            </a:r>
            <a:r>
              <a:rPr lang="en-GB" sz="1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TE-MSC-MNC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P. </a:t>
            </a:r>
            <a:r>
              <a:rPr lang="en-GB" sz="1400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Fessia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EN-ACE-INT</a:t>
            </a:r>
            <a:r>
              <a:rPr lang="en-GB" sz="14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J.P. </a:t>
            </a:r>
            <a:r>
              <a:rPr lang="en-GB" sz="1400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Corso</a:t>
            </a:r>
            <a:endParaRPr lang="en-GB" sz="1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WP6, WP11 </a:t>
            </a:r>
            <a:r>
              <a:rPr lang="en-GB" sz="1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members, …   </a:t>
            </a:r>
            <a:endParaRPr lang="en-GB" sz="1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on the 11 T Dipole Current :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of RB Current in the 11 T Dipoles</a:t>
            </a:r>
            <a:r>
              <a:rPr lang="en-GB" sz="1800" b="1" baseline="30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Readapted Magnetic Field : </a:t>
            </a:r>
          </a:p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741" y="1588083"/>
            <a:ext cx="2511715" cy="17757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1618772"/>
            <a:ext cx="2448272" cy="17002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909" y="1628880"/>
            <a:ext cx="2469870" cy="1738444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Circuit and TRIM PC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763688" y="2475642"/>
            <a:ext cx="827585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6.5 </a:t>
            </a:r>
            <a:r>
              <a:rPr lang="en-GB" sz="9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11 kA  </a:t>
            </a:r>
          </a:p>
          <a:p>
            <a:pPr algn="ctr"/>
            <a:r>
              <a:rPr lang="el-GR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-67 A </a:t>
            </a:r>
            <a:endParaRPr lang="fr-FR" sz="900" baseline="-25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54927" y="2468905"/>
            <a:ext cx="1008112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GB" sz="9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(Nominal) </a:t>
            </a:r>
          </a:p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11.85 kA  </a:t>
            </a:r>
          </a:p>
          <a:p>
            <a:pPr algn="ctr"/>
            <a:r>
              <a:rPr lang="el-GR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endParaRPr lang="fr-FR" sz="900" baseline="-25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91530" y="2499742"/>
            <a:ext cx="1152628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7.6 </a:t>
            </a:r>
            <a:r>
              <a:rPr lang="en-GB" sz="9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(Ultimate)</a:t>
            </a:r>
          </a:p>
          <a:p>
            <a:pPr algn="ctr"/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12.84 kA  </a:t>
            </a:r>
          </a:p>
          <a:p>
            <a:pPr algn="ctr"/>
            <a:r>
              <a:rPr lang="el-GR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900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91 A </a:t>
            </a:r>
            <a:endParaRPr lang="fr-FR" sz="900" baseline="-25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95572" y="4585285"/>
            <a:ext cx="46682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Preliminary curves - should be confirmed by operation</a:t>
            </a:r>
            <a:endParaRPr lang="fr-FR" sz="1400" dirty="0"/>
          </a:p>
        </p:txBody>
      </p:sp>
      <p:pic>
        <p:nvPicPr>
          <p:cNvPr id="14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2040118" y="4328491"/>
            <a:ext cx="192951" cy="186713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2222558" y="4292390"/>
            <a:ext cx="26364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Controlled Power Converter</a:t>
            </a:r>
            <a:endParaRPr lang="fr-FR" sz="1100" dirty="0"/>
          </a:p>
        </p:txBody>
      </p:sp>
      <p:sp>
        <p:nvSpPr>
          <p:cNvPr id="18" name="TextBox 16"/>
          <p:cNvSpPr txBox="1"/>
          <p:nvPr/>
        </p:nvSpPr>
        <p:spPr>
          <a:xfrm>
            <a:off x="5520539" y="3747921"/>
            <a:ext cx="3227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Circuit : TRIM PC + 11 T Dipole</a:t>
            </a:r>
            <a:endParaRPr lang="fr-F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7018" y="3303177"/>
            <a:ext cx="4633521" cy="106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1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 Operation of the TRIM PC for 7 </a:t>
            </a:r>
            <a:r>
              <a:rPr lang="en-GB" sz="18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Rating : [-250 A … 0 A]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Voltage Rating : [min (-1.5 V, 1.5 - 250xRcable) … 1.5 V] (&lt; +/- 5 V)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Quadrants (Positive Currents for 7.6 </a:t>
            </a:r>
            <a:r>
              <a:rPr lang="en-GB" sz="18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</a:p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Circuit and TRIM PC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627" y="2390975"/>
            <a:ext cx="2826212" cy="19627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8227" y="2262687"/>
            <a:ext cx="2139105" cy="20910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3652" y="2390975"/>
            <a:ext cx="2064768" cy="183573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699809" y="4225423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Equivalent Circuit </a:t>
            </a: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3995936" y="4159933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Voltage Locus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43306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49" r="30632" b="13200"/>
          <a:stretch>
            <a:fillRect/>
          </a:stretch>
        </p:blipFill>
        <p:spPr bwMode="auto">
          <a:xfrm>
            <a:off x="1158398" y="2247737"/>
            <a:ext cx="3889813" cy="205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Coupling of the TRIM – RB Circuits :</a:t>
            </a: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Circuit and TRIM PC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722296" y="3607611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72616" y="2255817"/>
            <a:ext cx="3975595" cy="71619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dirty="0"/>
          </a:p>
        </p:txBody>
      </p:sp>
      <p:sp>
        <p:nvSpPr>
          <p:cNvPr id="19" name="Rounded Rectangle 18"/>
          <p:cNvSpPr/>
          <p:nvPr/>
        </p:nvSpPr>
        <p:spPr>
          <a:xfrm>
            <a:off x="1072615" y="3502192"/>
            <a:ext cx="3975595" cy="7220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855400" y="2969768"/>
            <a:ext cx="9017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RB Circuit</a:t>
            </a:r>
            <a:endParaRPr kumimoji="0" lang="en-US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511761" y="3240920"/>
            <a:ext cx="11874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TRIM Circuit</a:t>
            </a:r>
            <a:endParaRPr kumimoji="0" lang="en-US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6"/>
              <p:cNvSpPr>
                <a:spLocks noChangeArrowheads="1"/>
              </p:cNvSpPr>
              <p:nvPr/>
            </p:nvSpPr>
            <p:spPr bwMode="auto">
              <a:xfrm>
                <a:off x="1068201" y="1200804"/>
                <a:ext cx="4121706" cy="744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fr-FR" sz="10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10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fr-FR" sz="10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1000" b="1" i="1" smtClean="0">
                                          <a:solidFill>
                                            <a:schemeClr val="tx1">
                                              <a:lumMod val="65000"/>
                                              <a:lumOff val="35000"/>
                                            </a:schemeClr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000" b="1" i="1">
                                          <a:solidFill>
                                            <a:schemeClr val="tx1">
                                              <a:lumMod val="65000"/>
                                              <a:lumOff val="3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𝒅𝑰</m:t>
                                      </m:r>
                                    </m:e>
                                    <m:sub>
                                      <m:r>
                                        <a:rPr lang="en-GB" sz="1000" b="1" i="1" smtClean="0">
                                          <a:solidFill>
                                            <a:schemeClr val="tx1">
                                              <a:lumMod val="65000"/>
                                              <a:lumOff val="3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𝑹𝑩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10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𝒅𝒕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fr-FR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1000" b="1" i="1">
                                          <a:solidFill>
                                            <a:schemeClr val="tx1">
                                              <a:lumMod val="65000"/>
                                              <a:lumOff val="35000"/>
                                            </a:schemeClr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000" b="1" i="1">
                                          <a:solidFill>
                                            <a:schemeClr val="tx1">
                                              <a:lumMod val="65000"/>
                                              <a:lumOff val="3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𝒅𝑰</m:t>
                                      </m:r>
                                    </m:e>
                                    <m:sub>
                                      <m:r>
                                        <a:rPr lang="en-GB" sz="1000" b="1" i="1" smtClean="0">
                                          <a:solidFill>
                                            <a:schemeClr val="tx1">
                                              <a:lumMod val="65000"/>
                                              <a:lumOff val="3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𝑻𝑹𝑰𝑴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𝒅𝒕</m:t>
                                  </m:r>
                                </m:den>
                              </m:f>
                            </m:e>
                          </m:eqArr>
                        </m:e>
                      </m:d>
                      <m:r>
                        <a:rPr lang="fr-FR" sz="10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0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0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GB" sz="1000" b="1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000" b="1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fr-FR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000" b="1" i="1" smtClean="0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e>
                                      <m:sub>
                                        <m:r>
                                          <a:rPr lang="en-GB" sz="1000" b="1" i="1" smtClean="0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𝑻𝑶𝑻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000" b="1" i="1" smtClean="0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𝑻𝑶𝑻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r>
                                  <a:rPr lang="en-GB" sz="1000" b="1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GB" sz="1000" b="1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fr-FR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e>
                                      <m:sub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𝑻𝑶𝑻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𝑻𝑶𝑻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GB" sz="1000" b="1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000" b="1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fr-FR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e>
                                      <m:sub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  <m:r>
                                          <a:rPr lang="en-GB" sz="1000" b="1" i="1" smtClean="0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𝑹𝑰𝑴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GB" sz="1000" b="1" i="1" smtClean="0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𝟏𝟏</m:t>
                                        </m:r>
                                        <m:r>
                                          <a:rPr lang="en-GB" sz="1000" b="1" i="1" smtClean="0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fr-FR" sz="10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10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fr-FR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GB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𝑹𝑩</m:t>
                                  </m:r>
                                </m:sub>
                              </m:sSub>
                            </m:e>
                            <m:e/>
                            <m:e/>
                            <m:e>
                              <m:sSub>
                                <m:sSubPr>
                                  <m:ctrlPr>
                                    <a:rPr lang="fr-FR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GB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𝑻𝑹𝑰𝑴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GB" sz="10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0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0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GB" sz="1000" b="1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000" b="1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𝑻𝑶𝑻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GB" sz="1000" b="1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000" b="1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1000" b="1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𝑻𝑶𝑻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GB" sz="1000" b="1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000" b="1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1000" b="1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𝑻𝑶𝑻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n-GB" sz="1000" b="1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000" b="1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𝟏𝟏</m:t>
                                        </m:r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𝑻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GB" sz="1000" b="1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GB" sz="1000" b="1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000" b="1" i="1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fr-FR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𝑳</m:t>
                                        </m:r>
                                      </m:e>
                                      <m:sub>
                                        <m:r>
                                          <a:rPr lang="en-GB" sz="1000" b="1" i="1">
                                            <a:solidFill>
                                              <a:schemeClr val="tx1">
                                                <a:lumMod val="65000"/>
                                                <a:lumOff val="3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𝑻𝑶𝑻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fr-FR" sz="10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FR" sz="10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fr-FR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GB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𝑹𝑩</m:t>
                                  </m:r>
                                </m:sub>
                              </m:sSub>
                            </m:e>
                            <m:e/>
                            <m:e/>
                            <m:e>
                              <m:sSub>
                                <m:sSubPr>
                                  <m:ctrlPr>
                                    <a:rPr lang="fr-FR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GB" sz="10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𝑻𝑹𝑰𝑴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fr-F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68201" y="1200804"/>
                <a:ext cx="4121706" cy="74449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92561" y="242598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/>
          </p:nvPr>
        </p:nvGraphicFramePr>
        <p:xfrm>
          <a:off x="6124441" y="881932"/>
          <a:ext cx="2170912" cy="1617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2" name="Visio" r:id="rId7" imgW="4895742" imgH="3762496" progId="Visio.Drawing.15">
                  <p:embed/>
                </p:oleObj>
              </mc:Choice>
              <mc:Fallback>
                <p:oleObj name="Visio" r:id="rId7" imgW="4895742" imgH="3762496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441" y="881932"/>
                        <a:ext cx="2170912" cy="16178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/>
          </p:nvPr>
        </p:nvGraphicFramePr>
        <p:xfrm>
          <a:off x="6212072" y="2458454"/>
          <a:ext cx="2067021" cy="1676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" name="Visio" r:id="rId10" imgW="5390999" imgH="4381436" progId="Visio.Drawing.15">
                  <p:embed/>
                </p:oleObj>
              </mc:Choice>
              <mc:Fallback>
                <p:oleObj name="Visio" r:id="rId10" imgW="5390999" imgH="4381436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2072" y="2458454"/>
                        <a:ext cx="2067021" cy="16766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 rot="16200000">
            <a:off x="5464239" y="1360510"/>
            <a:ext cx="9268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/V</a:t>
            </a:r>
            <a:r>
              <a:rPr lang="en-US" sz="1400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5521192" y="3085240"/>
            <a:ext cx="867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/I</a:t>
            </a:r>
            <a:r>
              <a:rPr lang="en-US" sz="1400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Image 6" descr="CERN-logo_outline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595572" y="4606633"/>
            <a:ext cx="262283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 : 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https://indico.cern.ch/event/507166/</a:t>
            </a: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79064" y="4218176"/>
            <a:ext cx="2593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Bandwidth Frequency &gt;&gt; </a:t>
            </a:r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 Bandwidth Frequency </a:t>
            </a:r>
            <a:endParaRPr lang="en-GB" sz="1400" b="1" baseline="-250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89650" y="1875925"/>
            <a:ext cx="2593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State Representation </a:t>
            </a:r>
            <a:endParaRPr lang="en-GB" sz="1400" b="1" baseline="-250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3188" y="4245223"/>
            <a:ext cx="5013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Controlled System Block Diagram Representation </a:t>
            </a:r>
            <a:endParaRPr lang="en-GB" sz="1400" b="1" baseline="-250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57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Resonating Frequencies due Circuit Bandwidth : </a:t>
            </a:r>
            <a:endParaRPr lang="en-GB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Circuit and TRIM PC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722296" y="3607611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92561" y="19687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92561" y="242598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8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595572" y="4606633"/>
            <a:ext cx="262283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 : 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https://indico.cern.ch/event/507166/</a:t>
            </a: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2788" y="1347614"/>
            <a:ext cx="2333221" cy="248635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2036" y="1347614"/>
            <a:ext cx="2333222" cy="2486351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003315" y="3742611"/>
            <a:ext cx="2593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F</a:t>
            </a:r>
            <a:r>
              <a:rPr lang="en-GB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10 Hz</a:t>
            </a:r>
          </a:p>
          <a:p>
            <a:pPr algn="ctr"/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Voltage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Hz </a:t>
            </a:r>
            <a:endParaRPr lang="en-GB" b="1" baseline="-250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51920" y="3791282"/>
            <a:ext cx="2593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F</a:t>
            </a:r>
            <a:r>
              <a:rPr lang="en-GB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8 Hz</a:t>
            </a:r>
          </a:p>
          <a:p>
            <a:pPr algn="ctr"/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Voltage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Hz </a:t>
            </a:r>
            <a:endParaRPr lang="en-GB" b="1" baseline="-250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48783" y="2278632"/>
            <a:ext cx="2593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F</a:t>
            </a:r>
            <a:r>
              <a:rPr lang="en-GB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limited due to resonance</a:t>
            </a:r>
            <a:endParaRPr lang="en-GB" b="1" baseline="-250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57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8" y="2643758"/>
            <a:ext cx="7547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</a:t>
            </a:r>
            <a:r>
              <a:rPr lang="fr-FR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Protection of the 11 T Circuit </a:t>
            </a:r>
            <a:r>
              <a:rPr lang="en-GB" sz="4000" b="1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</a:t>
            </a:r>
            <a:endParaRPr lang="en-GB" sz="40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95572" y="4606633"/>
            <a:ext cx="277511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Ref : 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https://indico.cern.ch/event/507166/</a:t>
            </a: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33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Issues on TRIM Circuit :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TRIM Current Limited by the Magnet-TRIM Connections  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endParaRPr lang="en-GB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en-GB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Baseline Electrical Protection Elements of the TRIM Circuit : 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Crowbar for Over-Current Protection 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Bypass Diode for 11 T Dipole Quench Protection 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the </a:t>
            </a:r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Circuit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8292" y="2139702"/>
            <a:ext cx="294962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47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523213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Failure Scenarios and Corresponding Constraints :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the 11 T Circuit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2710764"/>
              </p:ext>
            </p:extLst>
          </p:nvPr>
        </p:nvGraphicFramePr>
        <p:xfrm>
          <a:off x="315889" y="1460243"/>
          <a:ext cx="8504582" cy="214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655"/>
                <a:gridCol w="1902104"/>
                <a:gridCol w="1975262"/>
                <a:gridCol w="3741561"/>
              </a:tblGrid>
              <a:tr h="166662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Failure Scenario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Actions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Equivalent Circuit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Constraints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PC Failure</a:t>
                      </a:r>
                      <a:endParaRPr 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Fire TRIM Crowbar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Circuit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Stop TRIM PC  </a:t>
                      </a:r>
                      <a:endParaRPr lang="en-US" sz="1200" b="0" baseline="-25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avoid engaging the Bypass Diode 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endParaRPr lang="en-US" sz="12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endParaRPr lang="en-US" sz="12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endParaRPr lang="en-US" sz="12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436096" y="2661609"/>
                <a:ext cx="2880320" cy="3635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fr-FR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fr-FR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𝒄𝒓𝒐𝒘𝒃𝒂𝒓𝑻𝑹𝑰𝑴</m:t>
                              </m:r>
                            </m:sub>
                          </m:sSub>
                          <m:r>
                            <a:rPr lang="fr-FR" sz="900" b="1" i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fr-FR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fr-FR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𝑪𝒂𝒃𝒍𝒆</m:t>
                              </m:r>
                            </m:sub>
                          </m:sSub>
                        </m:e>
                      </m:d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  <a:ea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en-GB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900" b="1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  <m:t>𝟓</m:t>
                          </m:r>
                          <m:r>
                            <a:rPr lang="fr-FR" sz="900" b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  <m: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  <m:t> −</m:t>
                          </m:r>
                          <m: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  <m:t>𝟎</m:t>
                          </m:r>
                          <m: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  <m:t>,</m:t>
                          </m:r>
                          <m: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  <m:t>𝟕</m:t>
                          </m:r>
                          <m: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  <m:t> </m:t>
                          </m:r>
                          <m: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  <m:t>𝑽</m:t>
                          </m:r>
                        </m:num>
                        <m:den>
                          <m: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  <m:t>𝟐𝟓𝟎</m:t>
                          </m:r>
                          <m: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  <m:t>𝑨</m:t>
                          </m:r>
                        </m:den>
                      </m:f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  <a:ea typeface="Cambria Math" panose="02040503050406030204" pitchFamily="18" charset="0"/>
                        </a:rPr>
                        <m:t>=  </m:t>
                      </m:r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  <a:ea typeface="Cambria Math" panose="02040503050406030204" pitchFamily="18" charset="0"/>
                        </a:rPr>
                        <m:t>𝟏𝟕</m:t>
                      </m:r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fr-FR" sz="9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Ω</m:t>
                      </m:r>
                    </m:oMath>
                  </m:oMathPara>
                </a14:m>
                <a:endParaRPr lang="fr-FR" sz="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2661609"/>
                <a:ext cx="2880320" cy="36356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856" y="1995686"/>
            <a:ext cx="1734682" cy="153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5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Failure Scenarios and Corresponding Constraints :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the 11 T Circuit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9981391"/>
              </p:ext>
            </p:extLst>
          </p:nvPr>
        </p:nvGraphicFramePr>
        <p:xfrm>
          <a:off x="315889" y="1460243"/>
          <a:ext cx="8370912" cy="275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735"/>
                <a:gridCol w="1872208"/>
                <a:gridCol w="1944216"/>
                <a:gridCol w="3682753"/>
              </a:tblGrid>
              <a:tr h="166662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Failure Scenario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Actions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Equivalent Circuit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Constraints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Quench at 11T</a:t>
                      </a:r>
                      <a:r>
                        <a:rPr lang="en-GB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Dipole </a:t>
                      </a:r>
                      <a:endParaRPr 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Fire TRIM and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RB</a:t>
                      </a:r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Crowbar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Circuits  </a:t>
                      </a:r>
                    </a:p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Stop TRIM and RB PCs   </a:t>
                      </a:r>
                    </a:p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Engage Extraction Circuits  </a:t>
                      </a:r>
                      <a:endParaRPr lang="en-US" sz="1200" b="0" baseline="-25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200" b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resistance limits to avoid over-current </a:t>
                      </a:r>
                      <a:r>
                        <a:rPr lang="en-GB" sz="1200" b="0" baseline="30000" dirty="0" smtClean="0">
                          <a:solidFill>
                            <a:srgbClr val="5A5A5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(*)</a:t>
                      </a:r>
                      <a:r>
                        <a:rPr lang="en-GB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US" sz="12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US" sz="12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Bypass diode will be fired if this constraint is respected.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If not respected (constraint on diode respected), I</a:t>
                      </a:r>
                      <a:r>
                        <a:rPr lang="en-US" sz="12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TRIMmax 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400 A when 11 T quench occurs  </a:t>
                      </a:r>
                      <a:endParaRPr lang="en-US" sz="1200" b="0" baseline="-25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504573" y="2649763"/>
                <a:ext cx="4696055" cy="3793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𝒄𝒓𝒐𝒘𝒃𝒂𝒓𝑻𝑹𝑰𝑴</m:t>
                          </m:r>
                        </m:sub>
                      </m:sSub>
                      <m:r>
                        <a:rPr lang="fr-FR" sz="9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𝑪𝒂𝒃𝒍𝒆</m:t>
                          </m:r>
                        </m:sub>
                      </m:sSub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GB" sz="9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𝑫𝒊𝒐𝒅𝒆</m:t>
                          </m:r>
                          <m:r>
                            <a:rPr lang="en-GB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𝑭𝒐𝒓𝒘𝒂𝒓𝒅</m:t>
                          </m:r>
                          <m:r>
                            <a:rPr lang="en-GB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𝑽𝒐𝒍𝒕𝒂𝒈𝒆</m:t>
                          </m:r>
                          <m:r>
                            <a:rPr lang="en-GB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(≈</m:t>
                          </m:r>
                          <m:r>
                            <a:rPr lang="en-GB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  <m:r>
                            <a:rPr lang="en-GB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</m:t>
                          </m:r>
                          <m:r>
                            <a:rPr lang="en-GB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fr-FR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GB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𝑻𝑹𝑰𝑴𝒎𝒂𝒙</m:t>
                              </m:r>
                            </m:sub>
                          </m:sSub>
                        </m:den>
                      </m:f>
                      <m:r>
                        <a:rPr lang="en-GB" sz="9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9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=</m:t>
                      </m:r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𝟐𝟒</m:t>
                      </m:r>
                      <m:r>
                        <a:rPr lang="fr-FR" sz="9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 </m:t>
                      </m:r>
                      <m:r>
                        <a:rPr lang="fr-FR" sz="9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𝒎</m:t>
                      </m:r>
                      <m:r>
                        <a:rPr lang="fr-FR" sz="9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Ω </m:t>
                      </m:r>
                    </m:oMath>
                  </m:oMathPara>
                </a14:m>
                <a:endParaRPr lang="en-US" sz="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4573" y="2649763"/>
                <a:ext cx="4696055" cy="3793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3847" y="2028435"/>
            <a:ext cx="1703679" cy="212749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595572" y="4606633"/>
            <a:ext cx="31213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determined by the TRIM/magnet connections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6546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Failure Scenarios and Corresponding Constraints :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the 11 T Circuit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7764066"/>
              </p:ext>
            </p:extLst>
          </p:nvPr>
        </p:nvGraphicFramePr>
        <p:xfrm>
          <a:off x="315889" y="1460243"/>
          <a:ext cx="8370912" cy="275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735"/>
                <a:gridCol w="1872208"/>
                <a:gridCol w="1944216"/>
                <a:gridCol w="3682753"/>
              </a:tblGrid>
              <a:tr h="166662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Failure Scenario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Actions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Equivalent Circuit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Constraints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Quench at Random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 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Engage TRIM and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RB</a:t>
                      </a:r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Crowbar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Circuits  </a:t>
                      </a:r>
                    </a:p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Stop TRIM and RB PCs   </a:t>
                      </a:r>
                    </a:p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Engage Extraction Circuits  </a:t>
                      </a:r>
                      <a:endParaRPr lang="en-US" sz="1200" b="0" baseline="-250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2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en-US" sz="1200" b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chemeClr val="accent6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resistance limits to avoid over-current </a:t>
                      </a:r>
                      <a:r>
                        <a:rPr lang="en-GB" sz="1200" b="0" baseline="30000" dirty="0" smtClean="0">
                          <a:solidFill>
                            <a:srgbClr val="5A5A5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(*)</a:t>
                      </a:r>
                      <a:r>
                        <a:rPr lang="en-GB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US" sz="12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US" sz="1200" b="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Bypass diode will be fired if this constraint is respected.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If not respected (constraint on diode respected), I</a:t>
                      </a:r>
                      <a:r>
                        <a:rPr lang="en-US" sz="12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TRIMmax 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750 A when FPA occurs.  </a:t>
                      </a:r>
                      <a:endParaRPr lang="en-US" sz="1200" b="0" baseline="-25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482229" y="2647295"/>
                <a:ext cx="4696055" cy="3843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900" b="1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𝒄𝒓𝒐𝒘𝒃𝒂𝒓𝑻𝑹𝑰𝑴</m:t>
                          </m:r>
                        </m:sub>
                      </m:sSub>
                      <m:r>
                        <a:rPr lang="fr-FR" sz="9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𝑪𝒂𝒃𝒍𝒆</m:t>
                          </m:r>
                        </m:sub>
                      </m:sSub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&gt;</m:t>
                      </m:r>
                      <m:r>
                        <a:rPr lang="en-GB" sz="900" b="1" i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sz="900" b="1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GB" sz="9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GB" sz="9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𝑴𝒂𝒙𝒊𝒎𝒖𝒎</m:t>
                              </m:r>
                              <m:r>
                                <a:rPr lang="en-GB" sz="9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900" b="1" i="1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9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GB" sz="9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𝟏𝟏</m:t>
                                  </m:r>
                                  <m:r>
                                    <a:rPr lang="en-GB" sz="900" b="1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GB" sz="9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GB" sz="9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≈</m:t>
                              </m:r>
                              <m:r>
                                <a:rPr lang="en-GB" sz="9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𝟏𝟐</m:t>
                              </m:r>
                              <m:r>
                                <a:rPr lang="en-GB" sz="9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900" b="1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𝑽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GB" sz="900" b="1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𝑻𝑹𝑰𝑴𝒎𝒂𝒙</m:t>
                              </m:r>
                            </m:sub>
                          </m:sSub>
                        </m:den>
                      </m:f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=</m:t>
                      </m:r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𝟔𝟎</m:t>
                      </m:r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 </m:t>
                      </m:r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𝒎</m:t>
                      </m:r>
                      <m:r>
                        <a:rPr lang="fr-FR" sz="900" b="1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charset="0"/>
                        </a:rPr>
                        <m:t>Ω </m:t>
                      </m:r>
                    </m:oMath>
                  </m:oMathPara>
                </a14:m>
                <a:endParaRPr lang="en-US" sz="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2229" y="2647295"/>
                <a:ext cx="4696055" cy="38433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2595572" y="4606633"/>
            <a:ext cx="312136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determined by the TRIM/magnet connections</a:t>
            </a:r>
            <a:endParaRPr lang="fr-FR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0" y="2126530"/>
            <a:ext cx="1800200" cy="185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76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523213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Recapitulation :</a:t>
            </a: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the 11 T Circuit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690683" y="5301208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 System Constraint</a:t>
            </a:r>
            <a:endParaRPr lang="en-GB" b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69339" y="3449527"/>
            <a:ext cx="2448272" cy="512013"/>
            <a:chOff x="2987824" y="1242688"/>
            <a:chExt cx="2448272" cy="5120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2987824" y="1347614"/>
                  <a:ext cx="2448272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𝒄𝒓𝒐𝒘𝒃𝒂𝒓𝑻𝑹𝑰𝑴</m:t>
                            </m:r>
                          </m:sub>
                        </m:sSub>
                        <m:r>
                          <a:rPr lang="fr-FR" sz="1200" b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𝑪𝒂𝒃𝒍𝒆</m:t>
                            </m:r>
                          </m:sub>
                        </m:sSub>
                        <m:r>
                          <a:rPr lang="fr-FR" sz="1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  <m:t>&lt;  </m:t>
                        </m:r>
                        <m:r>
                          <a:rPr lang="fr-FR" sz="1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  <m:t>𝟏𝟕</m:t>
                        </m:r>
                        <m:r>
                          <a:rPr lang="fr-FR" sz="1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sz="1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  <m:t>𝒎</m:t>
                        </m:r>
                        <m:r>
                          <a:rPr lang="fr-FR" sz="1200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</a:rPr>
                          <m:t>Ω</m:t>
                        </m:r>
                      </m:oMath>
                    </m:oMathPara>
                  </a14:m>
                  <a:endParaRPr lang="fr-FR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Black" panose="020B0A04020102020204" pitchFamily="34" charset="0"/>
                  </a:endParaRPr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87824" y="1347614"/>
                  <a:ext cx="2448272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Rounded Rectangle 1"/>
            <p:cNvSpPr/>
            <p:nvPr/>
          </p:nvSpPr>
          <p:spPr>
            <a:xfrm>
              <a:off x="2987824" y="1242688"/>
              <a:ext cx="2448272" cy="512013"/>
            </a:xfrm>
            <a:prstGeom prst="roundRect">
              <a:avLst/>
            </a:prstGeom>
            <a:noFill/>
            <a:ln w="28575">
              <a:solidFill>
                <a:srgbClr val="0093B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63982" y="1357817"/>
            <a:ext cx="2496290" cy="512013"/>
            <a:chOff x="563982" y="1308292"/>
            <a:chExt cx="2496290" cy="5120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563982" y="1425798"/>
                  <a:ext cx="2448272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b="1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𝒄𝒓𝒐𝒘𝒃𝒂𝒓𝑻𝑹𝑰𝑴</m:t>
                            </m:r>
                          </m:sub>
                        </m:sSub>
                        <m:r>
                          <a:rPr lang="fr-FR" sz="1200" b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𝑪𝒂𝒃𝒍𝒆</m:t>
                            </m:r>
                          </m:sub>
                        </m:sSub>
                        <m:r>
                          <a:rPr lang="fr-FR" sz="1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  <m:t>&gt;</m:t>
                        </m:r>
                        <m:r>
                          <a:rPr lang="en-GB" sz="1200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</a:rPr>
                          <m:t>𝟐𝟒</m:t>
                        </m:r>
                        <m:r>
                          <a:rPr lang="fr-FR" sz="1200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fr-FR" sz="1200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</a:rPr>
                          <m:t>𝒎</m:t>
                        </m:r>
                        <m:r>
                          <a:rPr lang="fr-FR" sz="1200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</a:rPr>
                          <m:t>Ω </m:t>
                        </m:r>
                      </m:oMath>
                    </m:oMathPara>
                  </a14:m>
                  <a:endParaRPr lang="en-US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982" y="1425798"/>
                  <a:ext cx="2448272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Rounded Rectangle 24"/>
            <p:cNvSpPr/>
            <p:nvPr/>
          </p:nvSpPr>
          <p:spPr>
            <a:xfrm>
              <a:off x="612000" y="1308292"/>
              <a:ext cx="2448272" cy="512013"/>
            </a:xfrm>
            <a:prstGeom prst="roundRect">
              <a:avLst/>
            </a:prstGeom>
            <a:noFill/>
            <a:ln w="28575">
              <a:solidFill>
                <a:srgbClr val="0093B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6" name="TextBox 16"/>
          <p:cNvSpPr txBox="1"/>
          <p:nvPr/>
        </p:nvSpPr>
        <p:spPr>
          <a:xfrm>
            <a:off x="179512" y="3992165"/>
            <a:ext cx="3227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Bypass Diode Constraint </a:t>
            </a:r>
            <a:endParaRPr lang="fr-F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16"/>
          <p:cNvSpPr txBox="1"/>
          <p:nvPr/>
        </p:nvSpPr>
        <p:spPr>
          <a:xfrm>
            <a:off x="612000" y="1851670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Quench Constraint</a:t>
            </a:r>
            <a:endParaRPr lang="fr-F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63982" y="2365929"/>
            <a:ext cx="2496290" cy="512013"/>
            <a:chOff x="563982" y="1308292"/>
            <a:chExt cx="2496290" cy="5120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563982" y="1425798"/>
                  <a:ext cx="2448272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200" b="1" i="1" smtClean="0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𝒄𝒓𝒐𝒘𝒃𝒂𝒓𝑻𝑹𝑰𝑴</m:t>
                            </m:r>
                          </m:sub>
                        </m:sSub>
                        <m:r>
                          <a:rPr lang="fr-FR" sz="1200" b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fr-FR" sz="1200" b="1" i="1">
                                <a:solidFill>
                                  <a:schemeClr val="tx1">
                                    <a:lumMod val="65000"/>
                                    <a:lumOff val="3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𝑪𝒂𝒃𝒍𝒆</m:t>
                            </m:r>
                          </m:sub>
                        </m:sSub>
                        <m:r>
                          <a:rPr lang="fr-FR" sz="1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  <m:t>&gt;</m:t>
                        </m:r>
                        <m:r>
                          <a:rPr lang="en-GB" sz="1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𝟔𝟎</m:t>
                        </m:r>
                        <m:r>
                          <a:rPr lang="fr-FR" sz="1200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</a:rPr>
                          <m:t> </m:t>
                        </m:r>
                        <m:r>
                          <a:rPr lang="fr-FR" sz="1200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</a:rPr>
                          <m:t>𝒎</m:t>
                        </m:r>
                        <m:r>
                          <a:rPr lang="fr-FR" sz="1200" b="1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charset="0"/>
                          </a:rPr>
                          <m:t>Ω </m:t>
                        </m:r>
                      </m:oMath>
                    </m:oMathPara>
                  </a14:m>
                  <a:endParaRPr lang="en-US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982" y="1425798"/>
                  <a:ext cx="2448272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Rounded Rectangle 29"/>
            <p:cNvSpPr/>
            <p:nvPr/>
          </p:nvSpPr>
          <p:spPr>
            <a:xfrm>
              <a:off x="612000" y="1308292"/>
              <a:ext cx="2448272" cy="512013"/>
            </a:xfrm>
            <a:prstGeom prst="roundRect">
              <a:avLst/>
            </a:prstGeom>
            <a:noFill/>
            <a:ln w="28575">
              <a:solidFill>
                <a:srgbClr val="0093BE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1" name="TextBox 16"/>
          <p:cNvSpPr txBox="1"/>
          <p:nvPr/>
        </p:nvSpPr>
        <p:spPr>
          <a:xfrm>
            <a:off x="251520" y="2912045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FPA Constraint</a:t>
            </a:r>
            <a:endParaRPr lang="fr-F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3275856" y="2523195"/>
            <a:ext cx="660507" cy="192571"/>
          </a:xfrm>
          <a:prstGeom prst="rightArrow">
            <a:avLst/>
          </a:prstGeom>
          <a:noFill/>
          <a:ln w="28575">
            <a:solidFill>
              <a:srgbClr val="0093B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4007930" y="2265712"/>
            <a:ext cx="4678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respected, 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ypass diode will be engaged when TRIM PC at |I</a:t>
            </a:r>
            <a:r>
              <a:rPr lang="en-US" sz="12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| &gt; 60 A.  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dissipation in the 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iode could lead to quench ? 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3281583" y="3624514"/>
            <a:ext cx="660507" cy="192571"/>
          </a:xfrm>
          <a:prstGeom prst="rightArrow">
            <a:avLst/>
          </a:prstGeom>
          <a:noFill/>
          <a:ln w="28575">
            <a:solidFill>
              <a:srgbClr val="0093B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4013657" y="3367031"/>
            <a:ext cx="4678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respected, over-currents in the TRIM circuit occur when FPA is launched (around 750 A).  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issue for the magnet-circuit connection!  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83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lvl="0" algn="l">
              <a:buNone/>
            </a:pPr>
            <a:r>
              <a:rPr lang="en-US" sz="4400" b="1" dirty="0">
                <a:solidFill>
                  <a:srgbClr val="0093B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01</a:t>
            </a:r>
            <a:r>
              <a:rPr lang="en-US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the 11 T Dipoles in the RB Circuits</a:t>
            </a: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en-US" sz="44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en-US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Circuit and TRIM Power Converter  </a:t>
            </a:r>
          </a:p>
          <a:p>
            <a:pPr algn="l">
              <a:buNone/>
            </a:pPr>
            <a:r>
              <a:rPr lang="en-US" sz="44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en-US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 Protection of the 11 T Circuit </a:t>
            </a:r>
          </a:p>
          <a:p>
            <a:pPr algn="l">
              <a:buNone/>
            </a:pPr>
            <a:r>
              <a:rPr lang="en-US" sz="4400" b="1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r>
              <a:rPr lang="en-US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None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9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529558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Simulations of FPA with no Quench at 11 T Magnet : </a:t>
            </a: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the 11 T Circuit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4473674"/>
              </p:ext>
            </p:extLst>
          </p:nvPr>
        </p:nvGraphicFramePr>
        <p:xfrm>
          <a:off x="539552" y="1249469"/>
          <a:ext cx="7816836" cy="3122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493"/>
                <a:gridCol w="3121640"/>
                <a:gridCol w="3241703"/>
              </a:tblGrid>
              <a:tr h="381178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4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16 m</a:t>
                      </a:r>
                      <a:r>
                        <a:rPr lang="el-G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4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100 m</a:t>
                      </a:r>
                      <a:r>
                        <a:rPr lang="el-G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412328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at Maximum RB Current : 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11.85 KA 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0 A</a:t>
                      </a:r>
                      <a:endParaRPr 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baseline="-25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3289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at Minimum TRIM Current :  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6 KA 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-250 A</a:t>
                      </a:r>
                      <a:endParaRPr lang="en-US" sz="12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baseline="-25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2595572" y="4606633"/>
            <a:ext cx="15119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L. </a:t>
            </a:r>
            <a:r>
              <a:rPr lang="en-GB" sz="11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Bortot</a:t>
            </a:r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3119105"/>
            <a:ext cx="1603792" cy="116857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8" y="3119105"/>
            <a:ext cx="1572241" cy="116857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3888" y="1753774"/>
            <a:ext cx="1574348" cy="117801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9712" y="1783279"/>
            <a:ext cx="1576261" cy="114851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30587" y="3132929"/>
            <a:ext cx="1601653" cy="116701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22985" y="3651870"/>
            <a:ext cx="962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 smtClean="0">
                <a:solidFill>
                  <a:schemeClr val="bg2"/>
                </a:solidFill>
                <a:latin typeface="Times New Roman" charset="0"/>
                <a:ea typeface="Times New Roman" charset="0"/>
                <a:cs typeface="Times New Roman" charset="0"/>
              </a:rPr>
              <a:t>Energy Dissipated in Diode </a:t>
            </a:r>
            <a:r>
              <a:rPr lang="en-GB" sz="600" b="1" dirty="0">
                <a:solidFill>
                  <a:schemeClr val="bg2"/>
                </a:solidFill>
                <a:latin typeface="Times New Roman" charset="0"/>
                <a:ea typeface="Times New Roman" charset="0"/>
                <a:cs typeface="Times New Roman" charset="0"/>
              </a:rPr>
              <a:t>=</a:t>
            </a:r>
            <a:r>
              <a:rPr lang="en-GB" sz="600" b="1" dirty="0" smtClean="0">
                <a:solidFill>
                  <a:schemeClr val="bg2"/>
                </a:solidFill>
                <a:latin typeface="Times New Roman" charset="0"/>
                <a:ea typeface="Times New Roman" charset="0"/>
                <a:cs typeface="Times New Roman" charset="0"/>
              </a:rPr>
              <a:t> 1.5 kJ </a:t>
            </a:r>
            <a:endParaRPr lang="en-US" sz="600" b="1" dirty="0">
              <a:solidFill>
                <a:schemeClr val="bg2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Ellipse 1"/>
          <p:cNvSpPr/>
          <p:nvPr/>
        </p:nvSpPr>
        <p:spPr>
          <a:xfrm>
            <a:off x="5292080" y="3884181"/>
            <a:ext cx="216024" cy="180603"/>
          </a:xfrm>
          <a:prstGeom prst="ellipse">
            <a:avLst/>
          </a:prstGeom>
          <a:noFill/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2240" y="3132929"/>
            <a:ext cx="1553641" cy="115474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46151" y="1767056"/>
            <a:ext cx="1633077" cy="118990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87143" y="1783279"/>
            <a:ext cx="1534916" cy="114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9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529558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Simulations of </a:t>
            </a:r>
            <a:r>
              <a:rPr lang="en-GB" sz="1800" b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FPA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Quench at 11 T Magnet : </a:t>
            </a: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the 11 T Circuit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5345112"/>
              </p:ext>
            </p:extLst>
          </p:nvPr>
        </p:nvGraphicFramePr>
        <p:xfrm>
          <a:off x="539552" y="1249469"/>
          <a:ext cx="7816836" cy="3122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493"/>
                <a:gridCol w="3121640"/>
                <a:gridCol w="3241703"/>
              </a:tblGrid>
              <a:tr h="381178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4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16 m</a:t>
                      </a:r>
                      <a:r>
                        <a:rPr lang="el-G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4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100 m</a:t>
                      </a:r>
                      <a:r>
                        <a:rPr lang="el-G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412328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at Maximum RB Current : 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11.85 KA 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0 A</a:t>
                      </a:r>
                      <a:endParaRPr 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baseline="-25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3289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at Minimum TRIM Current :  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6 KA 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2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-250 A</a:t>
                      </a:r>
                      <a:endParaRPr lang="en-US" sz="12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200" b="0" baseline="-250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2595572" y="4606633"/>
            <a:ext cx="15119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L. </a:t>
            </a:r>
            <a:r>
              <a:rPr lang="en-GB" sz="11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Bortot</a:t>
            </a:r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3" y="3147814"/>
            <a:ext cx="1514774" cy="11037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7297" y="3070220"/>
            <a:ext cx="1594569" cy="11851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1546" y="1816412"/>
            <a:ext cx="1502855" cy="10950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6641" y="1733076"/>
            <a:ext cx="1576279" cy="117946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3995" y="3066263"/>
            <a:ext cx="1626698" cy="118526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5755" y="3040127"/>
            <a:ext cx="1623091" cy="122272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48064" y="1722675"/>
            <a:ext cx="1626698" cy="118526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49281" y="1719939"/>
            <a:ext cx="1567135" cy="119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81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529558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Recapitulation of the Simulations : </a:t>
            </a: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the 11 T Circuit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8202958"/>
              </p:ext>
            </p:extLst>
          </p:nvPr>
        </p:nvGraphicFramePr>
        <p:xfrm>
          <a:off x="539552" y="1249469"/>
          <a:ext cx="7816836" cy="1461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493"/>
                <a:gridCol w="3121640"/>
                <a:gridCol w="3241703"/>
              </a:tblGrid>
              <a:tr h="198074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T No Quench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4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16 m</a:t>
                      </a:r>
                      <a:r>
                        <a:rPr lang="el-G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4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100 m</a:t>
                      </a:r>
                      <a:r>
                        <a:rPr lang="el-G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562103">
                <a:tc>
                  <a:txBody>
                    <a:bodyPr/>
                    <a:lstStyle/>
                    <a:p>
                      <a:r>
                        <a:rPr lang="en-US" sz="9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 I</a:t>
                      </a:r>
                      <a:r>
                        <a:rPr lang="en-US" sz="9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11.85 KA </a:t>
                      </a:r>
                    </a:p>
                    <a:p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I</a:t>
                      </a:r>
                      <a:r>
                        <a:rPr lang="en-US" sz="9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0 A</a:t>
                      </a:r>
                      <a:endParaRPr lang="en-US" sz="9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Circuit Current = 700 A</a:t>
                      </a:r>
                      <a:endParaRPr lang="en-US" sz="1200" b="0" baseline="-250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Circuit Current = 120 A</a:t>
                      </a:r>
                      <a:endParaRPr lang="en-US" sz="1200" b="0" baseline="-25000" dirty="0" smtClean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562103">
                <a:tc>
                  <a:txBody>
                    <a:bodyPr/>
                    <a:lstStyle/>
                    <a:p>
                      <a:r>
                        <a:rPr lang="en-US" sz="9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 I</a:t>
                      </a:r>
                      <a:r>
                        <a:rPr lang="en-US" sz="9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6 KA </a:t>
                      </a:r>
                    </a:p>
                    <a:p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I</a:t>
                      </a:r>
                      <a:r>
                        <a:rPr lang="en-US" sz="9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-250 A</a:t>
                      </a:r>
                      <a:endParaRPr lang="en-US" sz="9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Circuit Current = 320 A</a:t>
                      </a:r>
                      <a:endParaRPr lang="en-US" sz="1200" b="0" baseline="-25000" dirty="0" smtClean="0">
                        <a:solidFill>
                          <a:schemeClr val="accent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Circuit Current = 60 A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Diode carries I</a:t>
                      </a:r>
                      <a:r>
                        <a:rPr lang="en-US" sz="1200" b="0" baseline="-2500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</a:t>
                      </a:r>
                      <a:r>
                        <a:rPr lang="en-US" sz="1200" b="0" baseline="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decay (1.5 kJ dissipated in diode – to be discussed)</a:t>
                      </a:r>
                      <a:endParaRPr lang="en-US" sz="1200" b="0" baseline="-25000" dirty="0" smtClean="0">
                        <a:solidFill>
                          <a:schemeClr val="accent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2595572" y="4606633"/>
            <a:ext cx="15119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L. </a:t>
            </a:r>
            <a:r>
              <a:rPr lang="en-GB" sz="11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Bortot</a:t>
            </a:r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/>
          </a:p>
        </p:txBody>
      </p:sp>
      <p:graphicFrame>
        <p:nvGraphicFramePr>
          <p:cNvPr id="1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6027064"/>
              </p:ext>
            </p:extLst>
          </p:nvPr>
        </p:nvGraphicFramePr>
        <p:xfrm>
          <a:off x="539552" y="2868878"/>
          <a:ext cx="7816836" cy="1406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493"/>
                <a:gridCol w="3121640"/>
                <a:gridCol w="3241703"/>
              </a:tblGrid>
              <a:tr h="198074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T Quench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4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16 m</a:t>
                      </a:r>
                      <a:r>
                        <a:rPr lang="el-G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4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100 m</a:t>
                      </a:r>
                      <a:r>
                        <a:rPr lang="el-G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562103">
                <a:tc>
                  <a:txBody>
                    <a:bodyPr/>
                    <a:lstStyle/>
                    <a:p>
                      <a:r>
                        <a:rPr lang="en-US" sz="9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 I</a:t>
                      </a:r>
                      <a:r>
                        <a:rPr lang="en-US" sz="9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11.85 KA </a:t>
                      </a:r>
                    </a:p>
                    <a:p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I</a:t>
                      </a:r>
                      <a:r>
                        <a:rPr lang="en-US" sz="9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0 A</a:t>
                      </a:r>
                      <a:endParaRPr lang="en-US" sz="9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Circuit Current = 340 A</a:t>
                      </a:r>
                      <a:endParaRPr lang="en-US" sz="1200" b="0" baseline="-25000" dirty="0" smtClean="0">
                        <a:solidFill>
                          <a:schemeClr val="accent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Circuit Current = 50 A</a:t>
                      </a:r>
                      <a:endParaRPr lang="en-US" sz="1200" b="0" baseline="-25000" dirty="0" smtClean="0">
                        <a:solidFill>
                          <a:srgbClr val="00B05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562103">
                <a:tc>
                  <a:txBody>
                    <a:bodyPr/>
                    <a:lstStyle/>
                    <a:p>
                      <a:r>
                        <a:rPr lang="en-US" sz="9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 I</a:t>
                      </a:r>
                      <a:r>
                        <a:rPr lang="en-US" sz="9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6 KA </a:t>
                      </a:r>
                    </a:p>
                    <a:p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I</a:t>
                      </a:r>
                      <a:r>
                        <a:rPr lang="en-US" sz="900" b="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</a:t>
                      </a:r>
                      <a:r>
                        <a:rPr lang="en-US" sz="9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-250 A</a:t>
                      </a:r>
                      <a:endParaRPr lang="en-US" sz="9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6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accent6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Circuit Current = 340 A</a:t>
                      </a:r>
                      <a:endParaRPr lang="en-US" sz="1200" b="0" baseline="-25000" dirty="0" smtClean="0">
                        <a:solidFill>
                          <a:schemeClr val="accent6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TRIM Circuit Current = 50 A</a:t>
                      </a: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647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 and Cable Resistance : </a:t>
            </a:r>
            <a:endParaRPr lang="en-GB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of the 11 T Circuit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722296" y="3607611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92561" y="242598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8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pSp>
        <p:nvGrpSpPr>
          <p:cNvPr id="17" name="Group 21"/>
          <p:cNvGrpSpPr/>
          <p:nvPr/>
        </p:nvGrpSpPr>
        <p:grpSpPr>
          <a:xfrm>
            <a:off x="4568474" y="2675075"/>
            <a:ext cx="3591802" cy="1727208"/>
            <a:chOff x="1239230" y="2143477"/>
            <a:chExt cx="7920000" cy="3375380"/>
          </a:xfrm>
        </p:grpSpPr>
        <p:pic>
          <p:nvPicPr>
            <p:cNvPr id="1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9230" y="2143477"/>
              <a:ext cx="7920000" cy="3357003"/>
            </a:xfrm>
            <a:prstGeom prst="rect">
              <a:avLst/>
            </a:prstGeom>
          </p:spPr>
        </p:pic>
        <p:sp>
          <p:nvSpPr>
            <p:cNvPr id="19" name="Right Arrow 9"/>
            <p:cNvSpPr/>
            <p:nvPr/>
          </p:nvSpPr>
          <p:spPr>
            <a:xfrm rot="14322708">
              <a:off x="5931715" y="4349839"/>
              <a:ext cx="504056" cy="144016"/>
            </a:xfrm>
            <a:prstGeom prst="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ight Arrow 10"/>
            <p:cNvSpPr/>
            <p:nvPr/>
          </p:nvSpPr>
          <p:spPr>
            <a:xfrm rot="14322708">
              <a:off x="2087778" y="5131273"/>
              <a:ext cx="504056" cy="144016"/>
            </a:xfrm>
            <a:prstGeom prst="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TextBox 13"/>
            <p:cNvSpPr txBox="1"/>
            <p:nvPr/>
          </p:nvSpPr>
          <p:spPr>
            <a:xfrm>
              <a:off x="6191592" y="4649502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FF00"/>
                  </a:solidFill>
                </a:rPr>
                <a:t>A9</a:t>
              </a:r>
              <a:endParaRPr lang="fr-FR" dirty="0">
                <a:solidFill>
                  <a:srgbClr val="FFFF00"/>
                </a:solidFill>
              </a:endParaRPr>
            </a:p>
          </p:txBody>
        </p:sp>
        <p:sp>
          <p:nvSpPr>
            <p:cNvPr id="24" name="TextBox 14"/>
            <p:cNvSpPr txBox="1"/>
            <p:nvPr/>
          </p:nvSpPr>
          <p:spPr>
            <a:xfrm>
              <a:off x="2520137" y="5149525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FF00"/>
                  </a:solidFill>
                </a:rPr>
                <a:t>A20</a:t>
              </a:r>
              <a:endParaRPr lang="fr-FR" dirty="0">
                <a:solidFill>
                  <a:srgbClr val="FFFF00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2595572" y="4606633"/>
            <a:ext cx="22092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P. </a:t>
            </a:r>
            <a:r>
              <a:rPr lang="en-GB" sz="11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Fessia</a:t>
            </a:r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JP. </a:t>
            </a:r>
            <a:r>
              <a:rPr lang="en-GB" sz="11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Corso</a:t>
            </a:r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/>
          </a:p>
        </p:txBody>
      </p:sp>
      <p:graphicFrame>
        <p:nvGraphicFramePr>
          <p:cNvPr id="1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881081"/>
              </p:ext>
            </p:extLst>
          </p:nvPr>
        </p:nvGraphicFramePr>
        <p:xfrm>
          <a:off x="458627" y="1374988"/>
          <a:ext cx="3544041" cy="14636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045"/>
                <a:gridCol w="1080120"/>
                <a:gridCol w="1302876"/>
              </a:tblGrid>
              <a:tr h="40119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A9</a:t>
                      </a:r>
                      <a:r>
                        <a:rPr lang="fr-FR" sz="160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option</a:t>
                      </a:r>
                      <a:endParaRPr lang="fr-FR" sz="16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</a:t>
                      </a:r>
                      <a:r>
                        <a:rPr lang="fr-FR" sz="1600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Cable</a:t>
                      </a:r>
                      <a:r>
                        <a:rPr lang="fr-FR" sz="16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(m)</a:t>
                      </a:r>
                      <a:endParaRPr lang="fr-FR" sz="16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</a:t>
                      </a:r>
                      <a:r>
                        <a:rPr lang="fr-FR" sz="1600" baseline="-2500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cable</a:t>
                      </a:r>
                      <a:r>
                        <a:rPr lang="fr-FR" sz="1600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fr-FR" sz="16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(mΩ)</a:t>
                      </a:r>
                    </a:p>
                  </a:txBody>
                  <a:tcPr anchor="ctr"/>
                </a:tc>
              </a:tr>
              <a:tr h="50753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MB.B8L7 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440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≈</a:t>
                      </a:r>
                      <a:r>
                        <a:rPr lang="fr-F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13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55489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MB.B8R7 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360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≈</a:t>
                      </a:r>
                      <a:r>
                        <a:rPr lang="fr-F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11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0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16335"/>
              </p:ext>
            </p:extLst>
          </p:nvPr>
        </p:nvGraphicFramePr>
        <p:xfrm>
          <a:off x="458626" y="2905741"/>
          <a:ext cx="3544041" cy="1451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046"/>
                <a:gridCol w="1080120"/>
                <a:gridCol w="1302875"/>
              </a:tblGrid>
              <a:tr h="40119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A20</a:t>
                      </a:r>
                      <a:r>
                        <a:rPr lang="fr-FR" sz="1600" baseline="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option</a:t>
                      </a:r>
                      <a:endParaRPr lang="fr-FR" sz="1600" dirty="0" smtClean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</a:t>
                      </a:r>
                      <a:r>
                        <a:rPr lang="fr-FR" sz="1600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Cable</a:t>
                      </a:r>
                      <a:r>
                        <a:rPr lang="fr-FR" sz="16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(m)</a:t>
                      </a:r>
                      <a:endParaRPr lang="fr-FR" sz="1600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</a:t>
                      </a:r>
                      <a:r>
                        <a:rPr lang="fr-FR" sz="1600" baseline="-2500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cable</a:t>
                      </a:r>
                      <a:r>
                        <a:rPr lang="fr-FR" sz="1600" baseline="-250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fr-FR" sz="16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(mΩ)</a:t>
                      </a:r>
                    </a:p>
                  </a:txBody>
                  <a:tcPr anchor="ctr"/>
                </a:tc>
              </a:tr>
              <a:tr h="49571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MB.B8L7 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550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≈</a:t>
                      </a:r>
                      <a:r>
                        <a:rPr lang="fr-F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16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55489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MB.B8R7 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470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≈</a:t>
                      </a:r>
                      <a:r>
                        <a:rPr lang="fr-FR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14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1" name="TextBox 34"/>
          <p:cNvSpPr txBox="1"/>
          <p:nvPr/>
        </p:nvSpPr>
        <p:spPr>
          <a:xfrm>
            <a:off x="4664560" y="1313189"/>
            <a:ext cx="30037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3x400mm</a:t>
            </a:r>
            <a:r>
              <a:rPr lang="en-GB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b="1" baseline="30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(*)</a:t>
            </a:r>
            <a:r>
              <a:rPr lang="en-GB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Cables/Phase</a:t>
            </a:r>
          </a:p>
          <a:p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6x400mm</a:t>
            </a:r>
            <a:r>
              <a:rPr lang="en-GB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Cables/PC</a:t>
            </a:r>
          </a:p>
          <a:p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Cables for LS2 </a:t>
            </a:r>
          </a:p>
          <a:p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Cables for LS3   </a:t>
            </a:r>
            <a:endParaRPr lang="en-GB" b="1" baseline="-250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816858" y="4611988"/>
            <a:ext cx="30556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</a:t>
            </a:r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Suggestion on the cable section – not definite </a:t>
            </a:r>
            <a:r>
              <a:rPr lang="en-GB" sz="1100" b="1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98322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04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8" y="2643758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68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decouple the RB and TRIM dynamics,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</a:t>
            </a:r>
            <a:r>
              <a:rPr lang="en-GB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800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</a:t>
            </a:r>
            <a:r>
              <a:rPr lang="en-GB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should be high. </a:t>
            </a:r>
          </a:p>
          <a:p>
            <a:pPr algn="l"/>
            <a:r>
              <a:rPr lang="en-GB" sz="1800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</a:t>
            </a:r>
            <a:r>
              <a:rPr lang="en-GB" sz="1800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800" b="1" baseline="-250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BW </a:t>
            </a:r>
            <a:r>
              <a:rPr lang="en-GB" sz="18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GB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 due to resonating frequencies. </a:t>
            </a:r>
          </a:p>
          <a:p>
            <a:pPr algn="l"/>
            <a:r>
              <a:rPr lang="en-GB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PC is a 4 quadrants PC. </a:t>
            </a: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mode voltage of the TRIM circuit could reach around 1000 V.  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TRIM voltage is limited to have minimal impact in case of instability (+/-5 V).  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 and integration </a:t>
            </a:r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imposes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constraints on cable </a:t>
            </a:r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crowbar resistances. 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plan is studied (SM18) for constraint definition (which constraints to keep).  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Functional Specifications of the TRIM Power Converter is being defined in line with circuit and quench protection, magnet requirements, …   </a:t>
            </a: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8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1800" y="1779662"/>
            <a:ext cx="6440400" cy="1225800"/>
          </a:xfrm>
        </p:spPr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ttention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115616" y="2787774"/>
            <a:ext cx="6676584" cy="1872208"/>
          </a:xfrm>
        </p:spPr>
        <p:txBody>
          <a:bodyPr/>
          <a:lstStyle/>
          <a:p>
            <a:pPr marL="0" indent="0" algn="l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 (for circuit simulations and constraints explication)</a:t>
            </a:r>
          </a:p>
          <a:p>
            <a:pPr marL="0" indent="0" algn="l"/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Yammine and H. Thiesen, “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11T Magnets Powering – TRIM PC Constraints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”, in the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Biweekly Meeting on the 11T TRIM Powering and Protection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02 March 2016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https://indico.cern.ch/event/507166/)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/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/>
            <a:r>
              <a:rPr lang="en-GB" dirty="0" smtClean="0">
                <a:latin typeface="Times New Roman" charset="0"/>
                <a:ea typeface="Times New Roman" charset="0"/>
                <a:cs typeface="Times New Roman" charset="0"/>
              </a:rPr>
              <a:t>L. </a:t>
            </a:r>
            <a:r>
              <a:rPr lang="en-GB" dirty="0" err="1" smtClean="0">
                <a:latin typeface="Times New Roman" charset="0"/>
                <a:ea typeface="Times New Roman" charset="0"/>
                <a:cs typeface="Times New Roman" charset="0"/>
              </a:rPr>
              <a:t>Bortot</a:t>
            </a:r>
            <a:r>
              <a:rPr lang="en-GB" dirty="0" smtClean="0">
                <a:latin typeface="Times New Roman" charset="0"/>
                <a:ea typeface="Times New Roman" charset="0"/>
                <a:cs typeface="Times New Roman" charset="0"/>
              </a:rPr>
              <a:t> , “</a:t>
            </a:r>
            <a:r>
              <a:rPr lang="en-GB" i="1" dirty="0">
                <a:latin typeface="Times New Roman" charset="0"/>
                <a:ea typeface="Times New Roman" charset="0"/>
                <a:cs typeface="Times New Roman" charset="0"/>
              </a:rPr>
              <a:t>Impact of </a:t>
            </a:r>
            <a:r>
              <a:rPr lang="en-GB" i="1" dirty="0" smtClean="0">
                <a:latin typeface="Times New Roman" charset="0"/>
                <a:ea typeface="Times New Roman" charset="0"/>
                <a:cs typeface="Times New Roman" charset="0"/>
              </a:rPr>
              <a:t>Quench-Induced Fast Power Aborts on </a:t>
            </a:r>
            <a:r>
              <a:rPr lang="en-GB" i="1" dirty="0">
                <a:latin typeface="Times New Roman" charset="0"/>
                <a:ea typeface="Times New Roman" charset="0"/>
                <a:cs typeface="Times New Roman" charset="0"/>
              </a:rPr>
              <a:t>the RB Hi-</a:t>
            </a:r>
            <a:r>
              <a:rPr lang="en-GB" i="1" dirty="0" err="1">
                <a:latin typeface="Times New Roman" charset="0"/>
                <a:ea typeface="Times New Roman" charset="0"/>
                <a:cs typeface="Times New Roman" charset="0"/>
              </a:rPr>
              <a:t>Lumi</a:t>
            </a:r>
            <a:r>
              <a:rPr lang="en-GB" i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GB" i="1" dirty="0" smtClean="0">
                <a:latin typeface="Times New Roman" charset="0"/>
                <a:ea typeface="Times New Roman" charset="0"/>
                <a:cs typeface="Times New Roman" charset="0"/>
              </a:rPr>
              <a:t>Circuit</a:t>
            </a:r>
            <a:r>
              <a:rPr lang="en-GB" dirty="0" smtClean="0">
                <a:latin typeface="Times New Roman" charset="0"/>
                <a:ea typeface="Times New Roman" charset="0"/>
                <a:cs typeface="Times New Roman" charset="0"/>
              </a:rPr>
              <a:t>”, 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in the </a:t>
            </a:r>
            <a:r>
              <a:rPr lang="en-GB" i="1" dirty="0">
                <a:latin typeface="Times New Roman" charset="0"/>
                <a:ea typeface="Times New Roman" charset="0"/>
                <a:cs typeface="Times New Roman" charset="0"/>
              </a:rPr>
              <a:t>Biweekly Meeting on the 11T TRIM Powering and Protection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, 02 March 2016</a:t>
            </a:r>
            <a:r>
              <a:rPr lang="en-GB" dirty="0" smtClean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https://indico.cern.ch/event/507166/)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l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algn="l"/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Additional Slides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27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40443"/>
            <a:ext cx="6428168" cy="28505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b="1" dirty="0" smtClean="0">
                <a:latin typeface="Times New Roman" charset="0"/>
                <a:ea typeface="Times New Roman" charset="0"/>
                <a:cs typeface="Times New Roman" charset="0"/>
              </a:rPr>
              <a:t>Reference design (R</a:t>
            </a:r>
            <a:r>
              <a:rPr lang="en-GB" sz="1200" b="1" baseline="-25000" dirty="0" smtClean="0">
                <a:latin typeface="Times New Roman" charset="0"/>
                <a:ea typeface="Times New Roman" charset="0"/>
                <a:cs typeface="Times New Roman" charset="0"/>
              </a:rPr>
              <a:t>TOT</a:t>
            </a:r>
            <a:r>
              <a:rPr lang="en-GB" sz="1200" b="1" dirty="0" smtClean="0">
                <a:latin typeface="Times New Roman" charset="0"/>
                <a:ea typeface="Times New Roman" charset="0"/>
                <a:cs typeface="Times New Roman" charset="0"/>
              </a:rPr>
              <a:t> = 16 m</a:t>
            </a:r>
            <a:r>
              <a:rPr lang="el-GR" sz="1200" b="1" dirty="0" smtClean="0">
                <a:latin typeface="Times New Roman" charset="0"/>
                <a:ea typeface="Times New Roman" charset="0"/>
                <a:cs typeface="Times New Roman" charset="0"/>
              </a:rPr>
              <a:t>Ω</a:t>
            </a:r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lvl="1" algn="l"/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No Quench:         </a:t>
            </a:r>
            <a:r>
              <a:rPr lang="en-GB" sz="12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Not suitable </a:t>
            </a:r>
            <a:r>
              <a:rPr lang="en-GB" sz="1200" dirty="0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FPA @ 11.85kA 0A/s, crowbar current </a:t>
            </a:r>
            <a:r>
              <a:rPr lang="en-GB" sz="12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700 A</a:t>
            </a:r>
          </a:p>
          <a:p>
            <a:pPr lvl="1" algn="l"/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Quench + QH:     </a:t>
            </a:r>
            <a:r>
              <a:rPr lang="en-GB" sz="1200" b="1" dirty="0" smtClean="0">
                <a:solidFill>
                  <a:srgbClr val="00B050"/>
                </a:solidFill>
                <a:latin typeface="Times New Roman" charset="0"/>
                <a:ea typeface="Times New Roman" charset="0"/>
                <a:cs typeface="Times New Roman" charset="0"/>
              </a:rPr>
              <a:t>Suitable </a:t>
            </a:r>
          </a:p>
          <a:p>
            <a:pPr lvl="1" algn="l"/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Quench + CLIQ:  </a:t>
            </a:r>
            <a:r>
              <a:rPr lang="en-GB" sz="12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Not suitable </a:t>
            </a:r>
            <a:r>
              <a:rPr lang="en-GB" sz="1200" dirty="0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crowbar current </a:t>
            </a:r>
            <a:r>
              <a:rPr lang="en-GB" sz="12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500 A</a:t>
            </a:r>
            <a:endParaRPr lang="en-GB" sz="8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l"/>
            <a:r>
              <a:rPr lang="en-GB" sz="1200" b="1" dirty="0" smtClean="0">
                <a:latin typeface="Times New Roman" charset="0"/>
                <a:ea typeface="Times New Roman" charset="0"/>
                <a:cs typeface="Times New Roman" charset="0"/>
              </a:rPr>
              <a:t>Variant 01 design (</a:t>
            </a:r>
            <a:r>
              <a:rPr lang="en-GB" sz="1200" b="1" dirty="0">
                <a:latin typeface="Times New Roman" charset="0"/>
                <a:ea typeface="Times New Roman" charset="0"/>
                <a:cs typeface="Times New Roman" charset="0"/>
              </a:rPr>
              <a:t>R</a:t>
            </a:r>
            <a:r>
              <a:rPr lang="en-GB" sz="1200" b="1" baseline="-25000" dirty="0">
                <a:latin typeface="Times New Roman" charset="0"/>
                <a:ea typeface="Times New Roman" charset="0"/>
                <a:cs typeface="Times New Roman" charset="0"/>
              </a:rPr>
              <a:t>TOT</a:t>
            </a:r>
            <a:r>
              <a:rPr lang="en-GB" sz="1200" b="1" dirty="0">
                <a:latin typeface="Times New Roman" charset="0"/>
                <a:ea typeface="Times New Roman" charset="0"/>
                <a:cs typeface="Times New Roman" charset="0"/>
              </a:rPr>
              <a:t> = </a:t>
            </a:r>
            <a:r>
              <a:rPr lang="en-GB" sz="1200" b="1" dirty="0" smtClean="0">
                <a:latin typeface="Times New Roman" charset="0"/>
                <a:ea typeface="Times New Roman" charset="0"/>
                <a:cs typeface="Times New Roman" charset="0"/>
              </a:rPr>
              <a:t>0.1 </a:t>
            </a:r>
            <a:r>
              <a:rPr lang="el-GR" sz="1200" b="1" dirty="0" smtClean="0">
                <a:latin typeface="Times New Roman" charset="0"/>
                <a:ea typeface="Times New Roman" charset="0"/>
                <a:cs typeface="Times New Roman" charset="0"/>
              </a:rPr>
              <a:t>Ω</a:t>
            </a:r>
            <a:r>
              <a:rPr lang="en-GB" sz="1200" b="1" dirty="0" smtClean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pPr lvl="1" algn="l"/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No Quench:         </a:t>
            </a:r>
            <a:r>
              <a:rPr lang="en-GB" sz="1200" b="1" dirty="0" smtClean="0">
                <a:solidFill>
                  <a:srgbClr val="00B050"/>
                </a:solidFill>
                <a:latin typeface="Times New Roman" charset="0"/>
                <a:ea typeface="Times New Roman" charset="0"/>
                <a:cs typeface="Times New Roman" charset="0"/>
              </a:rPr>
              <a:t>Suitable</a:t>
            </a:r>
            <a:r>
              <a:rPr lang="en-GB" sz="1200" b="1" dirty="0" smtClean="0">
                <a:solidFill>
                  <a:srgbClr val="FFC000"/>
                </a:solidFill>
                <a:latin typeface="Times New Roman" charset="0"/>
                <a:ea typeface="Times New Roman" charset="0"/>
                <a:cs typeface="Times New Roman" charset="0"/>
              </a:rPr>
              <a:t> (!) </a:t>
            </a:r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Effects of MIITS in the bypass diode to be discussed</a:t>
            </a:r>
          </a:p>
          <a:p>
            <a:pPr lvl="1" algn="l"/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Quench + QH:     </a:t>
            </a:r>
            <a:r>
              <a:rPr lang="en-GB" sz="1200" b="1" dirty="0" smtClean="0">
                <a:solidFill>
                  <a:srgbClr val="00B050"/>
                </a:solidFill>
                <a:latin typeface="Times New Roman" charset="0"/>
                <a:ea typeface="Times New Roman" charset="0"/>
                <a:cs typeface="Times New Roman" charset="0"/>
              </a:rPr>
              <a:t>Suitable </a:t>
            </a:r>
          </a:p>
          <a:p>
            <a:pPr lvl="1" algn="l"/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Quench + CLIQ:  </a:t>
            </a:r>
            <a:r>
              <a:rPr lang="en-GB" sz="12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Not suitable </a:t>
            </a:r>
            <a:r>
              <a:rPr lang="en-GB" sz="1200" dirty="0" smtClean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rPr>
              <a:t>crowbar current </a:t>
            </a:r>
            <a:r>
              <a:rPr lang="en-GB" sz="1200" b="1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500 A</a:t>
            </a:r>
          </a:p>
          <a:p>
            <a:pPr algn="l"/>
            <a:r>
              <a:rPr lang="en-GB" sz="1200" b="1" dirty="0" smtClean="0">
                <a:latin typeface="Times New Roman" charset="0"/>
                <a:ea typeface="Times New Roman" charset="0"/>
                <a:cs typeface="Times New Roman" charset="0"/>
              </a:rPr>
              <a:t>Variant 02 design (</a:t>
            </a:r>
            <a:r>
              <a:rPr lang="en-GB" sz="1200" b="1" dirty="0">
                <a:latin typeface="Times New Roman" charset="0"/>
                <a:ea typeface="Times New Roman" charset="0"/>
                <a:cs typeface="Times New Roman" charset="0"/>
              </a:rPr>
              <a:t>R</a:t>
            </a:r>
            <a:r>
              <a:rPr lang="en-GB" sz="1200" b="1" baseline="-25000" dirty="0">
                <a:latin typeface="Times New Roman" charset="0"/>
                <a:ea typeface="Times New Roman" charset="0"/>
                <a:cs typeface="Times New Roman" charset="0"/>
              </a:rPr>
              <a:t>TOT</a:t>
            </a:r>
            <a:r>
              <a:rPr lang="en-GB" sz="1200" b="1" dirty="0">
                <a:latin typeface="Times New Roman" charset="0"/>
                <a:ea typeface="Times New Roman" charset="0"/>
                <a:cs typeface="Times New Roman" charset="0"/>
              </a:rPr>
              <a:t> = </a:t>
            </a:r>
            <a:r>
              <a:rPr lang="en-GB" sz="1200" b="1" dirty="0" smtClean="0">
                <a:latin typeface="Times New Roman" charset="0"/>
                <a:ea typeface="Times New Roman" charset="0"/>
                <a:cs typeface="Times New Roman" charset="0"/>
              </a:rPr>
              <a:t>0.1 </a:t>
            </a:r>
            <a:r>
              <a:rPr lang="el-GR" sz="1200" b="1" dirty="0" smtClean="0">
                <a:latin typeface="Times New Roman" charset="0"/>
                <a:ea typeface="Times New Roman" charset="0"/>
                <a:cs typeface="Times New Roman" charset="0"/>
              </a:rPr>
              <a:t>Ω</a:t>
            </a:r>
            <a:r>
              <a:rPr lang="en-GB" sz="1200" b="1" dirty="0" smtClean="0">
                <a:latin typeface="Times New Roman" charset="0"/>
                <a:ea typeface="Times New Roman" charset="0"/>
                <a:cs typeface="Times New Roman" charset="0"/>
              </a:rPr>
              <a:t> + reverse bypass diode 20 V)</a:t>
            </a:r>
          </a:p>
          <a:p>
            <a:pPr lvl="1" algn="l"/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No Quench:         </a:t>
            </a:r>
            <a:r>
              <a:rPr lang="en-GB" sz="1200" b="1" dirty="0" smtClean="0">
                <a:solidFill>
                  <a:srgbClr val="00B050"/>
                </a:solidFill>
                <a:latin typeface="Times New Roman" charset="0"/>
                <a:ea typeface="Times New Roman" charset="0"/>
                <a:cs typeface="Times New Roman" charset="0"/>
              </a:rPr>
              <a:t>Suitable</a:t>
            </a:r>
            <a:r>
              <a:rPr lang="en-GB" sz="1200" b="1" dirty="0" smtClean="0">
                <a:solidFill>
                  <a:srgbClr val="FFC000"/>
                </a:solidFill>
                <a:latin typeface="Times New Roman" charset="0"/>
                <a:ea typeface="Times New Roman" charset="0"/>
                <a:cs typeface="Times New Roman" charset="0"/>
              </a:rPr>
              <a:t> (!) </a:t>
            </a:r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Effects of MIITS in the bypass diode to be discussed</a:t>
            </a:r>
          </a:p>
          <a:p>
            <a:pPr lvl="1" algn="l"/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Quench + QH:     </a:t>
            </a:r>
            <a:r>
              <a:rPr lang="en-GB" sz="1200" b="1" dirty="0" smtClean="0">
                <a:solidFill>
                  <a:srgbClr val="00B050"/>
                </a:solidFill>
                <a:latin typeface="Times New Roman" charset="0"/>
                <a:ea typeface="Times New Roman" charset="0"/>
                <a:cs typeface="Times New Roman" charset="0"/>
              </a:rPr>
              <a:t>Suitable </a:t>
            </a:r>
          </a:p>
          <a:p>
            <a:pPr lvl="1" algn="l"/>
            <a:r>
              <a:rPr lang="en-GB" sz="1200" dirty="0" smtClean="0">
                <a:latin typeface="Times New Roman" charset="0"/>
                <a:ea typeface="Times New Roman" charset="0"/>
                <a:cs typeface="Times New Roman" charset="0"/>
              </a:rPr>
              <a:t>Quench + CLIQ:  </a:t>
            </a:r>
            <a:r>
              <a:rPr lang="en-GB" sz="1200" b="1" dirty="0" smtClean="0">
                <a:solidFill>
                  <a:srgbClr val="00B050"/>
                </a:solidFill>
                <a:latin typeface="Times New Roman" charset="0"/>
                <a:ea typeface="Times New Roman" charset="0"/>
                <a:cs typeface="Times New Roman" charset="0"/>
              </a:rPr>
              <a:t>Suitable</a:t>
            </a:r>
            <a:endParaRPr lang="en-GB" sz="1600" b="1" dirty="0" smtClean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08026" indent="-171450" algn="l"/>
            <a:endParaRPr lang="en-GB" sz="1200" dirty="0"/>
          </a:p>
        </p:txBody>
      </p:sp>
      <p:pic>
        <p:nvPicPr>
          <p:cNvPr id="10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603890" y="770480"/>
            <a:ext cx="253507" cy="1041681"/>
          </a:xfrm>
          <a:prstGeom prst="rect">
            <a:avLst/>
          </a:prstGeom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512365" y="454118"/>
            <a:ext cx="436554" cy="1041679"/>
          </a:xfrm>
          <a:prstGeom prst="rect">
            <a:avLst/>
          </a:prstGeom>
        </p:spPr>
      </p:pic>
      <p:pic>
        <p:nvPicPr>
          <p:cNvPr id="12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634145" y="1830711"/>
            <a:ext cx="253507" cy="1041681"/>
          </a:xfrm>
          <a:prstGeom prst="rect">
            <a:avLst/>
          </a:prstGeom>
        </p:spPr>
      </p:pic>
      <p:pic>
        <p:nvPicPr>
          <p:cNvPr id="13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542620" y="1514349"/>
            <a:ext cx="436554" cy="1041679"/>
          </a:xfrm>
          <a:prstGeom prst="rect">
            <a:avLst/>
          </a:prstGeom>
        </p:spPr>
      </p:pic>
      <p:sp>
        <p:nvSpPr>
          <p:cNvPr id="14" name="Down Arrow 10"/>
          <p:cNvSpPr/>
          <p:nvPr/>
        </p:nvSpPr>
        <p:spPr>
          <a:xfrm rot="10800000">
            <a:off x="7429076" y="1779662"/>
            <a:ext cx="144000" cy="180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270309" y="2051877"/>
            <a:ext cx="48282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0.1 </a:t>
            </a:r>
            <a:r>
              <a:rPr lang="el-GR" sz="1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Ω</a:t>
            </a:r>
            <a:endParaRPr lang="en-US" sz="1000" dirty="0">
              <a:solidFill>
                <a:srgbClr val="FF0000"/>
              </a:solidFill>
            </a:endParaRPr>
          </a:p>
        </p:txBody>
      </p:sp>
      <p:pic>
        <p:nvPicPr>
          <p:cNvPr id="17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7560555" y="2856768"/>
            <a:ext cx="345465" cy="103639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512090" y="3519983"/>
            <a:ext cx="445956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20 V</a:t>
            </a:r>
            <a:endParaRPr lang="en-US" sz="1000" b="1" dirty="0">
              <a:solidFill>
                <a:srgbClr val="FF0000"/>
              </a:solidFill>
            </a:endParaRPr>
          </a:p>
        </p:txBody>
      </p:sp>
      <p:pic>
        <p:nvPicPr>
          <p:cNvPr id="19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512365" y="2488643"/>
            <a:ext cx="436554" cy="1041679"/>
          </a:xfrm>
          <a:prstGeom prst="rect">
            <a:avLst/>
          </a:prstGeom>
        </p:spPr>
      </p:pic>
      <p:sp>
        <p:nvSpPr>
          <p:cNvPr id="20" name="Down Arrow 15"/>
          <p:cNvSpPr/>
          <p:nvPr/>
        </p:nvSpPr>
        <p:spPr>
          <a:xfrm rot="10800000">
            <a:off x="7398821" y="2753956"/>
            <a:ext cx="144000" cy="180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240054" y="3026171"/>
            <a:ext cx="4988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0.1 </a:t>
            </a:r>
            <a:r>
              <a:rPr lang="el-GR" sz="1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Ω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55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8" y="2643758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the 11 T Dipoles in the RB Circuits 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96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the 11 T Dipoles</a:t>
            </a: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US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Dipole Circuits (RB Circuits) before LS2 : 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Main Dipole Circuits in the LHC </a:t>
            </a:r>
          </a:p>
          <a:p>
            <a:pPr marL="0" lvl="0" indent="0" algn="l">
              <a:buNone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Circuit (Current Configuration prior to LS2) : 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154 MB Dipoles (77 Type A – 77 Type B)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8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≈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15.708 </a:t>
            </a:r>
            <a:r>
              <a:rPr lang="en-US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(102 </a:t>
            </a:r>
            <a:r>
              <a:rPr lang="en-US" sz="1800" b="1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mH</a:t>
            </a:r>
            <a:r>
              <a:rPr lang="en-US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Magnet)</a:t>
            </a: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8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</a:t>
            </a:r>
            <a:r>
              <a:rPr lang="fr-F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≈ 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m</a:t>
            </a:r>
            <a:r>
              <a:rPr lang="el-GR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18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800" b="1" baseline="-250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extraction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140 m</a:t>
            </a:r>
            <a:r>
              <a:rPr lang="el-GR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2x70 </a:t>
            </a:r>
            <a:r>
              <a:rPr lang="en-US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7381" y="3041832"/>
            <a:ext cx="6331943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65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the 11 T Dipoles</a:t>
            </a:r>
            <a:endParaRPr lang="en-GB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Characteristics in the RB Circuit : </a:t>
            </a: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Ramp-Up Current Slope = 10 A/s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Ramp-Down </a:t>
            </a:r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Slope =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 A/s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Continuous Mode Current : 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6.5 </a:t>
            </a:r>
            <a:r>
              <a:rPr lang="en-GB" sz="14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GB" sz="14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b="1" baseline="-250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RB_cont</a:t>
            </a:r>
            <a:r>
              <a:rPr lang="en-GB" sz="1400" b="1" baseline="-25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11 kA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GB" sz="1400" b="1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GB" sz="1400" b="1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b="1" baseline="-25000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RB_cont</a:t>
            </a:r>
            <a:r>
              <a:rPr lang="en-GB" sz="1400" b="1" baseline="-25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11.85 kA (Nominal)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7.6 </a:t>
            </a:r>
            <a:r>
              <a:rPr lang="en-GB" sz="1400" b="1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GB" sz="1400" b="1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400" b="1" baseline="-25000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RB_cont</a:t>
            </a:r>
            <a:r>
              <a:rPr lang="en-GB" sz="1400" b="1" baseline="-25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12.84 kA (Ultimate)</a:t>
            </a:r>
            <a:endParaRPr lang="en-GB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>
              <a:buFont typeface="Wingdings" panose="05000000000000000000" pitchFamily="2" charset="2"/>
              <a:buChar char="§"/>
            </a:pPr>
            <a:endParaRPr lang="en-GB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l">
              <a:buNone/>
            </a:pPr>
            <a:endParaRPr lang="en-GB" sz="1400" b="1" baseline="-25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584" y="2153766"/>
            <a:ext cx="3744416" cy="267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22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Present-Day Integration Planning :</a:t>
            </a: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sz="18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-Assemblies for LS2 </a:t>
            </a:r>
            <a:r>
              <a:rPr lang="en-GB" sz="1800" b="1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MBA-B8L7 and </a:t>
            </a:r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MBB-B8R7</a:t>
            </a:r>
            <a:endParaRPr lang="en-GB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Additional </a:t>
            </a:r>
            <a:r>
              <a:rPr lang="en-GB" sz="18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-Assemblies for LS3</a:t>
            </a:r>
            <a:r>
              <a:rPr lang="en-GB" sz="1800" b="1" baseline="30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(*)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MBA-B10L7 </a:t>
            </a:r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MBB-B10R7 </a:t>
            </a:r>
          </a:p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the 11 T </a:t>
            </a:r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Dipoles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31416" y="4251181"/>
            <a:ext cx="76324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</a:t>
            </a:r>
            <a:r>
              <a:rPr lang="en-US" sz="13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r>
              <a:rPr lang="en-US" sz="13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 Savary, “WP11 Road Map following Chamonix 2016”, Presentation for WP11 Technical Coordination Meetings, 10 Feb. 2016.</a:t>
            </a:r>
            <a:endParaRPr lang="en-US" sz="1350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47864" y="3608261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-Assembly : 2 </a:t>
            </a: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11T Magnets (2 x 5.5m) + Collimator (3 m)   </a:t>
            </a:r>
          </a:p>
          <a:p>
            <a:pPr lvl="0"/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400" b="1" baseline="-250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</a:t>
            </a:r>
            <a:r>
              <a:rPr lang="en-GB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Inductance of the Two 11T Magnets in Series 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≈</a:t>
            </a:r>
            <a:r>
              <a:rPr lang="en-GB" sz="14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130 </a:t>
            </a:r>
            <a:r>
              <a:rPr lang="en-GB" sz="1400" b="1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mH</a:t>
            </a:r>
            <a:endParaRPr lang="en-GB" sz="1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971600" y="2283718"/>
            <a:ext cx="7127543" cy="90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231416" y="3201890"/>
            <a:ext cx="247648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712772" y="3201890"/>
            <a:ext cx="14352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148064" y="3201890"/>
            <a:ext cx="28803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868144" y="3221971"/>
            <a:ext cx="1366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1708073" y="3238929"/>
            <a:ext cx="1366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</a:t>
            </a:r>
            <a:r>
              <a:rPr lang="en-GB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3814172" y="321982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Collimator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289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Replaced for LS3 </a:t>
            </a:r>
            <a:r>
              <a:rPr lang="en-GB" sz="1800" b="1" baseline="30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pPr lvl="1" algn="l"/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MBA-B8L7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MBA-B10L7 (Circuit RB.A67)   </a:t>
            </a:r>
          </a:p>
          <a:p>
            <a:pPr lvl="1" algn="l"/>
            <a:r>
              <a:rPr lang="en-GB" sz="18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MBB-B8R7 </a:t>
            </a: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MBB-B10R7 (Circuit RB.A78) – Transfer to A Line </a:t>
            </a:r>
          </a:p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the 11 T </a:t>
            </a:r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Dipoles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580112" y="1908054"/>
            <a:ext cx="171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</a:t>
            </a:r>
            <a:r>
              <a:rPr lang="en-GB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RB.A67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5580112" y="4218642"/>
            <a:ext cx="171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 RB.A78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2595572" y="4606633"/>
            <a:ext cx="22974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 could be subject to modification</a:t>
            </a:r>
            <a:endParaRPr lang="fr-FR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5" y="2218767"/>
            <a:ext cx="5306007" cy="982729"/>
          </a:xfrm>
          <a:prstGeom prst="rect">
            <a:avLst/>
          </a:prstGeom>
          <a:ln>
            <a:solidFill>
              <a:srgbClr val="0093BE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694" y="3291830"/>
            <a:ext cx="5306008" cy="982729"/>
          </a:xfrm>
          <a:prstGeom prst="rect">
            <a:avLst/>
          </a:prstGeom>
          <a:ln>
            <a:solidFill>
              <a:srgbClr val="0093BE"/>
            </a:solidFill>
          </a:ln>
        </p:spPr>
      </p:pic>
    </p:spTree>
    <p:extLst>
      <p:ext uri="{BB962C8B-B14F-4D97-AF65-F5344CB8AC3E}">
        <p14:creationId xmlns:p14="http://schemas.microsoft.com/office/powerpoint/2010/main" val="247692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0"/>
            <a:ext cx="8352488" cy="3850126"/>
          </a:xfrm>
        </p:spPr>
        <p:txBody>
          <a:bodyPr>
            <a:normAutofit/>
          </a:bodyPr>
          <a:lstStyle/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of the Circuit Characteristics :</a:t>
            </a:r>
          </a:p>
          <a:p>
            <a:pPr marL="0" lvl="0" indent="0" algn="l">
              <a:buNone/>
            </a:pPr>
            <a:r>
              <a:rPr lang="en-GB" sz="18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 algn="l">
              <a:buFont typeface="Wingdings" panose="05000000000000000000" pitchFamily="2" charset="2"/>
              <a:buChar char="§"/>
            </a:pPr>
            <a:endParaRPr lang="en-GB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of the 11 T </a:t>
            </a:r>
            <a:r>
              <a:rPr lang="en-US" sz="44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Dipoles</a:t>
            </a:r>
            <a:endParaRPr lang="fr-FR" sz="4400" dirty="0">
              <a:solidFill>
                <a:srgbClr val="0093B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9569677"/>
              </p:ext>
            </p:extLst>
          </p:nvPr>
        </p:nvGraphicFramePr>
        <p:xfrm>
          <a:off x="755576" y="1581348"/>
          <a:ext cx="7303702" cy="2545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3140"/>
                <a:gridCol w="1337260"/>
                <a:gridCol w="1368152"/>
                <a:gridCol w="1049067"/>
                <a:gridCol w="1286083"/>
              </a:tblGrid>
              <a:tr h="27813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Configuration</a:t>
                      </a:r>
                      <a:r>
                        <a:rPr lang="en-US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LS3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Maximal Required PC Voltage 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RB.A67 -  RB.A78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 V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171.6 V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172.2 V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Circuit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(L</a:t>
                      </a:r>
                      <a:r>
                        <a:rPr lang="en-US" sz="1200" baseline="-250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RB.A67 -  RB.A78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15.708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15.768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</a:t>
                      </a:r>
                      <a:endParaRPr lang="en-US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15.828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</a:t>
                      </a:r>
                      <a:endParaRPr lang="en-US" sz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Time Constant (</a:t>
                      </a:r>
                      <a:r>
                        <a:rPr lang="el-GR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RB.A67 -  RB.A78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4hr22min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4hr23min</a:t>
                      </a:r>
                      <a:endParaRPr lang="en-US" sz="14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4hr24min</a:t>
                      </a:r>
                      <a:endParaRPr lang="en-US" sz="14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Extraction</a:t>
                      </a:r>
                      <a:r>
                        <a:rPr lang="en-US" sz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 Constant 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RB.A67 -  RB.A78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1min52s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1min53s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1min53s</a:t>
                      </a:r>
                    </a:p>
                  </a:txBody>
                  <a:tcPr marL="68580" marR="68580" marT="34290" marB="34290" anchor="ctr"/>
                </a:tc>
              </a:tr>
              <a:tr h="171450">
                <a:tc rowSpan="2"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Maximum Common Voltage in Case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FPA </a:t>
                      </a:r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RB.A67</a:t>
                      </a:r>
                      <a:endParaRPr 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 V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433 V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447 V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7145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RB.A78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 V</a:t>
                      </a:r>
                      <a:endParaRPr 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 V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 V</a:t>
                      </a:r>
                      <a:endParaRPr lang="fr-FR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171450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Maximum Common Voltage in Case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of FPA </a:t>
                      </a:r>
                      <a:r>
                        <a:rPr lang="en-US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</a:t>
                      </a:r>
                      <a:r>
                        <a:rPr lang="en-US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Earth Fault </a:t>
                      </a:r>
                      <a:endParaRPr 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RB.A67 -  RB.A78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910 V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910 V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910 V</a:t>
                      </a: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00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Conceptual Design Review of the Magnet Circuits for the HL-LHC - 11 T Dipole Circuits - 21/03/2016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1138888" y="1380687"/>
            <a:ext cx="1738536" cy="2185990"/>
          </a:xfrm>
        </p:spPr>
        <p:txBody>
          <a:bodyPr>
            <a:normAutofit fontScale="77500" lnSpcReduction="20000"/>
          </a:bodyPr>
          <a:lstStyle/>
          <a:p>
            <a:pPr lvl="0" algn="l">
              <a:buNone/>
            </a:pPr>
            <a:r>
              <a:rPr lang="fr-FR" sz="16000" b="1" dirty="0" smtClean="0">
                <a:solidFill>
                  <a:srgbClr val="0093B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  <a:p>
            <a:pPr lvl="0" algn="l">
              <a:buNone/>
            </a:pPr>
            <a:r>
              <a:rPr lang="fr-FR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l">
              <a:buNone/>
            </a:pPr>
            <a:endParaRPr lang="fr-FR" sz="16000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138888" y="2643758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11T Circuit and TRIM Power Converter   </a:t>
            </a:r>
            <a:endParaRPr lang="fr-FR" sz="40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03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</documentManagement>
</p:properties>
</file>

<file path=customXml/itemProps1.xml><?xml version="1.0" encoding="utf-8"?>
<ds:datastoreItem xmlns:ds="http://schemas.openxmlformats.org/officeDocument/2006/customXml" ds:itemID="{9CAC4BD9-DE6E-4787-B350-E0AE94A3B4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1D4404-AD10-45A1-9E85-053C148423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AE02C9-56D8-471E-9604-BDBFC642C176}">
  <ds:schemaRefs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8355</TotalTime>
  <Words>2189</Words>
  <Application>Microsoft Macintosh PowerPoint</Application>
  <PresentationFormat>Présentation à l'écran (16:9)</PresentationFormat>
  <Paragraphs>471</Paragraphs>
  <Slides>27</Slides>
  <Notes>25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5" baseType="lpstr">
      <vt:lpstr>Arial Black</vt:lpstr>
      <vt:lpstr>Calibri</vt:lpstr>
      <vt:lpstr>Cambria Math</vt:lpstr>
      <vt:lpstr>Times New Roman</vt:lpstr>
      <vt:lpstr>Wingdings</vt:lpstr>
      <vt:lpstr>Arial</vt:lpstr>
      <vt:lpstr>Thème Office</vt:lpstr>
      <vt:lpstr>Visio</vt:lpstr>
      <vt:lpstr>11T Dipole Circuits</vt:lpstr>
      <vt:lpstr>Contents</vt:lpstr>
      <vt:lpstr>Présentation PowerPoint</vt:lpstr>
      <vt:lpstr>Integration of the 11 T Dipoles</vt:lpstr>
      <vt:lpstr>Integration of the 11 T Dipoles</vt:lpstr>
      <vt:lpstr>Integration of the 11 T Dipoles</vt:lpstr>
      <vt:lpstr>Integration of the 11 T Dipoles</vt:lpstr>
      <vt:lpstr>Integration of the 11 T Dipoles</vt:lpstr>
      <vt:lpstr>Présentation PowerPoint</vt:lpstr>
      <vt:lpstr>11 T Circuit and TRIM PC</vt:lpstr>
      <vt:lpstr>11 T Circuit and TRIM PC</vt:lpstr>
      <vt:lpstr>11 T Circuit and TRIM PC</vt:lpstr>
      <vt:lpstr>11 T Circuit and TRIM PC</vt:lpstr>
      <vt:lpstr>Présentation PowerPoint</vt:lpstr>
      <vt:lpstr>Protection of the 11 T Circuit</vt:lpstr>
      <vt:lpstr>Protection of the 11 T Circuit</vt:lpstr>
      <vt:lpstr>Protection of the 11 T Circuit</vt:lpstr>
      <vt:lpstr>Protection of the 11 T Circuit</vt:lpstr>
      <vt:lpstr>Protection of the 11 T Circuit</vt:lpstr>
      <vt:lpstr>Protection of the 11 T Circuit</vt:lpstr>
      <vt:lpstr>Protection of the 11 T Circuit</vt:lpstr>
      <vt:lpstr>Protection of the 11 T Circuit</vt:lpstr>
      <vt:lpstr>Protection of the 11 T Circuit</vt:lpstr>
      <vt:lpstr>Présentation PowerPoint</vt:lpstr>
      <vt:lpstr>Summary</vt:lpstr>
      <vt:lpstr>Thank you for your attention</vt:lpstr>
      <vt:lpstr>Additional Slides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Utilisateur de Microsoft Office</cp:lastModifiedBy>
  <cp:revision>345</cp:revision>
  <dcterms:created xsi:type="dcterms:W3CDTF">2016-02-12T09:02:01Z</dcterms:created>
  <dcterms:modified xsi:type="dcterms:W3CDTF">2016-03-21T12:54:41Z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