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6974" r:id="rId2"/>
    <p:sldMasterId id="2147487034" r:id="rId3"/>
    <p:sldMasterId id="2147487058" r:id="rId4"/>
    <p:sldMasterId id="2147487070" r:id="rId5"/>
    <p:sldMasterId id="2147487082" r:id="rId6"/>
    <p:sldMasterId id="2147487094" r:id="rId7"/>
    <p:sldMasterId id="2147487106" r:id="rId8"/>
    <p:sldMasterId id="2147487118" r:id="rId9"/>
    <p:sldMasterId id="2147487130" r:id="rId10"/>
  </p:sldMasterIdLst>
  <p:notesMasterIdLst>
    <p:notesMasterId r:id="rId40"/>
  </p:notesMasterIdLst>
  <p:handoutMasterIdLst>
    <p:handoutMasterId r:id="rId41"/>
  </p:handoutMasterIdLst>
  <p:sldIdLst>
    <p:sldId id="299" r:id="rId11"/>
    <p:sldId id="300" r:id="rId12"/>
    <p:sldId id="415" r:id="rId13"/>
    <p:sldId id="416" r:id="rId14"/>
    <p:sldId id="417" r:id="rId15"/>
    <p:sldId id="410" r:id="rId16"/>
    <p:sldId id="420" r:id="rId17"/>
    <p:sldId id="409" r:id="rId18"/>
    <p:sldId id="433" r:id="rId19"/>
    <p:sldId id="418" r:id="rId20"/>
    <p:sldId id="423" r:id="rId21"/>
    <p:sldId id="419" r:id="rId22"/>
    <p:sldId id="428" r:id="rId23"/>
    <p:sldId id="424" r:id="rId24"/>
    <p:sldId id="425" r:id="rId25"/>
    <p:sldId id="426" r:id="rId26"/>
    <p:sldId id="427" r:id="rId27"/>
    <p:sldId id="429" r:id="rId28"/>
    <p:sldId id="430" r:id="rId29"/>
    <p:sldId id="382" r:id="rId30"/>
    <p:sldId id="383" r:id="rId31"/>
    <p:sldId id="384" r:id="rId32"/>
    <p:sldId id="385" r:id="rId33"/>
    <p:sldId id="386" r:id="rId34"/>
    <p:sldId id="387" r:id="rId35"/>
    <p:sldId id="388" r:id="rId36"/>
    <p:sldId id="392" r:id="rId37"/>
    <p:sldId id="329" r:id="rId38"/>
    <p:sldId id="331" r:id="rId39"/>
  </p:sldIdLst>
  <p:sldSz cx="9144000" cy="6858000" type="screen4x3"/>
  <p:notesSz cx="6950075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F3F6"/>
    <a:srgbClr val="D6F3F6"/>
    <a:srgbClr val="CCFFFF"/>
    <a:srgbClr val="556A84"/>
    <a:srgbClr val="009900"/>
    <a:srgbClr val="FF33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0" autoAdjust="0"/>
    <p:restoredTop sz="86399" autoAdjust="0"/>
  </p:normalViewPr>
  <p:slideViewPr>
    <p:cSldViewPr>
      <p:cViewPr varScale="1">
        <p:scale>
          <a:sx n="70" d="100"/>
          <a:sy n="70" d="100"/>
        </p:scale>
        <p:origin x="1147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491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2457" cy="46224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5996" y="0"/>
            <a:ext cx="3012457" cy="46224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F472B8A-5ABF-4FEA-A963-7CA9CC062EAB}" type="datetimeFigureOut">
              <a:rPr lang="en-US"/>
              <a:pPr>
                <a:defRPr/>
              </a:pPr>
              <a:t>3/21/2016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352"/>
            <a:ext cx="3012457" cy="462247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Paolo Ferracin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5996" y="8772352"/>
            <a:ext cx="3012457" cy="462247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719A98B-65E2-4555-9A11-FFDD93FDF6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81786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2457" cy="46224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5996" y="0"/>
            <a:ext cx="3012457" cy="46224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D150549-5881-4621-A67F-0D821A7E8911}" type="datetimeFigureOut">
              <a:rPr lang="en-US"/>
              <a:pPr>
                <a:defRPr/>
              </a:pPr>
              <a:t>3/21/2016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6307" y="4387653"/>
            <a:ext cx="5557463" cy="4155791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352"/>
            <a:ext cx="3012457" cy="462247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Paolo Ferracin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5996" y="8772352"/>
            <a:ext cx="3012457" cy="462247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3D66E4F-D347-488B-8A5F-DA90CE77EB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15440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D66E4F-D347-488B-8A5F-DA90CE77EB8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031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D66E4F-D347-488B-8A5F-DA90CE77EB8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055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D66E4F-D347-488B-8A5F-DA90CE77EB8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529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Paolo Ferracin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D66E4F-D347-488B-8A5F-DA90CE77EB8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3831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9D07E-D542-455E-8EF7-BD3D4B5D9A0D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153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B2AC4-1369-46F0-9000-88C1F6231E17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445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352800"/>
            <a:ext cx="84582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04800" y="4724400"/>
            <a:ext cx="8458200" cy="1371600"/>
          </a:xfrm>
        </p:spPr>
        <p:txBody>
          <a:bodyPr>
            <a:normAutofit/>
          </a:bodyPr>
          <a:lstStyle>
            <a:lvl1pPr algn="ct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6934200" y="6324600"/>
            <a:ext cx="11461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60240-BF13-4765-AFAF-1613EA420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713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MQXF Magnets &amp; Protection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60206-20F6-451A-B5C6-AA80325EC1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53584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352800"/>
            <a:ext cx="84582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04800" y="4724400"/>
            <a:ext cx="8458200" cy="1371600"/>
          </a:xfrm>
        </p:spPr>
        <p:txBody>
          <a:bodyPr>
            <a:normAutofit/>
          </a:bodyPr>
          <a:lstStyle>
            <a:lvl1pPr algn="ct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May 12, 2015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MQXF Quench Protection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AA52C-0211-2849-AE9B-03382C0B61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00595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 sz="13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1F497D"/>
                </a:solidFill>
              </a:rPr>
              <a:t>May 12, 2015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1F497D"/>
                </a:solidFill>
              </a:rPr>
              <a:t>MQXF Quench Protection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0E367E2-7312-354D-9D4D-C16211D355DA}" type="slidenum">
              <a:rPr lang="en-US">
                <a:solidFill>
                  <a:srgbClr val="1F49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17773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May 12, 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Quench Protection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52342-098C-F147-8681-40ADBF9E5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4237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34200" y="6335713"/>
            <a:ext cx="1146175" cy="365125"/>
          </a:xfrm>
        </p:spPr>
        <p:txBody>
          <a:bodyPr/>
          <a:lstStyle>
            <a:lvl1pPr algn="l">
              <a:defRPr sz="13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1F497D"/>
                </a:solidFill>
              </a:rPr>
              <a:t>May 12, 2015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1F497D"/>
                </a:solidFill>
              </a:rPr>
              <a:t>MQXF Quench Protection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5872DFE-615D-3743-A893-3799272AD113}" type="slidenum">
              <a:rPr lang="en-US">
                <a:solidFill>
                  <a:srgbClr val="1F49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63844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May 12, 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Quench Protection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CB0BE-A73A-5F47-B9DF-8E7B345A47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128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May 12, 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Quench Protection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90531-F5A5-9342-9F31-B0EA6FD41F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46407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May 12, 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Quench Protection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8FEB5-CFF2-734C-9004-7054C618A9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42650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May 12, 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Quench Protection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9F748-A6B3-5D43-BE20-1B7FA3E62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52302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May 12, 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Quench Protection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62F17-151F-E446-8114-57C8B967D8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79628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May 12, 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Quench Protection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38F4F-E367-9A4F-BB13-CEB5377A82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828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MQXF Magnets &amp; Protection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10A06-D064-4591-A1CC-E77E7403FD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82193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May 12, 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Quench Protection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96CD0-10DC-FC41-83EC-7F2BCF0CA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9353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US" dirty="0">
              <a:solidFill>
                <a:srgbClr val="297FD5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en-US" smtClean="0">
                <a:solidFill>
                  <a:srgbClr val="297FD5"/>
                </a:solidFill>
              </a:rPr>
              <a:t>MQXF Magnets &amp; Protection </a:t>
            </a:r>
            <a:endParaRPr lang="en-US" dirty="0">
              <a:solidFill>
                <a:srgbClr val="297FD5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D487353-EDBC-4345-A2B1-D6136A0508FF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6084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297FD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297FD5"/>
                </a:solidFill>
              </a:rPr>
              <a:t>MQXF Magnets &amp; Protection </a:t>
            </a:r>
            <a:endParaRPr lang="en-US" dirty="0">
              <a:solidFill>
                <a:srgbClr val="297FD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503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297FD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297FD5"/>
                </a:solidFill>
              </a:rPr>
              <a:t>MQXF Magnets &amp; Protection </a:t>
            </a:r>
            <a:endParaRPr lang="en-US" dirty="0">
              <a:solidFill>
                <a:srgbClr val="297FD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056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297FD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297FD5"/>
                </a:solidFill>
              </a:rPr>
              <a:t>MQXF Magnets &amp; Protection </a:t>
            </a:r>
            <a:endParaRPr lang="en-US" dirty="0">
              <a:solidFill>
                <a:srgbClr val="297FD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495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 dirty="0">
              <a:solidFill>
                <a:srgbClr val="297FD5"/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487353-EDBC-4345-A2B1-D6136A0508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>
                <a:solidFill>
                  <a:srgbClr val="297FD5"/>
                </a:solidFill>
              </a:rPr>
              <a:t>MQXF Magnets &amp; Protection </a:t>
            </a:r>
            <a:endParaRPr lang="en-US" dirty="0">
              <a:solidFill>
                <a:srgbClr val="297F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429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US" dirty="0">
              <a:solidFill>
                <a:srgbClr val="297FD5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n-US" smtClean="0">
                <a:solidFill>
                  <a:srgbClr val="297FD5"/>
                </a:solidFill>
              </a:rPr>
              <a:t>MQXF Magnets &amp; Protection </a:t>
            </a:r>
            <a:endParaRPr lang="en-US" dirty="0">
              <a:solidFill>
                <a:srgbClr val="297FD5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D487353-EDBC-4345-A2B1-D6136A0508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7348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297FD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297FD5"/>
                </a:solidFill>
              </a:rPr>
              <a:t>MQXF Magnets &amp; Protection </a:t>
            </a:r>
            <a:endParaRPr lang="en-US" dirty="0">
              <a:solidFill>
                <a:srgbClr val="297FD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86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297FD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297FD5"/>
                </a:solidFill>
              </a:rPr>
              <a:t>MQXF Magnets &amp; Protection </a:t>
            </a:r>
            <a:endParaRPr lang="en-US" dirty="0">
              <a:solidFill>
                <a:srgbClr val="297FD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389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  <a:prstGeom prst="rect">
            <a:avLst/>
          </a:prstGeom>
        </p:spPr>
        <p:txBody>
          <a:bodyPr/>
          <a:lstStyle>
            <a:lvl1pPr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3B49E4E-039F-472C-94D3-961E32C09A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25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297FD5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297FD5"/>
                </a:solidFill>
              </a:rPr>
              <a:t>MQXF Magnets &amp; Protection </a:t>
            </a:r>
            <a:endParaRPr lang="en-US" dirty="0">
              <a:solidFill>
                <a:srgbClr val="297FD5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0911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297FD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297FD5"/>
                </a:solidFill>
              </a:rPr>
              <a:t>MQXF Magnets &amp; Protection </a:t>
            </a:r>
            <a:endParaRPr lang="en-US" dirty="0">
              <a:solidFill>
                <a:srgbClr val="297FD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9783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297FD5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297FD5"/>
                </a:solidFill>
              </a:rPr>
              <a:t>MQXF Magnets &amp; Protection </a:t>
            </a:r>
            <a:endParaRPr lang="en-US" dirty="0">
              <a:solidFill>
                <a:srgbClr val="297FD5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6685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58DB-9833-4C0B-AE58-8BC779D60C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7045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58DB-9833-4C0B-AE58-8BC779D60C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0950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58DB-9833-4C0B-AE58-8BC779D60C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7406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58DB-9833-4C0B-AE58-8BC779D60C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9415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58DB-9833-4C0B-AE58-8BC779D60C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8555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58DB-9833-4C0B-AE58-8BC779D60C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8531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58DB-9833-4C0B-AE58-8BC779D60C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781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MQXF Magnets &amp; Protection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BDFFF-6B74-45F1-BB7B-BE47BCC4BC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047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58DB-9833-4C0B-AE58-8BC779D60C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4117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58DB-9833-4C0B-AE58-8BC779D60C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6219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58DB-9833-4C0B-AE58-8BC779D60C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1847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58DB-9833-4C0B-AE58-8BC779D60C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0237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6821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1523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51423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4543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1835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484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34200" y="6335713"/>
            <a:ext cx="1146175" cy="365125"/>
          </a:xfrm>
          <a:prstGeom prst="rect">
            <a:avLst/>
          </a:prstGeom>
        </p:spPr>
        <p:txBody>
          <a:bodyPr/>
          <a:lstStyle>
            <a:lvl1pPr algn="l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MQXF Magnets &amp; Protection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5DC9449-1644-4667-8229-2AE9DBBC9D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334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95680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93676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2963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6448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31796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8235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8480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6397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58787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606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MQXF Magnets &amp; Protection 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265D5-D320-4031-8EA5-A966693DD3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096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80437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05360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24903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03208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22992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3880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32276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02093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04073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643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MQXF Magnets &amp; Protection 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84436-8E54-4042-A7F5-99D4254476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89307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37091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88888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45638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94535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78250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49214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79161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98464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33041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373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MQXF Magnets &amp; Protection 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6593E-BFE4-40A0-900C-4B35EC021D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42566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38098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42831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18657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73590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00560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08906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69872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47302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35319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760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MQXF Magnets &amp; Protection 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AB607-2877-431A-89DD-657B9D33A9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47741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7718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40370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62800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75595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37531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52896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47998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5498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01774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0D5F-EA95-40BC-A271-5023FD7150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731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MQXF Magnets &amp; Protection 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F2FF9-30D2-45C9-B69F-3D7C57594E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68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060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0D5F-EA95-40BC-A271-5023FD7150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5619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0D5F-EA95-40BC-A271-5023FD7150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55136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0D5F-EA95-40BC-A271-5023FD7150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51114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0D5F-EA95-40BC-A271-5023FD7150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6531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0D5F-EA95-40BC-A271-5023FD7150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61127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0D5F-EA95-40BC-A271-5023FD7150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51945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0D5F-EA95-40BC-A271-5023FD7150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56533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0D5F-EA95-40BC-A271-5023FD7150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67532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0D5F-EA95-40BC-A271-5023FD7150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57625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0D5F-EA95-40BC-A271-5023FD7150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84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152400"/>
            <a:ext cx="845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219200"/>
            <a:ext cx="84582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MQXF Magnets &amp; Protection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EB0940A-A3B3-4061-8AA5-FFA51D8E03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Line 6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33" name="Group 2"/>
          <p:cNvGrpSpPr>
            <a:grpSpLocks/>
          </p:cNvGrpSpPr>
          <p:nvPr userDrawn="1"/>
        </p:nvGrpSpPr>
        <p:grpSpPr bwMode="auto">
          <a:xfrm>
            <a:off x="1295400" y="6324600"/>
            <a:ext cx="609600" cy="401638"/>
            <a:chOff x="1143000" y="6324600"/>
            <a:chExt cx="609600" cy="401638"/>
          </a:xfrm>
        </p:grpSpPr>
        <p:pic>
          <p:nvPicPr>
            <p:cNvPr id="1035" name="Picture 30" descr="USLARP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083" b="79202"/>
            <a:stretch>
              <a:fillRect/>
            </a:stretch>
          </p:blipFill>
          <p:spPr bwMode="auto">
            <a:xfrm>
              <a:off x="1298575" y="6324600"/>
              <a:ext cx="266700" cy="268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31" descr="USLARP"/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11" r="34460" b="79202"/>
            <a:stretch>
              <a:fillRect/>
            </a:stretch>
          </p:blipFill>
          <p:spPr bwMode="auto">
            <a:xfrm>
              <a:off x="1143000" y="6575425"/>
              <a:ext cx="609600" cy="15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" name="Picture 12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5" t="13263" r="7388" b="15033"/>
          <a:stretch>
            <a:fillRect/>
          </a:stretch>
        </p:blipFill>
        <p:spPr bwMode="auto">
          <a:xfrm>
            <a:off x="304800" y="6324600"/>
            <a:ext cx="8556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927" r:id="rId1"/>
    <p:sldLayoutId id="2147486928" r:id="rId2"/>
    <p:sldLayoutId id="2147486893" r:id="rId3"/>
    <p:sldLayoutId id="2147486929" r:id="rId4"/>
    <p:sldLayoutId id="2147486894" r:id="rId5"/>
    <p:sldLayoutId id="2147486895" r:id="rId6"/>
    <p:sldLayoutId id="2147486896" r:id="rId7"/>
    <p:sldLayoutId id="2147486897" r:id="rId8"/>
    <p:sldLayoutId id="2147486898" r:id="rId9"/>
    <p:sldLayoutId id="2147486899" r:id="rId10"/>
    <p:sldLayoutId id="214748690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47800" y="152400"/>
            <a:ext cx="7315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219200"/>
            <a:ext cx="8458200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May 12,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9400" y="6356350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MQXF Quench Protection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D3459149-D6BB-8F4B-973B-01E56E14AB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32" name="Line 6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grpSp>
        <p:nvGrpSpPr>
          <p:cNvPr id="1033" name="Group 2"/>
          <p:cNvGrpSpPr>
            <a:grpSpLocks/>
          </p:cNvGrpSpPr>
          <p:nvPr userDrawn="1"/>
        </p:nvGrpSpPr>
        <p:grpSpPr bwMode="auto">
          <a:xfrm>
            <a:off x="1295400" y="6324600"/>
            <a:ext cx="609600" cy="401638"/>
            <a:chOff x="1143000" y="6324600"/>
            <a:chExt cx="609600" cy="401638"/>
          </a:xfrm>
        </p:grpSpPr>
        <p:pic>
          <p:nvPicPr>
            <p:cNvPr id="1036" name="Picture 30" descr="USLARP"/>
            <p:cNvPicPr>
              <a:picLocks noChangeAspect="1" noChangeArrowheads="1"/>
            </p:cNvPicPr>
            <p:nvPr userDrawn="1"/>
          </p:nvPicPr>
          <p:blipFill>
            <a:blip r:embed="rId13"/>
            <a:srcRect r="87083" b="79202"/>
            <a:stretch>
              <a:fillRect/>
            </a:stretch>
          </p:blipFill>
          <p:spPr bwMode="auto">
            <a:xfrm>
              <a:off x="1298575" y="6324600"/>
              <a:ext cx="266700" cy="268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7" name="Picture 31" descr="USLARP"/>
            <p:cNvPicPr>
              <a:picLocks noChangeAspect="1" noChangeArrowheads="1"/>
            </p:cNvPicPr>
            <p:nvPr userDrawn="1"/>
          </p:nvPicPr>
          <p:blipFill>
            <a:blip r:embed="rId14"/>
            <a:srcRect l="12811" r="34460" b="79202"/>
            <a:stretch>
              <a:fillRect/>
            </a:stretch>
          </p:blipFill>
          <p:spPr bwMode="auto">
            <a:xfrm>
              <a:off x="1143000" y="6575425"/>
              <a:ext cx="609600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4" name="Picture 1"/>
          <p:cNvPicPr>
            <a:picLocks noChangeAspect="1"/>
          </p:cNvPicPr>
          <p:nvPr userDrawn="1"/>
        </p:nvPicPr>
        <p:blipFill>
          <a:blip r:embed="rId15"/>
          <a:srcRect l="3418" t="6087" r="2" b="8684"/>
          <a:stretch>
            <a:fillRect/>
          </a:stretch>
        </p:blipFill>
        <p:spPr bwMode="auto">
          <a:xfrm>
            <a:off x="277813" y="6324600"/>
            <a:ext cx="9413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7" descr="LBNL_small_logo.psd"/>
          <p:cNvPicPr>
            <a:picLocks noChangeAspect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228600" y="152400"/>
            <a:ext cx="12080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9597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131" r:id="rId1"/>
    <p:sldLayoutId id="2147487132" r:id="rId2"/>
    <p:sldLayoutId id="2147487133" r:id="rId3"/>
    <p:sldLayoutId id="2147487134" r:id="rId4"/>
    <p:sldLayoutId id="2147487135" r:id="rId5"/>
    <p:sldLayoutId id="2147487136" r:id="rId6"/>
    <p:sldLayoutId id="2147487137" r:id="rId7"/>
    <p:sldLayoutId id="2147487138" r:id="rId8"/>
    <p:sldLayoutId id="2147487139" r:id="rId9"/>
    <p:sldLayoutId id="2147487140" r:id="rId10"/>
    <p:sldLayoutId id="214748714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2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2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2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2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297FD5"/>
              </a:solidFill>
              <a:latin typeface="Georgi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297FD5"/>
                </a:solidFill>
                <a:latin typeface="Georgia"/>
              </a:rPr>
              <a:t>MQXF Magnets &amp; Protection </a:t>
            </a:r>
            <a:endParaRPr lang="en-US" dirty="0">
              <a:solidFill>
                <a:srgbClr val="297FD5"/>
              </a:solidFill>
              <a:latin typeface="Georgia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D487353-EDBC-4345-A2B1-D6136A0508FF}" type="slidenum">
              <a:rPr lang="en-US" smtClean="0">
                <a:latin typeface="Georgi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414659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75" r:id="rId1"/>
    <p:sldLayoutId id="2147486976" r:id="rId2"/>
    <p:sldLayoutId id="2147486977" r:id="rId3"/>
    <p:sldLayoutId id="2147486978" r:id="rId4"/>
    <p:sldLayoutId id="2147486979" r:id="rId5"/>
    <p:sldLayoutId id="2147486980" r:id="rId6"/>
    <p:sldLayoutId id="2147486981" r:id="rId7"/>
    <p:sldLayoutId id="2147486982" r:id="rId8"/>
    <p:sldLayoutId id="2147486983" r:id="rId9"/>
    <p:sldLayoutId id="2147486984" r:id="rId10"/>
    <p:sldLayoutId id="214748698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8B758DB-9833-4C0B-AE58-8BC779D60C7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39210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35" r:id="rId1"/>
    <p:sldLayoutId id="2147487036" r:id="rId2"/>
    <p:sldLayoutId id="2147487037" r:id="rId3"/>
    <p:sldLayoutId id="2147487038" r:id="rId4"/>
    <p:sldLayoutId id="2147487039" r:id="rId5"/>
    <p:sldLayoutId id="2147487040" r:id="rId6"/>
    <p:sldLayoutId id="2147487041" r:id="rId7"/>
    <p:sldLayoutId id="2147487042" r:id="rId8"/>
    <p:sldLayoutId id="2147487043" r:id="rId9"/>
    <p:sldLayoutId id="2147487044" r:id="rId10"/>
    <p:sldLayoutId id="214748704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 userDrawn="1"/>
        </p:nvSpPr>
        <p:spPr>
          <a:xfrm>
            <a:off x="0" y="-8994"/>
            <a:ext cx="9144000" cy="845706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8229600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534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94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59" r:id="rId1"/>
    <p:sldLayoutId id="2147487060" r:id="rId2"/>
    <p:sldLayoutId id="2147487061" r:id="rId3"/>
    <p:sldLayoutId id="2147487062" r:id="rId4"/>
    <p:sldLayoutId id="2147487063" r:id="rId5"/>
    <p:sldLayoutId id="2147487064" r:id="rId6"/>
    <p:sldLayoutId id="2147487065" r:id="rId7"/>
    <p:sldLayoutId id="2147487066" r:id="rId8"/>
    <p:sldLayoutId id="2147487067" r:id="rId9"/>
    <p:sldLayoutId id="2147487068" r:id="rId10"/>
    <p:sldLayoutId id="214748706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 userDrawn="1"/>
        </p:nvSpPr>
        <p:spPr>
          <a:xfrm>
            <a:off x="0" y="-8994"/>
            <a:ext cx="9144000" cy="845706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8229600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534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3744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71" r:id="rId1"/>
    <p:sldLayoutId id="2147487072" r:id="rId2"/>
    <p:sldLayoutId id="2147487073" r:id="rId3"/>
    <p:sldLayoutId id="2147487074" r:id="rId4"/>
    <p:sldLayoutId id="2147487075" r:id="rId5"/>
    <p:sldLayoutId id="2147487076" r:id="rId6"/>
    <p:sldLayoutId id="2147487077" r:id="rId7"/>
    <p:sldLayoutId id="2147487078" r:id="rId8"/>
    <p:sldLayoutId id="2147487079" r:id="rId9"/>
    <p:sldLayoutId id="2147487080" r:id="rId10"/>
    <p:sldLayoutId id="214748708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 userDrawn="1"/>
        </p:nvSpPr>
        <p:spPr>
          <a:xfrm>
            <a:off x="0" y="-8994"/>
            <a:ext cx="9144000" cy="845706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8229600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534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0043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83" r:id="rId1"/>
    <p:sldLayoutId id="2147487084" r:id="rId2"/>
    <p:sldLayoutId id="2147487085" r:id="rId3"/>
    <p:sldLayoutId id="2147487086" r:id="rId4"/>
    <p:sldLayoutId id="2147487087" r:id="rId5"/>
    <p:sldLayoutId id="2147487088" r:id="rId6"/>
    <p:sldLayoutId id="2147487089" r:id="rId7"/>
    <p:sldLayoutId id="2147487090" r:id="rId8"/>
    <p:sldLayoutId id="2147487091" r:id="rId9"/>
    <p:sldLayoutId id="2147487092" r:id="rId10"/>
    <p:sldLayoutId id="214748709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 userDrawn="1"/>
        </p:nvSpPr>
        <p:spPr>
          <a:xfrm>
            <a:off x="0" y="-8994"/>
            <a:ext cx="9144000" cy="845706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8229600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534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3901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95" r:id="rId1"/>
    <p:sldLayoutId id="2147487096" r:id="rId2"/>
    <p:sldLayoutId id="2147487097" r:id="rId3"/>
    <p:sldLayoutId id="2147487098" r:id="rId4"/>
    <p:sldLayoutId id="2147487099" r:id="rId5"/>
    <p:sldLayoutId id="2147487100" r:id="rId6"/>
    <p:sldLayoutId id="2147487101" r:id="rId7"/>
    <p:sldLayoutId id="2147487102" r:id="rId8"/>
    <p:sldLayoutId id="2147487103" r:id="rId9"/>
    <p:sldLayoutId id="2147487104" r:id="rId10"/>
    <p:sldLayoutId id="214748710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 userDrawn="1"/>
        </p:nvSpPr>
        <p:spPr>
          <a:xfrm>
            <a:off x="0" y="-8994"/>
            <a:ext cx="9144000" cy="845706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8229600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534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6794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107" r:id="rId1"/>
    <p:sldLayoutId id="2147487108" r:id="rId2"/>
    <p:sldLayoutId id="2147487109" r:id="rId3"/>
    <p:sldLayoutId id="2147487110" r:id="rId4"/>
    <p:sldLayoutId id="2147487111" r:id="rId5"/>
    <p:sldLayoutId id="2147487112" r:id="rId6"/>
    <p:sldLayoutId id="2147487113" r:id="rId7"/>
    <p:sldLayoutId id="2147487114" r:id="rId8"/>
    <p:sldLayoutId id="2147487115" r:id="rId9"/>
    <p:sldLayoutId id="2147487116" r:id="rId10"/>
    <p:sldLayoutId id="2147487117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8229600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6E0D5F-EA95-40BC-A271-5023FD71503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7737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119" r:id="rId1"/>
    <p:sldLayoutId id="2147487120" r:id="rId2"/>
    <p:sldLayoutId id="2147487121" r:id="rId3"/>
    <p:sldLayoutId id="2147487122" r:id="rId4"/>
    <p:sldLayoutId id="2147487123" r:id="rId5"/>
    <p:sldLayoutId id="2147487124" r:id="rId6"/>
    <p:sldLayoutId id="2147487125" r:id="rId7"/>
    <p:sldLayoutId id="2147487126" r:id="rId8"/>
    <p:sldLayoutId id="2147487127" r:id="rId9"/>
    <p:sldLayoutId id="2147487128" r:id="rId10"/>
    <p:sldLayoutId id="214748712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2.xml"/><Relationship Id="rId4" Type="http://schemas.openxmlformats.org/officeDocument/2006/relationships/image" Target="../media/image28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3.png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0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304800" y="1529320"/>
            <a:ext cx="8458200" cy="1295400"/>
          </a:xfrm>
        </p:spPr>
        <p:txBody>
          <a:bodyPr/>
          <a:lstStyle/>
          <a:p>
            <a:r>
              <a:rPr lang="en-US" altLang="en-US" b="1" dirty="0" smtClean="0">
                <a:solidFill>
                  <a:srgbClr val="FF0000"/>
                </a:solidFill>
              </a:rPr>
              <a:t>Inner Triplet Magnets (MQXF) </a:t>
            </a:r>
            <a:br>
              <a:rPr lang="en-US" altLang="en-US" b="1" dirty="0" smtClean="0">
                <a:solidFill>
                  <a:srgbClr val="FF0000"/>
                </a:solidFill>
              </a:rPr>
            </a:br>
            <a:r>
              <a:rPr lang="en-US" altLang="en-US" b="1" dirty="0" smtClean="0">
                <a:solidFill>
                  <a:srgbClr val="FF0000"/>
                </a:solidFill>
              </a:rPr>
              <a:t>and Protection</a:t>
            </a:r>
            <a:endParaRPr lang="en-GB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7171" name="Subtitle 2"/>
          <p:cNvSpPr>
            <a:spLocks noGrp="1"/>
          </p:cNvSpPr>
          <p:nvPr>
            <p:ph type="subTitle" idx="1"/>
          </p:nvPr>
        </p:nvSpPr>
        <p:spPr>
          <a:xfrm>
            <a:off x="457200" y="3138879"/>
            <a:ext cx="8153400" cy="1058265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600"/>
              </a:spcAft>
            </a:pPr>
            <a:r>
              <a:rPr lang="en-US" altLang="en-US" i="1" dirty="0" smtClean="0"/>
              <a:t>G. Ambrosio, V. Marinozzi, E. Ravaioli, T. </a:t>
            </a:r>
            <a:r>
              <a:rPr lang="en-US" altLang="en-US" i="1" dirty="0" err="1" smtClean="0"/>
              <a:t>Salmi</a:t>
            </a:r>
            <a:r>
              <a:rPr lang="en-US" altLang="en-US" i="1" dirty="0" smtClean="0"/>
              <a:t>, E. </a:t>
            </a:r>
            <a:r>
              <a:rPr lang="en-US" altLang="en-US" i="1" dirty="0" err="1" smtClean="0"/>
              <a:t>Todesco</a:t>
            </a:r>
            <a:r>
              <a:rPr lang="en-US" altLang="en-US" i="1" dirty="0" smtClean="0"/>
              <a:t> </a:t>
            </a:r>
          </a:p>
          <a:p>
            <a:pPr>
              <a:spcAft>
                <a:spcPts val="600"/>
              </a:spcAft>
            </a:pPr>
            <a:r>
              <a:rPr lang="en-US" altLang="en-US" i="1" dirty="0"/>
              <a:t>a</a:t>
            </a:r>
            <a:r>
              <a:rPr lang="en-US" altLang="en-US" i="1" dirty="0" smtClean="0"/>
              <a:t>nd the whole QXF team</a:t>
            </a:r>
          </a:p>
        </p:txBody>
      </p:sp>
      <p:pic>
        <p:nvPicPr>
          <p:cNvPr id="7174" name="Picture 6" descr="4th Joint HiLumi LHC-LARP Annual Meeti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72"/>
          <a:stretch/>
        </p:blipFill>
        <p:spPr bwMode="auto">
          <a:xfrm>
            <a:off x="4800600" y="153389"/>
            <a:ext cx="771525" cy="90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71106" y="4467761"/>
            <a:ext cx="762260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Conceptual Design Review of the Magnet Circuits for the HL-LHC</a:t>
            </a:r>
          </a:p>
          <a:p>
            <a:pPr algn="ctr"/>
            <a:r>
              <a:rPr lang="en-US" sz="2000" i="1" dirty="0" smtClean="0"/>
              <a:t>March 21-23, 2016</a:t>
            </a:r>
          </a:p>
          <a:p>
            <a:pPr algn="ctr"/>
            <a:r>
              <a:rPr lang="en-US" sz="2000" dirty="0" smtClean="0"/>
              <a:t>CERN</a:t>
            </a:r>
          </a:p>
          <a:p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2975" y="262168"/>
            <a:ext cx="1630925" cy="687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Heaters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199"/>
            <a:ext cx="8458200" cy="266700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Heaters have been designed &amp; optimized by</a:t>
            </a:r>
          </a:p>
          <a:p>
            <a:pPr lvl="1"/>
            <a:r>
              <a:rPr lang="en-US" dirty="0" smtClean="0"/>
              <a:t>M. Marchevsky (LBNL) design w/o copper plating</a:t>
            </a:r>
          </a:p>
          <a:p>
            <a:pPr lvl="1"/>
            <a:r>
              <a:rPr lang="en-US" dirty="0" smtClean="0"/>
              <a:t>E. </a:t>
            </a:r>
            <a:r>
              <a:rPr lang="en-US" dirty="0" err="1" smtClean="0"/>
              <a:t>Todesco</a:t>
            </a:r>
            <a:r>
              <a:rPr lang="en-US" dirty="0" smtClean="0"/>
              <a:t> (CERN) design with copper plating</a:t>
            </a:r>
          </a:p>
          <a:p>
            <a:pPr lvl="1"/>
            <a:r>
              <a:rPr lang="en-US" dirty="0" smtClean="0"/>
              <a:t>T. Salmi (Tampere Univ.) delay computation &amp; </a:t>
            </a:r>
            <a:r>
              <a:rPr lang="en-US" dirty="0" err="1" smtClean="0"/>
              <a:t>optimizat</a:t>
            </a:r>
            <a:r>
              <a:rPr lang="en-US" dirty="0" smtClean="0"/>
              <a:t>.</a:t>
            </a:r>
          </a:p>
          <a:p>
            <a:pPr lvl="2"/>
            <a:r>
              <a:rPr lang="en-US" dirty="0"/>
              <a:t>2D thermal simulation using </a:t>
            </a:r>
            <a:r>
              <a:rPr lang="en-US" dirty="0" err="1" smtClean="0"/>
              <a:t>CoHDA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Verification &amp; calibration using LARP HQ magnets</a:t>
            </a:r>
          </a:p>
          <a:p>
            <a:pPr lvl="3"/>
            <a:r>
              <a:rPr lang="en-US" dirty="0" smtClean="0"/>
              <a:t>Criteria adjusted from 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max</a:t>
            </a:r>
            <a:r>
              <a:rPr lang="en-US" baseline="-25000" dirty="0" smtClean="0"/>
              <a:t> </a:t>
            </a:r>
            <a:r>
              <a:rPr lang="en-US" dirty="0" smtClean="0"/>
              <a:t>=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cs</a:t>
            </a:r>
            <a:r>
              <a:rPr lang="en-US" dirty="0" smtClean="0"/>
              <a:t>  </a:t>
            </a:r>
            <a:r>
              <a:rPr lang="en-US" dirty="0" smtClean="0">
                <a:sym typeface="Wingdings" panose="05000000000000000000" pitchFamily="2" charset="2"/>
              </a:rPr>
              <a:t>  </a:t>
            </a:r>
            <a:r>
              <a:rPr lang="en-US" dirty="0" err="1" smtClean="0">
                <a:sym typeface="Wingdings" panose="05000000000000000000" pitchFamily="2" charset="2"/>
              </a:rPr>
              <a:t>T</a:t>
            </a:r>
            <a:r>
              <a:rPr lang="en-US" baseline="-25000" dirty="0" err="1" smtClean="0">
                <a:sym typeface="Wingdings" panose="05000000000000000000" pitchFamily="2" charset="2"/>
              </a:rPr>
              <a:t>ave</a:t>
            </a:r>
            <a:r>
              <a:rPr lang="en-US" dirty="0" smtClean="0">
                <a:sym typeface="Wingdings" panose="05000000000000000000" pitchFamily="2" charset="2"/>
              </a:rPr>
              <a:t> = </a:t>
            </a:r>
            <a:r>
              <a:rPr lang="en-US" dirty="0" err="1" smtClean="0">
                <a:sym typeface="Wingdings" panose="05000000000000000000" pitchFamily="2" charset="2"/>
              </a:rPr>
              <a:t>T</a:t>
            </a:r>
            <a:r>
              <a:rPr lang="en-US" baseline="-25000" dirty="0" err="1" smtClean="0">
                <a:sym typeface="Wingdings" panose="05000000000000000000" pitchFamily="2" charset="2"/>
              </a:rPr>
              <a:t>cs</a:t>
            </a:r>
            <a:endParaRPr lang="en-US" baseline="-25000" dirty="0"/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65" y="3886201"/>
            <a:ext cx="3979353" cy="2971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545" y="3827120"/>
            <a:ext cx="4574455" cy="3030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181600" y="5715000"/>
            <a:ext cx="2383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>
                <a:solidFill>
                  <a:schemeClr val="accent1"/>
                </a:solidFill>
              </a:rPr>
              <a:t>HQ02a-b </a:t>
            </a:r>
            <a:r>
              <a:rPr lang="fi-FI" b="1" dirty="0" err="1" smtClean="0">
                <a:solidFill>
                  <a:schemeClr val="accent1"/>
                </a:solidFill>
              </a:rPr>
              <a:t>outer</a:t>
            </a:r>
            <a:r>
              <a:rPr lang="fi-FI" b="1" dirty="0" smtClean="0">
                <a:solidFill>
                  <a:schemeClr val="accent1"/>
                </a:solidFill>
              </a:rPr>
              <a:t> </a:t>
            </a:r>
            <a:r>
              <a:rPr lang="fi-FI" b="1" dirty="0" err="1" smtClean="0">
                <a:solidFill>
                  <a:schemeClr val="accent1"/>
                </a:solidFill>
              </a:rPr>
              <a:t>layer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11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at Low Current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581" y="1171431"/>
            <a:ext cx="8458200" cy="294336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Without energy extraction MQXF magnets need active protection also at low current (1 kA)</a:t>
            </a:r>
          </a:p>
          <a:p>
            <a:pPr lvl="1"/>
            <a:r>
              <a:rPr lang="en-US" dirty="0" smtClean="0"/>
              <a:t>Quench initiation in a few points per coil is enough</a:t>
            </a:r>
          </a:p>
          <a:p>
            <a:pPr lvl="1"/>
            <a:r>
              <a:rPr lang="en-US" dirty="0" smtClean="0"/>
              <a:t>Heater design can be adjusted to do it in case present heaters cannot (to be tested soon)</a:t>
            </a:r>
          </a:p>
          <a:p>
            <a:pPr marL="914400" lvl="2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/>
              <a:t>Super-Heating stations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8" y="3922568"/>
            <a:ext cx="8839966" cy="2402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41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Protection Simulations w/o CLIQ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4906963"/>
          </a:xfrm>
        </p:spPr>
        <p:txBody>
          <a:bodyPr/>
          <a:lstStyle/>
          <a:p>
            <a:r>
              <a:rPr lang="en-US" dirty="0" smtClean="0"/>
              <a:t>Hot spot computed by V. Marinozzi using QLASA </a:t>
            </a:r>
          </a:p>
          <a:p>
            <a:pPr lvl="1"/>
            <a:r>
              <a:rPr lang="en-US" dirty="0" smtClean="0"/>
              <a:t>Validation &amp; calibration using LARP HQ and LQ magnets</a:t>
            </a:r>
          </a:p>
          <a:p>
            <a:pPr lvl="1"/>
            <a:r>
              <a:rPr lang="en-US" dirty="0" smtClean="0"/>
              <a:t>Max allowable temperature: 350 K</a:t>
            </a:r>
            <a:r>
              <a:rPr lang="en-US" baseline="30000" dirty="0" smtClean="0"/>
              <a:t>†</a:t>
            </a:r>
          </a:p>
          <a:p>
            <a:pPr lvl="2"/>
            <a:r>
              <a:rPr lang="en-US" dirty="0" smtClean="0"/>
              <a:t>Plan to keep Hot Spot Temp &lt; 300 K in normal condition</a:t>
            </a:r>
          </a:p>
          <a:p>
            <a:r>
              <a:rPr lang="en-US" dirty="0" smtClean="0"/>
              <a:t>Peak voltages computed </a:t>
            </a:r>
            <a:r>
              <a:rPr lang="en-US" dirty="0"/>
              <a:t>V. Marinozzi using </a:t>
            </a:r>
            <a:r>
              <a:rPr lang="en-US" dirty="0" smtClean="0"/>
              <a:t>ROXIE</a:t>
            </a:r>
          </a:p>
          <a:p>
            <a:pPr lvl="1"/>
            <a:r>
              <a:rPr lang="en-US" dirty="0" smtClean="0"/>
              <a:t>Used also for 11T simulations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-1" y="5334000"/>
            <a:ext cx="9142617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600" baseline="30000" dirty="0" smtClean="0"/>
              <a:t>†</a:t>
            </a:r>
            <a:r>
              <a:rPr lang="en-US" sz="1600" dirty="0" smtClean="0"/>
              <a:t>G</a:t>
            </a:r>
            <a:r>
              <a:rPr lang="en-US" sz="1600" dirty="0"/>
              <a:t>. </a:t>
            </a:r>
            <a:r>
              <a:rPr lang="en-US" sz="1600" dirty="0" smtClean="0"/>
              <a:t>Ambrosio, </a:t>
            </a:r>
            <a:r>
              <a:rPr lang="en-US" sz="1600" dirty="0"/>
              <a:t>“Maximum allowable temperature during quench in </a:t>
            </a:r>
            <a:r>
              <a:rPr lang="en-US" sz="1600" dirty="0" smtClean="0"/>
              <a:t>Nb3Sn </a:t>
            </a:r>
            <a:r>
              <a:rPr lang="en-US" sz="1600" dirty="0"/>
              <a:t>accelerator </a:t>
            </a:r>
            <a:r>
              <a:rPr lang="en-US" sz="1600" dirty="0" smtClean="0"/>
              <a:t>magnets”, </a:t>
            </a:r>
            <a:r>
              <a:rPr lang="en-US" sz="1600" i="1" dirty="0"/>
              <a:t>Yellow Report </a:t>
            </a:r>
            <a:r>
              <a:rPr lang="en-US" sz="1600" i="1" dirty="0" smtClean="0"/>
              <a:t>CERN-2013-006</a:t>
            </a:r>
            <a:r>
              <a:rPr lang="en-US" sz="1600" dirty="0"/>
              <a:t>, pp. 43–46, WAMSDO </a:t>
            </a:r>
            <a:r>
              <a:rPr lang="en-US" sz="1600" dirty="0" smtClean="0"/>
              <a:t>2013, </a:t>
            </a:r>
            <a:r>
              <a:rPr lang="en-US" sz="1600" dirty="0"/>
              <a:t>CERN, Geneva, </a:t>
            </a:r>
            <a:r>
              <a:rPr lang="en-US" sz="1600" dirty="0" smtClean="0"/>
              <a:t>CH.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0" y="5909846"/>
            <a:ext cx="9144000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600" baseline="30000" dirty="0" smtClean="0"/>
              <a:t>†</a:t>
            </a:r>
            <a:r>
              <a:rPr lang="en-US" sz="1600" dirty="0" smtClean="0"/>
              <a:t>H. </a:t>
            </a:r>
            <a:r>
              <a:rPr lang="en-US" sz="1600" dirty="0" err="1" smtClean="0"/>
              <a:t>Bajas</a:t>
            </a:r>
            <a:r>
              <a:rPr lang="en-US" sz="1600" dirty="0"/>
              <a:t>, et al., “Cold Test Results of the LARP HQ02b magnet at 1.9 K”, TASC.2014.2378375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44692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467544" y="333148"/>
            <a:ext cx="820891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Assumptions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used for QLASA simulations: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Calibri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Protection heaters only on the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outer layer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, considering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super heating stations</a:t>
            </a:r>
            <a:endParaRPr lang="en-US" b="1" dirty="0">
              <a:solidFill>
                <a:prstClr val="black"/>
              </a:solidFill>
              <a:latin typeface="Calibri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100 mV threshold</a:t>
            </a:r>
            <a:endParaRPr lang="en-US" dirty="0">
              <a:solidFill>
                <a:prstClr val="black"/>
              </a:solidFill>
              <a:latin typeface="Calibri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10 ms validation time + 5 ms PS switch opening time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it-IT" b="1" u="sng" dirty="0" smtClean="0">
                <a:solidFill>
                  <a:prstClr val="black"/>
                </a:solidFill>
                <a:latin typeface="Calibri"/>
              </a:rPr>
              <a:t>No </a:t>
            </a:r>
            <a:r>
              <a:rPr lang="it-IT" u="sng" dirty="0" err="1" smtClean="0">
                <a:solidFill>
                  <a:prstClr val="black"/>
                </a:solidFill>
                <a:latin typeface="Calibri"/>
              </a:rPr>
              <a:t>energy</a:t>
            </a:r>
            <a:r>
              <a:rPr lang="it-IT" u="sng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it-IT" u="sng" dirty="0" err="1" smtClean="0">
                <a:solidFill>
                  <a:prstClr val="black"/>
                </a:solidFill>
                <a:latin typeface="Calibri"/>
              </a:rPr>
              <a:t>extraction</a:t>
            </a:r>
            <a:endParaRPr lang="en-US" u="sng" dirty="0">
              <a:solidFill>
                <a:prstClr val="black"/>
              </a:solidFill>
              <a:latin typeface="Calibri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Average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heaters delay time for HF and LF zone, for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normal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heating stations and for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super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heating stations (computed by T.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Salmi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using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CoHDA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Longitudinal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and transversal propagation taken into account</a:t>
            </a:r>
            <a:endParaRPr lang="en-US" dirty="0">
              <a:solidFill>
                <a:prstClr val="black"/>
              </a:solidFill>
              <a:latin typeface="Calibri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b="1" u="sng" dirty="0" smtClean="0">
                <a:solidFill>
                  <a:prstClr val="black"/>
                </a:solidFill>
                <a:latin typeface="Calibri"/>
              </a:rPr>
              <a:t>No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quench propagation to the inner layer @ 1 kA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b="1" u="sng" dirty="0" smtClean="0">
                <a:solidFill>
                  <a:prstClr val="black"/>
                </a:solidFill>
                <a:latin typeface="Calibri"/>
              </a:rPr>
              <a:t>20 </a:t>
            </a:r>
            <a:r>
              <a:rPr lang="en-US" b="1" u="sng" dirty="0" err="1" smtClean="0">
                <a:solidFill>
                  <a:prstClr val="black"/>
                </a:solidFill>
                <a:latin typeface="Calibri"/>
              </a:rPr>
              <a:t>ms</a:t>
            </a:r>
            <a:r>
              <a:rPr lang="en-US" b="1" u="sng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quench propagation time from outer to inner layer @ 16.47 kA</a:t>
            </a:r>
            <a:endParaRPr lang="en-US" dirty="0">
              <a:solidFill>
                <a:prstClr val="black"/>
              </a:solidFill>
              <a:latin typeface="Calibri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Dynamic effects on the inductance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No quench back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u="sng" dirty="0">
              <a:solidFill>
                <a:prstClr val="black"/>
              </a:solidFill>
              <a:latin typeface="Calibri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u="sng" dirty="0" smtClean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/>
          </p:nvPr>
        </p:nvGraphicFramePr>
        <p:xfrm>
          <a:off x="1187624" y="4293096"/>
          <a:ext cx="705678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196"/>
                <a:gridCol w="1764196"/>
                <a:gridCol w="1764196"/>
                <a:gridCol w="17641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HF, normal 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HF, super 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LF,</a:t>
                      </a:r>
                      <a:r>
                        <a:rPr lang="en-US" baseline="0" dirty="0" smtClean="0"/>
                        <a:t> normal 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LF, super HS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 </a:t>
                      </a:r>
                      <a:r>
                        <a:rPr lang="en-US" dirty="0" err="1" smtClean="0"/>
                        <a:t>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52 </a:t>
                      </a:r>
                      <a:r>
                        <a:rPr lang="en-US" dirty="0" err="1" smtClean="0"/>
                        <a:t>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 </a:t>
                      </a:r>
                      <a:r>
                        <a:rPr lang="en-US" dirty="0" err="1" smtClean="0"/>
                        <a:t>ms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 </a:t>
                      </a:r>
                      <a:r>
                        <a:rPr lang="en-US" dirty="0" err="1" smtClean="0"/>
                        <a:t>ms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2591780" y="3897868"/>
            <a:ext cx="424847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OL heaters delay time @ 1 kA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/>
          </p:nvPr>
        </p:nvGraphicFramePr>
        <p:xfrm>
          <a:off x="1187624" y="5738154"/>
          <a:ext cx="705678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196"/>
                <a:gridCol w="1764196"/>
                <a:gridCol w="1764196"/>
                <a:gridCol w="17641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HF, normal 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HF, super 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LF,</a:t>
                      </a:r>
                      <a:r>
                        <a:rPr lang="en-US" baseline="0" dirty="0" smtClean="0"/>
                        <a:t> normal HS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LF, super HS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 </a:t>
                      </a:r>
                      <a:r>
                        <a:rPr lang="en-US" dirty="0" err="1" smtClean="0"/>
                        <a:t>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 </a:t>
                      </a:r>
                      <a:r>
                        <a:rPr lang="en-US" dirty="0" err="1" smtClean="0"/>
                        <a:t>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err="1" smtClean="0"/>
                        <a:t>ms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 </a:t>
                      </a:r>
                      <a:r>
                        <a:rPr lang="en-US" dirty="0" err="1" smtClean="0"/>
                        <a:t>ms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2591780" y="5334000"/>
            <a:ext cx="424847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OL heaters delay time @ 16.47 kA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362200" y="6478292"/>
            <a:ext cx="4114800" cy="36512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V. Marinozzi - MQXF Magnets &amp; Protection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0629-253D-45F6-A3C8-0D5A794077A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35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 Spot Temperature (w/o CLIQ)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274319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At 1 </a:t>
            </a:r>
            <a:r>
              <a:rPr lang="en-US" dirty="0" smtClean="0"/>
              <a:t>kA </a:t>
            </a:r>
            <a:r>
              <a:rPr lang="en-US" dirty="0"/>
              <a:t>the hot spot temperature is </a:t>
            </a:r>
            <a:r>
              <a:rPr lang="en-US" b="1" dirty="0">
                <a:solidFill>
                  <a:schemeClr val="tx1"/>
                </a:solidFill>
              </a:rPr>
              <a:t>34 </a:t>
            </a:r>
            <a:r>
              <a:rPr lang="en-US" b="1" dirty="0" smtClean="0">
                <a:solidFill>
                  <a:schemeClr val="tx1"/>
                </a:solidFill>
              </a:rPr>
              <a:t>K</a:t>
            </a:r>
            <a:endParaRPr lang="en-US" b="1" dirty="0">
              <a:solidFill>
                <a:schemeClr val="tx1"/>
              </a:solidFill>
            </a:endParaRPr>
          </a:p>
          <a:p>
            <a:pPr lvl="1"/>
            <a:r>
              <a:rPr lang="en-US" dirty="0"/>
              <a:t>If only super heating stations are considered, with 200 ms delay time (4 x computed delay time), hot spot temperature rises to </a:t>
            </a:r>
            <a:r>
              <a:rPr lang="en-US" b="1" dirty="0">
                <a:solidFill>
                  <a:schemeClr val="tx1"/>
                </a:solidFill>
              </a:rPr>
              <a:t>45 </a:t>
            </a:r>
            <a:r>
              <a:rPr lang="en-US" b="1" dirty="0" smtClean="0">
                <a:solidFill>
                  <a:schemeClr val="tx1"/>
                </a:solidFill>
              </a:rPr>
              <a:t>K</a:t>
            </a:r>
          </a:p>
          <a:p>
            <a:r>
              <a:rPr lang="en-US" dirty="0" smtClean="0"/>
              <a:t>At </a:t>
            </a:r>
            <a:r>
              <a:rPr lang="en-US" dirty="0"/>
              <a:t>nominal current, with only OL </a:t>
            </a:r>
            <a:r>
              <a:rPr lang="en-US" dirty="0" smtClean="0"/>
              <a:t>heaters:</a:t>
            </a:r>
          </a:p>
          <a:p>
            <a:pPr lvl="1"/>
            <a:r>
              <a:rPr lang="en-US" dirty="0" smtClean="0"/>
              <a:t>IL heaters are kept as back-up</a:t>
            </a:r>
            <a:endParaRPr lang="en-US" dirty="0"/>
          </a:p>
        </p:txBody>
      </p:sp>
      <p:graphicFrame>
        <p:nvGraphicFramePr>
          <p:cNvPr id="11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228608"/>
              </p:ext>
            </p:extLst>
          </p:nvPr>
        </p:nvGraphicFramePr>
        <p:xfrm>
          <a:off x="315686" y="4302760"/>
          <a:ext cx="8496944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No</a:t>
                      </a:r>
                      <a:r>
                        <a:rPr lang="it-IT" baseline="0" dirty="0" smtClean="0"/>
                        <a:t> CLIQ</a:t>
                      </a:r>
                    </a:p>
                    <a:p>
                      <a:pPr algn="ctr"/>
                      <a:r>
                        <a:rPr lang="it-IT" baseline="0" dirty="0" smtClean="0"/>
                        <a:t>No IL heaters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No CLIQ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No IL heaters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1 </a:t>
                      </a:r>
                      <a:r>
                        <a:rPr lang="it-IT" baseline="0" dirty="0" smtClean="0"/>
                        <a:t>HF strip fails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No CLIQ</a:t>
                      </a:r>
                    </a:p>
                    <a:p>
                      <a:pPr algn="ctr"/>
                      <a:r>
                        <a:rPr lang="it-IT" dirty="0" smtClean="0"/>
                        <a:t>No IL heaters</a:t>
                      </a:r>
                    </a:p>
                    <a:p>
                      <a:pPr algn="ctr"/>
                      <a:r>
                        <a:rPr lang="it-IT" dirty="0" smtClean="0"/>
                        <a:t> Both</a:t>
                      </a:r>
                      <a:r>
                        <a:rPr lang="it-IT" baseline="0" dirty="0" smtClean="0"/>
                        <a:t> HF strip fail in a coil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No CLIQ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No IL heaters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All 4 OL strip fail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in</a:t>
                      </a:r>
                      <a:r>
                        <a:rPr lang="it-IT" baseline="0" dirty="0" smtClean="0"/>
                        <a:t> a</a:t>
                      </a:r>
                      <a:r>
                        <a:rPr lang="it-IT" dirty="0" smtClean="0"/>
                        <a:t> coil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/>
                        <a:t>325 K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 smtClean="0"/>
                        <a:t>329</a:t>
                      </a:r>
                      <a:r>
                        <a:rPr lang="it-IT" sz="2400" b="1" baseline="0" dirty="0" smtClean="0"/>
                        <a:t> K</a:t>
                      </a:r>
                      <a:endParaRPr lang="en-US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400" b="1" dirty="0" smtClean="0"/>
                        <a:t>336 K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 smtClean="0">
                          <a:solidFill>
                            <a:schemeClr val="accent2"/>
                          </a:solidFill>
                        </a:rPr>
                        <a:t>347 K</a:t>
                      </a:r>
                      <a:endParaRPr lang="en-US" sz="2400" b="1" dirty="0" smtClean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Cross 20"/>
          <p:cNvSpPr/>
          <p:nvPr/>
        </p:nvSpPr>
        <p:spPr>
          <a:xfrm rot="19359343">
            <a:off x="6982604" y="4239851"/>
            <a:ext cx="1524000" cy="1524000"/>
          </a:xfrm>
          <a:prstGeom prst="plus">
            <a:avLst>
              <a:gd name="adj" fmla="val 4523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804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Peak Voltages (w/o CLIQ)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534380"/>
              </p:ext>
            </p:extLst>
          </p:nvPr>
        </p:nvGraphicFramePr>
        <p:xfrm>
          <a:off x="228601" y="4381137"/>
          <a:ext cx="7807182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399"/>
                <a:gridCol w="1371925"/>
                <a:gridCol w="1459286"/>
                <a:gridCol w="1459286"/>
                <a:gridCol w="1459286"/>
              </a:tblGrid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To ground (V)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Turn-Turn</a:t>
                      </a:r>
                      <a:r>
                        <a:rPr lang="it-IT" baseline="0" dirty="0" smtClean="0"/>
                        <a:t> </a:t>
                      </a:r>
                    </a:p>
                    <a:p>
                      <a:pPr algn="ctr"/>
                      <a:r>
                        <a:rPr lang="it-IT" baseline="0" dirty="0" smtClean="0"/>
                        <a:t>(V)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Layer-Layer</a:t>
                      </a:r>
                    </a:p>
                    <a:p>
                      <a:pPr algn="ctr"/>
                      <a:r>
                        <a:rPr lang="it-IT" dirty="0" smtClean="0"/>
                        <a:t>(V)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Midp-Midp</a:t>
                      </a:r>
                    </a:p>
                    <a:p>
                      <a:pPr algn="ctr"/>
                      <a:r>
                        <a:rPr lang="it-IT" dirty="0" smtClean="0"/>
                        <a:t>(V)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chemeClr val="bg1"/>
                          </a:solidFill>
                        </a:rPr>
                        <a:t>All heaters on</a:t>
                      </a:r>
                      <a:endParaRPr lang="it-IT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513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47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463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/>
                        <a:t>281</a:t>
                      </a:r>
                      <a:endParaRPr lang="it-IT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chemeClr val="bg1"/>
                          </a:solidFill>
                        </a:rPr>
                        <a:t>Half</a:t>
                      </a:r>
                      <a:r>
                        <a:rPr lang="it-IT" b="1" baseline="0" dirty="0" smtClean="0">
                          <a:solidFill>
                            <a:schemeClr val="bg1"/>
                          </a:solidFill>
                        </a:rPr>
                        <a:t> coil OL-HF fails</a:t>
                      </a:r>
                      <a:endParaRPr lang="it-IT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540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47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521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407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chemeClr val="bg1"/>
                          </a:solidFill>
                        </a:rPr>
                        <a:t>Half</a:t>
                      </a:r>
                      <a:r>
                        <a:rPr lang="it-IT" b="1" baseline="0" dirty="0" smtClean="0">
                          <a:solidFill>
                            <a:schemeClr val="bg1"/>
                          </a:solidFill>
                        </a:rPr>
                        <a:t> coil fail</a:t>
                      </a:r>
                      <a:endParaRPr lang="it-IT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640</a:t>
                      </a:r>
                      <a:endParaRPr lang="it-IT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48</a:t>
                      </a:r>
                      <a:endParaRPr lang="it-IT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547</a:t>
                      </a:r>
                      <a:endParaRPr lang="it-IT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553</a:t>
                      </a:r>
                      <a:endParaRPr lang="it-IT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chemeClr val="bg1"/>
                          </a:solidFill>
                        </a:rPr>
                        <a:t>1 coil fail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1930</a:t>
                      </a:r>
                      <a:endParaRPr lang="it-IT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60</a:t>
                      </a:r>
                      <a:endParaRPr lang="it-IT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1900</a:t>
                      </a:r>
                      <a:endParaRPr lang="it-IT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1790</a:t>
                      </a:r>
                      <a:endParaRPr lang="it-IT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chemeClr val="bg1"/>
                          </a:solidFill>
                        </a:rPr>
                        <a:t>Only OL</a:t>
                      </a:r>
                      <a:endParaRPr lang="it-IT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757</a:t>
                      </a:r>
                      <a:endParaRPr lang="it-IT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86</a:t>
                      </a:r>
                      <a:endParaRPr lang="it-IT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560</a:t>
                      </a:r>
                      <a:endParaRPr lang="it-IT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350</a:t>
                      </a:r>
                      <a:endParaRPr lang="it-IT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2820" y="878149"/>
            <a:ext cx="4305262" cy="31291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524000"/>
            <a:ext cx="78488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b="1" dirty="0" smtClean="0">
                <a:solidFill>
                  <a:prstClr val="black"/>
                </a:solidFill>
                <a:latin typeface="Calibri"/>
              </a:rPr>
              <a:t>Assumptions</a:t>
            </a:r>
            <a:r>
              <a:rPr lang="it-IT" dirty="0" smtClean="0">
                <a:solidFill>
                  <a:prstClr val="black"/>
                </a:solidFill>
                <a:latin typeface="Calibri"/>
              </a:rPr>
              <a:t> used for ROXIE simulations: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it-IT" dirty="0" smtClean="0">
                <a:solidFill>
                  <a:prstClr val="black"/>
                </a:solidFill>
                <a:latin typeface="Calibri"/>
              </a:rPr>
              <a:t> Magnet lenght: 7.15 m (worst case)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it-IT" dirty="0" smtClean="0">
                <a:solidFill>
                  <a:prstClr val="black"/>
                </a:solidFill>
                <a:latin typeface="Calibri"/>
              </a:rPr>
              <a:t> No energy extraction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it-IT" dirty="0" smtClean="0">
                <a:solidFill>
                  <a:prstClr val="black"/>
                </a:solidFill>
                <a:latin typeface="Calibri"/>
              </a:rPr>
              <a:t> Voltage between ends: 0 V (short circuit)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it-IT" dirty="0" smtClean="0">
                <a:solidFill>
                  <a:prstClr val="black"/>
                </a:solidFill>
                <a:latin typeface="Calibri"/>
              </a:rPr>
              <a:t> Heaters delay time from CoHDA (Tiina Salmi)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it-IT" dirty="0" smtClean="0">
                <a:solidFill>
                  <a:prstClr val="black"/>
                </a:solidFill>
                <a:latin typeface="Calibri"/>
              </a:rPr>
              <a:t> Transversal propagation considered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it-IT" dirty="0" smtClean="0">
                <a:solidFill>
                  <a:prstClr val="black"/>
                </a:solidFill>
                <a:latin typeface="Calibri"/>
              </a:rPr>
              <a:t> Inter layer propagation: 20 ms (from HQ measurem.)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it-IT" dirty="0" smtClean="0">
                <a:solidFill>
                  <a:prstClr val="black"/>
                </a:solidFill>
                <a:latin typeface="Calibri"/>
              </a:rPr>
              <a:t> Ground positioned at magnet end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it-IT" dirty="0" smtClean="0">
                <a:solidFill>
                  <a:prstClr val="black"/>
                </a:solidFill>
                <a:latin typeface="Calibri"/>
              </a:rPr>
              <a:t> No quench back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Cross 9"/>
          <p:cNvSpPr/>
          <p:nvPr/>
        </p:nvSpPr>
        <p:spPr>
          <a:xfrm rot="19359343">
            <a:off x="463088" y="5740608"/>
            <a:ext cx="1168459" cy="1167985"/>
          </a:xfrm>
          <a:prstGeom prst="plus">
            <a:avLst>
              <a:gd name="adj" fmla="val 4523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760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Quench heaters </a:t>
            </a:r>
            <a:r>
              <a:rPr lang="en-US" u="sng" dirty="0" smtClean="0"/>
              <a:t>protect MQXF magnets</a:t>
            </a:r>
            <a:r>
              <a:rPr lang="en-US" dirty="0" smtClean="0"/>
              <a:t> and </a:t>
            </a:r>
            <a:r>
              <a:rPr lang="en-US" u="sng" dirty="0" smtClean="0"/>
              <a:t>provide redundancy</a:t>
            </a:r>
            <a:r>
              <a:rPr lang="en-US" dirty="0" smtClean="0"/>
              <a:t> to CLIQ system</a:t>
            </a:r>
          </a:p>
          <a:p>
            <a:r>
              <a:rPr lang="en-US" dirty="0" smtClean="0"/>
              <a:t>Heater design can be adjusted to protect MQXF magnets </a:t>
            </a:r>
            <a:r>
              <a:rPr lang="en-US" u="sng" dirty="0" smtClean="0"/>
              <a:t>at low current</a:t>
            </a:r>
          </a:p>
          <a:p>
            <a:pPr lvl="1"/>
            <a:r>
              <a:rPr lang="en-US" dirty="0" smtClean="0"/>
              <a:t>Tests will show if design adjustments are needed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Exploring option of keeping some heater strips disconnected and used as back-up</a:t>
            </a:r>
          </a:p>
          <a:p>
            <a:pPr lvl="1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checking voltages in failure scenarios is in progress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55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03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CoHDA: </a:t>
            </a:r>
            <a:r>
              <a:rPr lang="fi-FI" b="1" dirty="0" err="1" smtClean="0"/>
              <a:t>Co</a:t>
            </a:r>
            <a:r>
              <a:rPr lang="fi-FI" dirty="0" err="1" smtClean="0"/>
              <a:t>de</a:t>
            </a:r>
            <a:r>
              <a:rPr lang="fi-FI" dirty="0" smtClean="0"/>
              <a:t> for </a:t>
            </a:r>
            <a:r>
              <a:rPr lang="fi-FI" b="1" dirty="0" err="1" smtClean="0"/>
              <a:t>H</a:t>
            </a:r>
            <a:r>
              <a:rPr lang="fi-FI" dirty="0" err="1" smtClean="0"/>
              <a:t>eater</a:t>
            </a:r>
            <a:r>
              <a:rPr lang="fi-FI" dirty="0" smtClean="0"/>
              <a:t> </a:t>
            </a:r>
            <a:r>
              <a:rPr lang="fi-FI" b="1" dirty="0" err="1"/>
              <a:t>D</a:t>
            </a:r>
            <a:r>
              <a:rPr lang="fi-FI" dirty="0" err="1" smtClean="0"/>
              <a:t>elay</a:t>
            </a:r>
            <a:r>
              <a:rPr lang="fi-FI" dirty="0" smtClean="0"/>
              <a:t> </a:t>
            </a:r>
            <a:r>
              <a:rPr lang="fi-FI" b="1" dirty="0" smtClean="0"/>
              <a:t>A</a:t>
            </a:r>
            <a:r>
              <a:rPr lang="fi-FI" dirty="0" smtClean="0"/>
              <a:t>nalysis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/>
              <a:buChar char="•"/>
            </a:pPr>
            <a:r>
              <a:rPr lang="fi-FI" sz="1800" b="1" dirty="0" err="1" smtClean="0">
                <a:solidFill>
                  <a:srgbClr val="FF0000"/>
                </a:solidFill>
              </a:rPr>
              <a:t>Heat</a:t>
            </a:r>
            <a:r>
              <a:rPr lang="fi-FI" sz="1800" b="1" dirty="0" smtClean="0">
                <a:solidFill>
                  <a:srgbClr val="FF0000"/>
                </a:solidFill>
              </a:rPr>
              <a:t> </a:t>
            </a:r>
            <a:r>
              <a:rPr lang="fi-FI" sz="1800" b="1" dirty="0" err="1" smtClean="0">
                <a:solidFill>
                  <a:srgbClr val="FF0000"/>
                </a:solidFill>
              </a:rPr>
              <a:t>conduction</a:t>
            </a:r>
            <a:r>
              <a:rPr lang="fi-FI" sz="1800" b="1" dirty="0" smtClean="0">
                <a:solidFill>
                  <a:srgbClr val="FF0000"/>
                </a:solidFill>
              </a:rPr>
              <a:t> </a:t>
            </a:r>
            <a:r>
              <a:rPr lang="fi-FI" sz="1800" b="1" dirty="0" err="1" smtClean="0">
                <a:solidFill>
                  <a:srgbClr val="FF0000"/>
                </a:solidFill>
              </a:rPr>
              <a:t>from</a:t>
            </a:r>
            <a:r>
              <a:rPr lang="fi-FI" sz="1800" b="1" dirty="0" smtClean="0">
                <a:solidFill>
                  <a:srgbClr val="FF0000"/>
                </a:solidFill>
              </a:rPr>
              <a:t> </a:t>
            </a:r>
            <a:r>
              <a:rPr lang="fi-FI" sz="1800" b="1" dirty="0" err="1" smtClean="0">
                <a:solidFill>
                  <a:srgbClr val="FF0000"/>
                </a:solidFill>
              </a:rPr>
              <a:t>heater</a:t>
            </a:r>
            <a:r>
              <a:rPr lang="fi-FI" sz="1800" b="1" dirty="0" smtClean="0">
                <a:solidFill>
                  <a:srgbClr val="FF0000"/>
                </a:solidFill>
              </a:rPr>
              <a:t> to the </a:t>
            </a:r>
            <a:r>
              <a:rPr lang="fi-FI" sz="1800" b="1" dirty="0" err="1" smtClean="0">
                <a:solidFill>
                  <a:srgbClr val="FF0000"/>
                </a:solidFill>
              </a:rPr>
              <a:t>superconducting</a:t>
            </a:r>
            <a:r>
              <a:rPr lang="fi-FI" sz="1800" b="1" dirty="0" smtClean="0">
                <a:solidFill>
                  <a:srgbClr val="FF0000"/>
                </a:solidFill>
              </a:rPr>
              <a:t> </a:t>
            </a:r>
            <a:r>
              <a:rPr lang="fi-FI" sz="1800" b="1" dirty="0" err="1" smtClean="0">
                <a:solidFill>
                  <a:srgbClr val="FF0000"/>
                </a:solidFill>
              </a:rPr>
              <a:t>cable</a:t>
            </a:r>
            <a:endParaRPr lang="fi-FI" sz="1800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fi-FI" sz="1800" dirty="0" err="1" smtClean="0"/>
              <a:t>Quench</a:t>
            </a:r>
            <a:r>
              <a:rPr lang="fi-FI" sz="1800" dirty="0" smtClean="0"/>
              <a:t> </a:t>
            </a:r>
            <a:r>
              <a:rPr lang="fi-FI" sz="1800" dirty="0" err="1" smtClean="0"/>
              <a:t>when</a:t>
            </a:r>
            <a:r>
              <a:rPr lang="fi-FI" sz="1800" dirty="0" smtClean="0"/>
              <a:t> </a:t>
            </a:r>
            <a:r>
              <a:rPr lang="en-US" sz="1800" dirty="0" smtClean="0"/>
              <a:t>cable reaches </a:t>
            </a:r>
            <a:r>
              <a:rPr lang="en-US" sz="1800" i="1" dirty="0" smtClean="0"/>
              <a:t>T</a:t>
            </a:r>
            <a:r>
              <a:rPr lang="en-US" sz="1800" i="1" baseline="-25000" dirty="0" smtClean="0"/>
              <a:t>cs</a:t>
            </a:r>
            <a:r>
              <a:rPr lang="en-US" sz="1800" i="1" dirty="0" smtClean="0"/>
              <a:t>(I,B)</a:t>
            </a:r>
            <a:endParaRPr lang="en-US" sz="1800" dirty="0" smtClean="0"/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Each coil turn considered separately </a:t>
            </a:r>
          </a:p>
          <a:p>
            <a:pPr marL="685800" lvl="1">
              <a:buFont typeface="Arial"/>
              <a:buChar char="•"/>
            </a:pPr>
            <a:r>
              <a:rPr lang="fi-FI" sz="1800" dirty="0" err="1" smtClean="0"/>
              <a:t>Symmetric</a:t>
            </a:r>
            <a:r>
              <a:rPr lang="fi-FI" sz="1800" dirty="0" smtClean="0"/>
              <a:t> </a:t>
            </a:r>
            <a:r>
              <a:rPr lang="fi-FI" sz="1800" dirty="0" err="1" smtClean="0"/>
              <a:t>heater</a:t>
            </a:r>
            <a:r>
              <a:rPr lang="fi-FI" sz="1800" dirty="0" smtClean="0"/>
              <a:t> </a:t>
            </a:r>
            <a:r>
              <a:rPr lang="fi-FI" sz="1800" dirty="0" err="1" smtClean="0"/>
              <a:t>geometry</a:t>
            </a:r>
            <a:r>
              <a:rPr lang="fi-FI" sz="1800" dirty="0" smtClean="0"/>
              <a:t>: </a:t>
            </a:r>
            <a:r>
              <a:rPr lang="fi-FI" sz="1800" dirty="0" err="1" smtClean="0"/>
              <a:t>Model</a:t>
            </a:r>
            <a:r>
              <a:rPr lang="fi-FI" sz="1800" dirty="0" smtClean="0"/>
              <a:t> </a:t>
            </a:r>
            <a:r>
              <a:rPr lang="fi-FI" sz="1800" dirty="0" err="1" smtClean="0"/>
              <a:t>half</a:t>
            </a:r>
            <a:r>
              <a:rPr lang="fi-FI" sz="1800" dirty="0" smtClean="0"/>
              <a:t> of the </a:t>
            </a:r>
            <a:r>
              <a:rPr lang="fi-FI" sz="1800" dirty="0" err="1" smtClean="0"/>
              <a:t>heater</a:t>
            </a:r>
            <a:r>
              <a:rPr lang="fi-FI" sz="1800" dirty="0" smtClean="0"/>
              <a:t> </a:t>
            </a:r>
            <a:r>
              <a:rPr lang="fi-FI" sz="1800" dirty="0" err="1" smtClean="0"/>
              <a:t>period</a:t>
            </a:r>
            <a:endParaRPr lang="fi-FI" sz="1800" dirty="0" smtClean="0"/>
          </a:p>
          <a:p>
            <a:pPr marL="685800" lvl="1">
              <a:buFont typeface="Arial"/>
              <a:buChar char="•"/>
            </a:pPr>
            <a:r>
              <a:rPr lang="fi-FI" sz="1800" dirty="0" smtClean="0"/>
              <a:t>2-D </a:t>
            </a:r>
            <a:r>
              <a:rPr lang="fi-FI" sz="1800" dirty="0" err="1" smtClean="0"/>
              <a:t>model</a:t>
            </a:r>
            <a:r>
              <a:rPr lang="fi-FI" sz="1800" dirty="0" smtClean="0"/>
              <a:t> (</a:t>
            </a:r>
            <a:r>
              <a:rPr lang="fi-FI" sz="1800" dirty="0" err="1" smtClean="0"/>
              <a:t>neglect</a:t>
            </a:r>
            <a:r>
              <a:rPr lang="fi-FI" sz="1800" dirty="0" smtClean="0"/>
              <a:t> </a:t>
            </a:r>
            <a:r>
              <a:rPr lang="fi-FI" sz="1800" dirty="0" err="1" smtClean="0"/>
              <a:t>turn-to-turn</a:t>
            </a:r>
            <a:r>
              <a:rPr lang="fi-FI" sz="1800" dirty="0" smtClean="0"/>
              <a:t>)</a:t>
            </a:r>
          </a:p>
          <a:p>
            <a:pPr marL="685800" lvl="1">
              <a:buFont typeface="Arial"/>
              <a:buChar char="•"/>
            </a:pPr>
            <a:r>
              <a:rPr lang="fi-FI" sz="1800" dirty="0" err="1" smtClean="0"/>
              <a:t>Uniform</a:t>
            </a:r>
            <a:r>
              <a:rPr lang="fi-FI" sz="1800" dirty="0" smtClean="0"/>
              <a:t> </a:t>
            </a:r>
            <a:r>
              <a:rPr lang="fi-FI" sz="1800" dirty="0" err="1" smtClean="0"/>
              <a:t>magnetic</a:t>
            </a:r>
            <a:r>
              <a:rPr lang="fi-FI" sz="1800" dirty="0" smtClean="0"/>
              <a:t> </a:t>
            </a:r>
            <a:r>
              <a:rPr lang="fi-FI" sz="1800" dirty="0" err="1" smtClean="0"/>
              <a:t>field</a:t>
            </a:r>
            <a:r>
              <a:rPr lang="fi-FI" sz="1800" dirty="0" smtClean="0"/>
              <a:t> in the </a:t>
            </a:r>
            <a:r>
              <a:rPr lang="fi-FI" sz="1800" dirty="0" err="1" smtClean="0"/>
              <a:t>cable</a:t>
            </a:r>
            <a:endParaRPr lang="fi-FI" sz="1800" dirty="0" smtClean="0"/>
          </a:p>
          <a:p>
            <a:r>
              <a:rPr lang="fi-FI" sz="1800" dirty="0" err="1" smtClean="0"/>
              <a:t>Thermal</a:t>
            </a:r>
            <a:r>
              <a:rPr lang="fi-FI" sz="1800" dirty="0" smtClean="0"/>
              <a:t> </a:t>
            </a:r>
            <a:r>
              <a:rPr lang="fi-FI" sz="1800" dirty="0" err="1" smtClean="0"/>
              <a:t>network</a:t>
            </a:r>
            <a:r>
              <a:rPr lang="fi-FI" sz="1800" dirty="0" smtClean="0"/>
              <a:t> </a:t>
            </a:r>
            <a:r>
              <a:rPr lang="fi-FI" sz="1800" dirty="0" err="1" smtClean="0"/>
              <a:t>method</a:t>
            </a:r>
            <a:endParaRPr lang="fi-FI" sz="1800" dirty="0" smtClean="0"/>
          </a:p>
          <a:p>
            <a:r>
              <a:rPr lang="fi-FI" sz="1800" dirty="0" err="1" smtClean="0"/>
              <a:t>Model</a:t>
            </a:r>
            <a:r>
              <a:rPr lang="fi-FI" sz="1800" dirty="0" smtClean="0"/>
              <a:t> </a:t>
            </a:r>
            <a:r>
              <a:rPr lang="fi-FI" sz="1800" dirty="0" err="1" smtClean="0"/>
              <a:t>implementation</a:t>
            </a:r>
            <a:r>
              <a:rPr lang="fi-FI" sz="1800" dirty="0" smtClean="0"/>
              <a:t> </a:t>
            </a:r>
            <a:r>
              <a:rPr lang="fi-FI" sz="1800" dirty="0" err="1" smtClean="0"/>
              <a:t>verified</a:t>
            </a:r>
            <a:r>
              <a:rPr lang="fi-FI" sz="1800" dirty="0" smtClean="0"/>
              <a:t> in </a:t>
            </a:r>
            <a:r>
              <a:rPr lang="fi-FI" sz="1800" dirty="0" err="1" smtClean="0"/>
              <a:t>comparison</a:t>
            </a:r>
            <a:r>
              <a:rPr lang="fi-FI" sz="1800" dirty="0" smtClean="0"/>
              <a:t> with COMSOL (</a:t>
            </a:r>
            <a:r>
              <a:rPr lang="fi-FI" sz="1800" dirty="0" err="1" smtClean="0"/>
              <a:t>Thanks</a:t>
            </a:r>
            <a:r>
              <a:rPr lang="fi-FI" sz="1800" dirty="0" smtClean="0"/>
              <a:t> to Juho Rysti, CERN)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716017" y="3298989"/>
            <a:ext cx="3972652" cy="2686514"/>
            <a:chOff x="3589296" y="2823040"/>
            <a:chExt cx="5523843" cy="398344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89296" y="2823040"/>
              <a:ext cx="5523843" cy="3983446"/>
            </a:xfrm>
            <a:prstGeom prst="rect">
              <a:avLst/>
            </a:prstGeom>
          </p:spPr>
        </p:pic>
        <p:cxnSp>
          <p:nvCxnSpPr>
            <p:cNvPr id="14" name="Straight Arrow Connector 13"/>
            <p:cNvCxnSpPr/>
            <p:nvPr/>
          </p:nvCxnSpPr>
          <p:spPr>
            <a:xfrm>
              <a:off x="5767500" y="3479440"/>
              <a:ext cx="0" cy="1520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4986125" y="5862112"/>
            <a:ext cx="17665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i="1" dirty="0" smtClean="0">
                <a:solidFill>
                  <a:prstClr val="black"/>
                </a:solidFill>
                <a:latin typeface="Calibri"/>
              </a:rPr>
              <a:t>PH coverage / 2</a:t>
            </a:r>
            <a:endParaRPr lang="en-US" sz="1600" i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814169" y="5890416"/>
            <a:ext cx="1749684" cy="86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838491" y="6205008"/>
            <a:ext cx="344112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515757" y="6200462"/>
            <a:ext cx="1763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i="1" dirty="0" smtClean="0">
                <a:solidFill>
                  <a:prstClr val="black"/>
                </a:solidFill>
                <a:latin typeface="Calibri"/>
              </a:rPr>
              <a:t>PH period/ 2</a:t>
            </a:r>
            <a:endParaRPr lang="en-US" sz="1600" i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6658668" y="3854239"/>
            <a:ext cx="329" cy="211261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urved Connector 19"/>
          <p:cNvCxnSpPr/>
          <p:nvPr/>
        </p:nvCxnSpPr>
        <p:spPr>
          <a:xfrm rot="16200000" flipH="1">
            <a:off x="5923723" y="3990618"/>
            <a:ext cx="490793" cy="214661"/>
          </a:xfrm>
          <a:prstGeom prst="curvedConnector3">
            <a:avLst>
              <a:gd name="adj1" fmla="val 50000"/>
            </a:avLst>
          </a:prstGeom>
          <a:ln w="28575" cmpd="sng">
            <a:solidFill>
              <a:srgbClr val="FF0000"/>
            </a:solidFill>
            <a:tailEnd type="arrow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Curved Connector 22"/>
          <p:cNvCxnSpPr/>
          <p:nvPr/>
        </p:nvCxnSpPr>
        <p:spPr>
          <a:xfrm rot="16200000" flipH="1">
            <a:off x="5051918" y="4007707"/>
            <a:ext cx="503483" cy="214659"/>
          </a:xfrm>
          <a:prstGeom prst="curvedConnector3">
            <a:avLst>
              <a:gd name="adj1" fmla="val 50000"/>
            </a:avLst>
          </a:prstGeom>
          <a:ln w="28575" cmpd="sng">
            <a:solidFill>
              <a:srgbClr val="FF0000"/>
            </a:solidFill>
            <a:tailEnd type="arrow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292804" y="4365588"/>
            <a:ext cx="329" cy="1898107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823749" y="4391167"/>
            <a:ext cx="329" cy="1864079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282200" y="3785152"/>
            <a:ext cx="942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i="1" dirty="0" smtClean="0">
                <a:solidFill>
                  <a:srgbClr val="FF0000"/>
                </a:solidFill>
                <a:latin typeface="Calibri"/>
              </a:rPr>
              <a:t>H e a t</a:t>
            </a:r>
            <a:endParaRPr lang="en-US" i="1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42" name="Picture 4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243" y="1124744"/>
            <a:ext cx="2756731" cy="1994946"/>
          </a:xfrm>
          <a:prstGeom prst="rect">
            <a:avLst/>
          </a:prstGeom>
        </p:spPr>
      </p:pic>
      <p:grpSp>
        <p:nvGrpSpPr>
          <p:cNvPr id="47" name="Group 46"/>
          <p:cNvGrpSpPr/>
          <p:nvPr/>
        </p:nvGrpSpPr>
        <p:grpSpPr>
          <a:xfrm>
            <a:off x="3073173" y="5625568"/>
            <a:ext cx="1656185" cy="1025242"/>
            <a:chOff x="2809134" y="6087747"/>
            <a:chExt cx="1656185" cy="777363"/>
          </a:xfrm>
        </p:grpSpPr>
        <p:grpSp>
          <p:nvGrpSpPr>
            <p:cNvPr id="7" name="Group 6"/>
            <p:cNvGrpSpPr/>
            <p:nvPr/>
          </p:nvGrpSpPr>
          <p:grpSpPr>
            <a:xfrm>
              <a:off x="2809134" y="6087747"/>
              <a:ext cx="1588639" cy="777363"/>
              <a:chOff x="7119006" y="5278231"/>
              <a:chExt cx="1859154" cy="921456"/>
            </a:xfrm>
          </p:grpSpPr>
          <p:sp>
            <p:nvSpPr>
              <p:cNvPr id="8" name="Line 3329"/>
              <p:cNvSpPr>
                <a:spLocks noChangeShapeType="1"/>
              </p:cNvSpPr>
              <p:nvPr/>
            </p:nvSpPr>
            <p:spPr bwMode="auto">
              <a:xfrm flipV="1">
                <a:off x="7793162" y="5513394"/>
                <a:ext cx="0" cy="350020"/>
              </a:xfrm>
              <a:prstGeom prst="line">
                <a:avLst/>
              </a:prstGeom>
              <a:ln>
                <a:headEnd type="none"/>
                <a:tailEnd type="triangle" w="med" len="med"/>
              </a:ln>
              <a:ex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600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7119006" y="5278231"/>
                <a:ext cx="1859154" cy="3042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i="1" dirty="0">
                    <a:solidFill>
                      <a:prstClr val="black"/>
                    </a:solidFill>
                    <a:latin typeface="Calibri"/>
                  </a:rPr>
                  <a:t>y</a:t>
                </a:r>
                <a:r>
                  <a:rPr lang="en-US" sz="1600" i="1" dirty="0" smtClean="0">
                    <a:solidFill>
                      <a:prstClr val="black"/>
                    </a:solidFill>
                    <a:latin typeface="Calibri"/>
                  </a:rPr>
                  <a:t>, radial (in cos</a:t>
                </a:r>
                <a:r>
                  <a:rPr lang="el-GR" sz="1600" i="1" dirty="0" smtClean="0">
                    <a:solidFill>
                      <a:prstClr val="black"/>
                    </a:solidFill>
                    <a:latin typeface="Calibri"/>
                  </a:rPr>
                  <a:t>θ</a:t>
                </a:r>
                <a:r>
                  <a:rPr lang="fi-FI" sz="1600" i="1" dirty="0" smtClean="0">
                    <a:solidFill>
                      <a:prstClr val="black"/>
                    </a:solidFill>
                    <a:latin typeface="Calibri"/>
                  </a:rPr>
                  <a:t>)</a:t>
                </a:r>
                <a:endParaRPr lang="en-US" sz="1600" i="1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785458" y="5798379"/>
                <a:ext cx="885829" cy="4013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i="1" dirty="0" smtClean="0">
                    <a:solidFill>
                      <a:prstClr val="black"/>
                    </a:solidFill>
                    <a:latin typeface="Calibri"/>
                  </a:rPr>
                  <a:t>z, axial</a:t>
                </a:r>
                <a:endParaRPr lang="en-US" sz="1600" i="1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1" name="Line 3329"/>
              <p:cNvSpPr>
                <a:spLocks noChangeShapeType="1"/>
              </p:cNvSpPr>
              <p:nvPr/>
            </p:nvSpPr>
            <p:spPr bwMode="auto">
              <a:xfrm flipV="1">
                <a:off x="7788789" y="5863414"/>
                <a:ext cx="594259" cy="0"/>
              </a:xfrm>
              <a:prstGeom prst="line">
                <a:avLst/>
              </a:prstGeom>
              <a:ln>
                <a:headEnd type="none"/>
                <a:tailEnd type="triangle" w="med" len="med"/>
              </a:ln>
              <a:extLst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16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6" name="Rectangle 45"/>
            <p:cNvSpPr/>
            <p:nvPr/>
          </p:nvSpPr>
          <p:spPr>
            <a:xfrm>
              <a:off x="2809135" y="6109675"/>
              <a:ext cx="1656184" cy="677103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E0D5F-EA95-40BC-A271-5023FD7150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10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769029" y="76200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prstClr val="black"/>
                </a:solidFill>
                <a:latin typeface="Calibri"/>
              </a:rPr>
              <a:t>QLASA*</a:t>
            </a:r>
            <a:endParaRPr lang="en-US" sz="32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23528" y="762000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QLASA</a:t>
            </a:r>
            <a:r>
              <a:rPr lang="en-US" baseline="30000" dirty="0" smtClean="0">
                <a:solidFill>
                  <a:prstClr val="black"/>
                </a:solidFill>
                <a:latin typeface="Calibri"/>
              </a:rPr>
              <a:t>[1]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is a program developed by the University of Milan and the INFN/LASA for the simulation of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quench evolution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in solenoids.  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23528" y="1388182"/>
            <a:ext cx="816760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Main features: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Pseudo-analytical: quench propagation is based on Wilson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analytical formulas</a:t>
            </a:r>
            <a:r>
              <a:rPr lang="en-US" baseline="30000" dirty="0" smtClean="0">
                <a:solidFill>
                  <a:prstClr val="black"/>
                </a:solidFill>
                <a:latin typeface="Calibri"/>
              </a:rPr>
              <a:t>[2]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; thermal calculations are made solving the heat equation in adiabatic approximation.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Magnetic field is given as input</a:t>
            </a:r>
            <a:endParaRPr lang="en-US" dirty="0">
              <a:solidFill>
                <a:prstClr val="black"/>
              </a:solidFill>
              <a:latin typeface="Calibri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It is possible to simulate magnetic quadrupoles or other kind of magnets</a:t>
            </a:r>
            <a:endParaRPr lang="en-US" dirty="0">
              <a:solidFill>
                <a:prstClr val="black"/>
              </a:solidFill>
              <a:latin typeface="Calibri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Magnet inductance is given as input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Iron saturation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can be simulated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prstClr val="black"/>
                </a:solidFill>
                <a:latin typeface="Calibri"/>
              </a:rPr>
              <a:t>It is possible to simulate 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dynamic effects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(reduction of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the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inductance</a:t>
            </a:r>
            <a:r>
              <a:rPr lang="en-US" baseline="30000" dirty="0" smtClean="0">
                <a:solidFill>
                  <a:prstClr val="black"/>
                </a:solidFill>
                <a:latin typeface="Calibri"/>
              </a:rPr>
              <a:t>[3]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Protection circuit with external dump resistor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It is possible to simulate 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protection heaters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with heating stations</a:t>
            </a:r>
            <a:r>
              <a:rPr lang="en-US" baseline="30000" dirty="0" smtClean="0">
                <a:solidFill>
                  <a:prstClr val="black"/>
                </a:solidFill>
                <a:latin typeface="Calibri"/>
              </a:rPr>
              <a:t>[4]</a:t>
            </a:r>
            <a:endParaRPr lang="en-US" dirty="0" smtClean="0">
              <a:solidFill>
                <a:prstClr val="black"/>
              </a:solidFill>
              <a:latin typeface="Calibri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Material properties from MATPRO</a:t>
            </a:r>
            <a:r>
              <a:rPr lang="en-US" baseline="30000" dirty="0" smtClean="0">
                <a:solidFill>
                  <a:prstClr val="black"/>
                </a:solidFill>
                <a:latin typeface="Calibri"/>
              </a:rPr>
              <a:t>[5]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74467" y="4977380"/>
            <a:ext cx="8995065" cy="18158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[1] “QLASA: a computer code for quench simulation in adiabatic </a:t>
            </a:r>
            <a:r>
              <a:rPr lang="en-US" sz="1400" dirty="0" err="1" smtClean="0">
                <a:solidFill>
                  <a:prstClr val="black"/>
                </a:solidFill>
                <a:latin typeface="Calibri"/>
              </a:rPr>
              <a:t>multicoil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 superconducting windings”, L. Rossi and              M. </a:t>
            </a:r>
            <a:r>
              <a:rPr lang="en-US" sz="1400" dirty="0" err="1" smtClean="0">
                <a:solidFill>
                  <a:prstClr val="black"/>
                </a:solidFill>
                <a:latin typeface="Calibri"/>
              </a:rPr>
              <a:t>Sorbi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, 2004.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[2] “Superconducting magnets”, M.N. Wilson, 1983.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[3] “Effect of coupling currents on the dynamic inductance during fast transient in superconducting magnets”, V. Marinozzi      et al., 2015.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black"/>
                </a:solidFill>
                <a:latin typeface="Calibri"/>
              </a:rPr>
              <a:t>[4] “Guidelines for the quench analysis of Nb3Sn accelerator magnets using QLASA”, V. Marinozzi, 2013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[5] “MATPRO upgraded version 2012: a computer library of material property at cryogenic temperature,” </a:t>
            </a:r>
            <a:r>
              <a:rPr lang="en-US" sz="1400" dirty="0" err="1" smtClean="0">
                <a:solidFill>
                  <a:prstClr val="black"/>
                </a:solidFill>
                <a:latin typeface="Calibri"/>
              </a:rPr>
              <a:t>G.Manfreda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 et al., 2012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4724400"/>
            <a:ext cx="284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*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62930" y="316468"/>
            <a:ext cx="280487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100" dirty="0" smtClean="0">
                <a:solidFill>
                  <a:prstClr val="black"/>
                </a:solidFill>
              </a:rPr>
              <a:t>Slides by V. Marinozzi</a:t>
            </a:r>
            <a:endParaRPr lang="en-US" sz="2100" dirty="0">
              <a:solidFill>
                <a:prstClr val="black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B758DB-9833-4C0B-AE58-8BC779D60C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00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458200" cy="47545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MQXF Magnets and Protection plan</a:t>
            </a:r>
          </a:p>
          <a:p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Protection elements</a:t>
            </a:r>
          </a:p>
          <a:p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Simulations without CLIQ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Conclusions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87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Heater</a:t>
            </a:r>
            <a:r>
              <a:rPr lang="fi-FI" dirty="0" smtClean="0"/>
              <a:t> design </a:t>
            </a:r>
            <a:r>
              <a:rPr lang="fi-FI" dirty="0" err="1" smtClean="0"/>
              <a:t>parameters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467544" y="1268760"/>
          <a:ext cx="8229007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77882"/>
                <a:gridCol w="2251125"/>
              </a:tblGrid>
              <a:tr h="370840"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Parameter</a:t>
                      </a:r>
                      <a:r>
                        <a:rPr lang="fi-FI" dirty="0" smtClean="0"/>
                        <a:t> (</a:t>
                      </a:r>
                      <a:r>
                        <a:rPr lang="fi-FI" dirty="0" err="1" smtClean="0"/>
                        <a:t>unit</a:t>
                      </a:r>
                      <a:r>
                        <a:rPr lang="fi-FI" dirty="0" smtClean="0"/>
                        <a:t>)</a:t>
                      </a:r>
                      <a:endParaRPr lang="en-US" dirty="0"/>
                    </a:p>
                  </a:txBody>
                  <a:tcPr marL="168154" marR="1681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smtClean="0"/>
                        <a:t>Value</a:t>
                      </a:r>
                      <a:endParaRPr lang="en-US" dirty="0"/>
                    </a:p>
                  </a:txBody>
                  <a:tcPr marL="168154" marR="16815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Voltage</a:t>
                      </a:r>
                      <a:r>
                        <a:rPr lang="fi-FI" baseline="0" dirty="0" smtClean="0"/>
                        <a:t> (V)</a:t>
                      </a:r>
                      <a:endParaRPr lang="en-US" dirty="0"/>
                    </a:p>
                  </a:txBody>
                  <a:tcPr marL="168154" marR="1681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smtClean="0"/>
                        <a:t>450</a:t>
                      </a:r>
                      <a:endParaRPr lang="en-US" dirty="0"/>
                    </a:p>
                  </a:txBody>
                  <a:tcPr marL="168154" marR="16815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HFU </a:t>
                      </a:r>
                      <a:r>
                        <a:rPr lang="fi-FI" dirty="0" err="1" smtClean="0"/>
                        <a:t>capacitance</a:t>
                      </a:r>
                      <a:r>
                        <a:rPr lang="fi-FI" baseline="0" dirty="0" smtClean="0"/>
                        <a:t> (</a:t>
                      </a:r>
                      <a:r>
                        <a:rPr lang="fi-FI" baseline="0" dirty="0" err="1" smtClean="0"/>
                        <a:t>mF</a:t>
                      </a:r>
                      <a:r>
                        <a:rPr lang="fi-FI" baseline="0" dirty="0" smtClean="0"/>
                        <a:t>)</a:t>
                      </a:r>
                      <a:endParaRPr lang="en-US" dirty="0"/>
                    </a:p>
                  </a:txBody>
                  <a:tcPr marL="168154" marR="1681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smtClean="0"/>
                        <a:t>19.2</a:t>
                      </a:r>
                      <a:endParaRPr lang="en-US" dirty="0"/>
                    </a:p>
                  </a:txBody>
                  <a:tcPr marL="168154" marR="16815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Max.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Current</a:t>
                      </a:r>
                      <a:r>
                        <a:rPr lang="fi-FI" baseline="0" dirty="0" smtClean="0"/>
                        <a:t> (A)</a:t>
                      </a:r>
                      <a:endParaRPr lang="en-US" dirty="0"/>
                    </a:p>
                  </a:txBody>
                  <a:tcPr marL="168154" marR="1681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smtClean="0"/>
                        <a:t>200</a:t>
                      </a:r>
                      <a:endParaRPr lang="en-US" dirty="0"/>
                    </a:p>
                  </a:txBody>
                  <a:tcPr marL="168154" marR="16815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Polyimide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thickness</a:t>
                      </a:r>
                      <a:r>
                        <a:rPr lang="fi-FI" baseline="0" dirty="0" smtClean="0"/>
                        <a:t> (mm)</a:t>
                      </a:r>
                      <a:endParaRPr lang="en-US" dirty="0"/>
                    </a:p>
                  </a:txBody>
                  <a:tcPr marL="168154" marR="1681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smtClean="0"/>
                        <a:t>0.05</a:t>
                      </a:r>
                      <a:endParaRPr lang="en-US" dirty="0"/>
                    </a:p>
                  </a:txBody>
                  <a:tcPr marL="168154" marR="16815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Stainless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steel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thickness</a:t>
                      </a:r>
                      <a:r>
                        <a:rPr lang="fi-FI" baseline="0" dirty="0" smtClean="0"/>
                        <a:t> (mm)</a:t>
                      </a:r>
                      <a:endParaRPr lang="en-US" dirty="0"/>
                    </a:p>
                  </a:txBody>
                  <a:tcPr marL="168154" marR="16815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smtClean="0"/>
                        <a:t>0.025</a:t>
                      </a:r>
                      <a:endParaRPr lang="en-US" dirty="0"/>
                    </a:p>
                  </a:txBody>
                  <a:tcPr marL="168154" marR="168154"/>
                </a:tc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45024"/>
            <a:ext cx="3240360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2864483" y="4725144"/>
            <a:ext cx="483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dirty="0" smtClean="0">
                <a:solidFill>
                  <a:prstClr val="black"/>
                </a:solidFill>
                <a:latin typeface="Calibri"/>
              </a:rPr>
              <a:t>OL HF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59832" y="5379694"/>
            <a:ext cx="483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dirty="0" smtClean="0">
                <a:solidFill>
                  <a:prstClr val="black"/>
                </a:solidFill>
                <a:latin typeface="Calibri"/>
              </a:rPr>
              <a:t>OL LF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347864" y="4725144"/>
            <a:ext cx="195349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630324" y="5371475"/>
            <a:ext cx="97675" cy="6545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27998" y="5441241"/>
            <a:ext cx="5236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dirty="0" smtClean="0">
                <a:solidFill>
                  <a:prstClr val="black"/>
                </a:solidFill>
                <a:latin typeface="Calibri"/>
              </a:rPr>
              <a:t>16*1.88 mm =30.0 mm : </a:t>
            </a:r>
            <a:r>
              <a:rPr lang="fi-FI" u="sng" dirty="0" smtClean="0">
                <a:solidFill>
                  <a:prstClr val="black"/>
                </a:solidFill>
                <a:latin typeface="Calibri"/>
              </a:rPr>
              <a:t>24 mm </a:t>
            </a:r>
            <a:r>
              <a:rPr lang="fi-FI" u="sng" dirty="0" err="1" smtClean="0">
                <a:solidFill>
                  <a:prstClr val="black"/>
                </a:solidFill>
                <a:latin typeface="Calibri"/>
              </a:rPr>
              <a:t>wide</a:t>
            </a:r>
            <a:r>
              <a:rPr lang="fi-FI" u="sng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i-FI" u="sng" dirty="0" err="1" smtClean="0">
                <a:solidFill>
                  <a:prstClr val="black"/>
                </a:solidFill>
                <a:latin typeface="Calibri"/>
              </a:rPr>
              <a:t>heater</a:t>
            </a:r>
            <a:endParaRPr lang="en-US" u="sng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45538" y="4508199"/>
            <a:ext cx="5878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dirty="0" smtClean="0">
                <a:solidFill>
                  <a:prstClr val="black"/>
                </a:solidFill>
                <a:latin typeface="Calibri"/>
              </a:rPr>
              <a:t>12*1.88 mm =22.6 mm : </a:t>
            </a:r>
            <a:r>
              <a:rPr lang="fi-FI" u="sng" dirty="0" smtClean="0">
                <a:solidFill>
                  <a:prstClr val="black"/>
                </a:solidFill>
                <a:latin typeface="Calibri"/>
              </a:rPr>
              <a:t>18 mm </a:t>
            </a:r>
            <a:r>
              <a:rPr lang="fi-FI" u="sng" dirty="0" err="1" smtClean="0">
                <a:solidFill>
                  <a:prstClr val="black"/>
                </a:solidFill>
                <a:latin typeface="Calibri"/>
              </a:rPr>
              <a:t>wide</a:t>
            </a:r>
            <a:r>
              <a:rPr lang="fi-FI" u="sng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i-FI" u="sng" dirty="0" err="1" smtClean="0">
                <a:solidFill>
                  <a:prstClr val="black"/>
                </a:solidFill>
                <a:latin typeface="Calibri"/>
              </a:rPr>
              <a:t>heater</a:t>
            </a:r>
            <a:r>
              <a:rPr lang="fi-FI" u="sng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dirty="0">
                <a:solidFill>
                  <a:prstClr val="black"/>
                </a:solidFill>
                <a:latin typeface="Calibri"/>
              </a:rPr>
              <a:t>	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	(2 </a:t>
            </a:r>
            <a:r>
              <a:rPr lang="fi-FI" dirty="0" err="1" smtClean="0">
                <a:solidFill>
                  <a:prstClr val="black"/>
                </a:solidFill>
                <a:latin typeface="Calibri"/>
              </a:rPr>
              <a:t>turns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i-FI" dirty="0" err="1" smtClean="0">
                <a:solidFill>
                  <a:prstClr val="black"/>
                </a:solidFill>
                <a:latin typeface="Calibri"/>
              </a:rPr>
              <a:t>without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i-FI" dirty="0" err="1" smtClean="0">
                <a:solidFill>
                  <a:prstClr val="black"/>
                </a:solidFill>
                <a:latin typeface="Calibri"/>
              </a:rPr>
              <a:t>coverage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)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125385" y="575675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dirty="0" smtClean="0">
                <a:solidFill>
                  <a:prstClr val="black"/>
                </a:solidFill>
                <a:latin typeface="Calibri"/>
              </a:rPr>
              <a:t>(To </a:t>
            </a:r>
            <a:r>
              <a:rPr lang="fi-FI" dirty="0" err="1" smtClean="0">
                <a:solidFill>
                  <a:prstClr val="black"/>
                </a:solidFill>
                <a:latin typeface="Calibri"/>
              </a:rPr>
              <a:t>get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 150 W/cm</a:t>
            </a:r>
            <a:r>
              <a:rPr lang="fi-FI" baseline="30000" dirty="0" smtClean="0">
                <a:solidFill>
                  <a:prstClr val="black"/>
                </a:solidFill>
                <a:latin typeface="Calibri"/>
              </a:rPr>
              <a:t>2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 and </a:t>
            </a:r>
            <a:r>
              <a:rPr lang="fi-FI" dirty="0" err="1" smtClean="0">
                <a:solidFill>
                  <a:prstClr val="black"/>
                </a:solidFill>
                <a:latin typeface="Calibri"/>
              </a:rPr>
              <a:t>not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i-FI" dirty="0" err="1" smtClean="0">
                <a:solidFill>
                  <a:prstClr val="black"/>
                </a:solidFill>
                <a:latin typeface="Calibri"/>
              </a:rPr>
              <a:t>exceed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 200 A)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34888" y="4443499"/>
            <a:ext cx="11836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dirty="0" smtClean="0">
                <a:solidFill>
                  <a:srgbClr val="FF0000"/>
                </a:solidFill>
                <a:latin typeface="Calibri"/>
              </a:rPr>
              <a:t>(</a:t>
            </a:r>
            <a:r>
              <a:rPr lang="fi-FI" dirty="0" err="1" smtClean="0">
                <a:solidFill>
                  <a:srgbClr val="FF0000"/>
                </a:solidFill>
                <a:latin typeface="Calibri"/>
              </a:rPr>
              <a:t>Also</a:t>
            </a:r>
            <a:r>
              <a:rPr lang="fi-FI" dirty="0" smtClean="0">
                <a:solidFill>
                  <a:srgbClr val="FF0000"/>
                </a:solidFill>
                <a:latin typeface="Calibri"/>
              </a:rPr>
              <a:t> 20 mm </a:t>
            </a:r>
            <a:r>
              <a:rPr lang="fi-FI" dirty="0" err="1" smtClean="0">
                <a:solidFill>
                  <a:srgbClr val="FF0000"/>
                </a:solidFill>
                <a:latin typeface="Calibri"/>
              </a:rPr>
              <a:t>wide</a:t>
            </a:r>
            <a:r>
              <a:rPr lang="fi-FI" dirty="0" smtClean="0">
                <a:solidFill>
                  <a:srgbClr val="FF0000"/>
                </a:solidFill>
                <a:latin typeface="Calibri"/>
              </a:rPr>
              <a:t> is OK.)</a:t>
            </a:r>
            <a:endParaRPr lang="en-US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514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Heater</a:t>
            </a:r>
            <a:r>
              <a:rPr lang="fi-FI" dirty="0" smtClean="0"/>
              <a:t> </a:t>
            </a:r>
            <a:r>
              <a:rPr lang="fi-FI" dirty="0" err="1" smtClean="0"/>
              <a:t>delay</a:t>
            </a:r>
            <a:r>
              <a:rPr lang="fi-FI" dirty="0" smtClean="0"/>
              <a:t> </a:t>
            </a:r>
            <a:r>
              <a:rPr lang="fi-FI" dirty="0" err="1" smtClean="0"/>
              <a:t>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848" y="1267251"/>
            <a:ext cx="8229600" cy="4857403"/>
          </a:xfrm>
        </p:spPr>
        <p:txBody>
          <a:bodyPr/>
          <a:lstStyle/>
          <a:p>
            <a:r>
              <a:rPr lang="fi-FI" dirty="0" smtClean="0"/>
              <a:t>2-D </a:t>
            </a:r>
            <a:r>
              <a:rPr lang="fi-FI" dirty="0" err="1" smtClean="0"/>
              <a:t>thermal</a:t>
            </a:r>
            <a:r>
              <a:rPr lang="fi-FI" dirty="0" smtClean="0"/>
              <a:t> </a:t>
            </a:r>
            <a:r>
              <a:rPr lang="fi-FI" dirty="0" err="1" smtClean="0"/>
              <a:t>simulation</a:t>
            </a:r>
            <a:r>
              <a:rPr lang="fi-FI" dirty="0" smtClean="0"/>
              <a:t> </a:t>
            </a:r>
            <a:r>
              <a:rPr lang="fi-FI" dirty="0" err="1" smtClean="0"/>
              <a:t>using</a:t>
            </a:r>
            <a:r>
              <a:rPr lang="fi-FI" dirty="0" smtClean="0"/>
              <a:t> CoHDA:</a:t>
            </a:r>
          </a:p>
          <a:p>
            <a:endParaRPr lang="fi-FI" dirty="0" smtClean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 smtClean="0"/>
          </a:p>
          <a:p>
            <a:endParaRPr lang="fi-FI" dirty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r>
              <a:rPr lang="fi-FI" dirty="0" smtClean="0"/>
              <a:t>2 </a:t>
            </a:r>
            <a:r>
              <a:rPr lang="fi-FI" dirty="0" err="1" smtClean="0"/>
              <a:t>possible</a:t>
            </a:r>
            <a:r>
              <a:rPr lang="fi-FI" dirty="0" smtClean="0"/>
              <a:t> </a:t>
            </a:r>
            <a:r>
              <a:rPr lang="fi-FI" dirty="0" err="1" smtClean="0"/>
              <a:t>criteria</a:t>
            </a:r>
            <a:r>
              <a:rPr lang="fi-FI" dirty="0" smtClean="0"/>
              <a:t> for </a:t>
            </a:r>
            <a:r>
              <a:rPr lang="fi-FI" dirty="0" err="1" smtClean="0"/>
              <a:t>quench</a:t>
            </a:r>
            <a:r>
              <a:rPr lang="fi-FI" dirty="0" smtClean="0"/>
              <a:t> </a:t>
            </a:r>
            <a:r>
              <a:rPr lang="fi-FI" dirty="0" err="1" smtClean="0"/>
              <a:t>onset</a:t>
            </a:r>
            <a:endParaRPr lang="fi-FI" dirty="0" smtClean="0"/>
          </a:p>
          <a:p>
            <a:pPr marL="971550" lvl="1" indent="-514350">
              <a:buAutoNum type="alphaUcPeriod"/>
            </a:pPr>
            <a:r>
              <a:rPr lang="fi-FI" dirty="0" err="1" smtClean="0"/>
              <a:t>Cable</a:t>
            </a:r>
            <a:r>
              <a:rPr lang="fi-FI" dirty="0" smtClean="0"/>
              <a:t> </a:t>
            </a:r>
            <a:r>
              <a:rPr lang="fi-FI" dirty="0" err="1" smtClean="0"/>
              <a:t>maximum</a:t>
            </a:r>
            <a:r>
              <a:rPr lang="fi-FI" dirty="0" smtClean="0"/>
              <a:t> </a:t>
            </a:r>
            <a:r>
              <a:rPr lang="fi-FI" dirty="0" err="1" smtClean="0"/>
              <a:t>temperature</a:t>
            </a:r>
            <a:r>
              <a:rPr lang="fi-FI" dirty="0" smtClean="0"/>
              <a:t> </a:t>
            </a:r>
            <a:r>
              <a:rPr lang="fi-FI" dirty="0" err="1" smtClean="0"/>
              <a:t>reaches</a:t>
            </a:r>
            <a:r>
              <a:rPr lang="fi-FI" dirty="0" smtClean="0"/>
              <a:t> T</a:t>
            </a:r>
            <a:r>
              <a:rPr lang="fi-FI" baseline="-25000" dirty="0" smtClean="0"/>
              <a:t>cs</a:t>
            </a:r>
          </a:p>
          <a:p>
            <a:pPr marL="857250" lvl="2" indent="0">
              <a:buNone/>
            </a:pPr>
            <a:r>
              <a:rPr lang="fi-FI" dirty="0" smtClean="0"/>
              <a:t>-&gt; </a:t>
            </a:r>
            <a:r>
              <a:rPr lang="fi-FI" dirty="0" err="1" smtClean="0"/>
              <a:t>Current</a:t>
            </a:r>
            <a:r>
              <a:rPr lang="fi-FI" dirty="0" smtClean="0"/>
              <a:t> </a:t>
            </a:r>
            <a:r>
              <a:rPr lang="fi-FI" dirty="0" err="1" smtClean="0"/>
              <a:t>redistribution</a:t>
            </a:r>
            <a:r>
              <a:rPr lang="fi-FI" dirty="0" smtClean="0"/>
              <a:t> </a:t>
            </a:r>
            <a:r>
              <a:rPr lang="fi-FI" dirty="0" err="1" smtClean="0"/>
              <a:t>starts</a:t>
            </a:r>
            <a:r>
              <a:rPr lang="fi-FI" dirty="0" smtClean="0"/>
              <a:t>, </a:t>
            </a:r>
            <a:r>
              <a:rPr lang="fi-FI" dirty="0" err="1" smtClean="0"/>
              <a:t>visible</a:t>
            </a:r>
            <a:r>
              <a:rPr lang="fi-FI" dirty="0" smtClean="0"/>
              <a:t> in </a:t>
            </a:r>
            <a:r>
              <a:rPr lang="fi-FI" dirty="0" err="1" smtClean="0"/>
              <a:t>test</a:t>
            </a:r>
            <a:r>
              <a:rPr lang="fi-FI" dirty="0" smtClean="0"/>
              <a:t> </a:t>
            </a:r>
            <a:r>
              <a:rPr lang="fi-FI" dirty="0" err="1" smtClean="0"/>
              <a:t>set-ups</a:t>
            </a:r>
            <a:endParaRPr lang="fi-FI" dirty="0" smtClean="0"/>
          </a:p>
          <a:p>
            <a:pPr marL="971550" lvl="1" indent="-514350">
              <a:buAutoNum type="alphaUcPeriod"/>
            </a:pPr>
            <a:r>
              <a:rPr lang="fi-FI" dirty="0" err="1" smtClean="0"/>
              <a:t>Cable</a:t>
            </a:r>
            <a:r>
              <a:rPr lang="fi-FI" dirty="0" smtClean="0"/>
              <a:t> </a:t>
            </a:r>
            <a:r>
              <a:rPr lang="fi-FI" dirty="0" err="1" smtClean="0"/>
              <a:t>average</a:t>
            </a:r>
            <a:r>
              <a:rPr lang="fi-FI" dirty="0" smtClean="0"/>
              <a:t> </a:t>
            </a:r>
            <a:r>
              <a:rPr lang="fi-FI" dirty="0" err="1" smtClean="0"/>
              <a:t>temperature</a:t>
            </a:r>
            <a:r>
              <a:rPr lang="fi-FI" dirty="0" smtClean="0"/>
              <a:t> </a:t>
            </a:r>
            <a:r>
              <a:rPr lang="fi-FI" dirty="0" err="1" smtClean="0"/>
              <a:t>reaches</a:t>
            </a:r>
            <a:r>
              <a:rPr lang="fi-FI" dirty="0" smtClean="0"/>
              <a:t> T</a:t>
            </a:r>
            <a:r>
              <a:rPr lang="fi-FI" baseline="-25000" dirty="0" smtClean="0"/>
              <a:t>cs</a:t>
            </a:r>
          </a:p>
          <a:p>
            <a:pPr marL="857250" lvl="2" indent="0">
              <a:buNone/>
            </a:pPr>
            <a:r>
              <a:rPr lang="fi-FI" dirty="0" smtClean="0"/>
              <a:t>-&gt; </a:t>
            </a:r>
            <a:r>
              <a:rPr lang="fi-FI" dirty="0" err="1" smtClean="0"/>
              <a:t>Current</a:t>
            </a:r>
            <a:r>
              <a:rPr lang="fi-FI" dirty="0" smtClean="0"/>
              <a:t> </a:t>
            </a:r>
            <a:r>
              <a:rPr lang="fi-FI" dirty="0" err="1" smtClean="0"/>
              <a:t>sharing</a:t>
            </a:r>
            <a:r>
              <a:rPr lang="fi-FI" dirty="0" smtClean="0"/>
              <a:t> with </a:t>
            </a:r>
            <a:r>
              <a:rPr lang="fi-FI" dirty="0" err="1" smtClean="0"/>
              <a:t>copper</a:t>
            </a:r>
            <a:r>
              <a:rPr lang="fi-FI" dirty="0" smtClean="0"/>
              <a:t> </a:t>
            </a:r>
            <a:r>
              <a:rPr lang="fi-FI" dirty="0" err="1" smtClean="0"/>
              <a:t>starts</a:t>
            </a:r>
            <a:r>
              <a:rPr lang="fi-FI" dirty="0" smtClean="0"/>
              <a:t>, </a:t>
            </a:r>
            <a:r>
              <a:rPr lang="fi-FI" dirty="0" err="1" smtClean="0"/>
              <a:t>quench</a:t>
            </a:r>
            <a:r>
              <a:rPr lang="fi-FI" dirty="0" smtClean="0"/>
              <a:t> </a:t>
            </a:r>
            <a:r>
              <a:rPr lang="fi-FI" dirty="0" err="1" smtClean="0"/>
              <a:t>propagation</a:t>
            </a:r>
            <a:r>
              <a:rPr lang="fi-FI" dirty="0" smtClean="0"/>
              <a:t> </a:t>
            </a:r>
            <a:r>
              <a:rPr lang="fi-FI" dirty="0" err="1" smtClean="0"/>
              <a:t>starts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3568" y="5229200"/>
            <a:ext cx="7920880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9728" y="5939988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b="1" dirty="0" smtClean="0">
                <a:solidFill>
                  <a:srgbClr val="FF0000"/>
                </a:solidFill>
                <a:latin typeface="Calibri"/>
              </a:rPr>
              <a:t>The </a:t>
            </a:r>
            <a:r>
              <a:rPr lang="fi-FI" b="1" dirty="0" err="1" smtClean="0">
                <a:solidFill>
                  <a:srgbClr val="FF0000"/>
                </a:solidFill>
                <a:latin typeface="Calibri"/>
              </a:rPr>
              <a:t>criterion</a:t>
            </a:r>
            <a:r>
              <a:rPr lang="fi-FI" b="1" dirty="0" smtClean="0">
                <a:solidFill>
                  <a:srgbClr val="FF0000"/>
                </a:solidFill>
                <a:latin typeface="Calibri"/>
              </a:rPr>
              <a:t> B is </a:t>
            </a:r>
            <a:r>
              <a:rPr lang="fi-FI" b="1" dirty="0" err="1" smtClean="0">
                <a:solidFill>
                  <a:srgbClr val="FF0000"/>
                </a:solidFill>
                <a:latin typeface="Calibri"/>
              </a:rPr>
              <a:t>more</a:t>
            </a:r>
            <a:r>
              <a:rPr lang="fi-FI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fi-FI" b="1" dirty="0" err="1" smtClean="0">
                <a:solidFill>
                  <a:srgbClr val="FF0000"/>
                </a:solidFill>
                <a:latin typeface="Calibri"/>
              </a:rPr>
              <a:t>conservative</a:t>
            </a:r>
            <a:r>
              <a:rPr lang="fi-FI" b="1" dirty="0" smtClean="0">
                <a:solidFill>
                  <a:srgbClr val="FF0000"/>
                </a:solidFill>
                <a:latin typeface="Calibri"/>
              </a:rPr>
              <a:t>, and </a:t>
            </a:r>
            <a:r>
              <a:rPr lang="fi-FI" b="1" dirty="0" err="1" smtClean="0">
                <a:solidFill>
                  <a:srgbClr val="FF0000"/>
                </a:solidFill>
                <a:latin typeface="Calibri"/>
              </a:rPr>
              <a:t>it</a:t>
            </a:r>
            <a:r>
              <a:rPr lang="fi-FI" b="1" dirty="0" smtClean="0">
                <a:solidFill>
                  <a:srgbClr val="FF0000"/>
                </a:solidFill>
                <a:latin typeface="Calibri"/>
              </a:rPr>
              <a:t> is </a:t>
            </a:r>
            <a:r>
              <a:rPr lang="fi-FI" b="1" dirty="0" err="1" smtClean="0">
                <a:solidFill>
                  <a:srgbClr val="FF0000"/>
                </a:solidFill>
                <a:latin typeface="Calibri"/>
              </a:rPr>
              <a:t>used</a:t>
            </a:r>
            <a:r>
              <a:rPr lang="fi-FI" b="1" dirty="0" smtClean="0">
                <a:solidFill>
                  <a:srgbClr val="FF0000"/>
                </a:solidFill>
                <a:latin typeface="Calibri"/>
              </a:rPr>
              <a:t> in </a:t>
            </a:r>
            <a:r>
              <a:rPr lang="fi-FI" b="1" dirty="0" err="1" smtClean="0">
                <a:solidFill>
                  <a:srgbClr val="FF0000"/>
                </a:solidFill>
                <a:latin typeface="Calibri"/>
              </a:rPr>
              <a:t>this</a:t>
            </a:r>
            <a:r>
              <a:rPr lang="fi-FI" b="1" dirty="0" smtClean="0">
                <a:solidFill>
                  <a:srgbClr val="FF0000"/>
                </a:solidFill>
                <a:latin typeface="Calibri"/>
              </a:rPr>
              <a:t> design and </a:t>
            </a:r>
            <a:r>
              <a:rPr lang="fi-FI" b="1" dirty="0" err="1" smtClean="0">
                <a:solidFill>
                  <a:srgbClr val="FF0000"/>
                </a:solidFill>
                <a:latin typeface="Calibri"/>
              </a:rPr>
              <a:t>analysis</a:t>
            </a:r>
            <a:r>
              <a:rPr lang="fi-FI" b="1" dirty="0" smtClean="0">
                <a:solidFill>
                  <a:srgbClr val="FF0000"/>
                </a:solidFill>
                <a:latin typeface="Calibri"/>
              </a:rPr>
              <a:t>. </a:t>
            </a:r>
            <a:endParaRPr lang="en-US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341" y="1916832"/>
            <a:ext cx="3231334" cy="241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6660232" y="4003306"/>
            <a:ext cx="2088232" cy="1224136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i-FI" dirty="0" err="1" smtClean="0">
                <a:solidFill>
                  <a:prstClr val="white"/>
                </a:solidFill>
              </a:rPr>
              <a:t>Criterion</a:t>
            </a:r>
            <a:r>
              <a:rPr lang="fi-FI" dirty="0" smtClean="0">
                <a:solidFill>
                  <a:prstClr val="white"/>
                </a:solidFill>
              </a:rPr>
              <a:t> B </a:t>
            </a:r>
            <a:r>
              <a:rPr lang="fi-FI" dirty="0" err="1" smtClean="0">
                <a:solidFill>
                  <a:prstClr val="white"/>
                </a:solidFill>
              </a:rPr>
              <a:t>gives</a:t>
            </a:r>
            <a:r>
              <a:rPr lang="fi-FI" dirty="0" smtClean="0">
                <a:solidFill>
                  <a:prstClr val="white"/>
                </a:solidFill>
              </a:rPr>
              <a:t> 5-10 ms </a:t>
            </a:r>
            <a:r>
              <a:rPr lang="fi-FI" dirty="0" err="1" smtClean="0">
                <a:solidFill>
                  <a:prstClr val="white"/>
                </a:solidFill>
              </a:rPr>
              <a:t>longer</a:t>
            </a:r>
            <a:r>
              <a:rPr lang="fi-FI" dirty="0" smtClean="0">
                <a:solidFill>
                  <a:prstClr val="white"/>
                </a:solidFill>
              </a:rPr>
              <a:t> </a:t>
            </a:r>
            <a:r>
              <a:rPr lang="fi-FI" dirty="0" err="1" smtClean="0">
                <a:solidFill>
                  <a:prstClr val="white"/>
                </a:solidFill>
              </a:rPr>
              <a:t>delays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49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The </a:t>
            </a:r>
            <a:r>
              <a:rPr lang="fi-FI" dirty="0" err="1" smtClean="0"/>
              <a:t>concept</a:t>
            </a:r>
            <a:r>
              <a:rPr lang="fi-FI" dirty="0" smtClean="0"/>
              <a:t> of Super- </a:t>
            </a:r>
            <a:r>
              <a:rPr lang="fi-FI" dirty="0" err="1" smtClean="0"/>
              <a:t>Heating</a:t>
            </a:r>
            <a:r>
              <a:rPr lang="fi-FI" dirty="0" smtClean="0"/>
              <a:t> </a:t>
            </a:r>
            <a:r>
              <a:rPr lang="fi-FI" dirty="0" err="1" smtClean="0"/>
              <a:t>Stations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The idea: </a:t>
            </a:r>
            <a:r>
              <a:rPr lang="fi-FI" dirty="0" err="1" smtClean="0"/>
              <a:t>Add</a:t>
            </a:r>
            <a:r>
              <a:rPr lang="fi-FI" dirty="0" smtClean="0"/>
              <a:t> a </a:t>
            </a:r>
            <a:r>
              <a:rPr lang="fi-FI" dirty="0" err="1" smtClean="0"/>
              <a:t>few</a:t>
            </a:r>
            <a:r>
              <a:rPr lang="fi-FI" dirty="0" smtClean="0"/>
              <a:t> long </a:t>
            </a:r>
            <a:r>
              <a:rPr lang="fi-FI" dirty="0" err="1" smtClean="0"/>
              <a:t>heating</a:t>
            </a:r>
            <a:r>
              <a:rPr lang="fi-FI" dirty="0" smtClean="0"/>
              <a:t> </a:t>
            </a:r>
            <a:r>
              <a:rPr lang="fi-FI" dirty="0" err="1" smtClean="0"/>
              <a:t>stations</a:t>
            </a:r>
            <a:r>
              <a:rPr lang="fi-FI" dirty="0" smtClean="0"/>
              <a:t> to </a:t>
            </a:r>
            <a:r>
              <a:rPr lang="fi-FI" dirty="0" err="1" smtClean="0"/>
              <a:t>make</a:t>
            </a:r>
            <a:r>
              <a:rPr lang="fi-FI" dirty="0" smtClean="0"/>
              <a:t> sure </a:t>
            </a:r>
            <a:r>
              <a:rPr lang="fi-FI" dirty="0" err="1" smtClean="0"/>
              <a:t>it</a:t>
            </a:r>
            <a:r>
              <a:rPr lang="fi-FI" dirty="0" smtClean="0"/>
              <a:t> </a:t>
            </a:r>
            <a:r>
              <a:rPr lang="fi-FI" dirty="0" err="1" smtClean="0"/>
              <a:t>quenches</a:t>
            </a:r>
            <a:r>
              <a:rPr lang="fi-FI" dirty="0" smtClean="0"/>
              <a:t> </a:t>
            </a:r>
            <a:r>
              <a:rPr lang="fi-FI" dirty="0" err="1" smtClean="0"/>
              <a:t>also</a:t>
            </a:r>
            <a:r>
              <a:rPr lang="fi-FI" dirty="0" smtClean="0"/>
              <a:t> at </a:t>
            </a:r>
            <a:r>
              <a:rPr lang="fi-FI" dirty="0" err="1" smtClean="0"/>
              <a:t>low</a:t>
            </a:r>
            <a:r>
              <a:rPr lang="fi-FI" dirty="0" smtClean="0"/>
              <a:t> </a:t>
            </a:r>
            <a:r>
              <a:rPr lang="fi-FI" dirty="0" err="1" smtClean="0"/>
              <a:t>current</a:t>
            </a:r>
            <a:r>
              <a:rPr lang="fi-FI" dirty="0" smtClean="0"/>
              <a:t> (as sure as </a:t>
            </a:r>
            <a:r>
              <a:rPr lang="fi-FI" dirty="0" err="1" smtClean="0"/>
              <a:t>possible</a:t>
            </a:r>
            <a:r>
              <a:rPr lang="fi-FI" dirty="0" smtClean="0"/>
              <a:t>).</a:t>
            </a:r>
          </a:p>
          <a:p>
            <a:endParaRPr lang="fi-FI" dirty="0" smtClean="0"/>
          </a:p>
          <a:p>
            <a:r>
              <a:rPr lang="fi-FI" dirty="0" err="1" smtClean="0"/>
              <a:t>Only</a:t>
            </a:r>
            <a:r>
              <a:rPr lang="fi-FI" dirty="0" smtClean="0"/>
              <a:t> a </a:t>
            </a:r>
            <a:r>
              <a:rPr lang="fi-FI" dirty="0" err="1" smtClean="0"/>
              <a:t>few</a:t>
            </a:r>
            <a:r>
              <a:rPr lang="fi-FI" dirty="0" smtClean="0"/>
              <a:t> HS </a:t>
            </a:r>
            <a:r>
              <a:rPr lang="fi-FI" dirty="0" err="1" smtClean="0"/>
              <a:t>should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enough</a:t>
            </a:r>
            <a:r>
              <a:rPr lang="fi-FI" dirty="0" smtClean="0"/>
              <a:t> at </a:t>
            </a:r>
            <a:r>
              <a:rPr lang="fi-FI" dirty="0" err="1" smtClean="0"/>
              <a:t>low</a:t>
            </a:r>
            <a:r>
              <a:rPr lang="fi-FI" dirty="0" smtClean="0"/>
              <a:t> </a:t>
            </a:r>
            <a:r>
              <a:rPr lang="fi-FI" dirty="0" err="1" smtClean="0"/>
              <a:t>current</a:t>
            </a:r>
            <a:endParaRPr lang="fi-FI" dirty="0" smtClean="0"/>
          </a:p>
          <a:p>
            <a:endParaRPr lang="fi-FI" dirty="0" smtClean="0"/>
          </a:p>
          <a:p>
            <a:r>
              <a:rPr lang="fi-FI" dirty="0" smtClean="0"/>
              <a:t>The </a:t>
            </a:r>
            <a:r>
              <a:rPr lang="fi-FI" dirty="0" err="1" smtClean="0"/>
              <a:t>rest</a:t>
            </a:r>
            <a:r>
              <a:rPr lang="fi-FI" dirty="0" smtClean="0"/>
              <a:t> of the </a:t>
            </a:r>
            <a:r>
              <a:rPr lang="fi-FI" dirty="0" err="1" smtClean="0"/>
              <a:t>heater</a:t>
            </a:r>
            <a:r>
              <a:rPr lang="fi-FI" dirty="0" smtClean="0"/>
              <a:t> </a:t>
            </a:r>
            <a:r>
              <a:rPr lang="fi-FI" dirty="0" err="1" smtClean="0"/>
              <a:t>can</a:t>
            </a:r>
            <a:r>
              <a:rPr lang="fi-FI" dirty="0" smtClean="0"/>
              <a:t> </a:t>
            </a:r>
            <a:r>
              <a:rPr lang="fi-FI" dirty="0" err="1" smtClean="0"/>
              <a:t>have</a:t>
            </a:r>
            <a:r>
              <a:rPr lang="fi-FI" dirty="0" smtClean="0"/>
              <a:t> </a:t>
            </a:r>
            <a:r>
              <a:rPr lang="fi-FI" dirty="0" err="1" smtClean="0"/>
              <a:t>shorter</a:t>
            </a:r>
            <a:r>
              <a:rPr lang="fi-FI" dirty="0" smtClean="0"/>
              <a:t> HS with </a:t>
            </a:r>
            <a:r>
              <a:rPr lang="fi-FI" dirty="0" err="1" smtClean="0"/>
              <a:t>shorter</a:t>
            </a:r>
            <a:r>
              <a:rPr lang="fi-FI" dirty="0" smtClean="0"/>
              <a:t> </a:t>
            </a:r>
            <a:r>
              <a:rPr lang="fi-FI" dirty="0" err="1" smtClean="0"/>
              <a:t>period</a:t>
            </a:r>
            <a:r>
              <a:rPr lang="fi-FI" dirty="0" smtClean="0"/>
              <a:t> for </a:t>
            </a:r>
            <a:r>
              <a:rPr lang="fi-FI" dirty="0" err="1" smtClean="0"/>
              <a:t>high</a:t>
            </a:r>
            <a:r>
              <a:rPr lang="fi-FI" dirty="0" smtClean="0"/>
              <a:t> </a:t>
            </a:r>
            <a:r>
              <a:rPr lang="fi-FI" dirty="0" err="1" smtClean="0"/>
              <a:t>current</a:t>
            </a:r>
            <a:r>
              <a:rPr lang="fi-FI" dirty="0" smtClean="0"/>
              <a:t> </a:t>
            </a:r>
            <a:r>
              <a:rPr lang="fi-FI" dirty="0" err="1" smtClean="0"/>
              <a:t>quench</a:t>
            </a:r>
            <a:r>
              <a:rPr lang="fi-FI" dirty="0" smtClean="0"/>
              <a:t> </a:t>
            </a:r>
            <a:r>
              <a:rPr lang="fi-FI" dirty="0" err="1" smtClean="0"/>
              <a:t>protection</a:t>
            </a:r>
            <a:endParaRPr lang="fi-FI" dirty="0" smtClean="0"/>
          </a:p>
          <a:p>
            <a:endParaRPr lang="fi-FI" dirty="0" smtClean="0"/>
          </a:p>
          <a:p>
            <a:r>
              <a:rPr lang="fi-FI" u="sng" dirty="0" err="1" smtClean="0"/>
              <a:t>Super-HS</a:t>
            </a:r>
            <a:r>
              <a:rPr lang="fi-FI" u="sng" dirty="0" smtClean="0"/>
              <a:t> = 2 </a:t>
            </a:r>
            <a:r>
              <a:rPr lang="fi-FI" u="sng" dirty="0" err="1" smtClean="0"/>
              <a:t>normal</a:t>
            </a:r>
            <a:r>
              <a:rPr lang="fi-FI" u="sng" dirty="0" smtClean="0"/>
              <a:t> </a:t>
            </a:r>
            <a:r>
              <a:rPr lang="fi-FI" u="sng" dirty="0" err="1" smtClean="0"/>
              <a:t>lenght</a:t>
            </a:r>
            <a:r>
              <a:rPr lang="fi-FI" u="sng" dirty="0" smtClean="0"/>
              <a:t> HS </a:t>
            </a:r>
            <a:r>
              <a:rPr lang="fi-FI" u="sng" dirty="0" err="1" smtClean="0"/>
              <a:t>combined</a:t>
            </a:r>
            <a:r>
              <a:rPr lang="fi-FI" u="sng" dirty="0" smtClean="0"/>
              <a:t> in </a:t>
            </a:r>
            <a:r>
              <a:rPr lang="fi-FI" u="sng" dirty="0" err="1" smtClean="0"/>
              <a:t>every</a:t>
            </a:r>
            <a:r>
              <a:rPr lang="fi-FI" u="sng" dirty="0" smtClean="0"/>
              <a:t> ~ 2 m</a:t>
            </a:r>
          </a:p>
          <a:p>
            <a:pPr lvl="1"/>
            <a:r>
              <a:rPr lang="fi-FI" dirty="0" err="1" smtClean="0"/>
              <a:t>According</a:t>
            </a:r>
            <a:r>
              <a:rPr lang="fi-FI" dirty="0" smtClean="0"/>
              <a:t> to my </a:t>
            </a:r>
            <a:r>
              <a:rPr lang="fi-FI" dirty="0" err="1" smtClean="0"/>
              <a:t>preliminary</a:t>
            </a:r>
            <a:r>
              <a:rPr lang="fi-FI" dirty="0" smtClean="0"/>
              <a:t> </a:t>
            </a:r>
            <a:r>
              <a:rPr lang="fi-FI" dirty="0" err="1" smtClean="0"/>
              <a:t>analysis</a:t>
            </a:r>
            <a:r>
              <a:rPr lang="fi-FI" dirty="0" smtClean="0"/>
              <a:t> (</a:t>
            </a:r>
            <a:r>
              <a:rPr lang="fi-FI" dirty="0" err="1" smtClean="0"/>
              <a:t>details</a:t>
            </a:r>
            <a:r>
              <a:rPr lang="fi-FI" dirty="0" smtClean="0"/>
              <a:t> in the appendix) </a:t>
            </a:r>
            <a:r>
              <a:rPr lang="fi-FI" dirty="0" err="1" smtClean="0"/>
              <a:t>this</a:t>
            </a:r>
            <a:r>
              <a:rPr lang="fi-FI" dirty="0" smtClean="0"/>
              <a:t> </a:t>
            </a:r>
            <a:r>
              <a:rPr lang="fi-FI" dirty="0" err="1" smtClean="0"/>
              <a:t>should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enough</a:t>
            </a:r>
            <a:r>
              <a:rPr lang="fi-FI" dirty="0" smtClean="0"/>
              <a:t> at </a:t>
            </a:r>
            <a:r>
              <a:rPr lang="fi-FI" dirty="0" err="1" smtClean="0"/>
              <a:t>low</a:t>
            </a:r>
            <a:r>
              <a:rPr lang="fi-FI" dirty="0" smtClean="0"/>
              <a:t> </a:t>
            </a:r>
            <a:r>
              <a:rPr lang="fi-FI" dirty="0" err="1" smtClean="0"/>
              <a:t>current</a:t>
            </a:r>
            <a:r>
              <a:rPr lang="fi-FI" dirty="0" smtClean="0"/>
              <a:t> (1 – 8 </a:t>
            </a:r>
            <a:r>
              <a:rPr lang="fi-FI" dirty="0" err="1" smtClean="0"/>
              <a:t>kA</a:t>
            </a:r>
            <a:r>
              <a:rPr lang="fi-FI" dirty="0" smtClean="0"/>
              <a:t>)</a:t>
            </a:r>
            <a:r>
              <a:rPr lang="en-US" dirty="0" smtClean="0"/>
              <a:t> but this needs to be confirmed by Vittorio</a:t>
            </a:r>
            <a:endParaRPr lang="fi-FI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4873639"/>
            <a:ext cx="4499238" cy="12985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19400" y="6096000"/>
            <a:ext cx="390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First generation Outer Layer heaters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02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OL HF </a:t>
            </a:r>
            <a:r>
              <a:rPr lang="fi-FI" dirty="0" err="1" smtClean="0"/>
              <a:t>geometry</a:t>
            </a:r>
            <a:r>
              <a:rPr lang="fi-FI" dirty="0" smtClean="0"/>
              <a:t> with 5-cm-long </a:t>
            </a:r>
            <a:r>
              <a:rPr lang="fi-FI" dirty="0" err="1" smtClean="0"/>
              <a:t>normal</a:t>
            </a:r>
            <a:r>
              <a:rPr lang="fi-FI" dirty="0" smtClean="0"/>
              <a:t> HS </a:t>
            </a:r>
            <a:br>
              <a:rPr lang="fi-FI" dirty="0" smtClean="0"/>
            </a:br>
            <a:r>
              <a:rPr lang="fi-FI" dirty="0" smtClean="0"/>
              <a:t>and 10-cm-long </a:t>
            </a:r>
            <a:r>
              <a:rPr lang="fi-FI" dirty="0" err="1" smtClean="0"/>
              <a:t>Super-HS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Strip</a:t>
            </a:r>
            <a:r>
              <a:rPr lang="fi-FI" dirty="0" smtClean="0"/>
              <a:t> </a:t>
            </a:r>
            <a:r>
              <a:rPr lang="fi-FI" dirty="0" err="1" smtClean="0"/>
              <a:t>width</a:t>
            </a:r>
            <a:r>
              <a:rPr lang="fi-FI" dirty="0" smtClean="0"/>
              <a:t> = 18 mm (</a:t>
            </a:r>
            <a:r>
              <a:rPr lang="fi-FI" dirty="0" err="1" smtClean="0"/>
              <a:t>covers</a:t>
            </a:r>
            <a:r>
              <a:rPr lang="fi-FI" dirty="0" smtClean="0"/>
              <a:t> 9 </a:t>
            </a:r>
            <a:r>
              <a:rPr lang="fi-FI" dirty="0" err="1" smtClean="0"/>
              <a:t>turns</a:t>
            </a:r>
            <a:r>
              <a:rPr lang="fi-FI" dirty="0" smtClean="0"/>
              <a:t>)</a:t>
            </a:r>
          </a:p>
          <a:p>
            <a:r>
              <a:rPr lang="fi-FI" dirty="0" err="1"/>
              <a:t>N</a:t>
            </a:r>
            <a:r>
              <a:rPr lang="fi-FI" dirty="0" err="1" smtClean="0"/>
              <a:t>ormal</a:t>
            </a:r>
            <a:r>
              <a:rPr lang="fi-FI" dirty="0" smtClean="0"/>
              <a:t> HS </a:t>
            </a:r>
            <a:r>
              <a:rPr lang="fi-FI" dirty="0" err="1" smtClean="0"/>
              <a:t>length</a:t>
            </a:r>
            <a:r>
              <a:rPr lang="fi-FI" dirty="0" smtClean="0"/>
              <a:t> = 5 cm (25 </a:t>
            </a:r>
            <a:r>
              <a:rPr lang="fi-FI" dirty="0" err="1" smtClean="0"/>
              <a:t>normal</a:t>
            </a:r>
            <a:r>
              <a:rPr lang="fi-FI" dirty="0" smtClean="0"/>
              <a:t> HS / </a:t>
            </a:r>
            <a:r>
              <a:rPr lang="fi-FI" dirty="0" err="1" smtClean="0"/>
              <a:t>strip</a:t>
            </a:r>
            <a:r>
              <a:rPr lang="fi-FI" dirty="0" smtClean="0"/>
              <a:t>)</a:t>
            </a:r>
          </a:p>
          <a:p>
            <a:r>
              <a:rPr lang="fi-FI" dirty="0" err="1" smtClean="0"/>
              <a:t>Super-HS</a:t>
            </a:r>
            <a:r>
              <a:rPr lang="fi-FI" dirty="0" smtClean="0"/>
              <a:t> </a:t>
            </a:r>
            <a:r>
              <a:rPr lang="fi-FI" dirty="0" err="1" smtClean="0"/>
              <a:t>length</a:t>
            </a:r>
            <a:r>
              <a:rPr lang="fi-FI" dirty="0" smtClean="0"/>
              <a:t> = 10 cm (4 </a:t>
            </a:r>
            <a:r>
              <a:rPr lang="fi-FI" dirty="0" err="1" smtClean="0"/>
              <a:t>super-HS</a:t>
            </a:r>
            <a:r>
              <a:rPr lang="fi-FI" dirty="0" smtClean="0"/>
              <a:t> / </a:t>
            </a:r>
            <a:r>
              <a:rPr lang="fi-FI" dirty="0" err="1" smtClean="0"/>
              <a:t>strip</a:t>
            </a:r>
            <a:r>
              <a:rPr lang="fi-FI" dirty="0" smtClean="0"/>
              <a:t>)</a:t>
            </a:r>
          </a:p>
          <a:p>
            <a:r>
              <a:rPr lang="fi-FI" dirty="0" err="1" smtClean="0"/>
              <a:t>Period</a:t>
            </a:r>
            <a:r>
              <a:rPr lang="fi-FI" dirty="0" smtClean="0"/>
              <a:t> = 25 cm (</a:t>
            </a:r>
            <a:r>
              <a:rPr lang="fi-FI" dirty="0" err="1" smtClean="0"/>
              <a:t>distance</a:t>
            </a:r>
            <a:r>
              <a:rPr lang="fi-FI" dirty="0" smtClean="0"/>
              <a:t> </a:t>
            </a:r>
            <a:r>
              <a:rPr lang="fi-FI" dirty="0" err="1" smtClean="0"/>
              <a:t>between</a:t>
            </a:r>
            <a:r>
              <a:rPr lang="fi-FI" dirty="0" smtClean="0"/>
              <a:t> the </a:t>
            </a:r>
            <a:r>
              <a:rPr lang="fi-FI" dirty="0" err="1" smtClean="0"/>
              <a:t>centers</a:t>
            </a:r>
            <a:r>
              <a:rPr lang="fi-FI" dirty="0" smtClean="0"/>
              <a:t> of </a:t>
            </a:r>
            <a:r>
              <a:rPr lang="fi-FI" dirty="0" err="1" smtClean="0"/>
              <a:t>heating</a:t>
            </a:r>
            <a:r>
              <a:rPr lang="fi-FI" dirty="0" smtClean="0"/>
              <a:t> </a:t>
            </a:r>
            <a:r>
              <a:rPr lang="fi-FI" dirty="0" err="1" smtClean="0"/>
              <a:t>stations</a:t>
            </a:r>
            <a:r>
              <a:rPr lang="fi-FI" dirty="0" smtClean="0"/>
              <a:t>)</a:t>
            </a:r>
          </a:p>
          <a:p>
            <a:r>
              <a:rPr lang="fi-FI" dirty="0" err="1" smtClean="0"/>
              <a:t>Period</a:t>
            </a:r>
            <a:r>
              <a:rPr lang="fi-FI" dirty="0" smtClean="0"/>
              <a:t> for </a:t>
            </a:r>
            <a:r>
              <a:rPr lang="fi-FI" dirty="0" err="1" smtClean="0"/>
              <a:t>super-HS</a:t>
            </a:r>
            <a:r>
              <a:rPr lang="fi-FI" dirty="0" smtClean="0"/>
              <a:t> = 1.99 m</a:t>
            </a:r>
          </a:p>
        </p:txBody>
      </p:sp>
      <p:sp>
        <p:nvSpPr>
          <p:cNvPr id="7" name="Rectangle 6"/>
          <p:cNvSpPr/>
          <p:nvPr/>
        </p:nvSpPr>
        <p:spPr>
          <a:xfrm>
            <a:off x="498953" y="3920664"/>
            <a:ext cx="8640000" cy="126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7888" y="3910629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63606" y="3910629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06095" y="3904134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690747" y="3910629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119073" y="3920664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03725" y="3920664"/>
            <a:ext cx="72000" cy="11704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191932" y="3910629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548258" y="3920664"/>
            <a:ext cx="144000" cy="1260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262421" y="3916187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404910" y="3910629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547399" y="3920664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189562" y="3916187"/>
            <a:ext cx="144000" cy="1260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049443" y="3910629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623487" y="3906882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909313" y="3910629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693976" y="3910629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836465" y="3910629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906954" y="3903136"/>
            <a:ext cx="144000" cy="1260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335280" y="3910629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979813" y="3910629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122302" y="3910629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264791" y="3910629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265650" y="3903136"/>
            <a:ext cx="144000" cy="1260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488424" y="3447089"/>
            <a:ext cx="864253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312604" y="3077757"/>
            <a:ext cx="735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7.2 m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1337968" y="3791194"/>
            <a:ext cx="2304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1750880" y="3509805"/>
            <a:ext cx="9046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 1.99 m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98" name="Straight Arrow Connector 97"/>
          <p:cNvCxnSpPr/>
          <p:nvPr/>
        </p:nvCxnSpPr>
        <p:spPr>
          <a:xfrm>
            <a:off x="3714232" y="3791194"/>
            <a:ext cx="2304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>
            <a:off x="5946480" y="3791194"/>
            <a:ext cx="2304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>
            <a:off x="486712" y="3791194"/>
            <a:ext cx="864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8250832" y="3791194"/>
            <a:ext cx="864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545880" y="3509805"/>
            <a:ext cx="9537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0.62 m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8258115" y="3509805"/>
            <a:ext cx="971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0.62 m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558492" y="3509805"/>
            <a:ext cx="10188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1.99 m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431560" y="3509805"/>
            <a:ext cx="955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1.99 m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906" y="2852936"/>
            <a:ext cx="1906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i="1" u="sng" dirty="0" err="1" smtClean="0">
                <a:solidFill>
                  <a:prstClr val="black"/>
                </a:solidFill>
                <a:latin typeface="Calibri"/>
              </a:rPr>
              <a:t>Schematic</a:t>
            </a:r>
            <a:endParaRPr lang="en-US" i="1" u="sng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06" name="Straight Arrow Connector 105"/>
          <p:cNvCxnSpPr/>
          <p:nvPr/>
        </p:nvCxnSpPr>
        <p:spPr>
          <a:xfrm>
            <a:off x="1393581" y="4169594"/>
            <a:ext cx="37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>
            <a:off x="1771786" y="4169594"/>
            <a:ext cx="37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>
            <a:off x="2162360" y="4169594"/>
            <a:ext cx="37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>
            <a:off x="1018874" y="4166022"/>
            <a:ext cx="37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>
            <a:off x="644474" y="4150623"/>
            <a:ext cx="37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>
            <a:off x="2536760" y="4178165"/>
            <a:ext cx="37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>
            <a:off x="2887939" y="4173245"/>
            <a:ext cx="37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>
            <a:off x="3262339" y="4171736"/>
            <a:ext cx="37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>
            <a:off x="3654156" y="4173245"/>
            <a:ext cx="37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>
            <a:off x="4059341" y="4171736"/>
            <a:ext cx="37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395536" y="4280704"/>
            <a:ext cx="41629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i-FI" sz="1600" dirty="0" err="1" smtClean="0">
                <a:solidFill>
                  <a:prstClr val="black"/>
                </a:solidFill>
                <a:latin typeface="Calibri"/>
              </a:rPr>
              <a:t>Each</a:t>
            </a: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i-FI" sz="1600" dirty="0" err="1" smtClean="0">
                <a:solidFill>
                  <a:prstClr val="black"/>
                </a:solidFill>
                <a:latin typeface="Calibri"/>
              </a:rPr>
              <a:t>distance</a:t>
            </a: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 of HS </a:t>
            </a:r>
            <a:r>
              <a:rPr lang="fi-FI" sz="1600" dirty="0" err="1" smtClean="0">
                <a:solidFill>
                  <a:prstClr val="black"/>
                </a:solidFill>
                <a:latin typeface="Calibri"/>
              </a:rPr>
              <a:t>centers</a:t>
            </a: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: 0.248 m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742336" y="4683171"/>
            <a:ext cx="72000" cy="11704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691206" y="4978070"/>
            <a:ext cx="144000" cy="1260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831674" y="4568736"/>
            <a:ext cx="4162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= 5 cm long HS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= 10 cm long HS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469741" y="3992672"/>
            <a:ext cx="9726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…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833236" y="3944734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976584" y="3919903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5621117" y="3937029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477769" y="3910629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408139" y="3910629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550628" y="3910629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004048" y="4293096"/>
            <a:ext cx="3331942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dirty="0" err="1" smtClean="0">
                <a:solidFill>
                  <a:prstClr val="black"/>
                </a:solidFill>
                <a:latin typeface="Calibri"/>
              </a:rPr>
              <a:t>Strip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 R @4.5 K = 1.8 </a:t>
            </a:r>
            <a:r>
              <a:rPr lang="el-GR" dirty="0" smtClean="0">
                <a:solidFill>
                  <a:prstClr val="black"/>
                </a:solidFill>
                <a:latin typeface="Calibri"/>
              </a:rPr>
              <a:t>Ω</a:t>
            </a:r>
            <a:endParaRPr lang="fi-FI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dirty="0" err="1" smtClean="0">
                <a:solidFill>
                  <a:prstClr val="black"/>
                </a:solidFill>
                <a:latin typeface="Calibri"/>
              </a:rPr>
              <a:t>Tot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 R with 1 </a:t>
            </a:r>
            <a:r>
              <a:rPr lang="el-GR" dirty="0" smtClean="0">
                <a:solidFill>
                  <a:prstClr val="black"/>
                </a:solidFill>
                <a:latin typeface="Calibri"/>
              </a:rPr>
              <a:t>Ω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i-FI" dirty="0" err="1" smtClean="0">
                <a:solidFill>
                  <a:prstClr val="black"/>
                </a:solidFill>
                <a:latin typeface="Calibri"/>
              </a:rPr>
              <a:t>margin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 = 2.8 </a:t>
            </a:r>
            <a:r>
              <a:rPr lang="el-GR" dirty="0">
                <a:solidFill>
                  <a:prstClr val="black"/>
                </a:solidFill>
                <a:latin typeface="Calibri"/>
              </a:rPr>
              <a:t>Ω</a:t>
            </a:r>
            <a:endParaRPr lang="fi-FI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dirty="0" smtClean="0">
                <a:solidFill>
                  <a:prstClr val="black"/>
                </a:solidFill>
                <a:latin typeface="Calibri"/>
              </a:rPr>
              <a:t>I with 450 V = 157 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b="1" dirty="0" smtClean="0">
                <a:solidFill>
                  <a:prstClr val="black"/>
                </a:solidFill>
                <a:latin typeface="Calibri"/>
              </a:rPr>
              <a:t>Peak </a:t>
            </a:r>
            <a:r>
              <a:rPr lang="fi-FI" b="1" dirty="0" err="1" smtClean="0">
                <a:solidFill>
                  <a:prstClr val="black"/>
                </a:solidFill>
                <a:latin typeface="Calibri"/>
              </a:rPr>
              <a:t>power</a:t>
            </a:r>
            <a:r>
              <a:rPr lang="fi-FI" b="1" dirty="0" smtClean="0">
                <a:solidFill>
                  <a:prstClr val="black"/>
                </a:solidFill>
                <a:latin typeface="Calibri"/>
              </a:rPr>
              <a:t> = 150 W/cm</a:t>
            </a:r>
            <a:r>
              <a:rPr lang="fi-FI" b="1" baseline="30000" dirty="0" smtClean="0">
                <a:solidFill>
                  <a:prstClr val="black"/>
                </a:solidFill>
                <a:latin typeface="Calibri"/>
              </a:rPr>
              <a:t>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b="1" dirty="0" smtClean="0">
                <a:solidFill>
                  <a:prstClr val="black"/>
                </a:solidFill>
                <a:latin typeface="Calibri"/>
              </a:rPr>
              <a:t>RC </a:t>
            </a:r>
            <a:r>
              <a:rPr lang="el-GR" b="1" dirty="0" smtClean="0">
                <a:solidFill>
                  <a:prstClr val="black"/>
                </a:solidFill>
                <a:latin typeface="Calibri"/>
              </a:rPr>
              <a:t>τ</a:t>
            </a:r>
            <a:r>
              <a:rPr lang="fi-FI" b="1" dirty="0" smtClean="0">
                <a:solidFill>
                  <a:prstClr val="black"/>
                </a:solidFill>
                <a:latin typeface="Calibri"/>
              </a:rPr>
              <a:t> with 19.2 </a:t>
            </a:r>
            <a:r>
              <a:rPr lang="fi-FI" b="1" dirty="0" err="1" smtClean="0">
                <a:solidFill>
                  <a:prstClr val="black"/>
                </a:solidFill>
                <a:latin typeface="Calibri"/>
              </a:rPr>
              <a:t>mF</a:t>
            </a:r>
            <a:r>
              <a:rPr lang="fi-FI" b="1" dirty="0" smtClean="0">
                <a:solidFill>
                  <a:prstClr val="black"/>
                </a:solidFill>
                <a:latin typeface="Calibri"/>
              </a:rPr>
              <a:t> HFU =  55 ms</a:t>
            </a:r>
            <a:endParaRPr 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346309" y="5832749"/>
            <a:ext cx="2831890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400" i="1" dirty="0" smtClean="0">
                <a:solidFill>
                  <a:prstClr val="black"/>
                </a:solidFill>
                <a:latin typeface="Calibri"/>
              </a:rPr>
              <a:t>SS </a:t>
            </a:r>
            <a:r>
              <a:rPr lang="fi-FI" sz="1400" i="1" dirty="0" err="1" smtClean="0">
                <a:solidFill>
                  <a:prstClr val="black"/>
                </a:solidFill>
                <a:latin typeface="Calibri"/>
              </a:rPr>
              <a:t>thickness</a:t>
            </a:r>
            <a:r>
              <a:rPr lang="fi-FI" sz="1400" i="1" dirty="0" smtClean="0">
                <a:solidFill>
                  <a:prstClr val="black"/>
                </a:solidFill>
                <a:latin typeface="Calibri"/>
              </a:rPr>
              <a:t> 25.4 </a:t>
            </a:r>
            <a:r>
              <a:rPr lang="fi-FI" sz="1400" i="1" dirty="0">
                <a:solidFill>
                  <a:prstClr val="black"/>
                </a:solidFill>
                <a:latin typeface="Calibri"/>
              </a:rPr>
              <a:t>µ</a:t>
            </a:r>
            <a:r>
              <a:rPr lang="fi-FI" sz="1400" i="1" dirty="0" smtClean="0">
                <a:solidFill>
                  <a:prstClr val="black"/>
                </a:solidFill>
                <a:latin typeface="Calibri"/>
              </a:rPr>
              <a:t>m, </a:t>
            </a:r>
            <a:r>
              <a:rPr lang="fi-FI" sz="1400" i="1" dirty="0">
                <a:solidFill>
                  <a:prstClr val="black"/>
                </a:solidFill>
                <a:latin typeface="Calibri"/>
              </a:rPr>
              <a:t>ρ</a:t>
            </a:r>
            <a:r>
              <a:rPr lang="fi-FI" sz="1400" i="1" dirty="0" smtClean="0">
                <a:solidFill>
                  <a:prstClr val="black"/>
                </a:solidFill>
                <a:latin typeface="Calibri"/>
              </a:rPr>
              <a:t> = 5e-7 </a:t>
            </a:r>
            <a:r>
              <a:rPr lang="el-GR" sz="1400" dirty="0" smtClean="0">
                <a:solidFill>
                  <a:prstClr val="black"/>
                </a:solidFill>
                <a:latin typeface="Calibri"/>
              </a:rPr>
              <a:t>Ω</a:t>
            </a:r>
            <a:r>
              <a:rPr lang="fi-FI" sz="1400" dirty="0" smtClean="0">
                <a:solidFill>
                  <a:prstClr val="black"/>
                </a:solidFill>
                <a:latin typeface="Calibri"/>
              </a:rPr>
              <a:t>m</a:t>
            </a:r>
            <a:r>
              <a:rPr lang="fi-FI" sz="1400" i="1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400" i="1" dirty="0" err="1" smtClean="0">
                <a:solidFill>
                  <a:prstClr val="black"/>
                </a:solidFill>
                <a:latin typeface="Calibri"/>
              </a:rPr>
              <a:t>Cu</a:t>
            </a:r>
            <a:r>
              <a:rPr lang="fi-FI" sz="1400" i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i-FI" sz="1400" i="1" dirty="0" err="1" smtClean="0">
                <a:solidFill>
                  <a:prstClr val="black"/>
                </a:solidFill>
                <a:latin typeface="Calibri"/>
              </a:rPr>
              <a:t>thickness</a:t>
            </a:r>
            <a:r>
              <a:rPr lang="fi-FI" sz="1400" i="1" dirty="0" smtClean="0">
                <a:solidFill>
                  <a:prstClr val="black"/>
                </a:solidFill>
                <a:latin typeface="Calibri"/>
              </a:rPr>
              <a:t> = 10 </a:t>
            </a:r>
            <a:r>
              <a:rPr lang="fi-FI" sz="1400" i="1" dirty="0">
                <a:solidFill>
                  <a:prstClr val="black"/>
                </a:solidFill>
                <a:latin typeface="Calibri"/>
              </a:rPr>
              <a:t>µm, ρ = </a:t>
            </a:r>
            <a:r>
              <a:rPr lang="fi-FI" sz="1400" i="1" dirty="0" smtClean="0">
                <a:solidFill>
                  <a:prstClr val="black"/>
                </a:solidFill>
                <a:latin typeface="Calibri"/>
              </a:rPr>
              <a:t>2e-9 </a:t>
            </a:r>
            <a:r>
              <a:rPr lang="el-GR" sz="1400" dirty="0">
                <a:solidFill>
                  <a:prstClr val="black"/>
                </a:solidFill>
                <a:latin typeface="Calibri"/>
              </a:rPr>
              <a:t>Ω</a:t>
            </a:r>
            <a:r>
              <a:rPr lang="fi-FI" sz="1400" dirty="0">
                <a:solidFill>
                  <a:prstClr val="black"/>
                </a:solidFill>
                <a:latin typeface="Calibri"/>
              </a:rPr>
              <a:t>m</a:t>
            </a:r>
            <a:r>
              <a:rPr lang="fi-FI" sz="1400" i="1" dirty="0">
                <a:solidFill>
                  <a:prstClr val="black"/>
                </a:solidFill>
                <a:latin typeface="Calibri"/>
              </a:rPr>
              <a:t> </a:t>
            </a:r>
            <a:endParaRPr lang="en-US" sz="1400" i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8969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/>
              <a:t>OL </a:t>
            </a:r>
            <a:r>
              <a:rPr lang="fi-FI" dirty="0" smtClean="0"/>
              <a:t>LF </a:t>
            </a:r>
            <a:r>
              <a:rPr lang="fi-FI" dirty="0"/>
              <a:t>geometry with </a:t>
            </a:r>
            <a:r>
              <a:rPr lang="fi-FI" dirty="0" smtClean="0"/>
              <a:t>6-cm-long </a:t>
            </a:r>
            <a:r>
              <a:rPr lang="fi-FI" dirty="0"/>
              <a:t>normal HS </a:t>
            </a:r>
            <a:br>
              <a:rPr lang="fi-FI" dirty="0"/>
            </a:br>
            <a:r>
              <a:rPr lang="fi-FI" dirty="0"/>
              <a:t>and </a:t>
            </a:r>
            <a:r>
              <a:rPr lang="fi-FI" dirty="0" smtClean="0"/>
              <a:t>12-cm-long </a:t>
            </a:r>
            <a:r>
              <a:rPr lang="fi-FI" dirty="0"/>
              <a:t>Super-HS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Strip</a:t>
            </a:r>
            <a:r>
              <a:rPr lang="fi-FI" dirty="0" smtClean="0"/>
              <a:t> </a:t>
            </a:r>
            <a:r>
              <a:rPr lang="fi-FI" dirty="0" err="1" smtClean="0"/>
              <a:t>width</a:t>
            </a:r>
            <a:r>
              <a:rPr lang="fi-FI" dirty="0" smtClean="0"/>
              <a:t> = 24 mm (</a:t>
            </a:r>
            <a:r>
              <a:rPr lang="fi-FI" dirty="0" err="1" smtClean="0"/>
              <a:t>covers</a:t>
            </a:r>
            <a:r>
              <a:rPr lang="fi-FI" dirty="0" smtClean="0"/>
              <a:t> 12 </a:t>
            </a:r>
            <a:r>
              <a:rPr lang="fi-FI" dirty="0" err="1" smtClean="0"/>
              <a:t>turns</a:t>
            </a:r>
            <a:r>
              <a:rPr lang="fi-FI" dirty="0" smtClean="0"/>
              <a:t>)</a:t>
            </a:r>
          </a:p>
          <a:p>
            <a:r>
              <a:rPr lang="fi-FI" dirty="0" err="1"/>
              <a:t>Normal</a:t>
            </a:r>
            <a:r>
              <a:rPr lang="fi-FI" dirty="0"/>
              <a:t> HS </a:t>
            </a:r>
            <a:r>
              <a:rPr lang="fi-FI" dirty="0" err="1"/>
              <a:t>length</a:t>
            </a:r>
            <a:r>
              <a:rPr lang="fi-FI" dirty="0"/>
              <a:t> = </a:t>
            </a:r>
            <a:r>
              <a:rPr lang="fi-FI" dirty="0" smtClean="0"/>
              <a:t>6 </a:t>
            </a:r>
            <a:r>
              <a:rPr lang="fi-FI" dirty="0"/>
              <a:t>cm </a:t>
            </a:r>
            <a:r>
              <a:rPr lang="fi-FI" dirty="0" smtClean="0"/>
              <a:t>(16 </a:t>
            </a:r>
            <a:r>
              <a:rPr lang="fi-FI" dirty="0" err="1"/>
              <a:t>normal</a:t>
            </a:r>
            <a:r>
              <a:rPr lang="fi-FI" dirty="0"/>
              <a:t> HS / </a:t>
            </a:r>
            <a:r>
              <a:rPr lang="fi-FI" dirty="0" err="1"/>
              <a:t>strip</a:t>
            </a:r>
            <a:r>
              <a:rPr lang="fi-FI" dirty="0"/>
              <a:t>)</a:t>
            </a:r>
          </a:p>
          <a:p>
            <a:r>
              <a:rPr lang="fi-FI" dirty="0" err="1"/>
              <a:t>Super-HS</a:t>
            </a:r>
            <a:r>
              <a:rPr lang="fi-FI" dirty="0"/>
              <a:t> </a:t>
            </a:r>
            <a:r>
              <a:rPr lang="fi-FI" dirty="0" err="1"/>
              <a:t>length</a:t>
            </a:r>
            <a:r>
              <a:rPr lang="fi-FI" dirty="0"/>
              <a:t> = </a:t>
            </a:r>
            <a:r>
              <a:rPr lang="fi-FI" dirty="0" smtClean="0"/>
              <a:t>12 </a:t>
            </a:r>
            <a:r>
              <a:rPr lang="fi-FI" dirty="0"/>
              <a:t>cm </a:t>
            </a:r>
            <a:r>
              <a:rPr lang="fi-FI" dirty="0" smtClean="0"/>
              <a:t>(4 </a:t>
            </a:r>
            <a:r>
              <a:rPr lang="fi-FI" dirty="0" err="1"/>
              <a:t>super-HS</a:t>
            </a:r>
            <a:r>
              <a:rPr lang="fi-FI" dirty="0"/>
              <a:t> / </a:t>
            </a:r>
            <a:r>
              <a:rPr lang="fi-FI" dirty="0" err="1"/>
              <a:t>strip</a:t>
            </a:r>
            <a:r>
              <a:rPr lang="fi-FI" dirty="0"/>
              <a:t>)</a:t>
            </a:r>
          </a:p>
          <a:p>
            <a:r>
              <a:rPr lang="fi-FI" dirty="0" err="1"/>
              <a:t>Period</a:t>
            </a:r>
            <a:r>
              <a:rPr lang="fi-FI" dirty="0"/>
              <a:t> = </a:t>
            </a:r>
            <a:r>
              <a:rPr lang="fi-FI" dirty="0" smtClean="0"/>
              <a:t>36 </a:t>
            </a:r>
            <a:r>
              <a:rPr lang="fi-FI" dirty="0"/>
              <a:t>cm (</a:t>
            </a:r>
            <a:r>
              <a:rPr lang="fi-FI" dirty="0" err="1"/>
              <a:t>distance</a:t>
            </a:r>
            <a:r>
              <a:rPr lang="fi-FI" dirty="0"/>
              <a:t> </a:t>
            </a:r>
            <a:r>
              <a:rPr lang="fi-FI" dirty="0" err="1"/>
              <a:t>between</a:t>
            </a:r>
            <a:r>
              <a:rPr lang="fi-FI" dirty="0"/>
              <a:t> the </a:t>
            </a:r>
            <a:r>
              <a:rPr lang="fi-FI" dirty="0" err="1"/>
              <a:t>centers</a:t>
            </a:r>
            <a:r>
              <a:rPr lang="fi-FI" dirty="0"/>
              <a:t> of </a:t>
            </a:r>
            <a:r>
              <a:rPr lang="fi-FI" dirty="0" err="1"/>
              <a:t>heating</a:t>
            </a:r>
            <a:r>
              <a:rPr lang="fi-FI" dirty="0"/>
              <a:t> </a:t>
            </a:r>
            <a:r>
              <a:rPr lang="fi-FI" dirty="0" err="1"/>
              <a:t>stations</a:t>
            </a:r>
            <a:r>
              <a:rPr lang="fi-FI" dirty="0"/>
              <a:t>)</a:t>
            </a:r>
          </a:p>
          <a:p>
            <a:r>
              <a:rPr lang="fi-FI" dirty="0" err="1"/>
              <a:t>Period</a:t>
            </a:r>
            <a:r>
              <a:rPr lang="fi-FI" dirty="0"/>
              <a:t> for </a:t>
            </a:r>
            <a:r>
              <a:rPr lang="fi-FI" dirty="0" err="1"/>
              <a:t>super-HS</a:t>
            </a:r>
            <a:r>
              <a:rPr lang="fi-FI" dirty="0"/>
              <a:t> = </a:t>
            </a:r>
            <a:r>
              <a:rPr lang="fi-FI" dirty="0" smtClean="0"/>
              <a:t>1.8 m</a:t>
            </a:r>
            <a:endParaRPr lang="fi-FI" dirty="0"/>
          </a:p>
        </p:txBody>
      </p:sp>
      <p:sp>
        <p:nvSpPr>
          <p:cNvPr id="7" name="Rectangle 6"/>
          <p:cNvSpPr/>
          <p:nvPr/>
        </p:nvSpPr>
        <p:spPr>
          <a:xfrm>
            <a:off x="132585" y="3841303"/>
            <a:ext cx="8640000" cy="126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3360" y="3832881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22069" y="3831268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36025" y="3824773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788792" y="3831268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24368" y="3841303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179047" y="3831268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221003" y="3841303"/>
            <a:ext cx="144000" cy="1260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356580" y="3831268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401613" y="3850311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87944" y="3836826"/>
            <a:ext cx="144000" cy="1260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065091" y="3831268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97951" y="3827521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344456" y="3831268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462284" y="3831268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508112" y="3823775"/>
            <a:ext cx="144000" cy="1260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903370" y="3831268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021198" y="3831268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785544" y="3823775"/>
            <a:ext cx="144000" cy="1260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122056" y="3274531"/>
            <a:ext cx="864253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052396" y="2996952"/>
            <a:ext cx="735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7.2 m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1060831" y="3690347"/>
            <a:ext cx="22536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1753544" y="3407514"/>
            <a:ext cx="1162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 1.8 m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98" name="Straight Arrow Connector 97"/>
          <p:cNvCxnSpPr/>
          <p:nvPr/>
        </p:nvCxnSpPr>
        <p:spPr>
          <a:xfrm>
            <a:off x="3300983" y="3690347"/>
            <a:ext cx="22536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>
            <a:off x="5580112" y="3690347"/>
            <a:ext cx="22536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>
            <a:off x="120344" y="3690347"/>
            <a:ext cx="9396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7838445" y="3690347"/>
            <a:ext cx="9396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305840" y="3407514"/>
            <a:ext cx="9537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0.9 m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920968" y="3407514"/>
            <a:ext cx="971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0.9 m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118212" y="3407514"/>
            <a:ext cx="10188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1.8 m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281217" y="3407514"/>
            <a:ext cx="955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1.8 m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2710661"/>
            <a:ext cx="1906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i="1" u="sng" dirty="0" err="1" smtClean="0">
                <a:solidFill>
                  <a:prstClr val="black"/>
                </a:solidFill>
                <a:latin typeface="Calibri"/>
              </a:rPr>
              <a:t>Schematic</a:t>
            </a:r>
            <a:endParaRPr lang="en-US" i="1" u="sng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06" name="Straight Arrow Connector 105"/>
          <p:cNvCxnSpPr/>
          <p:nvPr/>
        </p:nvCxnSpPr>
        <p:spPr>
          <a:xfrm>
            <a:off x="1027213" y="4090233"/>
            <a:ext cx="37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>
            <a:off x="1405418" y="4090233"/>
            <a:ext cx="37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>
            <a:off x="1795992" y="4090233"/>
            <a:ext cx="37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>
            <a:off x="652506" y="4086661"/>
            <a:ext cx="37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>
            <a:off x="278106" y="4071262"/>
            <a:ext cx="37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>
            <a:off x="2170392" y="4098804"/>
            <a:ext cx="37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>
            <a:off x="2521571" y="4093884"/>
            <a:ext cx="37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>
            <a:off x="2895971" y="4092375"/>
            <a:ext cx="37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>
            <a:off x="3287788" y="4093884"/>
            <a:ext cx="37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>
            <a:off x="3692973" y="4092375"/>
            <a:ext cx="374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29168" y="4201343"/>
            <a:ext cx="41629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i-FI" sz="1600" dirty="0" err="1" smtClean="0">
                <a:solidFill>
                  <a:prstClr val="black"/>
                </a:solidFill>
                <a:latin typeface="Calibri"/>
              </a:rPr>
              <a:t>Each</a:t>
            </a: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i-FI" sz="1600" dirty="0" err="1" smtClean="0">
                <a:solidFill>
                  <a:prstClr val="black"/>
                </a:solidFill>
                <a:latin typeface="Calibri"/>
              </a:rPr>
              <a:t>distance</a:t>
            </a: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 of HS </a:t>
            </a:r>
            <a:r>
              <a:rPr lang="fi-FI" sz="1600" dirty="0" err="1" smtClean="0">
                <a:solidFill>
                  <a:prstClr val="black"/>
                </a:solidFill>
                <a:latin typeface="Calibri"/>
              </a:rPr>
              <a:t>centers</a:t>
            </a: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: 0.36 m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375968" y="4747826"/>
            <a:ext cx="72000" cy="11704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324838" y="5042725"/>
            <a:ext cx="144000" cy="1260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465306" y="4633391"/>
            <a:ext cx="4162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= 6 cm long HS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= 12 cm long HS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103373" y="3913311"/>
            <a:ext cx="9726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600" dirty="0" smtClean="0">
                <a:solidFill>
                  <a:prstClr val="black"/>
                </a:solidFill>
                <a:latin typeface="Calibri"/>
              </a:rPr>
              <a:t>…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8236245" y="3823775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8522096" y="3833422"/>
            <a:ext cx="72000" cy="126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348132" y="4312858"/>
            <a:ext cx="3331942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dirty="0" err="1" smtClean="0">
                <a:solidFill>
                  <a:prstClr val="black"/>
                </a:solidFill>
                <a:latin typeface="Calibri"/>
              </a:rPr>
              <a:t>Strip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 R @4.5 K = 1.2 </a:t>
            </a:r>
            <a:r>
              <a:rPr lang="el-GR" dirty="0">
                <a:solidFill>
                  <a:prstClr val="black"/>
                </a:solidFill>
                <a:latin typeface="Calibri"/>
              </a:rPr>
              <a:t>Ω</a:t>
            </a:r>
            <a:endParaRPr lang="fi-FI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dirty="0" err="1" smtClean="0">
                <a:solidFill>
                  <a:prstClr val="black"/>
                </a:solidFill>
                <a:latin typeface="Calibri"/>
              </a:rPr>
              <a:t>Tot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 R with 1 </a:t>
            </a:r>
            <a:r>
              <a:rPr lang="el-GR" dirty="0">
                <a:solidFill>
                  <a:prstClr val="black"/>
                </a:solidFill>
                <a:latin typeface="Calibri"/>
              </a:rPr>
              <a:t>Ω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i-FI" dirty="0" err="1" smtClean="0">
                <a:solidFill>
                  <a:prstClr val="black"/>
                </a:solidFill>
                <a:latin typeface="Calibri"/>
              </a:rPr>
              <a:t>margin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 = 2.2 </a:t>
            </a:r>
            <a:r>
              <a:rPr lang="el-GR" dirty="0">
                <a:solidFill>
                  <a:prstClr val="black"/>
                </a:solidFill>
                <a:latin typeface="Calibri"/>
              </a:rPr>
              <a:t>Ω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dirty="0" smtClean="0">
                <a:solidFill>
                  <a:prstClr val="black"/>
                </a:solidFill>
                <a:latin typeface="Calibri"/>
              </a:rPr>
              <a:t>I with 450 V = 202 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b="1" dirty="0">
                <a:solidFill>
                  <a:prstClr val="black"/>
                </a:solidFill>
                <a:latin typeface="Calibri"/>
              </a:rPr>
              <a:t>Peak </a:t>
            </a:r>
            <a:r>
              <a:rPr lang="fi-FI" b="1" dirty="0" err="1">
                <a:solidFill>
                  <a:prstClr val="black"/>
                </a:solidFill>
                <a:latin typeface="Calibri"/>
              </a:rPr>
              <a:t>power</a:t>
            </a:r>
            <a:r>
              <a:rPr lang="fi-FI" b="1" dirty="0">
                <a:solidFill>
                  <a:prstClr val="black"/>
                </a:solidFill>
                <a:latin typeface="Calibri"/>
              </a:rPr>
              <a:t> = </a:t>
            </a:r>
            <a:r>
              <a:rPr lang="fi-FI" b="1" dirty="0" smtClean="0">
                <a:solidFill>
                  <a:prstClr val="black"/>
                </a:solidFill>
                <a:latin typeface="Calibri"/>
              </a:rPr>
              <a:t>140 </a:t>
            </a:r>
            <a:r>
              <a:rPr lang="fi-FI" b="1" dirty="0">
                <a:solidFill>
                  <a:prstClr val="black"/>
                </a:solidFill>
                <a:latin typeface="Calibri"/>
              </a:rPr>
              <a:t>W/cm</a:t>
            </a:r>
            <a:r>
              <a:rPr lang="fi-FI" b="1" baseline="30000" dirty="0">
                <a:solidFill>
                  <a:prstClr val="black"/>
                </a:solidFill>
                <a:latin typeface="Calibri"/>
              </a:rPr>
              <a:t>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b="1" dirty="0">
                <a:solidFill>
                  <a:prstClr val="black"/>
                </a:solidFill>
                <a:latin typeface="Calibri"/>
              </a:rPr>
              <a:t>RC </a:t>
            </a:r>
            <a:r>
              <a:rPr lang="el-GR" b="1" dirty="0">
                <a:solidFill>
                  <a:prstClr val="black"/>
                </a:solidFill>
                <a:latin typeface="Calibri"/>
              </a:rPr>
              <a:t>τ</a:t>
            </a:r>
            <a:r>
              <a:rPr lang="fi-FI" b="1" dirty="0">
                <a:solidFill>
                  <a:prstClr val="black"/>
                </a:solidFill>
                <a:latin typeface="Calibri"/>
              </a:rPr>
              <a:t> with 19.2 </a:t>
            </a:r>
            <a:r>
              <a:rPr lang="fi-FI" b="1" dirty="0" err="1">
                <a:solidFill>
                  <a:prstClr val="black"/>
                </a:solidFill>
                <a:latin typeface="Calibri"/>
              </a:rPr>
              <a:t>mF</a:t>
            </a:r>
            <a:r>
              <a:rPr lang="fi-FI" b="1" dirty="0">
                <a:solidFill>
                  <a:prstClr val="black"/>
                </a:solidFill>
                <a:latin typeface="Calibri"/>
              </a:rPr>
              <a:t> HFU =  </a:t>
            </a:r>
            <a:r>
              <a:rPr lang="fi-FI" b="1" dirty="0" smtClean="0">
                <a:solidFill>
                  <a:prstClr val="black"/>
                </a:solidFill>
                <a:latin typeface="Calibri"/>
              </a:rPr>
              <a:t>43 </a:t>
            </a:r>
            <a:r>
              <a:rPr lang="fi-FI" b="1" dirty="0">
                <a:solidFill>
                  <a:prstClr val="black"/>
                </a:solidFill>
                <a:latin typeface="Calibri"/>
              </a:rPr>
              <a:t>ms</a:t>
            </a:r>
            <a:endParaRPr lang="en-US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572114" y="5877272"/>
            <a:ext cx="2831890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400" i="1" dirty="0" smtClean="0">
                <a:solidFill>
                  <a:prstClr val="black"/>
                </a:solidFill>
                <a:latin typeface="Calibri"/>
              </a:rPr>
              <a:t>SS </a:t>
            </a:r>
            <a:r>
              <a:rPr lang="fi-FI" sz="1400" i="1" dirty="0" err="1" smtClean="0">
                <a:solidFill>
                  <a:prstClr val="black"/>
                </a:solidFill>
                <a:latin typeface="Calibri"/>
              </a:rPr>
              <a:t>thickness</a:t>
            </a:r>
            <a:r>
              <a:rPr lang="fi-FI" sz="1400" i="1" dirty="0" smtClean="0">
                <a:solidFill>
                  <a:prstClr val="black"/>
                </a:solidFill>
                <a:latin typeface="Calibri"/>
              </a:rPr>
              <a:t> 25.4 </a:t>
            </a:r>
            <a:r>
              <a:rPr lang="fi-FI" sz="1400" i="1" dirty="0">
                <a:solidFill>
                  <a:prstClr val="black"/>
                </a:solidFill>
                <a:latin typeface="Calibri"/>
              </a:rPr>
              <a:t>µ</a:t>
            </a:r>
            <a:r>
              <a:rPr lang="fi-FI" sz="1400" i="1" dirty="0" smtClean="0">
                <a:solidFill>
                  <a:prstClr val="black"/>
                </a:solidFill>
                <a:latin typeface="Calibri"/>
              </a:rPr>
              <a:t>m, </a:t>
            </a:r>
            <a:r>
              <a:rPr lang="fi-FI" sz="1400" i="1" dirty="0">
                <a:solidFill>
                  <a:prstClr val="black"/>
                </a:solidFill>
                <a:latin typeface="Calibri"/>
              </a:rPr>
              <a:t>ρ</a:t>
            </a:r>
            <a:r>
              <a:rPr lang="fi-FI" sz="1400" i="1" dirty="0" smtClean="0">
                <a:solidFill>
                  <a:prstClr val="black"/>
                </a:solidFill>
                <a:latin typeface="Calibri"/>
              </a:rPr>
              <a:t> = 5e-7 </a:t>
            </a:r>
            <a:r>
              <a:rPr lang="el-GR" sz="1400" dirty="0" smtClean="0">
                <a:solidFill>
                  <a:prstClr val="black"/>
                </a:solidFill>
                <a:latin typeface="Calibri"/>
              </a:rPr>
              <a:t>Ω</a:t>
            </a:r>
            <a:r>
              <a:rPr lang="fi-FI" sz="1400" dirty="0" smtClean="0">
                <a:solidFill>
                  <a:prstClr val="black"/>
                </a:solidFill>
                <a:latin typeface="Calibri"/>
              </a:rPr>
              <a:t>m</a:t>
            </a:r>
            <a:r>
              <a:rPr lang="fi-FI" sz="1400" i="1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sz="1400" i="1" dirty="0" err="1" smtClean="0">
                <a:solidFill>
                  <a:prstClr val="black"/>
                </a:solidFill>
                <a:latin typeface="Calibri"/>
              </a:rPr>
              <a:t>Cu</a:t>
            </a:r>
            <a:r>
              <a:rPr lang="fi-FI" sz="1400" i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i-FI" sz="1400" i="1" dirty="0" err="1" smtClean="0">
                <a:solidFill>
                  <a:prstClr val="black"/>
                </a:solidFill>
                <a:latin typeface="Calibri"/>
              </a:rPr>
              <a:t>thickness</a:t>
            </a:r>
            <a:r>
              <a:rPr lang="fi-FI" sz="1400" i="1" dirty="0" smtClean="0">
                <a:solidFill>
                  <a:prstClr val="black"/>
                </a:solidFill>
                <a:latin typeface="Calibri"/>
              </a:rPr>
              <a:t> = 10 </a:t>
            </a:r>
            <a:r>
              <a:rPr lang="fi-FI" sz="1400" i="1" dirty="0">
                <a:solidFill>
                  <a:prstClr val="black"/>
                </a:solidFill>
                <a:latin typeface="Calibri"/>
              </a:rPr>
              <a:t>µm, ρ = </a:t>
            </a:r>
            <a:r>
              <a:rPr lang="fi-FI" sz="1400" i="1" dirty="0" smtClean="0">
                <a:solidFill>
                  <a:prstClr val="black"/>
                </a:solidFill>
                <a:latin typeface="Calibri"/>
              </a:rPr>
              <a:t>2e-9 </a:t>
            </a:r>
            <a:r>
              <a:rPr lang="el-GR" sz="1400" dirty="0">
                <a:solidFill>
                  <a:prstClr val="black"/>
                </a:solidFill>
                <a:latin typeface="Calibri"/>
              </a:rPr>
              <a:t>Ω</a:t>
            </a:r>
            <a:r>
              <a:rPr lang="fi-FI" sz="1400" dirty="0">
                <a:solidFill>
                  <a:prstClr val="black"/>
                </a:solidFill>
                <a:latin typeface="Calibri"/>
              </a:rPr>
              <a:t>m</a:t>
            </a:r>
            <a:r>
              <a:rPr lang="fi-FI" sz="1400" i="1" dirty="0">
                <a:solidFill>
                  <a:prstClr val="black"/>
                </a:solidFill>
                <a:latin typeface="Calibri"/>
              </a:rPr>
              <a:t> </a:t>
            </a:r>
            <a:endParaRPr lang="en-US" sz="1400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504" y="5840397"/>
            <a:ext cx="3245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dirty="0" err="1" smtClean="0">
                <a:solidFill>
                  <a:prstClr val="black"/>
                </a:solidFill>
                <a:latin typeface="Calibri"/>
              </a:rPr>
              <a:t>Two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i-FI" dirty="0" err="1" smtClean="0">
                <a:solidFill>
                  <a:prstClr val="black"/>
                </a:solidFill>
                <a:latin typeface="Calibri"/>
              </a:rPr>
              <a:t>other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i-FI" dirty="0" err="1" smtClean="0">
                <a:solidFill>
                  <a:prstClr val="black"/>
                </a:solidFill>
                <a:latin typeface="Calibri"/>
              </a:rPr>
              <a:t>options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 for PH </a:t>
            </a:r>
            <a:r>
              <a:rPr lang="fi-FI" dirty="0" err="1" smtClean="0">
                <a:solidFill>
                  <a:prstClr val="black"/>
                </a:solidFill>
                <a:latin typeface="Calibri"/>
              </a:rPr>
              <a:t>geom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. </a:t>
            </a:r>
            <a:r>
              <a:rPr lang="fi-FI" dirty="0" err="1" smtClean="0">
                <a:solidFill>
                  <a:prstClr val="black"/>
                </a:solidFill>
                <a:latin typeface="Calibri"/>
              </a:rPr>
              <a:t>presented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 in the Appendix.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461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Simulated</a:t>
            </a:r>
            <a:r>
              <a:rPr lang="fi-FI" dirty="0" smtClean="0"/>
              <a:t> </a:t>
            </a:r>
            <a:r>
              <a:rPr lang="fi-FI" dirty="0" err="1" smtClean="0"/>
              <a:t>delays</a:t>
            </a:r>
            <a:r>
              <a:rPr lang="fi-FI" dirty="0" smtClean="0"/>
              <a:t> at Imag = 1 </a:t>
            </a:r>
            <a:r>
              <a:rPr lang="fi-FI" dirty="0" err="1" smtClean="0"/>
              <a:t>kA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1143453"/>
              </p:ext>
            </p:extLst>
          </p:nvPr>
        </p:nvGraphicFramePr>
        <p:xfrm>
          <a:off x="323529" y="1772816"/>
          <a:ext cx="8640960" cy="304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199"/>
                <a:gridCol w="1728192"/>
                <a:gridCol w="1728192"/>
                <a:gridCol w="1656185"/>
                <a:gridCol w="1728192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 smtClean="0"/>
                        <a:t>B at</a:t>
                      </a:r>
                      <a:r>
                        <a:rPr lang="fi-FI" baseline="0" dirty="0" smtClean="0"/>
                        <a:t> the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conductor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edge</a:t>
                      </a:r>
                      <a:r>
                        <a:rPr lang="fi-FI" baseline="0" dirty="0" smtClean="0"/>
                        <a:t> (T)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HS = 5 cm</a:t>
                      </a:r>
                    </a:p>
                    <a:p>
                      <a:r>
                        <a:rPr lang="fi-FI" dirty="0" smtClean="0"/>
                        <a:t>(150 W/cm</a:t>
                      </a:r>
                      <a:r>
                        <a:rPr lang="fi-FI" baseline="30000" dirty="0" smtClean="0"/>
                        <a:t>2</a:t>
                      </a:r>
                      <a:r>
                        <a:rPr lang="fi-FI" dirty="0" smtClean="0"/>
                        <a:t>)</a:t>
                      </a:r>
                    </a:p>
                    <a:p>
                      <a:r>
                        <a:rPr lang="fi-FI" u="sng" dirty="0" err="1" smtClean="0"/>
                        <a:t>Heater</a:t>
                      </a:r>
                      <a:r>
                        <a:rPr lang="fi-FI" u="sng" dirty="0" smtClean="0"/>
                        <a:t> </a:t>
                      </a:r>
                      <a:r>
                        <a:rPr lang="fi-FI" u="sng" dirty="0" err="1" smtClean="0"/>
                        <a:t>delay</a:t>
                      </a:r>
                      <a:r>
                        <a:rPr lang="fi-FI" u="sng" dirty="0" smtClean="0"/>
                        <a:t> (ms)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HS = 10 cm</a:t>
                      </a:r>
                    </a:p>
                    <a:p>
                      <a:r>
                        <a:rPr lang="fi-FI" dirty="0" smtClean="0"/>
                        <a:t>(150 W/cm</a:t>
                      </a:r>
                      <a:r>
                        <a:rPr lang="fi-FI" baseline="30000" dirty="0" smtClean="0"/>
                        <a:t>2</a:t>
                      </a:r>
                      <a:r>
                        <a:rPr lang="fi-FI" dirty="0" smtClean="0"/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u="sng" dirty="0" err="1" smtClean="0"/>
                        <a:t>Heater</a:t>
                      </a:r>
                      <a:r>
                        <a:rPr lang="fi-FI" u="sng" dirty="0" smtClean="0"/>
                        <a:t> </a:t>
                      </a:r>
                      <a:r>
                        <a:rPr lang="fi-FI" u="sng" dirty="0" err="1" smtClean="0"/>
                        <a:t>delay</a:t>
                      </a:r>
                      <a:r>
                        <a:rPr lang="fi-FI" u="sng" dirty="0" smtClean="0"/>
                        <a:t> (ms)</a:t>
                      </a:r>
                      <a:endParaRPr lang="en-US" u="sng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HS = 6 cm</a:t>
                      </a:r>
                    </a:p>
                    <a:p>
                      <a:r>
                        <a:rPr lang="fi-FI" dirty="0" smtClean="0"/>
                        <a:t>(140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dirty="0" smtClean="0"/>
                        <a:t>W/cm</a:t>
                      </a:r>
                      <a:r>
                        <a:rPr lang="fi-FI" baseline="30000" dirty="0" smtClean="0"/>
                        <a:t>2</a:t>
                      </a:r>
                      <a:r>
                        <a:rPr lang="fi-FI" dirty="0" smtClean="0"/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u="sng" dirty="0" err="1" smtClean="0"/>
                        <a:t>Heater</a:t>
                      </a:r>
                      <a:r>
                        <a:rPr lang="fi-FI" u="sng" dirty="0" smtClean="0"/>
                        <a:t> </a:t>
                      </a:r>
                      <a:r>
                        <a:rPr lang="fi-FI" u="sng" dirty="0" err="1" smtClean="0"/>
                        <a:t>delay</a:t>
                      </a:r>
                      <a:r>
                        <a:rPr lang="fi-FI" u="sng" dirty="0" smtClean="0"/>
                        <a:t> (ms)</a:t>
                      </a:r>
                      <a:endParaRPr lang="en-US" u="sng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HS = 12 cm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 smtClean="0"/>
                        <a:t>(140 W/cm</a:t>
                      </a:r>
                      <a:r>
                        <a:rPr lang="fi-FI" baseline="30000" dirty="0" smtClean="0"/>
                        <a:t>2</a:t>
                      </a:r>
                      <a:r>
                        <a:rPr lang="fi-FI" dirty="0" smtClean="0"/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u="sng" dirty="0" err="1" smtClean="0"/>
                        <a:t>Heater</a:t>
                      </a:r>
                      <a:r>
                        <a:rPr lang="fi-FI" u="sng" dirty="0" smtClean="0"/>
                        <a:t> </a:t>
                      </a:r>
                      <a:r>
                        <a:rPr lang="fi-FI" u="sng" dirty="0" err="1" smtClean="0"/>
                        <a:t>delay</a:t>
                      </a:r>
                      <a:r>
                        <a:rPr lang="fi-FI" u="sng" dirty="0" smtClean="0"/>
                        <a:t> (ms)</a:t>
                      </a:r>
                      <a:endParaRPr lang="en-US" u="sng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0.6 </a:t>
                      </a:r>
                      <a:r>
                        <a:rPr lang="fi-FI" sz="1200" dirty="0" smtClean="0"/>
                        <a:t>(</a:t>
                      </a:r>
                      <a:r>
                        <a:rPr lang="fi-FI" sz="1200" dirty="0" err="1" smtClean="0"/>
                        <a:t>B/Bpeak</a:t>
                      </a:r>
                      <a:r>
                        <a:rPr lang="fi-FI" sz="1200" dirty="0" smtClean="0"/>
                        <a:t> = 0.8)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69.6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b="1" dirty="0" smtClean="0"/>
                        <a:t>50.6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73.6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b="1" dirty="0" smtClean="0"/>
                        <a:t>53.6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0.6 </a:t>
                      </a:r>
                      <a:r>
                        <a:rPr lang="fi-FI" sz="1200" dirty="0" smtClean="0"/>
                        <a:t>(</a:t>
                      </a:r>
                      <a:r>
                        <a:rPr lang="fi-FI" sz="1200" dirty="0" err="1" smtClean="0"/>
                        <a:t>B/Bpeak</a:t>
                      </a:r>
                      <a:r>
                        <a:rPr lang="fi-FI" sz="1200" dirty="0" smtClean="0"/>
                        <a:t> = 0.7)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70.3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b="1" dirty="0" smtClean="0"/>
                        <a:t>51.0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74.5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b="1" dirty="0" smtClean="0"/>
                        <a:t>54.0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0.5 </a:t>
                      </a:r>
                      <a:r>
                        <a:rPr lang="fi-FI" sz="1200" dirty="0" smtClean="0"/>
                        <a:t>(</a:t>
                      </a:r>
                      <a:r>
                        <a:rPr lang="fi-FI" sz="1200" dirty="0" err="1" smtClean="0"/>
                        <a:t>B/Bpeak</a:t>
                      </a:r>
                      <a:r>
                        <a:rPr lang="fi-FI" sz="1200" dirty="0" smtClean="0"/>
                        <a:t> = 0.6)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78.1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b="1" dirty="0" smtClean="0"/>
                        <a:t>52.1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85.4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b="1" dirty="0" smtClean="0"/>
                        <a:t>55.2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0.4 </a:t>
                      </a:r>
                      <a:r>
                        <a:rPr lang="fi-FI" sz="1200" dirty="0" smtClean="0"/>
                        <a:t>(</a:t>
                      </a:r>
                      <a:r>
                        <a:rPr lang="fi-FI" sz="1200" dirty="0" err="1" smtClean="0"/>
                        <a:t>B/Bpeak</a:t>
                      </a:r>
                      <a:r>
                        <a:rPr lang="fi-FI" sz="1200" dirty="0" smtClean="0"/>
                        <a:t> = 0.5)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79.1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b="1" dirty="0" smtClean="0"/>
                        <a:t>52.5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86.9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b="1" dirty="0" smtClean="0"/>
                        <a:t>55.6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0.3 </a:t>
                      </a:r>
                      <a:r>
                        <a:rPr lang="fi-FI" sz="1200" dirty="0" smtClean="0"/>
                        <a:t>(</a:t>
                      </a:r>
                      <a:r>
                        <a:rPr lang="fi-FI" sz="1200" dirty="0" err="1" smtClean="0"/>
                        <a:t>B/Bpeak</a:t>
                      </a:r>
                      <a:r>
                        <a:rPr lang="fi-FI" sz="1200" dirty="0" smtClean="0"/>
                        <a:t> = 0.4)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80.2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b="1" dirty="0" smtClean="0"/>
                        <a:t>53.0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88.6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b="1" dirty="0" smtClean="0"/>
                        <a:t>56.2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2195736" y="1410213"/>
            <a:ext cx="1440160" cy="4320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i-FI" sz="1200" dirty="0" smtClean="0">
                <a:solidFill>
                  <a:prstClr val="white"/>
                </a:solidFill>
              </a:rPr>
              <a:t>OL HF </a:t>
            </a:r>
            <a:r>
              <a:rPr lang="fi-FI" sz="1200" dirty="0" err="1" smtClean="0">
                <a:solidFill>
                  <a:prstClr val="white"/>
                </a:solidFill>
              </a:rPr>
              <a:t>heater</a:t>
            </a:r>
            <a:r>
              <a:rPr lang="fi-FI" sz="1200" dirty="0" smtClean="0">
                <a:solidFill>
                  <a:prstClr val="white"/>
                </a:solidFill>
              </a:rPr>
              <a:t>, </a:t>
            </a:r>
            <a:r>
              <a:rPr lang="fi-FI" sz="1200" dirty="0" err="1" smtClean="0">
                <a:solidFill>
                  <a:prstClr val="white"/>
                </a:solidFill>
              </a:rPr>
              <a:t>normal</a:t>
            </a:r>
            <a:r>
              <a:rPr lang="fi-FI" sz="1200" dirty="0" smtClean="0">
                <a:solidFill>
                  <a:prstClr val="white"/>
                </a:solidFill>
              </a:rPr>
              <a:t> HS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851920" y="1410213"/>
            <a:ext cx="1546696" cy="4320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i-FI" sz="1200" dirty="0" smtClean="0">
                <a:solidFill>
                  <a:prstClr val="white"/>
                </a:solidFill>
              </a:rPr>
              <a:t>OL HF </a:t>
            </a:r>
            <a:r>
              <a:rPr lang="fi-FI" sz="1200" dirty="0" err="1" smtClean="0">
                <a:solidFill>
                  <a:prstClr val="white"/>
                </a:solidFill>
              </a:rPr>
              <a:t>heater</a:t>
            </a:r>
            <a:r>
              <a:rPr lang="fi-FI" sz="1200" dirty="0" smtClean="0">
                <a:solidFill>
                  <a:prstClr val="white"/>
                </a:solidFill>
              </a:rPr>
              <a:t>, </a:t>
            </a:r>
            <a:r>
              <a:rPr lang="fi-FI" sz="1200" b="1" dirty="0" err="1" smtClean="0">
                <a:solidFill>
                  <a:prstClr val="white"/>
                </a:solidFill>
              </a:rPr>
              <a:t>super</a:t>
            </a:r>
            <a:r>
              <a:rPr lang="fi-FI" sz="1200" b="1" dirty="0" smtClean="0">
                <a:solidFill>
                  <a:prstClr val="white"/>
                </a:solidFill>
              </a:rPr>
              <a:t> HS</a:t>
            </a:r>
            <a:endParaRPr lang="en-US" sz="1200" b="1" dirty="0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580112" y="1410213"/>
            <a:ext cx="1440160" cy="4320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i-FI" sz="1200" dirty="0" smtClean="0">
                <a:solidFill>
                  <a:prstClr val="white"/>
                </a:solidFill>
              </a:rPr>
              <a:t>OL LF </a:t>
            </a:r>
            <a:r>
              <a:rPr lang="fi-FI" sz="1200" dirty="0" err="1" smtClean="0">
                <a:solidFill>
                  <a:prstClr val="white"/>
                </a:solidFill>
              </a:rPr>
              <a:t>heater</a:t>
            </a:r>
            <a:r>
              <a:rPr lang="fi-FI" sz="1200" dirty="0" smtClean="0">
                <a:solidFill>
                  <a:prstClr val="white"/>
                </a:solidFill>
              </a:rPr>
              <a:t>, </a:t>
            </a:r>
            <a:r>
              <a:rPr lang="fi-FI" sz="1200" dirty="0" err="1" smtClean="0">
                <a:solidFill>
                  <a:prstClr val="white"/>
                </a:solidFill>
              </a:rPr>
              <a:t>normal</a:t>
            </a:r>
            <a:r>
              <a:rPr lang="fi-FI" sz="1200" dirty="0" smtClean="0">
                <a:solidFill>
                  <a:prstClr val="white"/>
                </a:solidFill>
              </a:rPr>
              <a:t> HS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236296" y="1390245"/>
            <a:ext cx="1440160" cy="4320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i-FI" sz="1200" dirty="0" smtClean="0">
                <a:solidFill>
                  <a:prstClr val="white"/>
                </a:solidFill>
              </a:rPr>
              <a:t>OL LF </a:t>
            </a:r>
            <a:r>
              <a:rPr lang="fi-FI" sz="1200" dirty="0" err="1" smtClean="0">
                <a:solidFill>
                  <a:prstClr val="white"/>
                </a:solidFill>
              </a:rPr>
              <a:t>heater</a:t>
            </a:r>
            <a:r>
              <a:rPr lang="fi-FI" sz="1200" dirty="0" smtClean="0">
                <a:solidFill>
                  <a:prstClr val="white"/>
                </a:solidFill>
              </a:rPr>
              <a:t>, </a:t>
            </a:r>
            <a:r>
              <a:rPr lang="fi-FI" sz="1200" b="1" dirty="0" err="1" smtClean="0">
                <a:solidFill>
                  <a:prstClr val="white"/>
                </a:solidFill>
              </a:rPr>
              <a:t>super</a:t>
            </a:r>
            <a:r>
              <a:rPr lang="fi-FI" sz="1200" b="1" dirty="0" smtClean="0">
                <a:solidFill>
                  <a:prstClr val="white"/>
                </a:solidFill>
              </a:rPr>
              <a:t> HS</a:t>
            </a:r>
            <a:endParaRPr lang="en-US" sz="1200" b="1" dirty="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980728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dirty="0" err="1" smtClean="0">
                <a:solidFill>
                  <a:prstClr val="black"/>
                </a:solidFill>
                <a:latin typeface="Calibri"/>
              </a:rPr>
              <a:t>Bpeak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 in </a:t>
            </a:r>
            <a:r>
              <a:rPr lang="fi-FI" dirty="0" err="1" smtClean="0">
                <a:solidFill>
                  <a:prstClr val="black"/>
                </a:solidFill>
                <a:latin typeface="Calibri"/>
              </a:rPr>
              <a:t>mag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. = 0.81 T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5157192"/>
            <a:ext cx="8424936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dirty="0" smtClean="0">
                <a:solidFill>
                  <a:prstClr val="black"/>
                </a:solidFill>
              </a:rPr>
              <a:t>In the </a:t>
            </a:r>
            <a:r>
              <a:rPr lang="fi-FI" dirty="0" err="1" smtClean="0">
                <a:solidFill>
                  <a:prstClr val="black"/>
                </a:solidFill>
              </a:rPr>
              <a:t>heater</a:t>
            </a:r>
            <a:r>
              <a:rPr lang="fi-FI" dirty="0" smtClean="0">
                <a:solidFill>
                  <a:prstClr val="black"/>
                </a:solidFill>
              </a:rPr>
              <a:t> </a:t>
            </a:r>
            <a:r>
              <a:rPr lang="fi-FI" dirty="0" err="1" smtClean="0">
                <a:solidFill>
                  <a:prstClr val="black"/>
                </a:solidFill>
              </a:rPr>
              <a:t>delay</a:t>
            </a:r>
            <a:r>
              <a:rPr lang="fi-FI" dirty="0" smtClean="0">
                <a:solidFill>
                  <a:prstClr val="black"/>
                </a:solidFill>
              </a:rPr>
              <a:t> </a:t>
            </a:r>
            <a:r>
              <a:rPr lang="fi-FI" dirty="0" err="1" smtClean="0">
                <a:solidFill>
                  <a:prstClr val="black"/>
                </a:solidFill>
              </a:rPr>
              <a:t>simulation</a:t>
            </a:r>
            <a:r>
              <a:rPr lang="fi-FI" dirty="0" smtClean="0">
                <a:solidFill>
                  <a:prstClr val="black"/>
                </a:solidFill>
              </a:rPr>
              <a:t> the </a:t>
            </a:r>
            <a:r>
              <a:rPr lang="fi-FI" dirty="0" err="1" smtClean="0">
                <a:solidFill>
                  <a:prstClr val="black"/>
                </a:solidFill>
              </a:rPr>
              <a:t>conductor</a:t>
            </a:r>
            <a:r>
              <a:rPr lang="fi-FI" dirty="0" smtClean="0">
                <a:solidFill>
                  <a:prstClr val="black"/>
                </a:solidFill>
              </a:rPr>
              <a:t> </a:t>
            </a:r>
            <a:r>
              <a:rPr lang="fi-FI" dirty="0" err="1" smtClean="0">
                <a:solidFill>
                  <a:prstClr val="black"/>
                </a:solidFill>
              </a:rPr>
              <a:t>field</a:t>
            </a:r>
            <a:r>
              <a:rPr lang="fi-FI" dirty="0" smtClean="0">
                <a:solidFill>
                  <a:prstClr val="black"/>
                </a:solidFill>
              </a:rPr>
              <a:t> is </a:t>
            </a:r>
            <a:r>
              <a:rPr lang="fi-FI" dirty="0" err="1" smtClean="0">
                <a:solidFill>
                  <a:prstClr val="black"/>
                </a:solidFill>
              </a:rPr>
              <a:t>taken</a:t>
            </a:r>
            <a:r>
              <a:rPr lang="fi-FI" dirty="0" smtClean="0">
                <a:solidFill>
                  <a:prstClr val="black"/>
                </a:solidFill>
              </a:rPr>
              <a:t> at the </a:t>
            </a:r>
            <a:r>
              <a:rPr lang="fi-FI" dirty="0" err="1" smtClean="0">
                <a:solidFill>
                  <a:prstClr val="black"/>
                </a:solidFill>
              </a:rPr>
              <a:t>edge</a:t>
            </a:r>
            <a:r>
              <a:rPr lang="fi-FI" dirty="0" smtClean="0">
                <a:solidFill>
                  <a:prstClr val="black"/>
                </a:solidFill>
              </a:rPr>
              <a:t> of the </a:t>
            </a:r>
            <a:r>
              <a:rPr lang="fi-FI" dirty="0" err="1" smtClean="0">
                <a:solidFill>
                  <a:prstClr val="black"/>
                </a:solidFill>
              </a:rPr>
              <a:t>conductor</a:t>
            </a:r>
            <a:r>
              <a:rPr lang="fi-FI" dirty="0" smtClean="0">
                <a:solidFill>
                  <a:prstClr val="black"/>
                </a:solidFill>
              </a:rPr>
              <a:t>. </a:t>
            </a:r>
            <a:r>
              <a:rPr lang="fi-FI" dirty="0" err="1" smtClean="0">
                <a:solidFill>
                  <a:prstClr val="black"/>
                </a:solidFill>
              </a:rPr>
              <a:t>This</a:t>
            </a:r>
            <a:r>
              <a:rPr lang="fi-FI" dirty="0" smtClean="0">
                <a:solidFill>
                  <a:prstClr val="black"/>
                </a:solidFill>
              </a:rPr>
              <a:t> is </a:t>
            </a:r>
            <a:r>
              <a:rPr lang="fi-FI" dirty="0" err="1" smtClean="0">
                <a:solidFill>
                  <a:prstClr val="black"/>
                </a:solidFill>
              </a:rPr>
              <a:t>usually</a:t>
            </a:r>
            <a:r>
              <a:rPr lang="fi-FI" dirty="0" smtClean="0">
                <a:solidFill>
                  <a:prstClr val="black"/>
                </a:solidFill>
              </a:rPr>
              <a:t> the </a:t>
            </a:r>
            <a:r>
              <a:rPr lang="fi-FI" dirty="0" err="1" smtClean="0">
                <a:solidFill>
                  <a:prstClr val="black"/>
                </a:solidFill>
              </a:rPr>
              <a:t>maximum</a:t>
            </a:r>
            <a:r>
              <a:rPr lang="fi-FI" dirty="0" smtClean="0">
                <a:solidFill>
                  <a:prstClr val="black"/>
                </a:solidFill>
              </a:rPr>
              <a:t> </a:t>
            </a:r>
            <a:r>
              <a:rPr lang="fi-FI" dirty="0" err="1" smtClean="0">
                <a:solidFill>
                  <a:prstClr val="black"/>
                </a:solidFill>
              </a:rPr>
              <a:t>field</a:t>
            </a:r>
            <a:r>
              <a:rPr lang="fi-FI" dirty="0" smtClean="0">
                <a:solidFill>
                  <a:prstClr val="black"/>
                </a:solidFill>
              </a:rPr>
              <a:t> in the </a:t>
            </a:r>
            <a:r>
              <a:rPr lang="fi-FI" dirty="0" err="1" smtClean="0">
                <a:solidFill>
                  <a:prstClr val="black"/>
                </a:solidFill>
              </a:rPr>
              <a:t>conductor</a:t>
            </a:r>
            <a:r>
              <a:rPr lang="fi-FI" dirty="0" smtClean="0">
                <a:solidFill>
                  <a:prstClr val="black"/>
                </a:solidFill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b="1" u="sng" dirty="0" smtClean="0">
                <a:solidFill>
                  <a:srgbClr val="FF0000"/>
                </a:solidFill>
              </a:rPr>
              <a:t>For </a:t>
            </a:r>
            <a:r>
              <a:rPr lang="fi-FI" b="1" u="sng" dirty="0" err="1" smtClean="0">
                <a:solidFill>
                  <a:srgbClr val="FF0000"/>
                </a:solidFill>
              </a:rPr>
              <a:t>quench</a:t>
            </a:r>
            <a:r>
              <a:rPr lang="fi-FI" b="1" u="sng" dirty="0" smtClean="0">
                <a:solidFill>
                  <a:srgbClr val="FF0000"/>
                </a:solidFill>
              </a:rPr>
              <a:t> </a:t>
            </a:r>
            <a:r>
              <a:rPr lang="fi-FI" b="1" u="sng" dirty="0" err="1" smtClean="0">
                <a:solidFill>
                  <a:srgbClr val="FF0000"/>
                </a:solidFill>
              </a:rPr>
              <a:t>simulations</a:t>
            </a:r>
            <a:r>
              <a:rPr lang="fi-FI" b="1" u="sng" dirty="0" smtClean="0">
                <a:solidFill>
                  <a:srgbClr val="FF0000"/>
                </a:solidFill>
              </a:rPr>
              <a:t>: </a:t>
            </a:r>
            <a:r>
              <a:rPr lang="fi-FI" b="1" u="sng" dirty="0" err="1" smtClean="0">
                <a:solidFill>
                  <a:srgbClr val="FF0000"/>
                </a:solidFill>
              </a:rPr>
              <a:t>Associate</a:t>
            </a:r>
            <a:r>
              <a:rPr lang="fi-FI" b="1" u="sng" dirty="0" smtClean="0">
                <a:solidFill>
                  <a:srgbClr val="FF0000"/>
                </a:solidFill>
              </a:rPr>
              <a:t> the </a:t>
            </a:r>
            <a:r>
              <a:rPr lang="fi-FI" b="1" u="sng" dirty="0" err="1" smtClean="0">
                <a:solidFill>
                  <a:srgbClr val="FF0000"/>
                </a:solidFill>
              </a:rPr>
              <a:t>conductor</a:t>
            </a:r>
            <a:r>
              <a:rPr lang="fi-FI" b="1" u="sng" dirty="0" smtClean="0">
                <a:solidFill>
                  <a:srgbClr val="FF0000"/>
                </a:solidFill>
              </a:rPr>
              <a:t> </a:t>
            </a:r>
            <a:r>
              <a:rPr lang="fi-FI" b="1" u="sng" dirty="0" err="1" smtClean="0">
                <a:solidFill>
                  <a:srgbClr val="FF0000"/>
                </a:solidFill>
              </a:rPr>
              <a:t>maximum</a:t>
            </a:r>
            <a:r>
              <a:rPr lang="fi-FI" b="1" u="sng" dirty="0" smtClean="0">
                <a:solidFill>
                  <a:srgbClr val="FF0000"/>
                </a:solidFill>
              </a:rPr>
              <a:t> </a:t>
            </a:r>
            <a:r>
              <a:rPr lang="fi-FI" b="1" u="sng" dirty="0" err="1" smtClean="0">
                <a:solidFill>
                  <a:srgbClr val="FF0000"/>
                </a:solidFill>
              </a:rPr>
              <a:t>field</a:t>
            </a:r>
            <a:r>
              <a:rPr lang="fi-FI" b="1" u="sng" dirty="0" smtClean="0">
                <a:solidFill>
                  <a:srgbClr val="FF0000"/>
                </a:solidFill>
              </a:rPr>
              <a:t> to </a:t>
            </a:r>
            <a:r>
              <a:rPr lang="fi-FI" b="1" u="sng" dirty="0" err="1" smtClean="0">
                <a:solidFill>
                  <a:srgbClr val="FF0000"/>
                </a:solidFill>
              </a:rPr>
              <a:t>these</a:t>
            </a:r>
            <a:r>
              <a:rPr lang="fi-FI" b="1" u="sng" dirty="0" smtClean="0">
                <a:solidFill>
                  <a:srgbClr val="FF0000"/>
                </a:solidFill>
              </a:rPr>
              <a:t> </a:t>
            </a:r>
            <a:r>
              <a:rPr lang="fi-FI" b="1" u="sng" dirty="0" err="1" smtClean="0">
                <a:solidFill>
                  <a:srgbClr val="FF0000"/>
                </a:solidFill>
              </a:rPr>
              <a:t>delays</a:t>
            </a:r>
            <a:r>
              <a:rPr lang="fi-FI" b="1" u="sng" dirty="0" smtClean="0">
                <a:solidFill>
                  <a:srgbClr val="FF0000"/>
                </a:solidFill>
              </a:rPr>
              <a:t>.</a:t>
            </a:r>
            <a:endParaRPr lang="en-US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04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Simulated</a:t>
            </a:r>
            <a:r>
              <a:rPr lang="fi-FI" dirty="0" smtClean="0"/>
              <a:t> </a:t>
            </a:r>
            <a:r>
              <a:rPr lang="fi-FI" dirty="0" err="1" smtClean="0"/>
              <a:t>delays</a:t>
            </a:r>
            <a:r>
              <a:rPr lang="fi-FI" dirty="0" smtClean="0"/>
              <a:t> at Imag = 16.5 </a:t>
            </a:r>
            <a:r>
              <a:rPr lang="fi-FI" dirty="0" err="1" smtClean="0"/>
              <a:t>kA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323529" y="1772816"/>
          <a:ext cx="8640960" cy="304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199"/>
                <a:gridCol w="1728192"/>
                <a:gridCol w="1728192"/>
                <a:gridCol w="1656185"/>
                <a:gridCol w="1728192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 smtClean="0"/>
                        <a:t>B at</a:t>
                      </a:r>
                      <a:r>
                        <a:rPr lang="fi-FI" baseline="0" dirty="0" smtClean="0"/>
                        <a:t> the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conductor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edge</a:t>
                      </a:r>
                      <a:r>
                        <a:rPr lang="fi-FI" baseline="0" dirty="0" smtClean="0"/>
                        <a:t> (T)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HS = 5 cm</a:t>
                      </a:r>
                    </a:p>
                    <a:p>
                      <a:r>
                        <a:rPr lang="fi-FI" dirty="0" smtClean="0"/>
                        <a:t>(150 W/cm</a:t>
                      </a:r>
                      <a:r>
                        <a:rPr lang="fi-FI" baseline="30000" dirty="0" smtClean="0"/>
                        <a:t>2</a:t>
                      </a:r>
                      <a:r>
                        <a:rPr lang="fi-FI" dirty="0" smtClean="0"/>
                        <a:t>)</a:t>
                      </a:r>
                    </a:p>
                    <a:p>
                      <a:r>
                        <a:rPr lang="fi-FI" u="sng" dirty="0" err="1" smtClean="0"/>
                        <a:t>Heater</a:t>
                      </a:r>
                      <a:r>
                        <a:rPr lang="fi-FI" u="sng" dirty="0" smtClean="0"/>
                        <a:t> </a:t>
                      </a:r>
                      <a:r>
                        <a:rPr lang="fi-FI" u="sng" dirty="0" err="1" smtClean="0"/>
                        <a:t>delay</a:t>
                      </a:r>
                      <a:r>
                        <a:rPr lang="fi-FI" u="sng" dirty="0" smtClean="0"/>
                        <a:t> (ms)</a:t>
                      </a:r>
                      <a:endParaRPr lang="en-US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HS = 10 cm</a:t>
                      </a:r>
                    </a:p>
                    <a:p>
                      <a:r>
                        <a:rPr lang="fi-FI" dirty="0" smtClean="0"/>
                        <a:t>(150 W/cm</a:t>
                      </a:r>
                      <a:r>
                        <a:rPr lang="fi-FI" baseline="30000" dirty="0" smtClean="0"/>
                        <a:t>2</a:t>
                      </a:r>
                      <a:r>
                        <a:rPr lang="fi-FI" dirty="0" smtClean="0"/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u="sng" dirty="0" err="1" smtClean="0"/>
                        <a:t>Heater</a:t>
                      </a:r>
                      <a:r>
                        <a:rPr lang="fi-FI" u="sng" dirty="0" smtClean="0"/>
                        <a:t> </a:t>
                      </a:r>
                      <a:r>
                        <a:rPr lang="fi-FI" u="sng" dirty="0" err="1" smtClean="0"/>
                        <a:t>delay</a:t>
                      </a:r>
                      <a:r>
                        <a:rPr lang="fi-FI" u="sng" dirty="0" smtClean="0"/>
                        <a:t> (ms)</a:t>
                      </a:r>
                      <a:endParaRPr lang="en-US" u="sng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HS = 6 cm</a:t>
                      </a:r>
                    </a:p>
                    <a:p>
                      <a:r>
                        <a:rPr lang="fi-FI" dirty="0" smtClean="0"/>
                        <a:t>(140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dirty="0" smtClean="0"/>
                        <a:t>W/cm</a:t>
                      </a:r>
                      <a:r>
                        <a:rPr lang="fi-FI" baseline="30000" dirty="0" smtClean="0"/>
                        <a:t>2</a:t>
                      </a:r>
                      <a:r>
                        <a:rPr lang="fi-FI" dirty="0" smtClean="0"/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u="sng" dirty="0" err="1" smtClean="0"/>
                        <a:t>Heater</a:t>
                      </a:r>
                      <a:r>
                        <a:rPr lang="fi-FI" u="sng" dirty="0" smtClean="0"/>
                        <a:t> </a:t>
                      </a:r>
                      <a:r>
                        <a:rPr lang="fi-FI" u="sng" dirty="0" err="1" smtClean="0"/>
                        <a:t>delay</a:t>
                      </a:r>
                      <a:r>
                        <a:rPr lang="fi-FI" u="sng" dirty="0" smtClean="0"/>
                        <a:t> (ms)</a:t>
                      </a:r>
                      <a:endParaRPr lang="en-US" u="sng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HS = 12 cm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dirty="0" smtClean="0"/>
                        <a:t>(140 W/cm</a:t>
                      </a:r>
                      <a:r>
                        <a:rPr lang="fi-FI" baseline="30000" dirty="0" smtClean="0"/>
                        <a:t>2</a:t>
                      </a:r>
                      <a:r>
                        <a:rPr lang="fi-FI" dirty="0" smtClean="0"/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u="sng" dirty="0" err="1" smtClean="0"/>
                        <a:t>Heater</a:t>
                      </a:r>
                      <a:r>
                        <a:rPr lang="fi-FI" u="sng" dirty="0" smtClean="0"/>
                        <a:t> </a:t>
                      </a:r>
                      <a:r>
                        <a:rPr lang="fi-FI" u="sng" dirty="0" err="1" smtClean="0"/>
                        <a:t>delay</a:t>
                      </a:r>
                      <a:r>
                        <a:rPr lang="fi-FI" u="sng" dirty="0" smtClean="0"/>
                        <a:t> (ms)</a:t>
                      </a:r>
                      <a:endParaRPr lang="en-US" u="sng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9.1 </a:t>
                      </a:r>
                      <a:r>
                        <a:rPr lang="fi-FI" sz="1200" dirty="0" smtClean="0"/>
                        <a:t>(</a:t>
                      </a:r>
                      <a:r>
                        <a:rPr lang="fi-FI" sz="1200" dirty="0" err="1" smtClean="0"/>
                        <a:t>B/Bpeak</a:t>
                      </a:r>
                      <a:r>
                        <a:rPr lang="fi-FI" sz="1200" dirty="0" smtClean="0"/>
                        <a:t> = 0.8)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17.0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16.3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17.0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16.6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8.0 </a:t>
                      </a:r>
                      <a:r>
                        <a:rPr lang="fi-FI" sz="1200" dirty="0" smtClean="0"/>
                        <a:t>(</a:t>
                      </a:r>
                      <a:r>
                        <a:rPr lang="fi-FI" sz="1200" dirty="0" err="1" smtClean="0"/>
                        <a:t>B/Bpeak</a:t>
                      </a:r>
                      <a:r>
                        <a:rPr lang="fi-FI" sz="1200" dirty="0" smtClean="0"/>
                        <a:t> = 0.7)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19.7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18.7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19.8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19.2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6.8 </a:t>
                      </a:r>
                      <a:r>
                        <a:rPr lang="fi-FI" sz="1200" dirty="0" smtClean="0"/>
                        <a:t>(</a:t>
                      </a:r>
                      <a:r>
                        <a:rPr lang="fi-FI" sz="1200" dirty="0" err="1" smtClean="0"/>
                        <a:t>B/Bpeak</a:t>
                      </a:r>
                      <a:r>
                        <a:rPr lang="fi-FI" sz="1200" dirty="0" smtClean="0"/>
                        <a:t> = 0.6)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22.7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21.3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22.8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21.9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5.7 </a:t>
                      </a:r>
                      <a:r>
                        <a:rPr lang="fi-FI" sz="1200" dirty="0" smtClean="0"/>
                        <a:t>(</a:t>
                      </a:r>
                      <a:r>
                        <a:rPr lang="fi-FI" sz="1200" dirty="0" err="1" smtClean="0"/>
                        <a:t>B/Bpeak</a:t>
                      </a:r>
                      <a:r>
                        <a:rPr lang="fi-FI" sz="1200" dirty="0" smtClean="0"/>
                        <a:t> = 0.5)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26.1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24.1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26.2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24.8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4.6 </a:t>
                      </a:r>
                      <a:r>
                        <a:rPr lang="fi-FI" sz="1200" dirty="0" smtClean="0"/>
                        <a:t>(</a:t>
                      </a:r>
                      <a:r>
                        <a:rPr lang="fi-FI" sz="1200" dirty="0" err="1" smtClean="0"/>
                        <a:t>B/Bpeak</a:t>
                      </a:r>
                      <a:r>
                        <a:rPr lang="fi-FI" sz="1200" dirty="0" smtClean="0"/>
                        <a:t> = 0.4)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30.0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27.1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30.2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28.0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MQXF Magnets &amp; Protection 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C8F1-6632-4B59-9DBB-18E8932AA53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2195736" y="1410213"/>
            <a:ext cx="1440160" cy="4320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i-FI" sz="1200" dirty="0" smtClean="0">
                <a:solidFill>
                  <a:prstClr val="white"/>
                </a:solidFill>
              </a:rPr>
              <a:t>OL HF </a:t>
            </a:r>
            <a:r>
              <a:rPr lang="fi-FI" sz="1200" dirty="0" err="1" smtClean="0">
                <a:solidFill>
                  <a:prstClr val="white"/>
                </a:solidFill>
              </a:rPr>
              <a:t>heater</a:t>
            </a:r>
            <a:r>
              <a:rPr lang="fi-FI" sz="1200" dirty="0" smtClean="0">
                <a:solidFill>
                  <a:prstClr val="white"/>
                </a:solidFill>
              </a:rPr>
              <a:t>, </a:t>
            </a:r>
            <a:r>
              <a:rPr lang="fi-FI" sz="1200" dirty="0" err="1" smtClean="0">
                <a:solidFill>
                  <a:prstClr val="white"/>
                </a:solidFill>
              </a:rPr>
              <a:t>normal</a:t>
            </a:r>
            <a:r>
              <a:rPr lang="fi-FI" sz="1200" dirty="0" smtClean="0">
                <a:solidFill>
                  <a:prstClr val="white"/>
                </a:solidFill>
              </a:rPr>
              <a:t> HS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851920" y="1410213"/>
            <a:ext cx="1546696" cy="4320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i-FI" sz="1200" dirty="0" smtClean="0">
                <a:solidFill>
                  <a:prstClr val="white"/>
                </a:solidFill>
              </a:rPr>
              <a:t>OL HF </a:t>
            </a:r>
            <a:r>
              <a:rPr lang="fi-FI" sz="1200" dirty="0" err="1" smtClean="0">
                <a:solidFill>
                  <a:prstClr val="white"/>
                </a:solidFill>
              </a:rPr>
              <a:t>heater</a:t>
            </a:r>
            <a:r>
              <a:rPr lang="fi-FI" sz="1200" dirty="0" smtClean="0">
                <a:solidFill>
                  <a:prstClr val="white"/>
                </a:solidFill>
              </a:rPr>
              <a:t>, </a:t>
            </a:r>
            <a:r>
              <a:rPr lang="fi-FI" sz="1200" dirty="0" err="1" smtClean="0">
                <a:solidFill>
                  <a:prstClr val="white"/>
                </a:solidFill>
              </a:rPr>
              <a:t>super</a:t>
            </a:r>
            <a:r>
              <a:rPr lang="fi-FI" sz="1200" dirty="0" smtClean="0">
                <a:solidFill>
                  <a:prstClr val="white"/>
                </a:solidFill>
              </a:rPr>
              <a:t> HS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580112" y="1410213"/>
            <a:ext cx="1440160" cy="4320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i-FI" sz="1200" dirty="0" smtClean="0">
                <a:solidFill>
                  <a:prstClr val="white"/>
                </a:solidFill>
              </a:rPr>
              <a:t>OL LF </a:t>
            </a:r>
            <a:r>
              <a:rPr lang="fi-FI" sz="1200" dirty="0" err="1" smtClean="0">
                <a:solidFill>
                  <a:prstClr val="white"/>
                </a:solidFill>
              </a:rPr>
              <a:t>heater</a:t>
            </a:r>
            <a:r>
              <a:rPr lang="fi-FI" sz="1200" dirty="0" smtClean="0">
                <a:solidFill>
                  <a:prstClr val="white"/>
                </a:solidFill>
              </a:rPr>
              <a:t>, </a:t>
            </a:r>
            <a:r>
              <a:rPr lang="fi-FI" sz="1200" dirty="0" err="1" smtClean="0">
                <a:solidFill>
                  <a:prstClr val="white"/>
                </a:solidFill>
              </a:rPr>
              <a:t>normal</a:t>
            </a:r>
            <a:r>
              <a:rPr lang="fi-FI" sz="1200" dirty="0" smtClean="0">
                <a:solidFill>
                  <a:prstClr val="white"/>
                </a:solidFill>
              </a:rPr>
              <a:t> HS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236296" y="1390245"/>
            <a:ext cx="1440160" cy="43204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i-FI" sz="1200" dirty="0" smtClean="0">
                <a:solidFill>
                  <a:prstClr val="white"/>
                </a:solidFill>
              </a:rPr>
              <a:t>OL LF </a:t>
            </a:r>
            <a:r>
              <a:rPr lang="fi-FI" sz="1200" dirty="0" err="1" smtClean="0">
                <a:solidFill>
                  <a:prstClr val="white"/>
                </a:solidFill>
              </a:rPr>
              <a:t>heater</a:t>
            </a:r>
            <a:r>
              <a:rPr lang="fi-FI" sz="1200" dirty="0" smtClean="0">
                <a:solidFill>
                  <a:prstClr val="white"/>
                </a:solidFill>
              </a:rPr>
              <a:t>, </a:t>
            </a:r>
            <a:r>
              <a:rPr lang="fi-FI" sz="1200" dirty="0" err="1" smtClean="0">
                <a:solidFill>
                  <a:prstClr val="white"/>
                </a:solidFill>
              </a:rPr>
              <a:t>super</a:t>
            </a:r>
            <a:r>
              <a:rPr lang="fi-FI" sz="1200" dirty="0" smtClean="0">
                <a:solidFill>
                  <a:prstClr val="white"/>
                </a:solidFill>
              </a:rPr>
              <a:t> HS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7544" y="980728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dirty="0" err="1" smtClean="0">
                <a:solidFill>
                  <a:prstClr val="black"/>
                </a:solidFill>
                <a:latin typeface="Calibri"/>
              </a:rPr>
              <a:t>Bpeak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 in </a:t>
            </a:r>
            <a:r>
              <a:rPr lang="fi-FI" dirty="0" err="1" smtClean="0">
                <a:solidFill>
                  <a:prstClr val="black"/>
                </a:solidFill>
                <a:latin typeface="Calibri"/>
              </a:rPr>
              <a:t>mag</a:t>
            </a:r>
            <a:r>
              <a:rPr lang="fi-FI" dirty="0" smtClean="0">
                <a:solidFill>
                  <a:prstClr val="black"/>
                </a:solidFill>
                <a:latin typeface="Calibri"/>
              </a:rPr>
              <a:t>. = 11.4 T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5157192"/>
            <a:ext cx="8424936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dirty="0" smtClean="0">
                <a:solidFill>
                  <a:prstClr val="black"/>
                </a:solidFill>
              </a:rPr>
              <a:t>In the </a:t>
            </a:r>
            <a:r>
              <a:rPr lang="fi-FI" dirty="0" err="1" smtClean="0">
                <a:solidFill>
                  <a:prstClr val="black"/>
                </a:solidFill>
              </a:rPr>
              <a:t>heater</a:t>
            </a:r>
            <a:r>
              <a:rPr lang="fi-FI" dirty="0" smtClean="0">
                <a:solidFill>
                  <a:prstClr val="black"/>
                </a:solidFill>
              </a:rPr>
              <a:t> </a:t>
            </a:r>
            <a:r>
              <a:rPr lang="fi-FI" dirty="0" err="1" smtClean="0">
                <a:solidFill>
                  <a:prstClr val="black"/>
                </a:solidFill>
              </a:rPr>
              <a:t>delay</a:t>
            </a:r>
            <a:r>
              <a:rPr lang="fi-FI" dirty="0" smtClean="0">
                <a:solidFill>
                  <a:prstClr val="black"/>
                </a:solidFill>
              </a:rPr>
              <a:t> </a:t>
            </a:r>
            <a:r>
              <a:rPr lang="fi-FI" dirty="0" err="1" smtClean="0">
                <a:solidFill>
                  <a:prstClr val="black"/>
                </a:solidFill>
              </a:rPr>
              <a:t>simulation</a:t>
            </a:r>
            <a:r>
              <a:rPr lang="fi-FI" dirty="0" smtClean="0">
                <a:solidFill>
                  <a:prstClr val="black"/>
                </a:solidFill>
              </a:rPr>
              <a:t> the </a:t>
            </a:r>
            <a:r>
              <a:rPr lang="fi-FI" dirty="0" err="1" smtClean="0">
                <a:solidFill>
                  <a:prstClr val="black"/>
                </a:solidFill>
              </a:rPr>
              <a:t>conductor</a:t>
            </a:r>
            <a:r>
              <a:rPr lang="fi-FI" dirty="0" smtClean="0">
                <a:solidFill>
                  <a:prstClr val="black"/>
                </a:solidFill>
              </a:rPr>
              <a:t> </a:t>
            </a:r>
            <a:r>
              <a:rPr lang="fi-FI" dirty="0" err="1" smtClean="0">
                <a:solidFill>
                  <a:prstClr val="black"/>
                </a:solidFill>
              </a:rPr>
              <a:t>field</a:t>
            </a:r>
            <a:r>
              <a:rPr lang="fi-FI" dirty="0" smtClean="0">
                <a:solidFill>
                  <a:prstClr val="black"/>
                </a:solidFill>
              </a:rPr>
              <a:t> is </a:t>
            </a:r>
            <a:r>
              <a:rPr lang="fi-FI" dirty="0" err="1" smtClean="0">
                <a:solidFill>
                  <a:prstClr val="black"/>
                </a:solidFill>
              </a:rPr>
              <a:t>taken</a:t>
            </a:r>
            <a:r>
              <a:rPr lang="fi-FI" dirty="0" smtClean="0">
                <a:solidFill>
                  <a:prstClr val="black"/>
                </a:solidFill>
              </a:rPr>
              <a:t> at the </a:t>
            </a:r>
            <a:r>
              <a:rPr lang="fi-FI" dirty="0" err="1" smtClean="0">
                <a:solidFill>
                  <a:prstClr val="black"/>
                </a:solidFill>
              </a:rPr>
              <a:t>edge</a:t>
            </a:r>
            <a:r>
              <a:rPr lang="fi-FI" dirty="0" smtClean="0">
                <a:solidFill>
                  <a:prstClr val="black"/>
                </a:solidFill>
              </a:rPr>
              <a:t> of the </a:t>
            </a:r>
            <a:r>
              <a:rPr lang="fi-FI" dirty="0" err="1" smtClean="0">
                <a:solidFill>
                  <a:prstClr val="black"/>
                </a:solidFill>
              </a:rPr>
              <a:t>conductor</a:t>
            </a:r>
            <a:r>
              <a:rPr lang="fi-FI" dirty="0" smtClean="0">
                <a:solidFill>
                  <a:prstClr val="black"/>
                </a:solidFill>
              </a:rPr>
              <a:t>. </a:t>
            </a:r>
            <a:r>
              <a:rPr lang="fi-FI" dirty="0" err="1" smtClean="0">
                <a:solidFill>
                  <a:prstClr val="black"/>
                </a:solidFill>
              </a:rPr>
              <a:t>This</a:t>
            </a:r>
            <a:r>
              <a:rPr lang="fi-FI" dirty="0" smtClean="0">
                <a:solidFill>
                  <a:prstClr val="black"/>
                </a:solidFill>
              </a:rPr>
              <a:t> is </a:t>
            </a:r>
            <a:r>
              <a:rPr lang="fi-FI" dirty="0" err="1" smtClean="0">
                <a:solidFill>
                  <a:prstClr val="black"/>
                </a:solidFill>
              </a:rPr>
              <a:t>usually</a:t>
            </a:r>
            <a:r>
              <a:rPr lang="fi-FI" dirty="0" smtClean="0">
                <a:solidFill>
                  <a:prstClr val="black"/>
                </a:solidFill>
              </a:rPr>
              <a:t> the </a:t>
            </a:r>
            <a:r>
              <a:rPr lang="fi-FI" dirty="0" err="1" smtClean="0">
                <a:solidFill>
                  <a:prstClr val="black"/>
                </a:solidFill>
              </a:rPr>
              <a:t>maximum</a:t>
            </a:r>
            <a:r>
              <a:rPr lang="fi-FI" dirty="0" smtClean="0">
                <a:solidFill>
                  <a:prstClr val="black"/>
                </a:solidFill>
              </a:rPr>
              <a:t> </a:t>
            </a:r>
            <a:r>
              <a:rPr lang="fi-FI" dirty="0" err="1" smtClean="0">
                <a:solidFill>
                  <a:prstClr val="black"/>
                </a:solidFill>
              </a:rPr>
              <a:t>field</a:t>
            </a:r>
            <a:r>
              <a:rPr lang="fi-FI" dirty="0" smtClean="0">
                <a:solidFill>
                  <a:prstClr val="black"/>
                </a:solidFill>
              </a:rPr>
              <a:t> in the </a:t>
            </a:r>
            <a:r>
              <a:rPr lang="fi-FI" dirty="0" err="1" smtClean="0">
                <a:solidFill>
                  <a:prstClr val="black"/>
                </a:solidFill>
              </a:rPr>
              <a:t>conductor</a:t>
            </a:r>
            <a:r>
              <a:rPr lang="fi-FI" dirty="0" smtClean="0">
                <a:solidFill>
                  <a:prstClr val="black"/>
                </a:solidFill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i-FI" b="1" u="sng" dirty="0" smtClean="0">
                <a:solidFill>
                  <a:srgbClr val="FF0000"/>
                </a:solidFill>
              </a:rPr>
              <a:t>For </a:t>
            </a:r>
            <a:r>
              <a:rPr lang="fi-FI" b="1" u="sng" dirty="0" err="1" smtClean="0">
                <a:solidFill>
                  <a:srgbClr val="FF0000"/>
                </a:solidFill>
              </a:rPr>
              <a:t>quench</a:t>
            </a:r>
            <a:r>
              <a:rPr lang="fi-FI" b="1" u="sng" dirty="0" smtClean="0">
                <a:solidFill>
                  <a:srgbClr val="FF0000"/>
                </a:solidFill>
              </a:rPr>
              <a:t> </a:t>
            </a:r>
            <a:r>
              <a:rPr lang="fi-FI" b="1" u="sng" dirty="0" err="1" smtClean="0">
                <a:solidFill>
                  <a:srgbClr val="FF0000"/>
                </a:solidFill>
              </a:rPr>
              <a:t>simulations</a:t>
            </a:r>
            <a:r>
              <a:rPr lang="fi-FI" b="1" u="sng" dirty="0" smtClean="0">
                <a:solidFill>
                  <a:srgbClr val="FF0000"/>
                </a:solidFill>
              </a:rPr>
              <a:t>: </a:t>
            </a:r>
            <a:r>
              <a:rPr lang="fi-FI" b="1" u="sng" dirty="0" err="1" smtClean="0">
                <a:solidFill>
                  <a:srgbClr val="FF0000"/>
                </a:solidFill>
              </a:rPr>
              <a:t>Associate</a:t>
            </a:r>
            <a:r>
              <a:rPr lang="fi-FI" b="1" u="sng" dirty="0" smtClean="0">
                <a:solidFill>
                  <a:srgbClr val="FF0000"/>
                </a:solidFill>
              </a:rPr>
              <a:t> the </a:t>
            </a:r>
            <a:r>
              <a:rPr lang="fi-FI" b="1" u="sng" dirty="0" err="1" smtClean="0">
                <a:solidFill>
                  <a:srgbClr val="FF0000"/>
                </a:solidFill>
              </a:rPr>
              <a:t>conductor</a:t>
            </a:r>
            <a:r>
              <a:rPr lang="fi-FI" b="1" u="sng" dirty="0" smtClean="0">
                <a:solidFill>
                  <a:srgbClr val="FF0000"/>
                </a:solidFill>
              </a:rPr>
              <a:t> </a:t>
            </a:r>
            <a:r>
              <a:rPr lang="fi-FI" b="1" u="sng" dirty="0" err="1" smtClean="0">
                <a:solidFill>
                  <a:srgbClr val="FF0000"/>
                </a:solidFill>
              </a:rPr>
              <a:t>maximum</a:t>
            </a:r>
            <a:r>
              <a:rPr lang="fi-FI" b="1" u="sng" dirty="0" smtClean="0">
                <a:solidFill>
                  <a:srgbClr val="FF0000"/>
                </a:solidFill>
              </a:rPr>
              <a:t> </a:t>
            </a:r>
            <a:r>
              <a:rPr lang="fi-FI" b="1" u="sng" dirty="0" err="1" smtClean="0">
                <a:solidFill>
                  <a:srgbClr val="FF0000"/>
                </a:solidFill>
              </a:rPr>
              <a:t>field</a:t>
            </a:r>
            <a:r>
              <a:rPr lang="fi-FI" b="1" u="sng" dirty="0" smtClean="0">
                <a:solidFill>
                  <a:srgbClr val="FF0000"/>
                </a:solidFill>
              </a:rPr>
              <a:t> to </a:t>
            </a:r>
            <a:r>
              <a:rPr lang="fi-FI" b="1" u="sng" dirty="0" err="1" smtClean="0">
                <a:solidFill>
                  <a:srgbClr val="FF0000"/>
                </a:solidFill>
              </a:rPr>
              <a:t>these</a:t>
            </a:r>
            <a:r>
              <a:rPr lang="fi-FI" b="1" u="sng" dirty="0" smtClean="0">
                <a:solidFill>
                  <a:srgbClr val="FF0000"/>
                </a:solidFill>
              </a:rPr>
              <a:t> </a:t>
            </a:r>
            <a:r>
              <a:rPr lang="fi-FI" b="1" u="sng" dirty="0" err="1" smtClean="0">
                <a:solidFill>
                  <a:srgbClr val="FF0000"/>
                </a:solidFill>
              </a:rPr>
              <a:t>delays</a:t>
            </a:r>
            <a:r>
              <a:rPr lang="fi-FI" b="1" u="sng" dirty="0" smtClean="0">
                <a:solidFill>
                  <a:srgbClr val="FF0000"/>
                </a:solidFill>
              </a:rPr>
              <a:t>.</a:t>
            </a:r>
            <a:endParaRPr lang="en-US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49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Heater studies during MQXFS01 test</a:t>
            </a:r>
          </a:p>
          <a:p>
            <a:r>
              <a:rPr lang="en-US" dirty="0" smtClean="0"/>
              <a:t>Adjustment of </a:t>
            </a:r>
            <a:r>
              <a:rPr lang="en-US" dirty="0" err="1" smtClean="0"/>
              <a:t>CoHDA</a:t>
            </a:r>
            <a:r>
              <a:rPr lang="en-US" dirty="0" smtClean="0"/>
              <a:t> parameters (if needed)</a:t>
            </a:r>
          </a:p>
          <a:p>
            <a:r>
              <a:rPr lang="en-US" dirty="0" smtClean="0"/>
              <a:t>Adjustment of heater design w </a:t>
            </a:r>
            <a:r>
              <a:rPr lang="en-US" dirty="0" err="1" smtClean="0"/>
              <a:t>SuperHeating</a:t>
            </a:r>
            <a:r>
              <a:rPr lang="en-US" dirty="0" smtClean="0"/>
              <a:t> stations</a:t>
            </a:r>
          </a:p>
          <a:p>
            <a:r>
              <a:rPr lang="en-US" dirty="0" smtClean="0"/>
              <a:t>Fabrication of 2</a:t>
            </a:r>
            <a:r>
              <a:rPr lang="en-US" baseline="30000" dirty="0" smtClean="0"/>
              <a:t>nd</a:t>
            </a:r>
            <a:r>
              <a:rPr lang="en-US" dirty="0" smtClean="0"/>
              <a:t> generation MQXF heaters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065" y="4084132"/>
            <a:ext cx="8833870" cy="216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08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28</a:t>
            </a:fld>
            <a:endParaRPr lang="en-US" dirty="0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/>
          </p:nvPr>
        </p:nvGraphicFramePr>
        <p:xfrm>
          <a:off x="304800" y="1295400"/>
          <a:ext cx="3773158" cy="460927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{C4B1156A-380E-4F78-BDF5-A606A8083BF9}</a:tableStyleId>
              </a:tblPr>
              <a:tblGrid>
                <a:gridCol w="2539688"/>
                <a:gridCol w="1233470"/>
              </a:tblGrid>
              <a:tr h="27680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Aperture diameter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150 mm</a:t>
                      </a:r>
                      <a:endParaRPr lang="en-US" sz="1200" b="0" dirty="0"/>
                    </a:p>
                  </a:txBody>
                  <a:tcPr/>
                </a:tc>
              </a:tr>
              <a:tr h="276805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Gradient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132.6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T/m</a:t>
                      </a:r>
                      <a:endParaRPr lang="en-US" sz="1200" b="0" dirty="0"/>
                    </a:p>
                  </a:txBody>
                  <a:tcPr/>
                </a:tc>
              </a:tr>
              <a:tr h="276805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Nominal</a:t>
                      </a:r>
                      <a:r>
                        <a:rPr lang="en-US" sz="1200" b="1" baseline="0" dirty="0" smtClean="0"/>
                        <a:t> current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16470 A</a:t>
                      </a:r>
                      <a:endParaRPr lang="en-US" sz="1200" b="0" dirty="0"/>
                    </a:p>
                  </a:txBody>
                  <a:tcPr/>
                </a:tc>
              </a:tr>
              <a:tr h="276805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Magnetic stored energy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1.17 MJ/m</a:t>
                      </a:r>
                      <a:endParaRPr lang="en-US" sz="1200" b="0" dirty="0"/>
                    </a:p>
                  </a:txBody>
                  <a:tcPr/>
                </a:tc>
              </a:tr>
              <a:tr h="276805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Inductance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8.3 </a:t>
                      </a:r>
                      <a:r>
                        <a:rPr lang="en-US" sz="1200" b="0" dirty="0" err="1" smtClean="0"/>
                        <a:t>mH</a:t>
                      </a:r>
                      <a:r>
                        <a:rPr lang="en-US" sz="1200" b="0" dirty="0" smtClean="0"/>
                        <a:t>/m</a:t>
                      </a:r>
                      <a:endParaRPr lang="en-US" sz="1200" b="0" dirty="0"/>
                    </a:p>
                  </a:txBody>
                  <a:tcPr/>
                </a:tc>
              </a:tr>
              <a:tr h="276805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Magnetic length Q1/Q3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 x 4.2 m</a:t>
                      </a:r>
                      <a:endParaRPr lang="en-US" sz="1200" b="0" dirty="0"/>
                    </a:p>
                  </a:txBody>
                  <a:tcPr/>
                </a:tc>
              </a:tr>
              <a:tr h="276805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Magnetic length Q2a/Q2b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7.15 m</a:t>
                      </a:r>
                      <a:endParaRPr lang="en-US" sz="1200" b="0" dirty="0"/>
                    </a:p>
                  </a:txBody>
                  <a:tcPr/>
                </a:tc>
              </a:tr>
              <a:tr h="276805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Conductor peak field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11.4 T</a:t>
                      </a:r>
                      <a:endParaRPr lang="en-US" sz="1200" b="0" dirty="0"/>
                    </a:p>
                  </a:txBody>
                  <a:tcPr/>
                </a:tc>
              </a:tr>
              <a:tr h="276805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Operating temperature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1.9 K</a:t>
                      </a:r>
                      <a:endParaRPr lang="en-US" sz="1200" b="0" dirty="0"/>
                    </a:p>
                  </a:txBody>
                  <a:tcPr/>
                </a:tc>
              </a:tr>
              <a:tr h="276805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Strand</a:t>
                      </a:r>
                      <a:r>
                        <a:rPr lang="en-US" sz="1200" b="1" baseline="0" dirty="0" smtClean="0"/>
                        <a:t> diameter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0.850 mm</a:t>
                      </a:r>
                      <a:endParaRPr lang="en-US" sz="1200" b="0" dirty="0"/>
                    </a:p>
                  </a:txBody>
                  <a:tcPr/>
                </a:tc>
              </a:tr>
              <a:tr h="276805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Bare cable width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17.86 mm</a:t>
                      </a:r>
                      <a:endParaRPr lang="en-US" sz="1200" b="0" dirty="0"/>
                    </a:p>
                  </a:txBody>
                  <a:tcPr/>
                </a:tc>
              </a:tr>
              <a:tr h="403912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Bare cable thin/thick edge thickness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1.462/1.588 mm</a:t>
                      </a:r>
                      <a:endParaRPr lang="en-US" sz="1200" b="0" dirty="0"/>
                    </a:p>
                  </a:txBody>
                  <a:tcPr/>
                </a:tc>
              </a:tr>
              <a:tr h="276805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Insulation</a:t>
                      </a:r>
                      <a:r>
                        <a:rPr lang="en-US" sz="1200" b="1" baseline="0" dirty="0" smtClean="0"/>
                        <a:t> thickness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0.145 mm</a:t>
                      </a:r>
                      <a:endParaRPr lang="en-US" sz="1200" b="0" dirty="0"/>
                    </a:p>
                  </a:txBody>
                  <a:tcPr/>
                </a:tc>
              </a:tr>
              <a:tr h="276805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Number of strands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40</a:t>
                      </a:r>
                      <a:endParaRPr lang="en-US" sz="1200" b="0" dirty="0"/>
                    </a:p>
                  </a:txBody>
                  <a:tcPr/>
                </a:tc>
              </a:tr>
              <a:tr h="276805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Copper/non-copper ratio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</a:t>
                      </a:r>
                      <a:endParaRPr lang="en-US" sz="1200" b="0" dirty="0"/>
                    </a:p>
                  </a:txBody>
                  <a:tcPr/>
                </a:tc>
              </a:tr>
              <a:tr h="276805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Copper RRR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effectLst/>
                        </a:rPr>
                        <a:t>100</a:t>
                      </a:r>
                      <a:endParaRPr lang="en-US" sz="1200" b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143000"/>
            <a:ext cx="3852354" cy="3206231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0" y="457200"/>
            <a:ext cx="502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Georgia"/>
              </a:rPr>
              <a:t>1. Introduction</a:t>
            </a:r>
            <a:endParaRPr lang="en-US" sz="2000" b="1" dirty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4648200" y="4724400"/>
            <a:ext cx="358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latin typeface="Georgia"/>
              </a:rPr>
              <a:t>High stored energy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prstClr val="black"/>
                </a:solidFill>
                <a:latin typeface="Georgia"/>
              </a:rPr>
              <a:t>High peak field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dirty="0" smtClean="0">
              <a:solidFill>
                <a:prstClr val="black"/>
              </a:solidFill>
              <a:latin typeface="Georgia"/>
            </a:endParaRP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u="sng" dirty="0" smtClean="0">
                <a:solidFill>
                  <a:prstClr val="black"/>
                </a:solidFill>
                <a:latin typeface="Georgia"/>
              </a:rPr>
              <a:t>Protection challenging!</a:t>
            </a:r>
            <a:endParaRPr lang="en-US" u="sng" dirty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297FD5"/>
                </a:solidFill>
              </a:rPr>
              <a:t>MQXF Magnets &amp; Protection </a:t>
            </a:r>
            <a:endParaRPr lang="en-US" dirty="0">
              <a:solidFill>
                <a:srgbClr val="297F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10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87353-EDBC-4345-A2B1-D6136A0508FF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3218084"/>
            <a:ext cx="4229100" cy="1285847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51" y="1524000"/>
            <a:ext cx="4503299" cy="129540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228600" y="5181600"/>
            <a:ext cx="891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Georgia"/>
              </a:rPr>
              <a:t>Quench heaters have been designed using copper plating for </a:t>
            </a:r>
            <a:r>
              <a:rPr lang="en-US" b="1" dirty="0" smtClean="0">
                <a:solidFill>
                  <a:prstClr val="black"/>
                </a:solidFill>
                <a:latin typeface="Georgia"/>
              </a:rPr>
              <a:t>inner</a:t>
            </a:r>
            <a:r>
              <a:rPr lang="en-US" dirty="0" smtClean="0">
                <a:solidFill>
                  <a:prstClr val="black"/>
                </a:solidFill>
                <a:latin typeface="Georgia"/>
              </a:rPr>
              <a:t> and</a:t>
            </a:r>
            <a:r>
              <a:rPr lang="en-US" b="1" dirty="0" smtClean="0">
                <a:solidFill>
                  <a:prstClr val="black"/>
                </a:solidFill>
                <a:latin typeface="Georgia"/>
              </a:rPr>
              <a:t> outer </a:t>
            </a:r>
            <a:r>
              <a:rPr lang="en-US" dirty="0" smtClean="0">
                <a:solidFill>
                  <a:prstClr val="black"/>
                </a:solidFill>
                <a:latin typeface="Georgia"/>
              </a:rPr>
              <a:t>layer: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Georgia"/>
              </a:rPr>
              <a:t>Two strips on each side of the outer layer (“High Field” and “Low Field”)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  <a:latin typeface="Georgia"/>
              </a:rPr>
              <a:t>One strip on each side on the inner layer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Georgia"/>
              </a:rPr>
              <a:t>Inner layer 40% polyimide free </a:t>
            </a:r>
            <a:endParaRPr lang="en-US" dirty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0" y="457200"/>
            <a:ext cx="502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prstClr val="black"/>
                </a:solidFill>
                <a:latin typeface="Georgia"/>
              </a:rPr>
              <a:t>3. Quench heaters design</a:t>
            </a:r>
            <a:endParaRPr lang="en-US" sz="2000" b="1" dirty="0">
              <a:solidFill>
                <a:prstClr val="black"/>
              </a:solidFill>
              <a:latin typeface="Georgia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563462"/>
            <a:ext cx="4129706" cy="300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297FD5"/>
                </a:solidFill>
              </a:rPr>
              <a:t>MQXF Magnets &amp; Protection </a:t>
            </a:r>
            <a:endParaRPr lang="en-US" dirty="0">
              <a:solidFill>
                <a:srgbClr val="297F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08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Inner Triplet Magnets (MQXFA/B)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1"/>
            <a:ext cx="8458200" cy="3124200"/>
          </a:xfrm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dirty="0"/>
              <a:t>Operating gradient: </a:t>
            </a:r>
            <a:r>
              <a:rPr lang="en-GB" dirty="0">
                <a:solidFill>
                  <a:srgbClr val="FF0000"/>
                </a:solidFill>
              </a:rPr>
              <a:t>132.6 T/m</a:t>
            </a:r>
            <a:endParaRPr lang="en-GB" dirty="0"/>
          </a:p>
          <a:p>
            <a:pPr>
              <a:buFont typeface="Arial" charset="0"/>
              <a:buChar char="•"/>
              <a:defRPr/>
            </a:pPr>
            <a:r>
              <a:rPr lang="en-GB" dirty="0"/>
              <a:t>Coil aperture: </a:t>
            </a:r>
            <a:r>
              <a:rPr lang="en-GB" dirty="0">
                <a:solidFill>
                  <a:srgbClr val="FF0000"/>
                </a:solidFill>
              </a:rPr>
              <a:t>150 mm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/>
              <a:t>Q1/Q3 magnetic length: </a:t>
            </a:r>
            <a:r>
              <a:rPr lang="en-GB" dirty="0">
                <a:solidFill>
                  <a:srgbClr val="FF0000"/>
                </a:solidFill>
              </a:rPr>
              <a:t>4.2 + 4.2 m </a:t>
            </a:r>
          </a:p>
          <a:p>
            <a:pPr>
              <a:buFont typeface="Arial" charset="0"/>
              <a:buChar char="•"/>
              <a:defRPr/>
            </a:pPr>
            <a:r>
              <a:rPr lang="en-GB" dirty="0"/>
              <a:t>Q2 magnetic length: </a:t>
            </a:r>
            <a:r>
              <a:rPr lang="en-GB" dirty="0">
                <a:solidFill>
                  <a:srgbClr val="FF0000"/>
                </a:solidFill>
              </a:rPr>
              <a:t>7.15 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/>
              <a:t>Max outer diameter: </a:t>
            </a:r>
            <a:r>
              <a:rPr lang="en-GB" dirty="0">
                <a:solidFill>
                  <a:srgbClr val="FF0000"/>
                </a:solidFill>
              </a:rPr>
              <a:t>630 mm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/>
              <a:t>Operating temperature: </a:t>
            </a:r>
            <a:r>
              <a:rPr lang="en-GB" dirty="0">
                <a:solidFill>
                  <a:srgbClr val="FF0000"/>
                </a:solidFill>
              </a:rPr>
              <a:t>1.9 K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9" y="4495803"/>
            <a:ext cx="9100479" cy="2362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77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MQXFA/B Main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5410200" cy="4906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3011190"/>
              </p:ext>
            </p:extLst>
          </p:nvPr>
        </p:nvGraphicFramePr>
        <p:xfrm>
          <a:off x="19050" y="1144299"/>
          <a:ext cx="5562599" cy="4443173"/>
        </p:xfrm>
        <a:graphic>
          <a:graphicData uri="http://schemas.openxmlformats.org/drawingml/2006/table">
            <a:tbl>
              <a:tblPr firstCol="1" bandRow="1">
                <a:solidFill>
                  <a:schemeClr val="accent1">
                    <a:lumMod val="20000"/>
                    <a:lumOff val="80000"/>
                  </a:schemeClr>
                </a:solidFill>
              </a:tblPr>
              <a:tblGrid>
                <a:gridCol w="3231205"/>
                <a:gridCol w="978330"/>
                <a:gridCol w="1353064"/>
              </a:tblGrid>
              <a:tr h="3283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cap="small" dirty="0">
                          <a:effectLst/>
                        </a:rPr>
                        <a:t>Parameter</a:t>
                      </a:r>
                      <a:endParaRPr lang="en-US" sz="1800" cap="small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Unit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MQXFA/B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Coil aperture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150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Magnetic </a:t>
                      </a:r>
                      <a:r>
                        <a:rPr lang="en-US" sz="1800" dirty="0" smtClean="0">
                          <a:effectLst/>
                        </a:rPr>
                        <a:t>length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4.2/7.15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N. of layers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N. of turns </a:t>
                      </a:r>
                      <a:r>
                        <a:rPr lang="en-US" sz="1800" dirty="0" smtClean="0">
                          <a:effectLst/>
                        </a:rPr>
                        <a:t>Inner-Outer </a:t>
                      </a:r>
                      <a:r>
                        <a:rPr lang="en-US" sz="1800" dirty="0">
                          <a:effectLst/>
                        </a:rPr>
                        <a:t>layer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22</a:t>
                      </a:r>
                      <a:r>
                        <a:rPr lang="en-US" sz="1800" baseline="0" dirty="0" smtClean="0">
                          <a:effectLst/>
                        </a:rPr>
                        <a:t>-</a:t>
                      </a:r>
                      <a:r>
                        <a:rPr lang="en-US" sz="1800" dirty="0" smtClean="0">
                          <a:effectLst/>
                        </a:rPr>
                        <a:t>28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Operation temperature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K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1.9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Nominal </a:t>
                      </a:r>
                      <a:r>
                        <a:rPr lang="en-US" sz="1800" dirty="0" smtClean="0">
                          <a:effectLst/>
                        </a:rPr>
                        <a:t>gradient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T/m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132.6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Nominal current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kA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16.5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Peak field at nom. current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11.4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Stored energy at </a:t>
                      </a:r>
                      <a:r>
                        <a:rPr lang="en-US" sz="1800" dirty="0" smtClean="0">
                          <a:effectLst/>
                        </a:rPr>
                        <a:t>nom. </a:t>
                      </a:r>
                      <a:r>
                        <a:rPr lang="en-US" sz="1800" dirty="0" err="1" smtClean="0">
                          <a:effectLst/>
                        </a:rPr>
                        <a:t>curr</a:t>
                      </a:r>
                      <a:r>
                        <a:rPr lang="en-US" sz="1800" dirty="0" smtClean="0">
                          <a:effectLst/>
                        </a:rPr>
                        <a:t>.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MJ/m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1.2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Diff. inductance</a:t>
                      </a:r>
                      <a:endParaRPr lang="en-US" sz="18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mH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/m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F3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8.2</a:t>
                      </a:r>
                      <a:endParaRPr lang="en-US" sz="18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F3F6"/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Strand diameter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mm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0.85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Strand</a:t>
                      </a:r>
                      <a:r>
                        <a:rPr lang="en-US" sz="1800" baseline="0" dirty="0" smtClean="0">
                          <a:effectLst/>
                        </a:rPr>
                        <a:t> number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40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Cable</a:t>
                      </a:r>
                      <a:r>
                        <a:rPr lang="en-US" sz="1800" baseline="0" dirty="0" smtClean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width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mm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18.15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Cable mid thickness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mm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1.525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Keystone angle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0.4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" t="17461" r="18668" b="68755"/>
          <a:stretch>
            <a:fillRect/>
          </a:stretch>
        </p:blipFill>
        <p:spPr bwMode="auto">
          <a:xfrm rot="418775">
            <a:off x="772124" y="5938892"/>
            <a:ext cx="4056452" cy="44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313" b="5868"/>
          <a:stretch/>
        </p:blipFill>
        <p:spPr>
          <a:xfrm>
            <a:off x="5562600" y="4413279"/>
            <a:ext cx="3581400" cy="24447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850238"/>
            <a:ext cx="3581400" cy="3569362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5562600" y="3810000"/>
            <a:ext cx="35814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short model exceeded ultimate current at 1.9K </a:t>
            </a:r>
          </a:p>
          <a:p>
            <a:pPr algn="ctr"/>
            <a:r>
              <a:rPr lang="en-US" sz="2400" dirty="0" smtClean="0"/>
              <a:t>and 93% SSL at 4.5K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7054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Quench Protection Plan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76200" y="3439848"/>
            <a:ext cx="3200400" cy="249872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Elements:</a:t>
            </a:r>
          </a:p>
          <a:p>
            <a:r>
              <a:rPr lang="en-US" dirty="0" smtClean="0"/>
              <a:t>No Energy Extract.</a:t>
            </a:r>
          </a:p>
          <a:p>
            <a:r>
              <a:rPr lang="en-US" dirty="0" smtClean="0"/>
              <a:t>CLIQ units</a:t>
            </a:r>
            <a:endParaRPr lang="en-US" dirty="0"/>
          </a:p>
          <a:p>
            <a:r>
              <a:rPr lang="en-US" dirty="0" smtClean="0"/>
              <a:t>Heaters</a:t>
            </a:r>
          </a:p>
          <a:p>
            <a:r>
              <a:rPr lang="en-US" dirty="0" smtClean="0"/>
              <a:t>Instrumentation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3276600" y="3429000"/>
            <a:ext cx="5867400" cy="25095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Strategy:</a:t>
            </a:r>
          </a:p>
          <a:p>
            <a:r>
              <a:rPr lang="en-US" dirty="0" smtClean="0"/>
              <a:t>Heaters &amp; CLIQ provide redundancy</a:t>
            </a:r>
          </a:p>
          <a:p>
            <a:r>
              <a:rPr lang="en-US" dirty="0" smtClean="0"/>
              <a:t>Heaters can be optimized for low current (because there is no dump)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Some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heaters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may be “backup”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7938"/>
            <a:ext cx="9144000" cy="217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782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Detection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Instrumentation for Quench Detection:</a:t>
            </a:r>
          </a:p>
          <a:p>
            <a:r>
              <a:rPr lang="en-US" dirty="0" smtClean="0"/>
              <a:t>4 voltage taps </a:t>
            </a:r>
            <a:r>
              <a:rPr lang="en-US" dirty="0"/>
              <a:t>per coil </a:t>
            </a:r>
            <a:endParaRPr lang="en-US" dirty="0" smtClean="0"/>
          </a:p>
          <a:p>
            <a:pPr lvl="1"/>
            <a:r>
              <a:rPr lang="en-US" dirty="0" smtClean="0"/>
              <a:t>2 </a:t>
            </a:r>
            <a:r>
              <a:rPr lang="en-US" dirty="0"/>
              <a:t>VT per lead around Nb</a:t>
            </a:r>
            <a:r>
              <a:rPr lang="en-US" baseline="-25000" dirty="0"/>
              <a:t>3</a:t>
            </a:r>
            <a:r>
              <a:rPr lang="en-US" dirty="0"/>
              <a:t>Sn-NbTi </a:t>
            </a:r>
            <a:r>
              <a:rPr lang="en-US" dirty="0" smtClean="0"/>
              <a:t>splice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	</a:t>
            </a:r>
          </a:p>
          <a:p>
            <a:pPr marL="0" indent="0">
              <a:buNone/>
            </a:pPr>
            <a:r>
              <a:rPr lang="en-US" dirty="0" smtClean="0"/>
              <a:t>Detection:</a:t>
            </a:r>
          </a:p>
          <a:p>
            <a:r>
              <a:rPr lang="en-US" dirty="0" smtClean="0"/>
              <a:t>Threshold: 100 mV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t high current</a:t>
            </a:r>
          </a:p>
          <a:p>
            <a:r>
              <a:rPr lang="en-US" dirty="0" smtClean="0"/>
              <a:t>Verification: 10 ms</a:t>
            </a:r>
          </a:p>
          <a:p>
            <a:pPr marL="0" indent="0">
              <a:buNone/>
            </a:pPr>
            <a:endParaRPr lang="en-US" sz="1500" dirty="0" smtClean="0"/>
          </a:p>
          <a:p>
            <a:pPr marL="0" indent="0">
              <a:buNone/>
            </a:pPr>
            <a:r>
              <a:rPr lang="en-US" dirty="0" smtClean="0"/>
              <a:t>Power supply switch: </a:t>
            </a:r>
          </a:p>
          <a:p>
            <a:r>
              <a:rPr lang="en-US" dirty="0" smtClean="0"/>
              <a:t>delay: 5 ms</a:t>
            </a:r>
          </a:p>
          <a:p>
            <a:endParaRPr lang="en-US" dirty="0" smtClean="0"/>
          </a:p>
        </p:txBody>
      </p:sp>
      <p:pic>
        <p:nvPicPr>
          <p:cNvPr id="1026" name="Picture 2" descr="image00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4" t="10999" r="5438" b="55845"/>
          <a:stretch/>
        </p:blipFill>
        <p:spPr bwMode="auto">
          <a:xfrm>
            <a:off x="4533900" y="2819400"/>
            <a:ext cx="4267200" cy="1459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119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1"/>
            <a:ext cx="8458200" cy="2285999"/>
          </a:xfrm>
        </p:spPr>
        <p:txBody>
          <a:bodyPr/>
          <a:lstStyle/>
          <a:p>
            <a:r>
              <a:rPr lang="en-US" dirty="0" smtClean="0"/>
              <a:t>Coupling-Loss Induced Quench system</a:t>
            </a:r>
          </a:p>
          <a:p>
            <a:pPr lvl="1"/>
            <a:r>
              <a:rPr lang="en-US" dirty="0" smtClean="0"/>
              <a:t>Concept and validation presented by E. Ravaioli</a:t>
            </a:r>
          </a:p>
          <a:p>
            <a:pPr lvl="1"/>
            <a:r>
              <a:rPr lang="en-US" dirty="0" smtClean="0"/>
              <a:t>Next presentation for application to Inner Triplet Circuit and failure scenarios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038631"/>
            <a:ext cx="2846717" cy="3219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398318" y="3774124"/>
            <a:ext cx="5181600" cy="1901407"/>
            <a:chOff x="398318" y="3774124"/>
            <a:chExt cx="5181600" cy="1901407"/>
          </a:xfrm>
        </p:grpSpPr>
        <p:sp>
          <p:nvSpPr>
            <p:cNvPr id="7" name="TextBox 6"/>
            <p:cNvSpPr txBox="1"/>
            <p:nvPr/>
          </p:nvSpPr>
          <p:spPr>
            <a:xfrm>
              <a:off x="398318" y="5029200"/>
              <a:ext cx="5181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Note:  the failure of a CLIQ unit can be simulated by single magnet analysis because of the diodes</a:t>
              </a:r>
              <a:endParaRPr lang="en-US" dirty="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318" y="3774124"/>
              <a:ext cx="5105400" cy="12120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0187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002" y="1976438"/>
            <a:ext cx="3662998" cy="14763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Heaters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52553"/>
            <a:ext cx="8458200" cy="26574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Quench heaters have been designed using copper plating for inner and outer layer:</a:t>
            </a:r>
          </a:p>
          <a:p>
            <a:pPr lvl="1"/>
            <a:r>
              <a:rPr lang="en-US" dirty="0"/>
              <a:t>Two strips on each side of the outer layer </a:t>
            </a:r>
            <a:endParaRPr lang="en-US" dirty="0" smtClean="0"/>
          </a:p>
          <a:p>
            <a:pPr lvl="2"/>
            <a:r>
              <a:rPr lang="en-US" dirty="0" smtClean="0"/>
              <a:t>“</a:t>
            </a:r>
            <a:r>
              <a:rPr lang="en-US" dirty="0"/>
              <a:t>High Field” and “Low Field</a:t>
            </a:r>
            <a:r>
              <a:rPr lang="en-US" dirty="0" smtClean="0"/>
              <a:t>”</a:t>
            </a:r>
            <a:endParaRPr lang="en-US" dirty="0"/>
          </a:p>
          <a:p>
            <a:pPr lvl="1"/>
            <a:r>
              <a:rPr lang="en-US" dirty="0"/>
              <a:t>One strip on each side on the inner layer</a:t>
            </a:r>
          </a:p>
          <a:p>
            <a:pPr lvl="1"/>
            <a:r>
              <a:rPr lang="en-US" dirty="0"/>
              <a:t>Inner layer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40% polyimide free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MQXF Magnets &amp; Protection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49E4E-039F-472C-94D3-961E32C09AC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6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5572153"/>
            <a:ext cx="4229100" cy="1285847"/>
          </a:xfrm>
          <a:prstGeom prst="rect">
            <a:avLst/>
          </a:prstGeom>
        </p:spPr>
      </p:pic>
      <p:pic>
        <p:nvPicPr>
          <p:cNvPr id="7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01" y="4019058"/>
            <a:ext cx="4503299" cy="1295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" t="23585" r="16666" b="11374"/>
          <a:stretch/>
        </p:blipFill>
        <p:spPr>
          <a:xfrm>
            <a:off x="5105400" y="3895753"/>
            <a:ext cx="3735407" cy="22776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3743353"/>
            <a:ext cx="2113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Outer Layer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478" y="5324443"/>
            <a:ext cx="2113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Inner Layer</a:t>
            </a:r>
            <a:endParaRPr lang="en-US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31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18" descr="DSC04505.jpeg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4639" r="54076"/>
          <a:stretch/>
        </p:blipFill>
        <p:spPr>
          <a:xfrm>
            <a:off x="-762000" y="1262940"/>
            <a:ext cx="3276600" cy="405768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Post-test HQ02b (90 mm aperture) </a:t>
            </a:r>
            <a:br>
              <a:rPr lang="en-US" dirty="0"/>
            </a:br>
            <a:r>
              <a:rPr lang="en-US" dirty="0" smtClean="0"/>
              <a:t>bore</a:t>
            </a:r>
            <a:r>
              <a:rPr lang="en-US" dirty="0"/>
              <a:t>, viewed from 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1F497D"/>
                </a:solidFill>
              </a:rPr>
              <a:t>May 12, 2015</a:t>
            </a:r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1F497D"/>
                </a:solidFill>
              </a:rPr>
              <a:t>MQXF Quench Protection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E367E2-7312-354D-9D4D-C16211D355DA}" type="slidenum">
              <a:rPr lang="en-US" smtClean="0">
                <a:solidFill>
                  <a:srgbClr val="1F497D"/>
                </a:solidFill>
              </a:rPr>
              <a:pPr>
                <a:defRPr/>
              </a:pPr>
              <a:t>9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" y="1295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Heater bubble</a:t>
            </a:r>
            <a:endParaRPr lang="en-US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15" name="Straight Arrow Connector 14"/>
          <p:cNvCxnSpPr>
            <a:stCxn id="14" idx="2"/>
          </p:cNvCxnSpPr>
          <p:nvPr/>
        </p:nvCxnSpPr>
        <p:spPr>
          <a:xfrm>
            <a:off x="990600" y="1664732"/>
            <a:ext cx="304800" cy="10022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Content Placeholder 6" descr="DSC04504.jpeg"/>
          <p:cNvPicPr>
            <a:picLocks noChangeAspect="1"/>
          </p:cNvPicPr>
          <p:nvPr/>
        </p:nvPicPr>
        <p:blipFill rotWithShape="1">
          <a:blip r:embed="rId3"/>
          <a:srcRect l="33113" r="23628"/>
          <a:stretch/>
        </p:blipFill>
        <p:spPr bwMode="auto">
          <a:xfrm>
            <a:off x="2598963" y="1262940"/>
            <a:ext cx="2354037" cy="40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ounded Rectangular Callout 12"/>
          <p:cNvSpPr/>
          <p:nvPr/>
        </p:nvSpPr>
        <p:spPr>
          <a:xfrm>
            <a:off x="10886" y="5549220"/>
            <a:ext cx="3646714" cy="1295400"/>
          </a:xfrm>
          <a:prstGeom prst="wedgeRoundRectCallout">
            <a:avLst>
              <a:gd name="adj1" fmla="val -10481"/>
              <a:gd name="adj2" fmla="val -8630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prstClr val="black"/>
                </a:solidFill>
              </a:rPr>
              <a:t>Heaters on the Inner Layer may develop bubbles during operation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1" name="Content Placeholder 6"/>
          <p:cNvSpPr txBox="1">
            <a:spLocks/>
          </p:cNvSpPr>
          <p:nvPr/>
        </p:nvSpPr>
        <p:spPr bwMode="auto">
          <a:xfrm>
            <a:off x="5105401" y="1447799"/>
            <a:ext cx="4038600" cy="495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HQ02 quenched </a:t>
            </a:r>
            <a:r>
              <a:rPr lang="en-US" dirty="0"/>
              <a:t>many times, including </a:t>
            </a:r>
            <a:r>
              <a:rPr lang="en-US" dirty="0" smtClean="0"/>
              <a:t>many High Temperature quenches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 No heater failures</a:t>
            </a:r>
          </a:p>
          <a:p>
            <a:pPr>
              <a:buFont typeface="Wingdings" panose="05000000000000000000" pitchFamily="2" charset="2"/>
              <a:buChar char="è"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Porosity through the polyimide layer </a:t>
            </a:r>
            <a:r>
              <a:rPr lang="en-US" dirty="0" smtClean="0">
                <a:sym typeface="Wingdings" panose="05000000000000000000" pitchFamily="2" charset="2"/>
              </a:rPr>
              <a:t>should </a:t>
            </a:r>
            <a:r>
              <a:rPr lang="en-US" dirty="0">
                <a:sym typeface="Wingdings" panose="05000000000000000000" pitchFamily="2" charset="2"/>
              </a:rPr>
              <a:t>reduce this </a:t>
            </a:r>
            <a:r>
              <a:rPr lang="en-US" dirty="0" smtClean="0">
                <a:sym typeface="Wingdings" panose="05000000000000000000" pitchFamily="2" charset="2"/>
              </a:rPr>
              <a:t>problem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- Inspection in a few weeks</a:t>
            </a:r>
          </a:p>
          <a:p>
            <a:pPr>
              <a:buFont typeface="Wingdings" panose="05000000000000000000" pitchFamily="2" charset="2"/>
              <a:buChar char="è"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Font typeface="Arial" charset="0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1746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Urban">
  <a:themeElements>
    <a:clrScheme name="Custom 2">
      <a:dk1>
        <a:sysClr val="windowText" lastClr="000000"/>
      </a:dk1>
      <a:lt1>
        <a:sysClr val="window" lastClr="FFFFFF"/>
      </a:lt1>
      <a:dk2>
        <a:srgbClr val="072B6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142046</TotalTime>
  <Words>2670</Words>
  <Application>Microsoft Office PowerPoint</Application>
  <PresentationFormat>On-screen Show (4:3)</PresentationFormat>
  <Paragraphs>573</Paragraphs>
  <Slides>29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29</vt:i4>
      </vt:variant>
    </vt:vector>
  </HeadingPairs>
  <TitlesOfParts>
    <vt:vector size="48" baseType="lpstr">
      <vt:lpstr>ＭＳ Ｐゴシック</vt:lpstr>
      <vt:lpstr>Arial</vt:lpstr>
      <vt:lpstr>Calibri</vt:lpstr>
      <vt:lpstr>Courier New</vt:lpstr>
      <vt:lpstr>Georgia</vt:lpstr>
      <vt:lpstr>Times New Roman</vt:lpstr>
      <vt:lpstr>Trebuchet MS</vt:lpstr>
      <vt:lpstr>Wingdings</vt:lpstr>
      <vt:lpstr>Wingdings 2</vt:lpstr>
      <vt:lpstr>Office Theme</vt:lpstr>
      <vt:lpstr>Urban</vt:lpstr>
      <vt:lpstr>Tema di Office</vt:lpstr>
      <vt:lpstr>2_Office Theme</vt:lpstr>
      <vt:lpstr>3_Office Theme</vt:lpstr>
      <vt:lpstr>4_Office Theme</vt:lpstr>
      <vt:lpstr>6_Office Theme</vt:lpstr>
      <vt:lpstr>7_Office Theme</vt:lpstr>
      <vt:lpstr>5_Office Theme</vt:lpstr>
      <vt:lpstr>8_Office Theme</vt:lpstr>
      <vt:lpstr>Inner Triplet Magnets (MQXF)  and Protection</vt:lpstr>
      <vt:lpstr>Outline</vt:lpstr>
      <vt:lpstr>Inner Triplet Magnets (MQXFA/B)</vt:lpstr>
      <vt:lpstr>MQXFA/B Main Parameters</vt:lpstr>
      <vt:lpstr>Quench Protection Plan</vt:lpstr>
      <vt:lpstr>Quench Detection</vt:lpstr>
      <vt:lpstr>CLIQ</vt:lpstr>
      <vt:lpstr>Protection Heaters</vt:lpstr>
      <vt:lpstr>Post-test HQ02b (90 mm aperture)  bore, viewed from RE</vt:lpstr>
      <vt:lpstr>Heaters Optimization</vt:lpstr>
      <vt:lpstr>Protection at Low Current</vt:lpstr>
      <vt:lpstr>Quench Protection Simulations w/o CLIQ</vt:lpstr>
      <vt:lpstr>PowerPoint Presentation</vt:lpstr>
      <vt:lpstr>Hot Spot Temperature (w/o CLIQ)</vt:lpstr>
      <vt:lpstr>Peak Voltages (w/o CLIQ)</vt:lpstr>
      <vt:lpstr>Conclusions</vt:lpstr>
      <vt:lpstr>Back up Slides</vt:lpstr>
      <vt:lpstr>CoHDA: Code for Heater Delay Analysis</vt:lpstr>
      <vt:lpstr>PowerPoint Presentation</vt:lpstr>
      <vt:lpstr>Heater design parameters</vt:lpstr>
      <vt:lpstr>Heater delay simulation</vt:lpstr>
      <vt:lpstr>The concept of Super- Heating Stations</vt:lpstr>
      <vt:lpstr>OL HF geometry with 5-cm-long normal HS  and 10-cm-long Super-HS</vt:lpstr>
      <vt:lpstr>OL LF geometry with 6-cm-long normal HS  and 12-cm-long Super-HS</vt:lpstr>
      <vt:lpstr>Simulated delays at Imag = 1 kA</vt:lpstr>
      <vt:lpstr>Simulated delays at Imag = 16.5 kA</vt:lpstr>
      <vt:lpstr>Next Steps</vt:lpstr>
      <vt:lpstr>PowerPoint Presentation</vt:lpstr>
      <vt:lpstr>PowerPoint Presentation</vt:lpstr>
    </vt:vector>
  </TitlesOfParts>
  <Company>Lawrence Berkeley National Laboratory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PFerracin</dc:creator>
  <cp:lastModifiedBy>Giorgio Ambrosio x2297 12326N</cp:lastModifiedBy>
  <cp:revision>4802</cp:revision>
  <cp:lastPrinted>2015-10-16T22:47:21Z</cp:lastPrinted>
  <dcterms:created xsi:type="dcterms:W3CDTF">2008-08-27T20:23:58Z</dcterms:created>
  <dcterms:modified xsi:type="dcterms:W3CDTF">2016-03-21T10:05:29Z</dcterms:modified>
</cp:coreProperties>
</file>