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2" r:id="rId2"/>
    <p:sldId id="274" r:id="rId3"/>
    <p:sldId id="275" r:id="rId4"/>
    <p:sldId id="286" r:id="rId5"/>
    <p:sldId id="291" r:id="rId6"/>
    <p:sldId id="296" r:id="rId7"/>
    <p:sldId id="282" r:id="rId8"/>
    <p:sldId id="276" r:id="rId9"/>
    <p:sldId id="281" r:id="rId10"/>
    <p:sldId id="283" r:id="rId11"/>
    <p:sldId id="285" r:id="rId12"/>
    <p:sldId id="288" r:id="rId13"/>
    <p:sldId id="284" r:id="rId14"/>
    <p:sldId id="287" r:id="rId15"/>
    <p:sldId id="289" r:id="rId16"/>
    <p:sldId id="290" r:id="rId17"/>
    <p:sldId id="294" r:id="rId18"/>
    <p:sldId id="293" r:id="rId19"/>
    <p:sldId id="295" r:id="rId20"/>
    <p:sldId id="273" r:id="rId2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14" autoAdjust="0"/>
  </p:normalViewPr>
  <p:slideViewPr>
    <p:cSldViewPr snapToObjects="1" showGuides="1">
      <p:cViewPr varScale="1">
        <p:scale>
          <a:sx n="110" d="100"/>
          <a:sy n="110" d="100"/>
        </p:scale>
        <p:origin x="-10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21/03/16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6075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21/03/16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234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D. Wollmann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41511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41511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41511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41511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pic>
        <p:nvPicPr>
          <p:cNvPr id="8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41511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D. Wollmann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hyperlink" Target="https://espace.cern.ch/HiLumi/PLC/_layouts/15/WopiFrame.aspx?sourcedoc=/HiLumi/PLC/SiteAssets/HLLHC_Circuit_Parameters_V1_0.xlsx&amp;amp;action=default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Roadmap for Decisions</a:t>
            </a:r>
            <a:br>
              <a:rPr lang="en-US" dirty="0" smtClean="0"/>
            </a:br>
            <a:r>
              <a:rPr lang="en-US" sz="1800" dirty="0" smtClean="0"/>
              <a:t>Circuit Powering and Protection</a:t>
            </a: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80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Daniel Wollmann</a:t>
            </a:r>
          </a:p>
          <a:p>
            <a:r>
              <a:rPr lang="en-US" sz="1400" dirty="0" smtClean="0"/>
              <a:t>with Inputs from B. </a:t>
            </a:r>
            <a:r>
              <a:rPr lang="en-US" sz="1400" dirty="0" err="1" smtClean="0"/>
              <a:t>Auchmann</a:t>
            </a:r>
            <a:r>
              <a:rPr lang="en-US" sz="1400" dirty="0" smtClean="0"/>
              <a:t>, A. </a:t>
            </a:r>
            <a:r>
              <a:rPr lang="en-US" sz="1400" dirty="0" err="1" smtClean="0"/>
              <a:t>Ballarino</a:t>
            </a:r>
            <a:r>
              <a:rPr lang="en-US" sz="1400" dirty="0" smtClean="0"/>
              <a:t>, R. </a:t>
            </a:r>
            <a:r>
              <a:rPr lang="en-US" sz="1400" dirty="0" err="1" smtClean="0"/>
              <a:t>Denz</a:t>
            </a:r>
            <a:r>
              <a:rPr lang="en-US" sz="1400" dirty="0" smtClean="0"/>
              <a:t>, P. </a:t>
            </a:r>
            <a:r>
              <a:rPr lang="en-US" sz="1400" dirty="0" err="1" smtClean="0"/>
              <a:t>Fessia</a:t>
            </a:r>
            <a:r>
              <a:rPr lang="en-US" sz="1400" dirty="0" smtClean="0"/>
              <a:t>, V. Parma, H. </a:t>
            </a:r>
            <a:r>
              <a:rPr lang="en-US" sz="1400" dirty="0" err="1" smtClean="0"/>
              <a:t>Prin</a:t>
            </a:r>
            <a:r>
              <a:rPr lang="en-US" sz="1400" dirty="0" smtClean="0"/>
              <a:t>, </a:t>
            </a:r>
            <a:r>
              <a:rPr lang="en-US" sz="1400" dirty="0"/>
              <a:t>F. Rodrigues </a:t>
            </a:r>
            <a:r>
              <a:rPr lang="en-US" sz="1400" dirty="0" err="1"/>
              <a:t>Mateos</a:t>
            </a:r>
            <a:r>
              <a:rPr lang="en-US" sz="1400" dirty="0" smtClean="0"/>
              <a:t>, R. Schmidt, E. </a:t>
            </a:r>
            <a:r>
              <a:rPr lang="en-US" sz="1400" dirty="0" err="1" smtClean="0"/>
              <a:t>Todesco</a:t>
            </a:r>
            <a:r>
              <a:rPr lang="en-US" sz="1400" dirty="0" smtClean="0"/>
              <a:t>, A. </a:t>
            </a:r>
            <a:r>
              <a:rPr lang="en-US" sz="1400" dirty="0" err="1" smtClean="0"/>
              <a:t>Verweij</a:t>
            </a:r>
            <a:r>
              <a:rPr lang="en-US" sz="1400" dirty="0" smtClean="0"/>
              <a:t>, M. </a:t>
            </a:r>
            <a:r>
              <a:rPr lang="en-US" sz="1400" dirty="0" err="1" smtClean="0"/>
              <a:t>Zerlauth</a:t>
            </a:r>
            <a:endParaRPr lang="en-US" sz="1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371600" y="5899150"/>
            <a:ext cx="6480000" cy="48217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Conceptual Design </a:t>
            </a:r>
            <a:r>
              <a:rPr lang="en-US" dirty="0"/>
              <a:t>R</a:t>
            </a:r>
            <a:r>
              <a:rPr lang="en-US" dirty="0" smtClean="0"/>
              <a:t>eview of the Magnet Circuits for the HL-LHC  21.-23.03.2016  -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174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TimeLineCircuitRoadma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" t="10980" r="8829" b="44615"/>
          <a:stretch/>
        </p:blipFill>
        <p:spPr>
          <a:xfrm>
            <a:off x="-42816" y="980728"/>
            <a:ext cx="9186816" cy="3273287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536" y="-27384"/>
            <a:ext cx="6696304" cy="720000"/>
          </a:xfrm>
        </p:spPr>
        <p:txBody>
          <a:bodyPr/>
          <a:lstStyle/>
          <a:p>
            <a:pPr algn="l"/>
            <a:r>
              <a:rPr lang="en-US" dirty="0" smtClean="0"/>
              <a:t>Global time line and major milestones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3057" y="4725144"/>
            <a:ext cx="8784976" cy="1631206"/>
          </a:xfrm>
        </p:spPr>
        <p:txBody>
          <a:bodyPr numCol="1"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Finalizing parameter </a:t>
            </a:r>
            <a:r>
              <a:rPr lang="en-US" sz="2000" dirty="0" smtClean="0"/>
              <a:t>definition </a:t>
            </a:r>
            <a:r>
              <a:rPr lang="en-US" sz="2000" dirty="0" smtClean="0"/>
              <a:t>for </a:t>
            </a:r>
            <a:r>
              <a:rPr lang="en-US" sz="2000" dirty="0"/>
              <a:t>every circuit and </a:t>
            </a:r>
            <a:r>
              <a:rPr lang="en-US" sz="2000" dirty="0" smtClean="0"/>
              <a:t>all parts </a:t>
            </a:r>
            <a:r>
              <a:rPr lang="en-US" sz="2000" dirty="0"/>
              <a:t>of the circuits taking into account results of prototype </a:t>
            </a:r>
            <a:r>
              <a:rPr lang="en-US" sz="2000" dirty="0" smtClean="0"/>
              <a:t>tests (magnets</a:t>
            </a:r>
            <a:r>
              <a:rPr lang="en-US" sz="2000" dirty="0"/>
              <a:t>, </a:t>
            </a:r>
            <a:r>
              <a:rPr lang="en-US" sz="2000" dirty="0" smtClean="0"/>
              <a:t>sc. </a:t>
            </a:r>
            <a:r>
              <a:rPr lang="en-US" sz="2000" dirty="0"/>
              <a:t>link, bus bars, splices, warm cables, </a:t>
            </a:r>
            <a:r>
              <a:rPr lang="en-US" sz="2000" dirty="0" smtClean="0"/>
              <a:t>PCs, </a:t>
            </a:r>
            <a:r>
              <a:rPr lang="en-US" sz="2000" dirty="0"/>
              <a:t>instrumentation, </a:t>
            </a:r>
            <a:r>
              <a:rPr lang="en-US" sz="2000" dirty="0" smtClean="0"/>
              <a:t>controls, ELQA) </a:t>
            </a:r>
            <a:r>
              <a:rPr lang="en-US" sz="2000" dirty="0">
                <a:sym typeface="Wingdings"/>
              </a:rPr>
              <a:t></a:t>
            </a:r>
            <a:r>
              <a:rPr lang="en-US" sz="2000" dirty="0"/>
              <a:t> </a:t>
            </a:r>
            <a:r>
              <a:rPr lang="en-US" sz="2000" b="1" dirty="0"/>
              <a:t>Protection R&amp;D document for every </a:t>
            </a:r>
            <a:r>
              <a:rPr lang="en-US" sz="2000" b="1" dirty="0" smtClean="0"/>
              <a:t>circuit.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7092280" y="-27384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5"/>
                </a:solidFill>
              </a:rPr>
              <a:t>Available magnets for String III Phase 1 and Phase 2</a:t>
            </a:r>
            <a:endParaRPr lang="en-US" sz="1100" dirty="0">
              <a:solidFill>
                <a:schemeClr val="accent5"/>
              </a:solidFill>
            </a:endParaRPr>
          </a:p>
        </p:txBody>
      </p:sp>
      <p:cxnSp>
        <p:nvCxnSpPr>
          <p:cNvPr id="37" name="Straight Connector 36"/>
          <p:cNvCxnSpPr>
            <a:endCxn id="26" idx="0"/>
          </p:cNvCxnSpPr>
          <p:nvPr/>
        </p:nvCxnSpPr>
        <p:spPr>
          <a:xfrm flipH="1">
            <a:off x="1829123" y="1412776"/>
            <a:ext cx="6573" cy="2671962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187624" y="1484784"/>
            <a:ext cx="0" cy="2757790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7152" y="4242574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baseline update</a:t>
            </a:r>
            <a:endParaRPr lang="en-US" sz="8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7260654" y="332656"/>
            <a:ext cx="1847850" cy="705301"/>
            <a:chOff x="7188646" y="404664"/>
            <a:chExt cx="1847850" cy="705301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3"/>
            <a:srcRect l="2225" t="23748" r="55786" b="49960"/>
            <a:stretch/>
          </p:blipFill>
          <p:spPr>
            <a:xfrm>
              <a:off x="7188646" y="764704"/>
              <a:ext cx="1847850" cy="345261"/>
            </a:xfrm>
            <a:prstGeom prst="rect">
              <a:avLst/>
            </a:prstGeom>
          </p:spPr>
        </p:pic>
        <p:grpSp>
          <p:nvGrpSpPr>
            <p:cNvPr id="31" name="Group 30"/>
            <p:cNvGrpSpPr/>
            <p:nvPr/>
          </p:nvGrpSpPr>
          <p:grpSpPr>
            <a:xfrm>
              <a:off x="7188646" y="404664"/>
              <a:ext cx="1847850" cy="343045"/>
              <a:chOff x="3477509" y="5762625"/>
              <a:chExt cx="1847850" cy="343045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 rotWithShape="1">
              <a:blip r:embed="rId3"/>
              <a:srcRect l="2225" t="26346" r="55786" b="49960"/>
              <a:stretch/>
            </p:blipFill>
            <p:spPr>
              <a:xfrm>
                <a:off x="3477509" y="5762625"/>
                <a:ext cx="1847850" cy="311149"/>
              </a:xfrm>
              <a:prstGeom prst="rect">
                <a:avLst/>
              </a:prstGeom>
            </p:spPr>
          </p:pic>
          <p:sp>
            <p:nvSpPr>
              <p:cNvPr id="35" name="Rectangle 34"/>
              <p:cNvSpPr/>
              <p:nvPr/>
            </p:nvSpPr>
            <p:spPr>
              <a:xfrm>
                <a:off x="3624849" y="5902603"/>
                <a:ext cx="260350" cy="203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43880" y="531767"/>
            <a:ext cx="1785243" cy="903938"/>
            <a:chOff x="43880" y="531767"/>
            <a:chExt cx="1785243" cy="903938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692525" y="1210627"/>
              <a:ext cx="279075" cy="1301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785550" y="1037957"/>
              <a:ext cx="186050" cy="30281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43880" y="758597"/>
              <a:ext cx="86409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Conceptual Circuit Review</a:t>
              </a:r>
              <a:endParaRPr lang="en-US" sz="8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55576" y="531767"/>
              <a:ext cx="567680" cy="215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TDR.V1</a:t>
              </a:r>
              <a:endParaRPr lang="en-US" sz="800" dirty="0"/>
            </a:p>
          </p:txBody>
        </p:sp>
        <p:cxnSp>
          <p:nvCxnSpPr>
            <p:cNvPr id="49" name="Straight Connector 48"/>
            <p:cNvCxnSpPr>
              <a:stCxn id="48" idx="2"/>
            </p:cNvCxnSpPr>
            <p:nvPr/>
          </p:nvCxnSpPr>
          <p:spPr>
            <a:xfrm>
              <a:off x="1039416" y="747211"/>
              <a:ext cx="148208" cy="5892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1183755" y="758597"/>
              <a:ext cx="6453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C&amp;S Review</a:t>
              </a:r>
              <a:endParaRPr lang="en-US" sz="800" dirty="0"/>
            </a:p>
          </p:txBody>
        </p:sp>
        <p:cxnSp>
          <p:nvCxnSpPr>
            <p:cNvPr id="51" name="Straight Connector 50"/>
            <p:cNvCxnSpPr>
              <a:stCxn id="50" idx="2"/>
            </p:cNvCxnSpPr>
            <p:nvPr/>
          </p:nvCxnSpPr>
          <p:spPr>
            <a:xfrm flipH="1">
              <a:off x="1446908" y="1097151"/>
              <a:ext cx="59531" cy="243617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81882" y="1097151"/>
              <a:ext cx="7036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Space reservation</a:t>
              </a:r>
              <a:endParaRPr lang="en-US" sz="800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361071" y="4084738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protection documentation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741859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TimeLineCircuitRoadma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" t="10980" r="8829" b="44615"/>
          <a:stretch/>
        </p:blipFill>
        <p:spPr>
          <a:xfrm>
            <a:off x="-42816" y="980728"/>
            <a:ext cx="9186816" cy="3273287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536" y="-27384"/>
            <a:ext cx="6696304" cy="720000"/>
          </a:xfrm>
        </p:spPr>
        <p:txBody>
          <a:bodyPr/>
          <a:lstStyle/>
          <a:p>
            <a:pPr algn="l"/>
            <a:r>
              <a:rPr lang="en-US" dirty="0" smtClean="0"/>
              <a:t>Global time line and major milestones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3057" y="4869160"/>
            <a:ext cx="8784976" cy="1202592"/>
          </a:xfrm>
        </p:spPr>
        <p:txBody>
          <a:bodyPr numCol="1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Functional specifications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Integration review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E</a:t>
            </a:r>
            <a:r>
              <a:rPr lang="en-US" sz="2000" dirty="0" smtClean="0"/>
              <a:t>ngineering specifications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7092280" y="-27384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5"/>
                </a:solidFill>
              </a:rPr>
              <a:t>Available magnets for String III Phase 1 and Phase 2</a:t>
            </a:r>
            <a:endParaRPr lang="en-US" sz="1100" dirty="0">
              <a:solidFill>
                <a:schemeClr val="accent5"/>
              </a:solidFill>
            </a:endParaRPr>
          </a:p>
        </p:txBody>
      </p:sp>
      <p:cxnSp>
        <p:nvCxnSpPr>
          <p:cNvPr id="37" name="Straight Connector 36"/>
          <p:cNvCxnSpPr>
            <a:endCxn id="30" idx="0"/>
          </p:cNvCxnSpPr>
          <p:nvPr/>
        </p:nvCxnSpPr>
        <p:spPr>
          <a:xfrm flipH="1">
            <a:off x="1829123" y="1412776"/>
            <a:ext cx="6574" cy="2671962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43880" y="531767"/>
            <a:ext cx="1785243" cy="809001"/>
            <a:chOff x="43880" y="531767"/>
            <a:chExt cx="1785243" cy="809001"/>
          </a:xfrm>
        </p:grpSpPr>
        <p:cxnSp>
          <p:nvCxnSpPr>
            <p:cNvPr id="40" name="Straight Connector 39"/>
            <p:cNvCxnSpPr>
              <a:stCxn id="41" idx="2"/>
            </p:cNvCxnSpPr>
            <p:nvPr/>
          </p:nvCxnSpPr>
          <p:spPr>
            <a:xfrm>
              <a:off x="475928" y="1097151"/>
              <a:ext cx="495672" cy="243617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3880" y="758597"/>
              <a:ext cx="86409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Conceptual Circuit Review</a:t>
              </a:r>
              <a:endParaRPr lang="en-US" sz="8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55576" y="531767"/>
              <a:ext cx="567680" cy="215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TDR.V1</a:t>
              </a:r>
              <a:endParaRPr lang="en-US" sz="800" dirty="0"/>
            </a:p>
          </p:txBody>
        </p:sp>
        <p:cxnSp>
          <p:nvCxnSpPr>
            <p:cNvPr id="43" name="Straight Connector 42"/>
            <p:cNvCxnSpPr>
              <a:stCxn id="42" idx="2"/>
            </p:cNvCxnSpPr>
            <p:nvPr/>
          </p:nvCxnSpPr>
          <p:spPr>
            <a:xfrm>
              <a:off x="1039416" y="747211"/>
              <a:ext cx="148208" cy="5892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1183755" y="758597"/>
              <a:ext cx="6453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C&amp;S </a:t>
              </a:r>
              <a:r>
                <a:rPr lang="en-US" sz="800" dirty="0" err="1" smtClean="0"/>
                <a:t>Rview</a:t>
              </a:r>
              <a:endParaRPr lang="en-US" sz="800" dirty="0"/>
            </a:p>
          </p:txBody>
        </p:sp>
        <p:cxnSp>
          <p:nvCxnSpPr>
            <p:cNvPr id="45" name="Straight Connector 44"/>
            <p:cNvCxnSpPr>
              <a:stCxn id="44" idx="2"/>
            </p:cNvCxnSpPr>
            <p:nvPr/>
          </p:nvCxnSpPr>
          <p:spPr>
            <a:xfrm flipH="1">
              <a:off x="1446908" y="1097151"/>
              <a:ext cx="59531" cy="243617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1187624" y="1484784"/>
            <a:ext cx="0" cy="2757790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7152" y="4242574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baseline update</a:t>
            </a:r>
            <a:endParaRPr lang="en-US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1361071" y="4084738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protection documentation</a:t>
            </a:r>
            <a:endParaRPr lang="en-US" sz="800" dirty="0"/>
          </a:p>
        </p:txBody>
      </p:sp>
      <p:sp>
        <p:nvSpPr>
          <p:cNvPr id="31" name="Rectangle 30"/>
          <p:cNvSpPr/>
          <p:nvPr/>
        </p:nvSpPr>
        <p:spPr>
          <a:xfrm>
            <a:off x="1905000" y="3356992"/>
            <a:ext cx="794792" cy="727746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7260654" y="332656"/>
            <a:ext cx="1847850" cy="705301"/>
            <a:chOff x="7188646" y="404664"/>
            <a:chExt cx="1847850" cy="705301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3"/>
            <a:srcRect l="2225" t="23748" r="55786" b="49960"/>
            <a:stretch/>
          </p:blipFill>
          <p:spPr>
            <a:xfrm>
              <a:off x="7188646" y="764704"/>
              <a:ext cx="1847850" cy="345261"/>
            </a:xfrm>
            <a:prstGeom prst="rect">
              <a:avLst/>
            </a:prstGeom>
          </p:spPr>
        </p:pic>
        <p:grpSp>
          <p:nvGrpSpPr>
            <p:cNvPr id="36" name="Group 35"/>
            <p:cNvGrpSpPr/>
            <p:nvPr/>
          </p:nvGrpSpPr>
          <p:grpSpPr>
            <a:xfrm>
              <a:off x="7188646" y="404664"/>
              <a:ext cx="1847850" cy="343045"/>
              <a:chOff x="3477509" y="5762625"/>
              <a:chExt cx="1847850" cy="343045"/>
            </a:xfrm>
          </p:grpSpPr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3"/>
              <a:srcRect l="2225" t="26346" r="55786" b="49960"/>
              <a:stretch/>
            </p:blipFill>
            <p:spPr>
              <a:xfrm>
                <a:off x="3477509" y="5762625"/>
                <a:ext cx="1847850" cy="311149"/>
              </a:xfrm>
              <a:prstGeom prst="rect">
                <a:avLst/>
              </a:prstGeom>
            </p:spPr>
          </p:pic>
          <p:sp>
            <p:nvSpPr>
              <p:cNvPr id="46" name="Rectangle 45"/>
              <p:cNvSpPr/>
              <p:nvPr/>
            </p:nvSpPr>
            <p:spPr>
              <a:xfrm>
                <a:off x="3624849" y="5902603"/>
                <a:ext cx="260350" cy="203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43880" y="531767"/>
            <a:ext cx="1785243" cy="903938"/>
            <a:chOff x="43880" y="531767"/>
            <a:chExt cx="1785243" cy="903938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692525" y="1210627"/>
              <a:ext cx="279075" cy="1301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785550" y="1037957"/>
              <a:ext cx="186050" cy="30281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43880" y="758597"/>
              <a:ext cx="86409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Conceptual Circuit Review</a:t>
              </a:r>
              <a:endParaRPr lang="en-US" sz="8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55576" y="531767"/>
              <a:ext cx="567680" cy="215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TDR.V1</a:t>
              </a:r>
              <a:endParaRPr lang="en-US" sz="800" dirty="0"/>
            </a:p>
          </p:txBody>
        </p:sp>
        <p:cxnSp>
          <p:nvCxnSpPr>
            <p:cNvPr id="52" name="Straight Connector 51"/>
            <p:cNvCxnSpPr>
              <a:stCxn id="51" idx="2"/>
            </p:cNvCxnSpPr>
            <p:nvPr/>
          </p:nvCxnSpPr>
          <p:spPr>
            <a:xfrm>
              <a:off x="1039416" y="747211"/>
              <a:ext cx="148208" cy="5892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1183755" y="758597"/>
              <a:ext cx="6453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C&amp;S Review</a:t>
              </a:r>
              <a:endParaRPr lang="en-US" sz="800" dirty="0"/>
            </a:p>
          </p:txBody>
        </p:sp>
        <p:cxnSp>
          <p:nvCxnSpPr>
            <p:cNvPr id="54" name="Straight Connector 53"/>
            <p:cNvCxnSpPr>
              <a:stCxn id="53" idx="2"/>
            </p:cNvCxnSpPr>
            <p:nvPr/>
          </p:nvCxnSpPr>
          <p:spPr>
            <a:xfrm flipH="1">
              <a:off x="1446908" y="1097151"/>
              <a:ext cx="59531" cy="243617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81882" y="1097151"/>
              <a:ext cx="7036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Space reservation</a:t>
              </a:r>
              <a:endParaRPr lang="en-US" sz="800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121024" y="1484784"/>
            <a:ext cx="938809" cy="3074858"/>
            <a:chOff x="2121024" y="1484784"/>
            <a:chExt cx="938809" cy="3074858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2699792" y="1484784"/>
              <a:ext cx="0" cy="2723065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2555777" y="4221088"/>
              <a:ext cx="50405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Eng. Specs</a:t>
              </a:r>
              <a:endParaRPr lang="en-US" sz="800" dirty="0"/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2339752" y="1484784"/>
              <a:ext cx="0" cy="2723065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2121024" y="4221088"/>
              <a:ext cx="506760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/>
                <a:t>Funct</a:t>
              </a:r>
              <a:r>
                <a:rPr lang="en-US" sz="800" dirty="0" smtClean="0"/>
                <a:t>. Specs</a:t>
              </a:r>
              <a:endParaRPr lang="en-US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34489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TimeLineCircuitRoadma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" t="10980" r="8829" b="44615"/>
          <a:stretch/>
        </p:blipFill>
        <p:spPr>
          <a:xfrm>
            <a:off x="-42816" y="980728"/>
            <a:ext cx="9186816" cy="3273287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536" y="-27384"/>
            <a:ext cx="6696304" cy="720000"/>
          </a:xfrm>
        </p:spPr>
        <p:txBody>
          <a:bodyPr/>
          <a:lstStyle/>
          <a:p>
            <a:pPr algn="l"/>
            <a:r>
              <a:rPr lang="en-US" dirty="0" smtClean="0"/>
              <a:t>Global time line and major milestones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37383" y="5013176"/>
            <a:ext cx="8784976" cy="1058576"/>
          </a:xfrm>
        </p:spPr>
        <p:txBody>
          <a:bodyPr numCol="1"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Production </a:t>
            </a:r>
            <a:r>
              <a:rPr lang="en-US" sz="2000" dirty="0"/>
              <a:t>readiness </a:t>
            </a:r>
            <a:r>
              <a:rPr lang="en-US" sz="2000" dirty="0" smtClean="0"/>
              <a:t>reviews</a:t>
            </a:r>
            <a:endParaRPr lang="en-US" sz="2000" dirty="0"/>
          </a:p>
          <a:p>
            <a:pPr>
              <a:lnSpc>
                <a:spcPct val="120000"/>
              </a:lnSpc>
            </a:pPr>
            <a:r>
              <a:rPr lang="en-US" sz="2000" dirty="0" smtClean="0"/>
              <a:t>Procurement and Construction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7092280" y="-27384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5"/>
                </a:solidFill>
              </a:rPr>
              <a:t>Available magnets for String III Phase 1 and Phase 2</a:t>
            </a:r>
            <a:endParaRPr lang="en-US" sz="1100" dirty="0">
              <a:solidFill>
                <a:schemeClr val="accent5"/>
              </a:solidFill>
            </a:endParaRPr>
          </a:p>
        </p:txBody>
      </p:sp>
      <p:cxnSp>
        <p:nvCxnSpPr>
          <p:cNvPr id="37" name="Straight Connector 36"/>
          <p:cNvCxnSpPr>
            <a:endCxn id="30" idx="0"/>
          </p:cNvCxnSpPr>
          <p:nvPr/>
        </p:nvCxnSpPr>
        <p:spPr>
          <a:xfrm flipH="1">
            <a:off x="1829123" y="1412776"/>
            <a:ext cx="6574" cy="2671962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187624" y="1484784"/>
            <a:ext cx="0" cy="2757790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7152" y="4242574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baseline update</a:t>
            </a:r>
            <a:endParaRPr lang="en-US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1361071" y="4084738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protection documentation</a:t>
            </a:r>
            <a:endParaRPr lang="en-US" sz="800" dirty="0"/>
          </a:p>
        </p:txBody>
      </p:sp>
      <p:sp>
        <p:nvSpPr>
          <p:cNvPr id="36" name="Rectangle 35"/>
          <p:cNvSpPr/>
          <p:nvPr/>
        </p:nvSpPr>
        <p:spPr>
          <a:xfrm>
            <a:off x="2672172" y="3356992"/>
            <a:ext cx="1080120" cy="727746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7260654" y="332656"/>
            <a:ext cx="1847850" cy="705301"/>
            <a:chOff x="7188646" y="404664"/>
            <a:chExt cx="1847850" cy="705301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3"/>
            <a:srcRect l="2225" t="23748" r="55786" b="49960"/>
            <a:stretch/>
          </p:blipFill>
          <p:spPr>
            <a:xfrm>
              <a:off x="7188646" y="764704"/>
              <a:ext cx="1847850" cy="345261"/>
            </a:xfrm>
            <a:prstGeom prst="rect">
              <a:avLst/>
            </a:prstGeom>
          </p:spPr>
        </p:pic>
        <p:grpSp>
          <p:nvGrpSpPr>
            <p:cNvPr id="35" name="Group 34"/>
            <p:cNvGrpSpPr/>
            <p:nvPr/>
          </p:nvGrpSpPr>
          <p:grpSpPr>
            <a:xfrm>
              <a:off x="7188646" y="404664"/>
              <a:ext cx="1847850" cy="343045"/>
              <a:chOff x="3477509" y="5762625"/>
              <a:chExt cx="1847850" cy="343045"/>
            </a:xfrm>
          </p:grpSpPr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3"/>
              <a:srcRect l="2225" t="26346" r="55786" b="49960"/>
              <a:stretch/>
            </p:blipFill>
            <p:spPr>
              <a:xfrm>
                <a:off x="3477509" y="5762625"/>
                <a:ext cx="1847850" cy="311149"/>
              </a:xfrm>
              <a:prstGeom prst="rect">
                <a:avLst/>
              </a:prstGeom>
            </p:spPr>
          </p:pic>
          <p:sp>
            <p:nvSpPr>
              <p:cNvPr id="48" name="Rectangle 47"/>
              <p:cNvSpPr/>
              <p:nvPr/>
            </p:nvSpPr>
            <p:spPr>
              <a:xfrm>
                <a:off x="3624849" y="5902603"/>
                <a:ext cx="260350" cy="203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43880" y="531767"/>
            <a:ext cx="1785243" cy="903938"/>
            <a:chOff x="43880" y="531767"/>
            <a:chExt cx="1785243" cy="903938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692525" y="1210627"/>
              <a:ext cx="279075" cy="1301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785550" y="1037957"/>
              <a:ext cx="186050" cy="30281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43880" y="758597"/>
              <a:ext cx="86409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Conceptual Circuit Review</a:t>
              </a:r>
              <a:endParaRPr lang="en-US" sz="8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55576" y="531767"/>
              <a:ext cx="567680" cy="215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TDR.V1</a:t>
              </a:r>
              <a:endParaRPr lang="en-US" sz="800" dirty="0"/>
            </a:p>
          </p:txBody>
        </p:sp>
        <p:cxnSp>
          <p:nvCxnSpPr>
            <p:cNvPr id="54" name="Straight Connector 53"/>
            <p:cNvCxnSpPr>
              <a:stCxn id="53" idx="2"/>
            </p:cNvCxnSpPr>
            <p:nvPr/>
          </p:nvCxnSpPr>
          <p:spPr>
            <a:xfrm>
              <a:off x="1039416" y="747211"/>
              <a:ext cx="148208" cy="5892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1183755" y="758597"/>
              <a:ext cx="6453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C&amp;S Review</a:t>
              </a:r>
              <a:endParaRPr lang="en-US" sz="800" dirty="0"/>
            </a:p>
          </p:txBody>
        </p:sp>
        <p:cxnSp>
          <p:nvCxnSpPr>
            <p:cNvPr id="56" name="Straight Connector 55"/>
            <p:cNvCxnSpPr>
              <a:stCxn id="55" idx="2"/>
            </p:cNvCxnSpPr>
            <p:nvPr/>
          </p:nvCxnSpPr>
          <p:spPr>
            <a:xfrm flipH="1">
              <a:off x="1446908" y="1097151"/>
              <a:ext cx="59531" cy="243617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81882" y="1097151"/>
              <a:ext cx="7036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Space reservation</a:t>
              </a:r>
              <a:endParaRPr lang="en-US" sz="800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121024" y="1484784"/>
            <a:ext cx="938809" cy="3074858"/>
            <a:chOff x="2121024" y="1484784"/>
            <a:chExt cx="938809" cy="3074858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2699792" y="1484784"/>
              <a:ext cx="0" cy="2723065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555777" y="4221088"/>
              <a:ext cx="50405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Eng. Specs</a:t>
              </a:r>
              <a:endParaRPr lang="en-US" sz="800" dirty="0"/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2339752" y="1484784"/>
              <a:ext cx="0" cy="2723065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2121024" y="4221088"/>
              <a:ext cx="506760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/>
                <a:t>Funct</a:t>
              </a:r>
              <a:r>
                <a:rPr lang="en-US" sz="800" dirty="0" smtClean="0"/>
                <a:t>. Specs</a:t>
              </a:r>
              <a:endParaRPr lang="en-US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86056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TimeLineCircuitRoadma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" t="10980" r="8829" b="44615"/>
          <a:stretch/>
        </p:blipFill>
        <p:spPr>
          <a:xfrm>
            <a:off x="-42816" y="980728"/>
            <a:ext cx="9186816" cy="3273287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536" y="-27384"/>
            <a:ext cx="6696304" cy="720000"/>
          </a:xfrm>
        </p:spPr>
        <p:txBody>
          <a:bodyPr/>
          <a:lstStyle/>
          <a:p>
            <a:pPr algn="l"/>
            <a:r>
              <a:rPr lang="en-US" dirty="0" smtClean="0"/>
              <a:t>Global time line and major milestones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3057" y="4869160"/>
            <a:ext cx="8784976" cy="1279306"/>
          </a:xfrm>
        </p:spPr>
        <p:txBody>
          <a:bodyPr numCol="1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Specification of individual </a:t>
            </a:r>
            <a:r>
              <a:rPr lang="en-US" sz="2000" dirty="0"/>
              <a:t>system </a:t>
            </a:r>
            <a:r>
              <a:rPr lang="en-US" sz="2000" dirty="0" smtClean="0"/>
              <a:t>tests (IST).</a:t>
            </a:r>
            <a:endParaRPr lang="en-US" sz="2000" dirty="0"/>
          </a:p>
          <a:p>
            <a:pPr>
              <a:lnSpc>
                <a:spcPct val="120000"/>
              </a:lnSpc>
            </a:pPr>
            <a:r>
              <a:rPr lang="en-US" sz="2000" dirty="0" smtClean="0"/>
              <a:t>Hardware commissioning (HWC) procedures.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Specification of ELQA tests.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7092280" y="-27384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5"/>
                </a:solidFill>
              </a:rPr>
              <a:t>Available magnets for String III Phase 1 and Phase 2</a:t>
            </a:r>
            <a:endParaRPr lang="en-US" sz="1100" dirty="0">
              <a:solidFill>
                <a:schemeClr val="accent5"/>
              </a:solidFill>
            </a:endParaRPr>
          </a:p>
        </p:txBody>
      </p:sp>
      <p:cxnSp>
        <p:nvCxnSpPr>
          <p:cNvPr id="37" name="Straight Connector 36"/>
          <p:cNvCxnSpPr>
            <a:endCxn id="30" idx="0"/>
          </p:cNvCxnSpPr>
          <p:nvPr/>
        </p:nvCxnSpPr>
        <p:spPr>
          <a:xfrm flipH="1">
            <a:off x="1829123" y="1412776"/>
            <a:ext cx="6574" cy="2671962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187624" y="1484784"/>
            <a:ext cx="0" cy="2757790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7152" y="4242574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baseline update</a:t>
            </a:r>
            <a:endParaRPr lang="en-US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1361071" y="4084738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protection documentation</a:t>
            </a:r>
            <a:endParaRPr lang="en-US" sz="8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3851920" y="1412776"/>
            <a:ext cx="0" cy="2795073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7260654" y="332656"/>
            <a:ext cx="1847850" cy="705301"/>
            <a:chOff x="7188646" y="404664"/>
            <a:chExt cx="1847850" cy="705301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3"/>
            <a:srcRect l="2225" t="23748" r="55786" b="49960"/>
            <a:stretch/>
          </p:blipFill>
          <p:spPr>
            <a:xfrm>
              <a:off x="7188646" y="764704"/>
              <a:ext cx="1847850" cy="345261"/>
            </a:xfrm>
            <a:prstGeom prst="rect">
              <a:avLst/>
            </a:prstGeom>
          </p:spPr>
        </p:pic>
        <p:grpSp>
          <p:nvGrpSpPr>
            <p:cNvPr id="46" name="Group 45"/>
            <p:cNvGrpSpPr/>
            <p:nvPr/>
          </p:nvGrpSpPr>
          <p:grpSpPr>
            <a:xfrm>
              <a:off x="7188646" y="404664"/>
              <a:ext cx="1847850" cy="343045"/>
              <a:chOff x="3477509" y="5762625"/>
              <a:chExt cx="1847850" cy="343045"/>
            </a:xfrm>
          </p:grpSpPr>
          <p:pic>
            <p:nvPicPr>
              <p:cNvPr id="47" name="Picture 46"/>
              <p:cNvPicPr>
                <a:picLocks noChangeAspect="1"/>
              </p:cNvPicPr>
              <p:nvPr/>
            </p:nvPicPr>
            <p:blipFill rotWithShape="1">
              <a:blip r:embed="rId3"/>
              <a:srcRect l="2225" t="26346" r="55786" b="49960"/>
              <a:stretch/>
            </p:blipFill>
            <p:spPr>
              <a:xfrm>
                <a:off x="3477509" y="5762625"/>
                <a:ext cx="1847850" cy="311149"/>
              </a:xfrm>
              <a:prstGeom prst="rect">
                <a:avLst/>
              </a:prstGeom>
            </p:spPr>
          </p:pic>
          <p:sp>
            <p:nvSpPr>
              <p:cNvPr id="48" name="Rectangle 47"/>
              <p:cNvSpPr/>
              <p:nvPr/>
            </p:nvSpPr>
            <p:spPr>
              <a:xfrm>
                <a:off x="3624849" y="5902603"/>
                <a:ext cx="260350" cy="203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43880" y="531767"/>
            <a:ext cx="1785243" cy="903938"/>
            <a:chOff x="43880" y="531767"/>
            <a:chExt cx="1785243" cy="903938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692525" y="1210627"/>
              <a:ext cx="279075" cy="1301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785550" y="1037957"/>
              <a:ext cx="186050" cy="30281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43880" y="758597"/>
              <a:ext cx="86409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Conceptual Circuit Review</a:t>
              </a:r>
              <a:endParaRPr lang="en-US" sz="8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55576" y="531767"/>
              <a:ext cx="567680" cy="215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TDR.V1</a:t>
              </a:r>
              <a:endParaRPr lang="en-US" sz="800" dirty="0"/>
            </a:p>
          </p:txBody>
        </p:sp>
        <p:cxnSp>
          <p:nvCxnSpPr>
            <p:cNvPr id="54" name="Straight Connector 53"/>
            <p:cNvCxnSpPr>
              <a:stCxn id="53" idx="2"/>
            </p:cNvCxnSpPr>
            <p:nvPr/>
          </p:nvCxnSpPr>
          <p:spPr>
            <a:xfrm>
              <a:off x="1039416" y="747211"/>
              <a:ext cx="148208" cy="5892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1183755" y="758597"/>
              <a:ext cx="6453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C&amp;S Review</a:t>
              </a:r>
              <a:endParaRPr lang="en-US" sz="800" dirty="0"/>
            </a:p>
          </p:txBody>
        </p:sp>
        <p:cxnSp>
          <p:nvCxnSpPr>
            <p:cNvPr id="56" name="Straight Connector 55"/>
            <p:cNvCxnSpPr>
              <a:stCxn id="55" idx="2"/>
            </p:cNvCxnSpPr>
            <p:nvPr/>
          </p:nvCxnSpPr>
          <p:spPr>
            <a:xfrm flipH="1">
              <a:off x="1446908" y="1097151"/>
              <a:ext cx="59531" cy="243617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81882" y="1097151"/>
              <a:ext cx="7036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Space reservation</a:t>
              </a:r>
              <a:endParaRPr lang="en-US" sz="800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2121024" y="1484784"/>
            <a:ext cx="938809" cy="3074858"/>
            <a:chOff x="2121024" y="1484784"/>
            <a:chExt cx="938809" cy="3074858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2699792" y="1484784"/>
              <a:ext cx="0" cy="2723065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2555777" y="4221088"/>
              <a:ext cx="50405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Eng. Specs</a:t>
              </a:r>
              <a:endParaRPr lang="en-US" sz="800" dirty="0"/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2339752" y="1484784"/>
              <a:ext cx="0" cy="2723065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2121024" y="4221088"/>
              <a:ext cx="506760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/>
                <a:t>Funct</a:t>
              </a:r>
              <a:r>
                <a:rPr lang="en-US" sz="800" dirty="0" smtClean="0"/>
                <a:t>. Specs</a:t>
              </a:r>
              <a:endParaRPr lang="en-US" sz="800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131840" y="4221088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IST-HWC-ELQA procedures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092052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TimeLineCircuitRoadma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" t="10980" r="8829" b="44615"/>
          <a:stretch/>
        </p:blipFill>
        <p:spPr>
          <a:xfrm>
            <a:off x="-42816" y="980728"/>
            <a:ext cx="9186816" cy="3273287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536" y="-27384"/>
            <a:ext cx="6696304" cy="720000"/>
          </a:xfrm>
        </p:spPr>
        <p:txBody>
          <a:bodyPr/>
          <a:lstStyle/>
          <a:p>
            <a:pPr algn="l"/>
            <a:r>
              <a:rPr lang="en-US" dirty="0" smtClean="0"/>
              <a:t>Global time line and major milestones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3057" y="5085184"/>
            <a:ext cx="8784976" cy="792088"/>
          </a:xfrm>
        </p:spPr>
        <p:txBody>
          <a:bodyPr numCol="1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Installation and commissioning for String III.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Installation and commissioning </a:t>
            </a:r>
            <a:r>
              <a:rPr lang="en-US" sz="2000" dirty="0" smtClean="0"/>
              <a:t>for 11T in LHC IP7.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7092280" y="-27384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5"/>
                </a:solidFill>
              </a:rPr>
              <a:t>Available magnets for String III Phase 1 and Phase 2</a:t>
            </a:r>
            <a:endParaRPr lang="en-US" sz="1100" dirty="0">
              <a:solidFill>
                <a:schemeClr val="accent5"/>
              </a:solidFill>
            </a:endParaRPr>
          </a:p>
        </p:txBody>
      </p:sp>
      <p:cxnSp>
        <p:nvCxnSpPr>
          <p:cNvPr id="37" name="Straight Connector 36"/>
          <p:cNvCxnSpPr>
            <a:endCxn id="30" idx="0"/>
          </p:cNvCxnSpPr>
          <p:nvPr/>
        </p:nvCxnSpPr>
        <p:spPr>
          <a:xfrm flipH="1">
            <a:off x="1829123" y="1412776"/>
            <a:ext cx="6574" cy="2671962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187624" y="1484784"/>
            <a:ext cx="0" cy="2757790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7152" y="4242574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baseline update</a:t>
            </a:r>
            <a:endParaRPr lang="en-US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1361071" y="4084738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protection documentation</a:t>
            </a:r>
            <a:endParaRPr lang="en-US" sz="800" dirty="0"/>
          </a:p>
        </p:txBody>
      </p:sp>
      <p:sp>
        <p:nvSpPr>
          <p:cNvPr id="48" name="Rectangle 47"/>
          <p:cNvSpPr/>
          <p:nvPr/>
        </p:nvSpPr>
        <p:spPr>
          <a:xfrm>
            <a:off x="3848299" y="1463298"/>
            <a:ext cx="795710" cy="275779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>
            <a:off x="3848298" y="1379849"/>
            <a:ext cx="1811" cy="2841239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131840" y="4221088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IST-HWC-ELQA procedures</a:t>
            </a:r>
            <a:endParaRPr lang="en-US" sz="8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7260654" y="332656"/>
            <a:ext cx="1847850" cy="705301"/>
            <a:chOff x="7188646" y="404664"/>
            <a:chExt cx="1847850" cy="705301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3"/>
            <a:srcRect l="2225" t="23748" r="55786" b="49960"/>
            <a:stretch/>
          </p:blipFill>
          <p:spPr>
            <a:xfrm>
              <a:off x="7188646" y="764704"/>
              <a:ext cx="1847850" cy="345261"/>
            </a:xfrm>
            <a:prstGeom prst="rect">
              <a:avLst/>
            </a:prstGeom>
          </p:spPr>
        </p:pic>
        <p:grpSp>
          <p:nvGrpSpPr>
            <p:cNvPr id="36" name="Group 35"/>
            <p:cNvGrpSpPr/>
            <p:nvPr/>
          </p:nvGrpSpPr>
          <p:grpSpPr>
            <a:xfrm>
              <a:off x="7188646" y="404664"/>
              <a:ext cx="1847850" cy="343045"/>
              <a:chOff x="3477509" y="5762625"/>
              <a:chExt cx="1847850" cy="343045"/>
            </a:xfrm>
          </p:grpSpPr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3"/>
              <a:srcRect l="2225" t="26346" r="55786" b="49960"/>
              <a:stretch/>
            </p:blipFill>
            <p:spPr>
              <a:xfrm>
                <a:off x="3477509" y="5762625"/>
                <a:ext cx="1847850" cy="311149"/>
              </a:xfrm>
              <a:prstGeom prst="rect">
                <a:avLst/>
              </a:prstGeom>
            </p:spPr>
          </p:pic>
          <p:sp>
            <p:nvSpPr>
              <p:cNvPr id="47" name="Rectangle 46"/>
              <p:cNvSpPr/>
              <p:nvPr/>
            </p:nvSpPr>
            <p:spPr>
              <a:xfrm>
                <a:off x="3624849" y="5902603"/>
                <a:ext cx="260350" cy="203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43880" y="531767"/>
            <a:ext cx="1785243" cy="903938"/>
            <a:chOff x="43880" y="531767"/>
            <a:chExt cx="1785243" cy="903938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692525" y="1210627"/>
              <a:ext cx="279075" cy="1301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785550" y="1037957"/>
              <a:ext cx="186050" cy="30281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43880" y="758597"/>
              <a:ext cx="86409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Conceptual Circuit Review</a:t>
              </a:r>
              <a:endParaRPr lang="en-US" sz="8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55576" y="531767"/>
              <a:ext cx="567680" cy="215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TDR.V1</a:t>
              </a:r>
              <a:endParaRPr lang="en-US" sz="800" dirty="0"/>
            </a:p>
          </p:txBody>
        </p:sp>
        <p:cxnSp>
          <p:nvCxnSpPr>
            <p:cNvPr id="57" name="Straight Connector 56"/>
            <p:cNvCxnSpPr>
              <a:stCxn id="56" idx="2"/>
            </p:cNvCxnSpPr>
            <p:nvPr/>
          </p:nvCxnSpPr>
          <p:spPr>
            <a:xfrm>
              <a:off x="1039416" y="747211"/>
              <a:ext cx="148208" cy="5892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1183755" y="758597"/>
              <a:ext cx="6453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C&amp;S Review</a:t>
              </a:r>
              <a:endParaRPr lang="en-US" sz="800" dirty="0"/>
            </a:p>
          </p:txBody>
        </p:sp>
        <p:cxnSp>
          <p:nvCxnSpPr>
            <p:cNvPr id="59" name="Straight Connector 58"/>
            <p:cNvCxnSpPr>
              <a:stCxn id="58" idx="2"/>
            </p:cNvCxnSpPr>
            <p:nvPr/>
          </p:nvCxnSpPr>
          <p:spPr>
            <a:xfrm flipH="1">
              <a:off x="1446908" y="1097151"/>
              <a:ext cx="59531" cy="243617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81882" y="1097151"/>
              <a:ext cx="7036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Space reservation</a:t>
              </a:r>
              <a:endParaRPr lang="en-US" sz="800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2121024" y="1484784"/>
            <a:ext cx="938809" cy="3074858"/>
            <a:chOff x="2121024" y="1484784"/>
            <a:chExt cx="938809" cy="3074858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2699792" y="1484784"/>
              <a:ext cx="0" cy="2723065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2555777" y="4221088"/>
              <a:ext cx="50405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Eng. Specs</a:t>
              </a:r>
              <a:endParaRPr lang="en-US" sz="800" dirty="0"/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2339752" y="1484784"/>
              <a:ext cx="0" cy="2723065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2121024" y="4221088"/>
              <a:ext cx="506760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/>
                <a:t>Funct</a:t>
              </a:r>
              <a:r>
                <a:rPr lang="en-US" sz="800" dirty="0" smtClean="0"/>
                <a:t>. Specs</a:t>
              </a:r>
              <a:endParaRPr lang="en-US" sz="800" dirty="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4103948" y="4221088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11T dipole &amp; String III commissioning</a:t>
            </a:r>
            <a:endParaRPr lang="en-US" sz="800" dirty="0"/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4550592" y="1412776"/>
            <a:ext cx="21408" cy="2841239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525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TimeLineCircuitRoadma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" t="10980" r="8829" b="44615"/>
          <a:stretch/>
        </p:blipFill>
        <p:spPr>
          <a:xfrm>
            <a:off x="-42816" y="980728"/>
            <a:ext cx="9186816" cy="3273287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4558685" y="1463298"/>
            <a:ext cx="1741507" cy="275779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536" y="-27384"/>
            <a:ext cx="6696304" cy="720000"/>
          </a:xfrm>
        </p:spPr>
        <p:txBody>
          <a:bodyPr/>
          <a:lstStyle/>
          <a:p>
            <a:pPr algn="l"/>
            <a:r>
              <a:rPr lang="en-US" dirty="0" smtClean="0"/>
              <a:t>Global time line and major milestones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3057" y="4797152"/>
            <a:ext cx="8784976" cy="1656184"/>
          </a:xfrm>
        </p:spPr>
        <p:txBody>
          <a:bodyPr numCol="1"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sz="1800" dirty="0" smtClean="0"/>
              <a:t>String III - Phase </a:t>
            </a:r>
            <a:r>
              <a:rPr lang="en-US" sz="1800" dirty="0"/>
              <a:t>I: </a:t>
            </a:r>
            <a:r>
              <a:rPr lang="en-US" sz="1800" dirty="0" smtClean="0"/>
              <a:t>Prototype tests </a:t>
            </a:r>
            <a:r>
              <a:rPr lang="en-US" sz="1800" dirty="0"/>
              <a:t>for all subsystems, verification of concepts, </a:t>
            </a:r>
            <a:r>
              <a:rPr lang="en-US" sz="1800" dirty="0" smtClean="0"/>
              <a:t>improvements, verification of IST and HWC procedures, </a:t>
            </a:r>
            <a:r>
              <a:rPr lang="en-US" sz="1800" dirty="0"/>
              <a:t>...</a:t>
            </a:r>
          </a:p>
          <a:p>
            <a:pPr>
              <a:lnSpc>
                <a:spcPct val="120000"/>
              </a:lnSpc>
            </a:pPr>
            <a:r>
              <a:rPr lang="en-US" sz="1800" dirty="0" smtClean="0"/>
              <a:t>String III - Phase </a:t>
            </a:r>
            <a:r>
              <a:rPr lang="en-US" sz="1800" dirty="0"/>
              <a:t>II: </a:t>
            </a:r>
            <a:r>
              <a:rPr lang="en-US" sz="1800" dirty="0" smtClean="0"/>
              <a:t>Final implementation and </a:t>
            </a:r>
            <a:r>
              <a:rPr lang="en-US" sz="1800" b="1" dirty="0" smtClean="0"/>
              <a:t>validation</a:t>
            </a:r>
            <a:r>
              <a:rPr lang="en-US" sz="1800" dirty="0" smtClean="0"/>
              <a:t> </a:t>
            </a:r>
            <a:r>
              <a:rPr lang="en-US" sz="1800" dirty="0"/>
              <a:t>of magnet, powering </a:t>
            </a:r>
            <a:r>
              <a:rPr lang="en-US" sz="1800" dirty="0" smtClean="0"/>
              <a:t>(excl</a:t>
            </a:r>
            <a:r>
              <a:rPr lang="en-US" sz="1800" dirty="0"/>
              <a:t>. final </a:t>
            </a:r>
            <a:r>
              <a:rPr lang="en-US" sz="1800" dirty="0" smtClean="0"/>
              <a:t>PCs), </a:t>
            </a:r>
            <a:r>
              <a:rPr lang="en-US" sz="1800" dirty="0"/>
              <a:t>detection, protection and operation (incl. commissioning</a:t>
            </a:r>
            <a:r>
              <a:rPr lang="en-US" sz="1800" dirty="0" smtClean="0"/>
              <a:t>).</a:t>
            </a:r>
            <a:endParaRPr lang="en-US" sz="1800" dirty="0"/>
          </a:p>
          <a:p>
            <a:pPr>
              <a:lnSpc>
                <a:spcPct val="120000"/>
              </a:lnSpc>
            </a:pPr>
            <a:r>
              <a:rPr lang="en-US" sz="1800" dirty="0" smtClean="0"/>
              <a:t>Operation of 11T dipole in RB circuits of sectors 67 and 78. </a:t>
            </a:r>
            <a:r>
              <a:rPr lang="en-US" sz="1800" dirty="0" smtClean="0">
                <a:sym typeface="Wingdings"/>
              </a:rPr>
              <a:t> 1</a:t>
            </a:r>
            <a:r>
              <a:rPr lang="en-US" sz="1800" baseline="30000" dirty="0" smtClean="0">
                <a:sym typeface="Wingdings"/>
              </a:rPr>
              <a:t>st</a:t>
            </a:r>
            <a:r>
              <a:rPr lang="en-US" sz="1800" dirty="0" smtClean="0">
                <a:sym typeface="Wingdings"/>
              </a:rPr>
              <a:t> Nb</a:t>
            </a:r>
            <a:r>
              <a:rPr lang="en-US" sz="1800" baseline="-25000" dirty="0" smtClean="0">
                <a:sym typeface="Wingdings"/>
              </a:rPr>
              <a:t>3</a:t>
            </a:r>
            <a:r>
              <a:rPr lang="en-US" sz="1800" dirty="0" smtClean="0">
                <a:sym typeface="Wingdings"/>
              </a:rPr>
              <a:t>Sn magnet in accelerator.</a:t>
            </a:r>
            <a:endParaRPr lang="en-US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D. Wollmann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7092280" y="-27384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5"/>
                </a:solidFill>
              </a:rPr>
              <a:t>Available magnets for String III Phase 1 and Phase 2</a:t>
            </a:r>
            <a:endParaRPr lang="en-US" sz="1100" dirty="0">
              <a:solidFill>
                <a:schemeClr val="accent5"/>
              </a:solidFill>
            </a:endParaRPr>
          </a:p>
        </p:txBody>
      </p:sp>
      <p:cxnSp>
        <p:nvCxnSpPr>
          <p:cNvPr id="37" name="Straight Connector 36"/>
          <p:cNvCxnSpPr>
            <a:endCxn id="30" idx="0"/>
          </p:cNvCxnSpPr>
          <p:nvPr/>
        </p:nvCxnSpPr>
        <p:spPr>
          <a:xfrm flipH="1">
            <a:off x="1829123" y="1412776"/>
            <a:ext cx="6574" cy="2671962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187624" y="1484784"/>
            <a:ext cx="0" cy="2757790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7152" y="4242574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baseline update</a:t>
            </a:r>
            <a:endParaRPr lang="en-US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1361071" y="4084738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protection documentation</a:t>
            </a:r>
            <a:endParaRPr lang="en-US" sz="8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3848298" y="1379849"/>
            <a:ext cx="1811" cy="2841239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endCxn id="29" idx="2"/>
          </p:cNvCxnSpPr>
          <p:nvPr/>
        </p:nvCxnSpPr>
        <p:spPr>
          <a:xfrm flipH="1">
            <a:off x="4550592" y="1412776"/>
            <a:ext cx="21408" cy="2841239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103948" y="4221088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11T dipole &amp; String III commissioning</a:t>
            </a:r>
            <a:endParaRPr lang="en-US" sz="8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7260654" y="332656"/>
            <a:ext cx="1847850" cy="705301"/>
            <a:chOff x="7188646" y="404664"/>
            <a:chExt cx="1847850" cy="705301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3"/>
            <a:srcRect l="2225" t="23748" r="55786" b="49960"/>
            <a:stretch/>
          </p:blipFill>
          <p:spPr>
            <a:xfrm>
              <a:off x="7188646" y="764704"/>
              <a:ext cx="1847850" cy="345261"/>
            </a:xfrm>
            <a:prstGeom prst="rect">
              <a:avLst/>
            </a:prstGeom>
          </p:spPr>
        </p:pic>
        <p:grpSp>
          <p:nvGrpSpPr>
            <p:cNvPr id="51" name="Group 50"/>
            <p:cNvGrpSpPr/>
            <p:nvPr/>
          </p:nvGrpSpPr>
          <p:grpSpPr>
            <a:xfrm>
              <a:off x="7188646" y="404664"/>
              <a:ext cx="1847850" cy="343045"/>
              <a:chOff x="3477509" y="5762625"/>
              <a:chExt cx="1847850" cy="343045"/>
            </a:xfrm>
          </p:grpSpPr>
          <p:pic>
            <p:nvPicPr>
              <p:cNvPr id="52" name="Picture 51"/>
              <p:cNvPicPr>
                <a:picLocks noChangeAspect="1"/>
              </p:cNvPicPr>
              <p:nvPr/>
            </p:nvPicPr>
            <p:blipFill rotWithShape="1">
              <a:blip r:embed="rId3"/>
              <a:srcRect l="2225" t="26346" r="55786" b="49960"/>
              <a:stretch/>
            </p:blipFill>
            <p:spPr>
              <a:xfrm>
                <a:off x="3477509" y="5762625"/>
                <a:ext cx="1847850" cy="311149"/>
              </a:xfrm>
              <a:prstGeom prst="rect">
                <a:avLst/>
              </a:prstGeom>
            </p:spPr>
          </p:pic>
          <p:sp>
            <p:nvSpPr>
              <p:cNvPr id="53" name="Rectangle 52"/>
              <p:cNvSpPr/>
              <p:nvPr/>
            </p:nvSpPr>
            <p:spPr>
              <a:xfrm>
                <a:off x="3624849" y="5902603"/>
                <a:ext cx="260350" cy="203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43880" y="531767"/>
            <a:ext cx="1785243" cy="903938"/>
            <a:chOff x="43880" y="531767"/>
            <a:chExt cx="1785243" cy="903938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692525" y="1210627"/>
              <a:ext cx="279075" cy="1301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85550" y="1037957"/>
              <a:ext cx="186050" cy="30281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3880" y="758597"/>
              <a:ext cx="86409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Conceptual Circuit Review</a:t>
              </a:r>
              <a:endParaRPr lang="en-US" sz="8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55576" y="531767"/>
              <a:ext cx="567680" cy="215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TDR.V1</a:t>
              </a:r>
              <a:endParaRPr lang="en-US" sz="800" dirty="0"/>
            </a:p>
          </p:txBody>
        </p:sp>
        <p:cxnSp>
          <p:nvCxnSpPr>
            <p:cNvPr id="59" name="Straight Connector 58"/>
            <p:cNvCxnSpPr>
              <a:stCxn id="58" idx="2"/>
            </p:cNvCxnSpPr>
            <p:nvPr/>
          </p:nvCxnSpPr>
          <p:spPr>
            <a:xfrm>
              <a:off x="1039416" y="747211"/>
              <a:ext cx="148208" cy="5892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1183755" y="758597"/>
              <a:ext cx="6453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C&amp;S Review</a:t>
              </a:r>
              <a:endParaRPr lang="en-US" sz="800" dirty="0"/>
            </a:p>
          </p:txBody>
        </p:sp>
        <p:cxnSp>
          <p:nvCxnSpPr>
            <p:cNvPr id="61" name="Straight Connector 60"/>
            <p:cNvCxnSpPr>
              <a:stCxn id="60" idx="2"/>
            </p:cNvCxnSpPr>
            <p:nvPr/>
          </p:nvCxnSpPr>
          <p:spPr>
            <a:xfrm flipH="1">
              <a:off x="1446908" y="1097151"/>
              <a:ext cx="59531" cy="243617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81882" y="1097151"/>
              <a:ext cx="7036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Space reservation</a:t>
              </a:r>
              <a:endParaRPr lang="en-US" sz="800" dirty="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121024" y="1484784"/>
            <a:ext cx="938809" cy="3074858"/>
            <a:chOff x="2121024" y="1484784"/>
            <a:chExt cx="938809" cy="3074858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2699792" y="1484784"/>
              <a:ext cx="0" cy="2723065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2555777" y="4221088"/>
              <a:ext cx="50405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Eng. Specs</a:t>
              </a:r>
              <a:endParaRPr lang="en-US" sz="800" dirty="0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2339752" y="1484784"/>
              <a:ext cx="0" cy="2723065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121024" y="4221088"/>
              <a:ext cx="506760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/>
                <a:t>Funct</a:t>
              </a:r>
              <a:r>
                <a:rPr lang="en-US" sz="800" dirty="0" smtClean="0"/>
                <a:t>. Specs</a:t>
              </a:r>
              <a:endParaRPr lang="en-US" sz="800" dirty="0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3131840" y="4221088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IST-HWC-ELQA procedures</a:t>
            </a:r>
            <a:endParaRPr lang="en-US" sz="800" dirty="0"/>
          </a:p>
        </p:txBody>
      </p:sp>
      <p:sp>
        <p:nvSpPr>
          <p:cNvPr id="39" name="TextBox 38"/>
          <p:cNvSpPr txBox="1"/>
          <p:nvPr/>
        </p:nvSpPr>
        <p:spPr>
          <a:xfrm>
            <a:off x="5828518" y="4170566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Validation of triplet powering &amp; protection</a:t>
            </a:r>
            <a:endParaRPr lang="en-US" sz="800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6300192" y="1463298"/>
            <a:ext cx="0" cy="2685782"/>
          </a:xfrm>
          <a:prstGeom prst="line">
            <a:avLst/>
          </a:prstGeom>
          <a:ln>
            <a:solidFill>
              <a:schemeClr val="accent3">
                <a:alpha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97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TimeLineCircuitRoadma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" t="10980" r="8829" b="44615"/>
          <a:stretch/>
        </p:blipFill>
        <p:spPr>
          <a:xfrm>
            <a:off x="-42816" y="980728"/>
            <a:ext cx="9186816" cy="3273287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5724128" y="1463298"/>
            <a:ext cx="1656184" cy="275779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536" y="-27384"/>
            <a:ext cx="6696304" cy="720000"/>
          </a:xfrm>
        </p:spPr>
        <p:txBody>
          <a:bodyPr/>
          <a:lstStyle/>
          <a:p>
            <a:pPr algn="l"/>
            <a:r>
              <a:rPr lang="en-US" dirty="0" smtClean="0"/>
              <a:t>Global time line and major milestones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3057" y="4916190"/>
            <a:ext cx="8784976" cy="1440160"/>
          </a:xfrm>
        </p:spPr>
        <p:txBody>
          <a:bodyPr numCol="1"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/>
              <a:t>S</a:t>
            </a:r>
            <a:r>
              <a:rPr lang="en-US" sz="2000" dirty="0" smtClean="0"/>
              <a:t>eries </a:t>
            </a:r>
            <a:r>
              <a:rPr lang="en-US" sz="2000" dirty="0"/>
              <a:t>production </a:t>
            </a:r>
            <a:r>
              <a:rPr lang="en-US" sz="2000" dirty="0" smtClean="0"/>
              <a:t>for installation in LS </a:t>
            </a:r>
            <a:r>
              <a:rPr lang="en-US" sz="2000" dirty="0" smtClean="0"/>
              <a:t>3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Update of IST and HWC procedures</a:t>
            </a: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7092280" y="-27384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5"/>
                </a:solidFill>
              </a:rPr>
              <a:t>Available magnets for String III Phase 1 and Phase 2</a:t>
            </a:r>
            <a:endParaRPr lang="en-US" sz="1100" dirty="0">
              <a:solidFill>
                <a:schemeClr val="accent5"/>
              </a:solidFill>
            </a:endParaRPr>
          </a:p>
        </p:txBody>
      </p:sp>
      <p:cxnSp>
        <p:nvCxnSpPr>
          <p:cNvPr id="37" name="Straight Connector 36"/>
          <p:cNvCxnSpPr>
            <a:endCxn id="30" idx="0"/>
          </p:cNvCxnSpPr>
          <p:nvPr/>
        </p:nvCxnSpPr>
        <p:spPr>
          <a:xfrm flipH="1">
            <a:off x="1829123" y="1412776"/>
            <a:ext cx="6574" cy="2671962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187624" y="1484784"/>
            <a:ext cx="0" cy="2757790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7152" y="4242574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baseline update</a:t>
            </a:r>
            <a:endParaRPr lang="en-US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1361071" y="4084738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protection documentation</a:t>
            </a:r>
            <a:endParaRPr lang="en-US" sz="8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3848298" y="1379849"/>
            <a:ext cx="1811" cy="2841239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endCxn id="29" idx="2"/>
          </p:cNvCxnSpPr>
          <p:nvPr/>
        </p:nvCxnSpPr>
        <p:spPr>
          <a:xfrm flipH="1">
            <a:off x="4550592" y="1412776"/>
            <a:ext cx="21408" cy="2841239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103948" y="4221088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11T dipole &amp; String III commissioning</a:t>
            </a:r>
            <a:endParaRPr lang="en-US" sz="800" dirty="0"/>
          </a:p>
        </p:txBody>
      </p:sp>
      <p:sp>
        <p:nvSpPr>
          <p:cNvPr id="48" name="TextBox 47"/>
          <p:cNvSpPr txBox="1"/>
          <p:nvPr/>
        </p:nvSpPr>
        <p:spPr>
          <a:xfrm>
            <a:off x="5828518" y="4170566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Validation of triplet powering &amp; protection</a:t>
            </a:r>
            <a:endParaRPr lang="en-US" sz="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300192" y="1463298"/>
            <a:ext cx="0" cy="2685782"/>
          </a:xfrm>
          <a:prstGeom prst="line">
            <a:avLst/>
          </a:prstGeom>
          <a:ln>
            <a:solidFill>
              <a:schemeClr val="accent3">
                <a:alpha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7260654" y="332656"/>
            <a:ext cx="1847850" cy="705301"/>
            <a:chOff x="7188646" y="404664"/>
            <a:chExt cx="1847850" cy="705301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3"/>
            <a:srcRect l="2225" t="23748" r="55786" b="49960"/>
            <a:stretch/>
          </p:blipFill>
          <p:spPr>
            <a:xfrm>
              <a:off x="7188646" y="764704"/>
              <a:ext cx="1847850" cy="345261"/>
            </a:xfrm>
            <a:prstGeom prst="rect">
              <a:avLst/>
            </a:prstGeom>
          </p:spPr>
        </p:pic>
        <p:grpSp>
          <p:nvGrpSpPr>
            <p:cNvPr id="53" name="Group 52"/>
            <p:cNvGrpSpPr/>
            <p:nvPr/>
          </p:nvGrpSpPr>
          <p:grpSpPr>
            <a:xfrm>
              <a:off x="7188646" y="404664"/>
              <a:ext cx="1847850" cy="343045"/>
              <a:chOff x="3477509" y="5762625"/>
              <a:chExt cx="1847850" cy="343045"/>
            </a:xfrm>
          </p:grpSpPr>
          <p:pic>
            <p:nvPicPr>
              <p:cNvPr id="54" name="Picture 53"/>
              <p:cNvPicPr>
                <a:picLocks noChangeAspect="1"/>
              </p:cNvPicPr>
              <p:nvPr/>
            </p:nvPicPr>
            <p:blipFill rotWithShape="1">
              <a:blip r:embed="rId3"/>
              <a:srcRect l="2225" t="26346" r="55786" b="49960"/>
              <a:stretch/>
            </p:blipFill>
            <p:spPr>
              <a:xfrm>
                <a:off x="3477509" y="5762625"/>
                <a:ext cx="1847850" cy="311149"/>
              </a:xfrm>
              <a:prstGeom prst="rect">
                <a:avLst/>
              </a:prstGeom>
            </p:spPr>
          </p:pic>
          <p:sp>
            <p:nvSpPr>
              <p:cNvPr id="55" name="Rectangle 54"/>
              <p:cNvSpPr/>
              <p:nvPr/>
            </p:nvSpPr>
            <p:spPr>
              <a:xfrm>
                <a:off x="3624849" y="5902603"/>
                <a:ext cx="260350" cy="203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43880" y="531767"/>
            <a:ext cx="1785243" cy="903938"/>
            <a:chOff x="43880" y="531767"/>
            <a:chExt cx="1785243" cy="903938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692525" y="1210627"/>
              <a:ext cx="279075" cy="1301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785550" y="1037957"/>
              <a:ext cx="186050" cy="30281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43880" y="758597"/>
              <a:ext cx="86409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Conceptual Circuit Review</a:t>
              </a:r>
              <a:endParaRPr lang="en-US" sz="8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55576" y="531767"/>
              <a:ext cx="567680" cy="215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TDR.V1</a:t>
              </a:r>
              <a:endParaRPr lang="en-US" sz="800" dirty="0"/>
            </a:p>
          </p:txBody>
        </p:sp>
        <p:cxnSp>
          <p:nvCxnSpPr>
            <p:cNvPr id="61" name="Straight Connector 60"/>
            <p:cNvCxnSpPr>
              <a:stCxn id="60" idx="2"/>
            </p:cNvCxnSpPr>
            <p:nvPr/>
          </p:nvCxnSpPr>
          <p:spPr>
            <a:xfrm>
              <a:off x="1039416" y="747211"/>
              <a:ext cx="148208" cy="5892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1183755" y="758597"/>
              <a:ext cx="6453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C&amp;S Review</a:t>
              </a:r>
              <a:endParaRPr lang="en-US" sz="800" dirty="0"/>
            </a:p>
          </p:txBody>
        </p:sp>
        <p:cxnSp>
          <p:nvCxnSpPr>
            <p:cNvPr id="63" name="Straight Connector 62"/>
            <p:cNvCxnSpPr>
              <a:stCxn id="62" idx="2"/>
            </p:cNvCxnSpPr>
            <p:nvPr/>
          </p:nvCxnSpPr>
          <p:spPr>
            <a:xfrm flipH="1">
              <a:off x="1446908" y="1097151"/>
              <a:ext cx="59531" cy="243617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81882" y="1097151"/>
              <a:ext cx="7036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Space reservation</a:t>
              </a:r>
              <a:endParaRPr lang="en-US" sz="800" dirty="0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121024" y="1484784"/>
            <a:ext cx="938809" cy="3074858"/>
            <a:chOff x="2121024" y="1484784"/>
            <a:chExt cx="938809" cy="3074858"/>
          </a:xfrm>
        </p:grpSpPr>
        <p:cxnSp>
          <p:nvCxnSpPr>
            <p:cNvPr id="66" name="Straight Connector 65"/>
            <p:cNvCxnSpPr/>
            <p:nvPr/>
          </p:nvCxnSpPr>
          <p:spPr>
            <a:xfrm>
              <a:off x="2699792" y="1484784"/>
              <a:ext cx="0" cy="2723065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555777" y="4221088"/>
              <a:ext cx="50405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Eng. Specs</a:t>
              </a:r>
              <a:endParaRPr lang="en-US" sz="800" dirty="0"/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2339752" y="1484784"/>
              <a:ext cx="0" cy="2723065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2121024" y="4221088"/>
              <a:ext cx="506760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/>
                <a:t>Funct</a:t>
              </a:r>
              <a:r>
                <a:rPr lang="en-US" sz="800" dirty="0" smtClean="0"/>
                <a:t>. Specs</a:t>
              </a:r>
              <a:endParaRPr lang="en-US" sz="800" dirty="0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3131840" y="4221088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IST-HWC-ELQA procedures</a:t>
            </a:r>
            <a:endParaRPr lang="en-US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6732240" y="4267218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IST and HWC procedures updated</a:t>
            </a:r>
            <a:endParaRPr lang="en-US" sz="800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6876256" y="1463298"/>
            <a:ext cx="1811" cy="2779276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8653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TimeLineCircuitRoadma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" t="10980" r="8829" b="44615"/>
          <a:stretch/>
        </p:blipFill>
        <p:spPr>
          <a:xfrm>
            <a:off x="-42816" y="980728"/>
            <a:ext cx="9186816" cy="3273287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6858346" y="1463298"/>
            <a:ext cx="1828454" cy="275779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536" y="-27384"/>
            <a:ext cx="6696304" cy="720000"/>
          </a:xfrm>
        </p:spPr>
        <p:txBody>
          <a:bodyPr/>
          <a:lstStyle/>
          <a:p>
            <a:pPr algn="l"/>
            <a:r>
              <a:rPr lang="en-US" dirty="0" smtClean="0"/>
              <a:t>Global time line and major milestones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3057" y="4916190"/>
            <a:ext cx="8784976" cy="1440160"/>
          </a:xfrm>
        </p:spPr>
        <p:txBody>
          <a:bodyPr numCol="1"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Installation of Hardware in LHC tunnel and underground areas.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7092280" y="-27384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5"/>
                </a:solidFill>
              </a:rPr>
              <a:t>Available magnets for String III Phase 1 and Phase 2</a:t>
            </a:r>
            <a:endParaRPr lang="en-US" sz="1100" dirty="0">
              <a:solidFill>
                <a:schemeClr val="accent5"/>
              </a:solidFill>
            </a:endParaRPr>
          </a:p>
        </p:txBody>
      </p:sp>
      <p:cxnSp>
        <p:nvCxnSpPr>
          <p:cNvPr id="37" name="Straight Connector 36"/>
          <p:cNvCxnSpPr>
            <a:endCxn id="30" idx="0"/>
          </p:cNvCxnSpPr>
          <p:nvPr/>
        </p:nvCxnSpPr>
        <p:spPr>
          <a:xfrm flipH="1">
            <a:off x="1829123" y="1412776"/>
            <a:ext cx="6574" cy="2671962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187624" y="1484784"/>
            <a:ext cx="0" cy="2757790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7152" y="4242574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baseline update</a:t>
            </a:r>
            <a:endParaRPr lang="en-US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1361071" y="4084738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protection documentation</a:t>
            </a:r>
            <a:endParaRPr lang="en-US" sz="8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3848298" y="1379849"/>
            <a:ext cx="1811" cy="2841239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endCxn id="29" idx="2"/>
          </p:cNvCxnSpPr>
          <p:nvPr/>
        </p:nvCxnSpPr>
        <p:spPr>
          <a:xfrm flipH="1">
            <a:off x="4550592" y="1412776"/>
            <a:ext cx="21408" cy="2841239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103948" y="4221088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11T dipole &amp; String III commissioning</a:t>
            </a:r>
            <a:endParaRPr lang="en-US" sz="800" dirty="0"/>
          </a:p>
        </p:txBody>
      </p:sp>
      <p:sp>
        <p:nvSpPr>
          <p:cNvPr id="48" name="TextBox 47"/>
          <p:cNvSpPr txBox="1"/>
          <p:nvPr/>
        </p:nvSpPr>
        <p:spPr>
          <a:xfrm>
            <a:off x="5828518" y="4170566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Validation of triplet powering &amp; protection</a:t>
            </a:r>
            <a:endParaRPr lang="en-US" sz="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300192" y="1463298"/>
            <a:ext cx="0" cy="2685782"/>
          </a:xfrm>
          <a:prstGeom prst="line">
            <a:avLst/>
          </a:prstGeom>
          <a:ln>
            <a:solidFill>
              <a:schemeClr val="accent3">
                <a:alpha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876256" y="1463298"/>
            <a:ext cx="1811" cy="2779276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732240" y="4267218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IST and HWC procedures updated</a:t>
            </a:r>
            <a:endParaRPr lang="en-US" sz="800" dirty="0"/>
          </a:p>
        </p:txBody>
      </p:sp>
      <p:grpSp>
        <p:nvGrpSpPr>
          <p:cNvPr id="53" name="Group 52"/>
          <p:cNvGrpSpPr/>
          <p:nvPr/>
        </p:nvGrpSpPr>
        <p:grpSpPr>
          <a:xfrm>
            <a:off x="7260654" y="332656"/>
            <a:ext cx="1847850" cy="705301"/>
            <a:chOff x="7188646" y="404664"/>
            <a:chExt cx="1847850" cy="705301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3"/>
            <a:srcRect l="2225" t="23748" r="55786" b="49960"/>
            <a:stretch/>
          </p:blipFill>
          <p:spPr>
            <a:xfrm>
              <a:off x="7188646" y="764704"/>
              <a:ext cx="1847850" cy="345261"/>
            </a:xfrm>
            <a:prstGeom prst="rect">
              <a:avLst/>
            </a:prstGeom>
          </p:spPr>
        </p:pic>
        <p:grpSp>
          <p:nvGrpSpPr>
            <p:cNvPr id="55" name="Group 54"/>
            <p:cNvGrpSpPr/>
            <p:nvPr/>
          </p:nvGrpSpPr>
          <p:grpSpPr>
            <a:xfrm>
              <a:off x="7188646" y="404664"/>
              <a:ext cx="1847850" cy="343045"/>
              <a:chOff x="3477509" y="5762625"/>
              <a:chExt cx="1847850" cy="343045"/>
            </a:xfrm>
          </p:grpSpPr>
          <p:pic>
            <p:nvPicPr>
              <p:cNvPr id="56" name="Picture 55"/>
              <p:cNvPicPr>
                <a:picLocks noChangeAspect="1"/>
              </p:cNvPicPr>
              <p:nvPr/>
            </p:nvPicPr>
            <p:blipFill rotWithShape="1">
              <a:blip r:embed="rId3"/>
              <a:srcRect l="2225" t="26346" r="55786" b="49960"/>
              <a:stretch/>
            </p:blipFill>
            <p:spPr>
              <a:xfrm>
                <a:off x="3477509" y="5762625"/>
                <a:ext cx="1847850" cy="311149"/>
              </a:xfrm>
              <a:prstGeom prst="rect">
                <a:avLst/>
              </a:prstGeom>
            </p:spPr>
          </p:pic>
          <p:sp>
            <p:nvSpPr>
              <p:cNvPr id="57" name="Rectangle 56"/>
              <p:cNvSpPr/>
              <p:nvPr/>
            </p:nvSpPr>
            <p:spPr>
              <a:xfrm>
                <a:off x="3624849" y="5902603"/>
                <a:ext cx="260350" cy="203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43880" y="531767"/>
            <a:ext cx="1785243" cy="903938"/>
            <a:chOff x="43880" y="531767"/>
            <a:chExt cx="1785243" cy="903938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692525" y="1210627"/>
              <a:ext cx="279075" cy="1301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785550" y="1037957"/>
              <a:ext cx="186050" cy="30281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43880" y="758597"/>
              <a:ext cx="86409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Conceptual Circuit Review</a:t>
              </a:r>
              <a:endParaRPr lang="en-US" sz="8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55576" y="531767"/>
              <a:ext cx="567680" cy="215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TDR.V1</a:t>
              </a:r>
              <a:endParaRPr lang="en-US" sz="800" dirty="0"/>
            </a:p>
          </p:txBody>
        </p:sp>
        <p:cxnSp>
          <p:nvCxnSpPr>
            <p:cNvPr id="63" name="Straight Connector 62"/>
            <p:cNvCxnSpPr>
              <a:stCxn id="62" idx="2"/>
            </p:cNvCxnSpPr>
            <p:nvPr/>
          </p:nvCxnSpPr>
          <p:spPr>
            <a:xfrm>
              <a:off x="1039416" y="747211"/>
              <a:ext cx="148208" cy="5892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1183755" y="758597"/>
              <a:ext cx="6453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C&amp;S Review</a:t>
              </a:r>
              <a:endParaRPr lang="en-US" sz="800" dirty="0"/>
            </a:p>
          </p:txBody>
        </p:sp>
        <p:cxnSp>
          <p:nvCxnSpPr>
            <p:cNvPr id="65" name="Straight Connector 64"/>
            <p:cNvCxnSpPr>
              <a:stCxn id="64" idx="2"/>
            </p:cNvCxnSpPr>
            <p:nvPr/>
          </p:nvCxnSpPr>
          <p:spPr>
            <a:xfrm flipH="1">
              <a:off x="1446908" y="1097151"/>
              <a:ext cx="59531" cy="243617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81882" y="1097151"/>
              <a:ext cx="7036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Space reservation</a:t>
              </a:r>
              <a:endParaRPr lang="en-US" sz="800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2121024" y="1484784"/>
            <a:ext cx="938809" cy="3074858"/>
            <a:chOff x="2121024" y="1484784"/>
            <a:chExt cx="938809" cy="3074858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2699792" y="1484784"/>
              <a:ext cx="0" cy="2723065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2555777" y="4221088"/>
              <a:ext cx="50405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Eng. Specs</a:t>
              </a:r>
              <a:endParaRPr lang="en-US" sz="800" dirty="0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2339752" y="1484784"/>
              <a:ext cx="0" cy="2723065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2121024" y="4221088"/>
              <a:ext cx="506760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/>
                <a:t>Funct</a:t>
              </a:r>
              <a:r>
                <a:rPr lang="en-US" sz="800" dirty="0" smtClean="0"/>
                <a:t>. Specs</a:t>
              </a:r>
              <a:endParaRPr lang="en-US" sz="800" dirty="0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3131840" y="4221088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IST-HWC-ELQA procedures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09265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TimeLineCircuitRoadma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" t="10980" r="8829" b="44615"/>
          <a:stretch/>
        </p:blipFill>
        <p:spPr>
          <a:xfrm>
            <a:off x="-42816" y="980728"/>
            <a:ext cx="9186816" cy="3273287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536" y="-27384"/>
            <a:ext cx="6696304" cy="720000"/>
          </a:xfrm>
        </p:spPr>
        <p:txBody>
          <a:bodyPr/>
          <a:lstStyle/>
          <a:p>
            <a:pPr algn="l"/>
            <a:r>
              <a:rPr lang="en-US" dirty="0" smtClean="0"/>
              <a:t>Global time line and major milestones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3057" y="4916190"/>
            <a:ext cx="8784976" cy="1440160"/>
          </a:xfrm>
        </p:spPr>
        <p:txBody>
          <a:bodyPr numCol="1"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Hardware commissioning &amp; operation of </a:t>
            </a:r>
            <a:r>
              <a:rPr lang="en-US" sz="2000" dirty="0" err="1" smtClean="0"/>
              <a:t>HiLumi</a:t>
            </a:r>
            <a:r>
              <a:rPr lang="en-US" sz="2000" dirty="0" smtClean="0"/>
              <a:t> circuits.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7092280" y="-27384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5"/>
                </a:solidFill>
              </a:rPr>
              <a:t>Available magnets for String III Phase 1 and Phase 2</a:t>
            </a:r>
            <a:endParaRPr lang="en-US" sz="1100" dirty="0">
              <a:solidFill>
                <a:schemeClr val="accent5"/>
              </a:solidFill>
            </a:endParaRPr>
          </a:p>
        </p:txBody>
      </p:sp>
      <p:cxnSp>
        <p:nvCxnSpPr>
          <p:cNvPr id="37" name="Straight Connector 36"/>
          <p:cNvCxnSpPr>
            <a:endCxn id="30" idx="0"/>
          </p:cNvCxnSpPr>
          <p:nvPr/>
        </p:nvCxnSpPr>
        <p:spPr>
          <a:xfrm flipH="1">
            <a:off x="1829123" y="1412776"/>
            <a:ext cx="6574" cy="2671962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187624" y="1484784"/>
            <a:ext cx="0" cy="2757790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7152" y="4242574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baseline update</a:t>
            </a:r>
            <a:endParaRPr lang="en-US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1361071" y="4084738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protection documentation</a:t>
            </a:r>
            <a:endParaRPr lang="en-US" sz="8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3848298" y="1379849"/>
            <a:ext cx="1811" cy="2841239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endCxn id="29" idx="2"/>
          </p:cNvCxnSpPr>
          <p:nvPr/>
        </p:nvCxnSpPr>
        <p:spPr>
          <a:xfrm flipH="1">
            <a:off x="4550592" y="1412776"/>
            <a:ext cx="21408" cy="2841239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103948" y="4221088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11T dipole &amp; String III commissioning</a:t>
            </a:r>
            <a:endParaRPr lang="en-US" sz="800" dirty="0"/>
          </a:p>
        </p:txBody>
      </p:sp>
      <p:sp>
        <p:nvSpPr>
          <p:cNvPr id="48" name="TextBox 47"/>
          <p:cNvSpPr txBox="1"/>
          <p:nvPr/>
        </p:nvSpPr>
        <p:spPr>
          <a:xfrm>
            <a:off x="5828518" y="4170566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Validation of triplet powering &amp; protection</a:t>
            </a:r>
            <a:endParaRPr lang="en-US" sz="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300192" y="1463298"/>
            <a:ext cx="0" cy="2685782"/>
          </a:xfrm>
          <a:prstGeom prst="line">
            <a:avLst/>
          </a:prstGeom>
          <a:ln>
            <a:solidFill>
              <a:schemeClr val="accent3">
                <a:alpha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876256" y="1463298"/>
            <a:ext cx="1811" cy="2779276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732240" y="4267218"/>
            <a:ext cx="93610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IST and HWC procedures updated</a:t>
            </a:r>
            <a:endParaRPr lang="en-US" sz="800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8704385" y="1463298"/>
            <a:ext cx="0" cy="2803920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8244408" y="4267218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Hardware commissioning</a:t>
            </a:r>
            <a:endParaRPr lang="en-US" sz="800" dirty="0"/>
          </a:p>
        </p:txBody>
      </p:sp>
      <p:grpSp>
        <p:nvGrpSpPr>
          <p:cNvPr id="54" name="Group 53"/>
          <p:cNvGrpSpPr/>
          <p:nvPr/>
        </p:nvGrpSpPr>
        <p:grpSpPr>
          <a:xfrm>
            <a:off x="7260654" y="332656"/>
            <a:ext cx="1847850" cy="705301"/>
            <a:chOff x="7188646" y="404664"/>
            <a:chExt cx="1847850" cy="705301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3"/>
            <a:srcRect l="2225" t="23748" r="55786" b="49960"/>
            <a:stretch/>
          </p:blipFill>
          <p:spPr>
            <a:xfrm>
              <a:off x="7188646" y="764704"/>
              <a:ext cx="1847850" cy="345261"/>
            </a:xfrm>
            <a:prstGeom prst="rect">
              <a:avLst/>
            </a:prstGeom>
          </p:spPr>
        </p:pic>
        <p:grpSp>
          <p:nvGrpSpPr>
            <p:cNvPr id="56" name="Group 55"/>
            <p:cNvGrpSpPr/>
            <p:nvPr/>
          </p:nvGrpSpPr>
          <p:grpSpPr>
            <a:xfrm>
              <a:off x="7188646" y="404664"/>
              <a:ext cx="1847850" cy="343045"/>
              <a:chOff x="3477509" y="5762625"/>
              <a:chExt cx="1847850" cy="343045"/>
            </a:xfrm>
          </p:grpSpPr>
          <p:pic>
            <p:nvPicPr>
              <p:cNvPr id="57" name="Picture 56"/>
              <p:cNvPicPr>
                <a:picLocks noChangeAspect="1"/>
              </p:cNvPicPr>
              <p:nvPr/>
            </p:nvPicPr>
            <p:blipFill rotWithShape="1">
              <a:blip r:embed="rId3"/>
              <a:srcRect l="2225" t="26346" r="55786" b="49960"/>
              <a:stretch/>
            </p:blipFill>
            <p:spPr>
              <a:xfrm>
                <a:off x="3477509" y="5762625"/>
                <a:ext cx="1847850" cy="311149"/>
              </a:xfrm>
              <a:prstGeom prst="rect">
                <a:avLst/>
              </a:prstGeom>
            </p:spPr>
          </p:pic>
          <p:sp>
            <p:nvSpPr>
              <p:cNvPr id="58" name="Rectangle 57"/>
              <p:cNvSpPr/>
              <p:nvPr/>
            </p:nvSpPr>
            <p:spPr>
              <a:xfrm>
                <a:off x="3624849" y="5902603"/>
                <a:ext cx="260350" cy="203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43880" y="531767"/>
            <a:ext cx="1785243" cy="903938"/>
            <a:chOff x="43880" y="531767"/>
            <a:chExt cx="1785243" cy="903938"/>
          </a:xfrm>
        </p:grpSpPr>
        <p:cxnSp>
          <p:nvCxnSpPr>
            <p:cNvPr id="60" name="Straight Connector 59"/>
            <p:cNvCxnSpPr/>
            <p:nvPr/>
          </p:nvCxnSpPr>
          <p:spPr>
            <a:xfrm>
              <a:off x="692525" y="1210627"/>
              <a:ext cx="279075" cy="1301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785550" y="1037957"/>
              <a:ext cx="186050" cy="30281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43880" y="758597"/>
              <a:ext cx="86409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Conceptual Circuit Review</a:t>
              </a:r>
              <a:endParaRPr lang="en-US" sz="8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55576" y="531767"/>
              <a:ext cx="567680" cy="215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TDR.V1</a:t>
              </a:r>
              <a:endParaRPr lang="en-US" sz="800" dirty="0"/>
            </a:p>
          </p:txBody>
        </p:sp>
        <p:cxnSp>
          <p:nvCxnSpPr>
            <p:cNvPr id="64" name="Straight Connector 63"/>
            <p:cNvCxnSpPr>
              <a:stCxn id="63" idx="2"/>
            </p:cNvCxnSpPr>
            <p:nvPr/>
          </p:nvCxnSpPr>
          <p:spPr>
            <a:xfrm>
              <a:off x="1039416" y="747211"/>
              <a:ext cx="148208" cy="5892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1183755" y="758597"/>
              <a:ext cx="6453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C&amp;S Review</a:t>
              </a:r>
              <a:endParaRPr lang="en-US" sz="800" dirty="0"/>
            </a:p>
          </p:txBody>
        </p:sp>
        <p:cxnSp>
          <p:nvCxnSpPr>
            <p:cNvPr id="66" name="Straight Connector 65"/>
            <p:cNvCxnSpPr>
              <a:stCxn id="65" idx="2"/>
            </p:cNvCxnSpPr>
            <p:nvPr/>
          </p:nvCxnSpPr>
          <p:spPr>
            <a:xfrm flipH="1">
              <a:off x="1446908" y="1097151"/>
              <a:ext cx="59531" cy="243617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81882" y="1097151"/>
              <a:ext cx="7036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Space reservation</a:t>
              </a:r>
              <a:endParaRPr lang="en-US" sz="800" dirty="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2121024" y="1484784"/>
            <a:ext cx="938809" cy="3074858"/>
            <a:chOff x="2121024" y="1484784"/>
            <a:chExt cx="938809" cy="3074858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2699792" y="1484784"/>
              <a:ext cx="0" cy="2723065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2555777" y="4221088"/>
              <a:ext cx="50405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Eng. Specs</a:t>
              </a:r>
              <a:endParaRPr lang="en-US" sz="800" dirty="0"/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2339752" y="1484784"/>
              <a:ext cx="0" cy="2723065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2121024" y="4221088"/>
              <a:ext cx="506760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/>
                <a:t>Funct</a:t>
              </a:r>
              <a:r>
                <a:rPr lang="en-US" sz="800" dirty="0" smtClean="0"/>
                <a:t>. Specs</a:t>
              </a:r>
              <a:endParaRPr lang="en-US" sz="800" dirty="0"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3131840" y="4221088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IST-HWC-ELQA procedures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865954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488" y="1052736"/>
            <a:ext cx="8363272" cy="490526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 smtClean="0"/>
              <a:t>Tight schedule</a:t>
            </a:r>
            <a:r>
              <a:rPr lang="en-US" dirty="0" smtClean="0"/>
              <a:t>: 2.5 years until LS 2 (11T installation in IP7) and 3.5 years to installation of the triplet string.</a:t>
            </a:r>
          </a:p>
          <a:p>
            <a:pPr>
              <a:lnSpc>
                <a:spcPct val="120000"/>
              </a:lnSpc>
            </a:pPr>
            <a:r>
              <a:rPr lang="en-US" b="1" dirty="0" smtClean="0"/>
              <a:t>Update of circuit baseline required</a:t>
            </a:r>
            <a:r>
              <a:rPr lang="en-US" dirty="0" smtClean="0"/>
              <a:t> (mid 2016) to derive the detailed circuit parameters, protection needs, and failure cases </a:t>
            </a:r>
            <a:r>
              <a:rPr lang="en-US" dirty="0" smtClean="0">
                <a:sym typeface="Wingdings"/>
              </a:rPr>
              <a:t> </a:t>
            </a:r>
            <a:r>
              <a:rPr lang="en-US" b="1" dirty="0" smtClean="0">
                <a:sym typeface="Wingdings"/>
              </a:rPr>
              <a:t>Protection R&amp;D document </a:t>
            </a:r>
            <a:r>
              <a:rPr lang="en-US" dirty="0" smtClean="0">
                <a:sym typeface="Wingdings"/>
              </a:rPr>
              <a:t>for each circuit (Q2.2017)  </a:t>
            </a:r>
            <a:r>
              <a:rPr lang="en-US" b="1" dirty="0" smtClean="0">
                <a:sym typeface="Wingdings"/>
              </a:rPr>
              <a:t>Circuit review 2?</a:t>
            </a:r>
            <a:endParaRPr lang="en-US" b="1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Baseline update and circuit documentation are </a:t>
            </a:r>
            <a:r>
              <a:rPr lang="en-US" b="1" dirty="0" smtClean="0"/>
              <a:t>essential input for the design </a:t>
            </a:r>
            <a:r>
              <a:rPr lang="en-US" dirty="0" smtClean="0"/>
              <a:t>of the superconducting </a:t>
            </a:r>
            <a:r>
              <a:rPr lang="en-US" dirty="0"/>
              <a:t>l</a:t>
            </a:r>
            <a:r>
              <a:rPr lang="en-US" dirty="0" smtClean="0"/>
              <a:t>ink, bus bars, DFs, splices and protection hardware (QDS, CLIQ, HDS, EE, ELQA) </a:t>
            </a:r>
            <a:r>
              <a:rPr lang="en-US" dirty="0" smtClean="0">
                <a:sym typeface="Wingdings"/>
              </a:rPr>
              <a:t> </a:t>
            </a:r>
            <a:r>
              <a:rPr lang="en-US" b="1" dirty="0" smtClean="0">
                <a:sym typeface="Wingdings"/>
              </a:rPr>
              <a:t>Functional specifications</a:t>
            </a:r>
            <a:r>
              <a:rPr lang="en-US" dirty="0" smtClean="0">
                <a:sym typeface="Wingdings"/>
              </a:rPr>
              <a:t>.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Functional and Engineering specifications </a:t>
            </a:r>
            <a:r>
              <a:rPr lang="en-US" b="1" dirty="0" smtClean="0"/>
              <a:t>could be reviewed globally or system by system</a:t>
            </a:r>
            <a:r>
              <a:rPr lang="en-US" dirty="0" smtClean="0"/>
              <a:t> (</a:t>
            </a:r>
            <a:r>
              <a:rPr lang="en-US" dirty="0" smtClean="0">
                <a:sym typeface="Wingdings"/>
              </a:rPr>
              <a:t> production readiness review, integration review).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ym typeface="Wingdings"/>
              </a:rPr>
              <a:t>String III Phase 2 will be the ultimate </a:t>
            </a:r>
            <a:r>
              <a:rPr lang="en-US" b="1" dirty="0" smtClean="0">
                <a:sym typeface="Wingdings"/>
              </a:rPr>
              <a:t>validation of the triplet powering and protection scheme</a:t>
            </a:r>
            <a:r>
              <a:rPr lang="en-US" dirty="0" smtClean="0">
                <a:sym typeface="Wingdings"/>
              </a:rPr>
              <a:t> (excl. final power converters). The timeline of the String test leaves a (small) </a:t>
            </a:r>
            <a:r>
              <a:rPr lang="en-US" b="1" dirty="0" smtClean="0">
                <a:sym typeface="Wingdings"/>
              </a:rPr>
              <a:t>time window for iterations</a:t>
            </a:r>
            <a:r>
              <a:rPr lang="en-US" dirty="0" smtClean="0">
                <a:sym typeface="Wingdings"/>
              </a:rPr>
              <a:t> and improvements before the installation in the LHC during LS3.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String III and LS2 have </a:t>
            </a:r>
            <a:r>
              <a:rPr lang="en-US" b="1" dirty="0" smtClean="0"/>
              <a:t>significant overlap</a:t>
            </a:r>
            <a:r>
              <a:rPr lang="en-US" dirty="0" smtClean="0"/>
              <a:t>, which could cause resource issues and, therefore, </a:t>
            </a:r>
            <a:r>
              <a:rPr lang="en-US" b="1" dirty="0" smtClean="0"/>
              <a:t>risks </a:t>
            </a:r>
            <a:r>
              <a:rPr lang="en-US" b="1" smtClean="0"/>
              <a:t>to introduce </a:t>
            </a:r>
            <a:r>
              <a:rPr lang="en-US" b="1" dirty="0" smtClean="0"/>
              <a:t>delays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1092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96752"/>
            <a:ext cx="7920000" cy="4929411"/>
          </a:xfrm>
        </p:spPr>
        <p:txBody>
          <a:bodyPr/>
          <a:lstStyle/>
          <a:p>
            <a:r>
              <a:rPr lang="en-US" dirty="0" smtClean="0"/>
              <a:t>What is covered by this talk and what not</a:t>
            </a:r>
          </a:p>
          <a:p>
            <a:r>
              <a:rPr lang="en-US" dirty="0" smtClean="0"/>
              <a:t>New HL-LHC circuits and their parameters</a:t>
            </a:r>
          </a:p>
          <a:p>
            <a:r>
              <a:rPr lang="en-US" dirty="0" smtClean="0"/>
              <a:t>Global time line and milestones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D. Wollmann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759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you for your attention!</a:t>
            </a:r>
            <a:br>
              <a:rPr lang="en-US" dirty="0" smtClean="0"/>
            </a:br>
            <a:r>
              <a:rPr lang="en-US" dirty="0" smtClean="0"/>
              <a:t>Question</a:t>
            </a:r>
            <a:r>
              <a:rPr lang="en-US" dirty="0"/>
              <a:t>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650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Covered by this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00000"/>
            <a:ext cx="8147248" cy="545635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Time line to LS2 and beyond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Critical milestones concerning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</a:t>
            </a:r>
            <a:r>
              <a:rPr lang="en-US" dirty="0" smtClean="0"/>
              <a:t>onfiguration management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Documentation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Decisions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Production and installation of hardware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Time line for all circuit elements for powering and protection: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Magnets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Power converters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Superconducting Link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Bus-bars, Distribution field boxes (DFs), splices, </a:t>
            </a:r>
            <a:r>
              <a:rPr lang="is-IS" dirty="0" smtClean="0"/>
              <a:t>… </a:t>
            </a:r>
            <a:endParaRPr lang="en-US" dirty="0" smtClean="0"/>
          </a:p>
          <a:p>
            <a:pPr lvl="1">
              <a:lnSpc>
                <a:spcPct val="120000"/>
              </a:lnSpc>
            </a:pPr>
            <a:r>
              <a:rPr lang="en-US" dirty="0" smtClean="0"/>
              <a:t>Protection equipment: Quench Detection Systems (QDS), Coupling Loss Induced Quench Systems (CLIQ), Quench heater </a:t>
            </a:r>
            <a:r>
              <a:rPr lang="en-US" dirty="0"/>
              <a:t>p</a:t>
            </a:r>
            <a:r>
              <a:rPr lang="en-US" dirty="0" smtClean="0"/>
              <a:t>ower supplies (HDS), Energy Extraction Systems (EE)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Electrical Quality Assurance (ELQA)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0122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covered in this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00000"/>
            <a:ext cx="8147248" cy="5456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Detailed schedules for</a:t>
            </a:r>
          </a:p>
          <a:p>
            <a:pPr lvl="1"/>
            <a:r>
              <a:rPr lang="en-US" dirty="0" smtClean="0"/>
              <a:t>Integration (see talk by P. </a:t>
            </a:r>
            <a:r>
              <a:rPr lang="en-US" dirty="0" err="1" smtClean="0"/>
              <a:t>Fessia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String tests (see talk by L. </a:t>
            </a:r>
            <a:r>
              <a:rPr lang="en-US" dirty="0" err="1" smtClean="0"/>
              <a:t>Bottura</a:t>
            </a:r>
            <a:r>
              <a:rPr lang="en-US" dirty="0"/>
              <a:t>)</a:t>
            </a:r>
            <a:endParaRPr lang="en-US" dirty="0" smtClean="0"/>
          </a:p>
          <a:p>
            <a:pPr lvl="1"/>
            <a:r>
              <a:rPr lang="en-US" dirty="0" smtClean="0"/>
              <a:t>Warm cabling, Cooling &amp; Ventilation (see talk by L. </a:t>
            </a:r>
            <a:r>
              <a:rPr lang="en-US" dirty="0" err="1" smtClean="0"/>
              <a:t>Tavian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M</a:t>
            </a:r>
            <a:r>
              <a:rPr lang="en-US" dirty="0" smtClean="0"/>
              <a:t>agnet production, testing and installation (see talk by E. </a:t>
            </a:r>
            <a:r>
              <a:rPr lang="en-US" dirty="0" err="1" smtClean="0"/>
              <a:t>Todesco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Superconducting link (see talk by A. </a:t>
            </a:r>
            <a:r>
              <a:rPr lang="en-US" dirty="0" err="1" smtClean="0"/>
              <a:t>Ballarino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Power converters (see talk by J.P. Burnet)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reakdown between protection hardware (see talks by J. </a:t>
            </a:r>
            <a:r>
              <a:rPr lang="en-US" dirty="0" err="1" smtClean="0"/>
              <a:t>Steckert</a:t>
            </a:r>
            <a:r>
              <a:rPr lang="en-US" dirty="0" smtClean="0"/>
              <a:t>, K. </a:t>
            </a:r>
            <a:r>
              <a:rPr lang="en-US" dirty="0" err="1" smtClean="0"/>
              <a:t>Dahlerup</a:t>
            </a:r>
            <a:r>
              <a:rPr lang="en-US" dirty="0" smtClean="0"/>
              <a:t>-Petersen, </a:t>
            </a:r>
            <a:r>
              <a:rPr lang="is-IS" dirty="0" smtClean="0"/>
              <a:t>… )</a:t>
            </a:r>
          </a:p>
          <a:p>
            <a:pPr lvl="1"/>
            <a:r>
              <a:rPr lang="is-IS" dirty="0" smtClean="0"/>
              <a:t>Content of documents mentioned below (see talk by R. Denz)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3723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Circuits and their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4630662"/>
            <a:ext cx="9036496" cy="160665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Triplet: Q1, Q2a, Q2b, Q3; orbit corrector magnets, higher order corrector </a:t>
            </a:r>
            <a:r>
              <a:rPr lang="en-US" dirty="0" smtClean="0"/>
              <a:t>magnets (super ferric)</a:t>
            </a:r>
            <a:endParaRPr lang="en-US" dirty="0" smtClean="0"/>
          </a:p>
          <a:p>
            <a:r>
              <a:rPr lang="en-US" dirty="0" smtClean="0"/>
              <a:t>Matching Section: D1, D2, Q4, Q5, Q6; orbit corrector magnets</a:t>
            </a:r>
          </a:p>
          <a:p>
            <a:r>
              <a:rPr lang="en-US" dirty="0" smtClean="0"/>
              <a:t>Main dipole circuits (sector 67 / 78): 11T dipole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 descr="HLLHC_NewCircuitParameters_ProposalCircuitReview_V1a Circuit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2" t="9037" r="14088" b="45069"/>
          <a:stretch/>
        </p:blipFill>
        <p:spPr>
          <a:xfrm>
            <a:off x="8321" y="885548"/>
            <a:ext cx="9144000" cy="37451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35696" y="6453336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5"/>
                </a:solidFill>
                <a:hlinkClick r:id="rId3"/>
              </a:rPr>
              <a:t>TCC share-point, baseline circuit table to be updated </a:t>
            </a:r>
            <a:endParaRPr lang="en-US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547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536" y="-27384"/>
            <a:ext cx="6696304" cy="720000"/>
          </a:xfrm>
        </p:spPr>
        <p:txBody>
          <a:bodyPr/>
          <a:lstStyle/>
          <a:p>
            <a:pPr algn="l"/>
            <a:r>
              <a:rPr lang="en-US" dirty="0" smtClean="0"/>
              <a:t>Global time line and major milestones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234338" y="4365104"/>
            <a:ext cx="8712968" cy="1991246"/>
          </a:xfrm>
        </p:spPr>
        <p:txBody>
          <a:bodyPr numCol="1">
            <a:normAutofit/>
          </a:bodyPr>
          <a:lstStyle/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3" name="Picture 12" descr="TimeLineCircuitRoadma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" t="10980" r="8829" b="44615"/>
          <a:stretch/>
        </p:blipFill>
        <p:spPr>
          <a:xfrm>
            <a:off x="-42816" y="980728"/>
            <a:ext cx="9186816" cy="32732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92280" y="-27384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5"/>
                </a:solidFill>
              </a:rPr>
              <a:t>Available magnets for String III Phase 1 and Phase 2</a:t>
            </a:r>
            <a:endParaRPr lang="en-US" sz="1100" dirty="0">
              <a:solidFill>
                <a:schemeClr val="accent5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7260654" y="332656"/>
            <a:ext cx="1847850" cy="705301"/>
            <a:chOff x="7188646" y="404664"/>
            <a:chExt cx="1847850" cy="70530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/>
            <a:srcRect l="2225" t="23748" r="55786" b="49960"/>
            <a:stretch/>
          </p:blipFill>
          <p:spPr>
            <a:xfrm>
              <a:off x="7188646" y="764704"/>
              <a:ext cx="1847850" cy="345261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7188646" y="404664"/>
              <a:ext cx="1847850" cy="343045"/>
              <a:chOff x="3477509" y="5762625"/>
              <a:chExt cx="1847850" cy="343045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3"/>
              <a:srcRect l="2225" t="26346" r="55786" b="49960"/>
              <a:stretch/>
            </p:blipFill>
            <p:spPr>
              <a:xfrm>
                <a:off x="3477509" y="5762625"/>
                <a:ext cx="1847850" cy="311149"/>
              </a:xfrm>
              <a:prstGeom prst="rect">
                <a:avLst/>
              </a:prstGeom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3624849" y="5902603"/>
                <a:ext cx="260350" cy="203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50540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536" y="-27384"/>
            <a:ext cx="6696304" cy="720000"/>
          </a:xfrm>
        </p:spPr>
        <p:txBody>
          <a:bodyPr/>
          <a:lstStyle/>
          <a:p>
            <a:pPr algn="l"/>
            <a:r>
              <a:rPr lang="en-US" dirty="0" smtClean="0"/>
              <a:t>Global time line and major milestones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234338" y="4365104"/>
            <a:ext cx="8712968" cy="1991246"/>
          </a:xfrm>
        </p:spPr>
        <p:txBody>
          <a:bodyPr numCol="1"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03.2016 Conceptual Circuit Review.</a:t>
            </a:r>
          </a:p>
          <a:p>
            <a:pPr>
              <a:lnSpc>
                <a:spcPct val="120000"/>
              </a:lnSpc>
            </a:pPr>
            <a:r>
              <a:rPr lang="en-US" dirty="0"/>
              <a:t>Space reservations for civil </a:t>
            </a:r>
            <a:r>
              <a:rPr lang="en-US" dirty="0" smtClean="0"/>
              <a:t>engineering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TDR.V1 mid 2016 and probably yearly updates.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Cost &amp; Schedule </a:t>
            </a:r>
            <a:r>
              <a:rPr lang="en-US" dirty="0" smtClean="0"/>
              <a:t>review </a:t>
            </a:r>
            <a:r>
              <a:rPr lang="en-US" dirty="0" smtClean="0"/>
              <a:t>2</a:t>
            </a:r>
            <a:r>
              <a:rPr lang="en-US" dirty="0" smtClean="0"/>
              <a:t> 10.2016 and probably in the coming years.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Long shutdowns of LHC: LS2 2019-2020; LS3 2024 – 2026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String III: Phase1 2020/21, Phase2 2021 - 2023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3" name="Picture 12" descr="TimeLineCircuitRoadma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" t="10980" r="8829" b="44615"/>
          <a:stretch/>
        </p:blipFill>
        <p:spPr>
          <a:xfrm>
            <a:off x="-42816" y="980728"/>
            <a:ext cx="9186816" cy="32732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92280" y="-27384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5"/>
                </a:solidFill>
              </a:rPr>
              <a:t>Available magnets for String III Phase 1 and Phase 2</a:t>
            </a:r>
            <a:endParaRPr lang="en-US" sz="1100" dirty="0">
              <a:solidFill>
                <a:schemeClr val="accent5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7260654" y="332656"/>
            <a:ext cx="1847850" cy="705301"/>
            <a:chOff x="7188646" y="404664"/>
            <a:chExt cx="1847850" cy="70530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/>
            <a:srcRect l="2225" t="23748" r="55786" b="49960"/>
            <a:stretch/>
          </p:blipFill>
          <p:spPr>
            <a:xfrm>
              <a:off x="7188646" y="764704"/>
              <a:ext cx="1847850" cy="345261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7188646" y="404664"/>
              <a:ext cx="1847850" cy="343045"/>
              <a:chOff x="3477509" y="5762625"/>
              <a:chExt cx="1847850" cy="343045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3"/>
              <a:srcRect l="2225" t="26346" r="55786" b="49960"/>
              <a:stretch/>
            </p:blipFill>
            <p:spPr>
              <a:xfrm>
                <a:off x="3477509" y="5762625"/>
                <a:ext cx="1847850" cy="311149"/>
              </a:xfrm>
              <a:prstGeom prst="rect">
                <a:avLst/>
              </a:prstGeom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3624849" y="5902603"/>
                <a:ext cx="260350" cy="203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43880" y="531767"/>
            <a:ext cx="1785243" cy="903938"/>
            <a:chOff x="43880" y="531767"/>
            <a:chExt cx="1785243" cy="903938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692525" y="1210627"/>
              <a:ext cx="279075" cy="1301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85550" y="1037957"/>
              <a:ext cx="186050" cy="30281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3880" y="758597"/>
              <a:ext cx="86409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Conceptual Circuit Review</a:t>
              </a:r>
              <a:endParaRPr lang="en-US" sz="8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55576" y="531767"/>
              <a:ext cx="567680" cy="215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TDR.V1</a:t>
              </a:r>
              <a:endParaRPr lang="en-US" sz="800" dirty="0"/>
            </a:p>
          </p:txBody>
        </p:sp>
        <p:cxnSp>
          <p:nvCxnSpPr>
            <p:cNvPr id="21" name="Straight Connector 20"/>
            <p:cNvCxnSpPr>
              <a:stCxn id="20" idx="2"/>
            </p:cNvCxnSpPr>
            <p:nvPr/>
          </p:nvCxnSpPr>
          <p:spPr>
            <a:xfrm>
              <a:off x="1039416" y="747211"/>
              <a:ext cx="148208" cy="5892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183755" y="758597"/>
              <a:ext cx="6453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C&amp;S Review</a:t>
              </a:r>
              <a:endParaRPr lang="en-US" sz="800" dirty="0"/>
            </a:p>
          </p:txBody>
        </p:sp>
        <p:cxnSp>
          <p:nvCxnSpPr>
            <p:cNvPr id="24" name="Straight Connector 23"/>
            <p:cNvCxnSpPr>
              <a:stCxn id="22" idx="2"/>
            </p:cNvCxnSpPr>
            <p:nvPr/>
          </p:nvCxnSpPr>
          <p:spPr>
            <a:xfrm flipH="1">
              <a:off x="1446908" y="1097151"/>
              <a:ext cx="59531" cy="243617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81882" y="1097151"/>
              <a:ext cx="7036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Space reservation</a:t>
              </a:r>
              <a:endParaRPr lang="en-US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63454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536" y="-27304"/>
            <a:ext cx="6696304" cy="720000"/>
          </a:xfrm>
        </p:spPr>
        <p:txBody>
          <a:bodyPr/>
          <a:lstStyle/>
          <a:p>
            <a:pPr algn="l"/>
            <a:r>
              <a:rPr lang="en-US" dirty="0" smtClean="0"/>
              <a:t>Global time line and major milestones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755576" y="5073743"/>
            <a:ext cx="8784976" cy="1282607"/>
          </a:xfrm>
        </p:spPr>
        <p:txBody>
          <a:bodyPr numCol="3"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Operational requirements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Optics requirements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Magnet Protection 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Circuit </a:t>
            </a:r>
            <a:r>
              <a:rPr lang="en-US" dirty="0"/>
              <a:t>Design + </a:t>
            </a:r>
            <a:r>
              <a:rPr lang="en-US" dirty="0" smtClean="0"/>
              <a:t>Protection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Cold </a:t>
            </a:r>
            <a:r>
              <a:rPr lang="en-US" dirty="0"/>
              <a:t>and warm </a:t>
            </a:r>
            <a:r>
              <a:rPr lang="en-US" dirty="0" smtClean="0"/>
              <a:t>powering (sc. Link, PCs, bus bars, </a:t>
            </a:r>
            <a:r>
              <a:rPr lang="is-IS" dirty="0" smtClean="0"/>
              <a:t>… 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Protection Hardware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Cryogenics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Integration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Testing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ELQA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Planning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Budget</a:t>
            </a:r>
            <a:endParaRPr lang="en-US" dirty="0"/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D. Wollmann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3" name="Picture 12" descr="TimeLineCircuitRoadma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" t="10980" r="8829" b="44615"/>
          <a:stretch/>
        </p:blipFill>
        <p:spPr>
          <a:xfrm>
            <a:off x="-42816" y="980728"/>
            <a:ext cx="9186816" cy="32732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92280" y="-27384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5"/>
                </a:solidFill>
              </a:rPr>
              <a:t>Available magnets for String III Phase 1 and Phase 2</a:t>
            </a:r>
            <a:endParaRPr lang="en-US" sz="1100" dirty="0">
              <a:solidFill>
                <a:schemeClr val="accent5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187624" y="1484784"/>
            <a:ext cx="0" cy="3074858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3"/>
          <p:cNvSpPr txBox="1">
            <a:spLocks/>
          </p:cNvSpPr>
          <p:nvPr/>
        </p:nvSpPr>
        <p:spPr>
          <a:xfrm>
            <a:off x="179512" y="4581128"/>
            <a:ext cx="9001000" cy="492615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Updated detailed baseline for the </a:t>
            </a:r>
            <a:r>
              <a:rPr lang="en-US" sz="1800" dirty="0" err="1" smtClean="0"/>
              <a:t>HiLumi</a:t>
            </a:r>
            <a:r>
              <a:rPr lang="en-US" sz="1800" dirty="0" smtClean="0"/>
              <a:t> circuits taking into account all relevant constraints (TDR.V1):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7260654" y="332656"/>
            <a:ext cx="1847850" cy="705301"/>
            <a:chOff x="7188646" y="404664"/>
            <a:chExt cx="1847850" cy="705301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3"/>
            <a:srcRect l="2225" t="23748" r="55786" b="49960"/>
            <a:stretch/>
          </p:blipFill>
          <p:spPr>
            <a:xfrm>
              <a:off x="7188646" y="764704"/>
              <a:ext cx="1847850" cy="345261"/>
            </a:xfrm>
            <a:prstGeom prst="rect">
              <a:avLst/>
            </a:prstGeom>
          </p:spPr>
        </p:pic>
        <p:grpSp>
          <p:nvGrpSpPr>
            <p:cNvPr id="26" name="Group 25"/>
            <p:cNvGrpSpPr/>
            <p:nvPr/>
          </p:nvGrpSpPr>
          <p:grpSpPr>
            <a:xfrm>
              <a:off x="7188646" y="404664"/>
              <a:ext cx="1847850" cy="343045"/>
              <a:chOff x="3477509" y="5762625"/>
              <a:chExt cx="1847850" cy="343045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 rotWithShape="1">
              <a:blip r:embed="rId3"/>
              <a:srcRect l="2225" t="26346" r="55786" b="49960"/>
              <a:stretch/>
            </p:blipFill>
            <p:spPr>
              <a:xfrm>
                <a:off x="3477509" y="5762625"/>
                <a:ext cx="1847850" cy="311149"/>
              </a:xfrm>
              <a:prstGeom prst="rect">
                <a:avLst/>
              </a:prstGeom>
            </p:spPr>
          </p:pic>
          <p:sp>
            <p:nvSpPr>
              <p:cNvPr id="28" name="Rectangle 27"/>
              <p:cNvSpPr/>
              <p:nvPr/>
            </p:nvSpPr>
            <p:spPr>
              <a:xfrm>
                <a:off x="3624849" y="5902603"/>
                <a:ext cx="260350" cy="203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43880" y="531767"/>
            <a:ext cx="1785243" cy="903938"/>
            <a:chOff x="43880" y="531767"/>
            <a:chExt cx="1785243" cy="903938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692525" y="1210627"/>
              <a:ext cx="279075" cy="1301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85550" y="1037957"/>
              <a:ext cx="186050" cy="30281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3880" y="758597"/>
              <a:ext cx="86409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Conceptual Circuit Review</a:t>
              </a:r>
              <a:endParaRPr lang="en-US" sz="8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55576" y="531767"/>
              <a:ext cx="567680" cy="215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TDR.V1</a:t>
              </a:r>
              <a:endParaRPr lang="en-US" sz="800" dirty="0"/>
            </a:p>
          </p:txBody>
        </p:sp>
        <p:cxnSp>
          <p:nvCxnSpPr>
            <p:cNvPr id="34" name="Straight Connector 33"/>
            <p:cNvCxnSpPr>
              <a:stCxn id="29" idx="2"/>
            </p:cNvCxnSpPr>
            <p:nvPr/>
          </p:nvCxnSpPr>
          <p:spPr>
            <a:xfrm>
              <a:off x="1039416" y="747211"/>
              <a:ext cx="148208" cy="5892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183755" y="758597"/>
              <a:ext cx="6453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C&amp;S Review</a:t>
              </a:r>
              <a:endParaRPr lang="en-US" sz="800" dirty="0"/>
            </a:p>
          </p:txBody>
        </p:sp>
        <p:cxnSp>
          <p:nvCxnSpPr>
            <p:cNvPr id="41" name="Straight Connector 40"/>
            <p:cNvCxnSpPr>
              <a:stCxn id="40" idx="2"/>
            </p:cNvCxnSpPr>
            <p:nvPr/>
          </p:nvCxnSpPr>
          <p:spPr>
            <a:xfrm flipH="1">
              <a:off x="1446908" y="1097151"/>
              <a:ext cx="59531" cy="243617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81882" y="1097151"/>
              <a:ext cx="7036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Space reservation</a:t>
              </a:r>
              <a:endParaRPr lang="en-US" sz="800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87152" y="4242574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baseline update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140041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TimeLineCircuitRoadma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" t="10980" r="8829" b="44615"/>
          <a:stretch/>
        </p:blipFill>
        <p:spPr>
          <a:xfrm>
            <a:off x="-42816" y="980728"/>
            <a:ext cx="9186816" cy="3273287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536" y="-27384"/>
            <a:ext cx="6696304" cy="720000"/>
          </a:xfrm>
        </p:spPr>
        <p:txBody>
          <a:bodyPr/>
          <a:lstStyle/>
          <a:p>
            <a:pPr algn="l"/>
            <a:r>
              <a:rPr lang="en-US" dirty="0" smtClean="0"/>
              <a:t>Global time line and major milestones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7092280" y="-27384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5"/>
                </a:solidFill>
              </a:rPr>
              <a:t>Available magnets for String III Phase 1 and Phase 2</a:t>
            </a:r>
            <a:endParaRPr lang="en-US" sz="1100" dirty="0">
              <a:solidFill>
                <a:schemeClr val="accent5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7152" y="4242574"/>
            <a:ext cx="93610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Circuit baseline update</a:t>
            </a:r>
            <a:endParaRPr lang="en-US" sz="8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1187624" y="1484784"/>
            <a:ext cx="0" cy="2757790"/>
          </a:xfrm>
          <a:prstGeom prst="line">
            <a:avLst/>
          </a:prstGeom>
          <a:ln w="25400">
            <a:solidFill>
              <a:schemeClr val="accent3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Content Placeholder 13"/>
          <p:cNvSpPr txBox="1">
            <a:spLocks/>
          </p:cNvSpPr>
          <p:nvPr/>
        </p:nvSpPr>
        <p:spPr>
          <a:xfrm>
            <a:off x="113057" y="4725144"/>
            <a:ext cx="8784976" cy="1631206"/>
          </a:xfrm>
          <a:prstGeom prst="rect">
            <a:avLst/>
          </a:prstGeom>
        </p:spPr>
        <p:txBody>
          <a:bodyPr vert="horz" lIns="0" tIns="0" rIns="0" bIns="0" numCol="1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000" dirty="0" smtClean="0"/>
              <a:t>Prototype tests of (high field) magnets (Nb3Sn, </a:t>
            </a:r>
            <a:r>
              <a:rPr lang="en-US" sz="2000" dirty="0" err="1" smtClean="0"/>
              <a:t>NbTi</a:t>
            </a:r>
            <a:r>
              <a:rPr lang="en-US" sz="2000" dirty="0" smtClean="0"/>
              <a:t>) [SM18], superconducting </a:t>
            </a:r>
            <a:r>
              <a:rPr lang="en-US" sz="2000" dirty="0"/>
              <a:t>l</a:t>
            </a:r>
            <a:r>
              <a:rPr lang="en-US" sz="2000" dirty="0" smtClean="0"/>
              <a:t>ink, and other novel equipment (e.g. CLIQ):</a:t>
            </a:r>
            <a:endParaRPr lang="en-US" sz="2000" dirty="0">
              <a:sym typeface="Wingdings"/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tests ongoing 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S</a:t>
            </a:r>
            <a:r>
              <a:rPr lang="en-US" sz="1600" dirty="0" smtClean="0"/>
              <a:t>hort model magnet tests will be finished by end 2017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verification of performance</a:t>
            </a:r>
          </a:p>
          <a:p>
            <a:pPr marL="0" indent="0">
              <a:lnSpc>
                <a:spcPct val="120000"/>
              </a:lnSpc>
              <a:buFont typeface="Wingdings" charset="2"/>
              <a:buNone/>
            </a:pPr>
            <a:endParaRPr lang="en-US" sz="2000" dirty="0"/>
          </a:p>
        </p:txBody>
      </p:sp>
      <p:sp>
        <p:nvSpPr>
          <p:cNvPr id="50" name="Rectangle 49"/>
          <p:cNvSpPr/>
          <p:nvPr/>
        </p:nvSpPr>
        <p:spPr>
          <a:xfrm>
            <a:off x="971600" y="1484784"/>
            <a:ext cx="1368152" cy="2664296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7260654" y="332656"/>
            <a:ext cx="1847850" cy="705301"/>
            <a:chOff x="7188646" y="404664"/>
            <a:chExt cx="1847850" cy="705301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3"/>
            <a:srcRect l="2225" t="23748" r="55786" b="49960"/>
            <a:stretch/>
          </p:blipFill>
          <p:spPr>
            <a:xfrm>
              <a:off x="7188646" y="764704"/>
              <a:ext cx="1847850" cy="345261"/>
            </a:xfrm>
            <a:prstGeom prst="rect">
              <a:avLst/>
            </a:prstGeom>
          </p:spPr>
        </p:pic>
        <p:grpSp>
          <p:nvGrpSpPr>
            <p:cNvPr id="31" name="Group 30"/>
            <p:cNvGrpSpPr/>
            <p:nvPr/>
          </p:nvGrpSpPr>
          <p:grpSpPr>
            <a:xfrm>
              <a:off x="7188646" y="404664"/>
              <a:ext cx="1847850" cy="343045"/>
              <a:chOff x="3477509" y="5762625"/>
              <a:chExt cx="1847850" cy="343045"/>
            </a:xfrm>
          </p:grpSpPr>
          <p:pic>
            <p:nvPicPr>
              <p:cNvPr id="33" name="Picture 32"/>
              <p:cNvPicPr>
                <a:picLocks noChangeAspect="1"/>
              </p:cNvPicPr>
              <p:nvPr/>
            </p:nvPicPr>
            <p:blipFill rotWithShape="1">
              <a:blip r:embed="rId3"/>
              <a:srcRect l="2225" t="26346" r="55786" b="49960"/>
              <a:stretch/>
            </p:blipFill>
            <p:spPr>
              <a:xfrm>
                <a:off x="3477509" y="5762625"/>
                <a:ext cx="1847850" cy="311149"/>
              </a:xfrm>
              <a:prstGeom prst="rect">
                <a:avLst/>
              </a:prstGeom>
            </p:spPr>
          </p:pic>
          <p:sp>
            <p:nvSpPr>
              <p:cNvPr id="34" name="Rectangle 33"/>
              <p:cNvSpPr/>
              <p:nvPr/>
            </p:nvSpPr>
            <p:spPr>
              <a:xfrm>
                <a:off x="3624849" y="5902603"/>
                <a:ext cx="260350" cy="203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43880" y="531767"/>
            <a:ext cx="1785243" cy="903938"/>
            <a:chOff x="43880" y="531767"/>
            <a:chExt cx="1785243" cy="903938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692525" y="1210627"/>
              <a:ext cx="279075" cy="1301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785550" y="1037957"/>
              <a:ext cx="186050" cy="30281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3880" y="758597"/>
              <a:ext cx="864096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Conceptual Circuit Review</a:t>
              </a:r>
              <a:endParaRPr lang="en-US" sz="8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55576" y="531767"/>
              <a:ext cx="567680" cy="215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TDR.V1</a:t>
              </a:r>
              <a:endParaRPr lang="en-US" sz="800" dirty="0"/>
            </a:p>
          </p:txBody>
        </p:sp>
        <p:cxnSp>
          <p:nvCxnSpPr>
            <p:cNvPr id="47" name="Straight Connector 46"/>
            <p:cNvCxnSpPr>
              <a:stCxn id="46" idx="2"/>
            </p:cNvCxnSpPr>
            <p:nvPr/>
          </p:nvCxnSpPr>
          <p:spPr>
            <a:xfrm>
              <a:off x="1039416" y="747211"/>
              <a:ext cx="148208" cy="589241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1183755" y="758597"/>
              <a:ext cx="6453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C&amp;S Review</a:t>
              </a:r>
              <a:endParaRPr lang="en-US" sz="800" dirty="0"/>
            </a:p>
          </p:txBody>
        </p:sp>
        <p:cxnSp>
          <p:nvCxnSpPr>
            <p:cNvPr id="51" name="Straight Connector 50"/>
            <p:cNvCxnSpPr>
              <a:stCxn id="48" idx="2"/>
            </p:cNvCxnSpPr>
            <p:nvPr/>
          </p:nvCxnSpPr>
          <p:spPr>
            <a:xfrm flipH="1">
              <a:off x="1446908" y="1097151"/>
              <a:ext cx="59531" cy="243617"/>
            </a:xfrm>
            <a:prstGeom prst="line">
              <a:avLst/>
            </a:prstGeom>
            <a:ln w="25400">
              <a:solidFill>
                <a:schemeClr val="accent3">
                  <a:alpha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81882" y="1097151"/>
              <a:ext cx="703668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Space reservation</a:t>
              </a:r>
              <a:endParaRPr lang="en-US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19053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accent3">
              <a:alpha val="50000"/>
            </a:schemeClr>
          </a:solidFill>
          <a:prstDash val="dash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20156</TotalTime>
  <Words>1557</Words>
  <Application>Microsoft Macintosh PowerPoint</Application>
  <PresentationFormat>On-screen Show (4:3)</PresentationFormat>
  <Paragraphs>256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Thème Office</vt:lpstr>
      <vt:lpstr>Roadmap for Decisions Circuit Powering and Protection</vt:lpstr>
      <vt:lpstr>Outline</vt:lpstr>
      <vt:lpstr>Covered by this talk</vt:lpstr>
      <vt:lpstr>Not covered in this talk</vt:lpstr>
      <vt:lpstr>Reminder: Circuits and their parameters</vt:lpstr>
      <vt:lpstr>Global time line and major milestones</vt:lpstr>
      <vt:lpstr>Global time line and major milestones</vt:lpstr>
      <vt:lpstr>Global time line and major milestones</vt:lpstr>
      <vt:lpstr>Global time line and major milestones</vt:lpstr>
      <vt:lpstr>Global time line and major milestones</vt:lpstr>
      <vt:lpstr>Global time line and major milestones</vt:lpstr>
      <vt:lpstr>Global time line and major milestones</vt:lpstr>
      <vt:lpstr>Global time line and major milestones</vt:lpstr>
      <vt:lpstr>Global time line and major milestones</vt:lpstr>
      <vt:lpstr>Global time line and major milestones</vt:lpstr>
      <vt:lpstr>Global time line and major milestones</vt:lpstr>
      <vt:lpstr>Global time line and major milestones</vt:lpstr>
      <vt:lpstr>Global time line and major milestones</vt:lpstr>
      <vt:lpstr>Summary</vt:lpstr>
      <vt:lpstr>Thanks you for your attention! Question?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Wollmann</cp:lastModifiedBy>
  <cp:revision>123</cp:revision>
  <cp:lastPrinted>2016-03-09T15:03:41Z</cp:lastPrinted>
  <dcterms:created xsi:type="dcterms:W3CDTF">2016-01-11T14:38:10Z</dcterms:created>
  <dcterms:modified xsi:type="dcterms:W3CDTF">2016-03-22T12:58:37Z</dcterms:modified>
</cp:coreProperties>
</file>