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1147" r:id="rId2"/>
    <p:sldId id="1300" r:id="rId3"/>
    <p:sldId id="1308" r:id="rId4"/>
    <p:sldId id="1302" r:id="rId5"/>
    <p:sldId id="1304" r:id="rId6"/>
    <p:sldId id="1142" r:id="rId7"/>
    <p:sldId id="1303" r:id="rId8"/>
    <p:sldId id="1305" r:id="rId9"/>
    <p:sldId id="1307" r:id="rId10"/>
    <p:sldId id="1306" r:id="rId11"/>
    <p:sldId id="1309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FF8E84"/>
    <a:srgbClr val="FDD5B1"/>
    <a:srgbClr val="CBFFD5"/>
    <a:srgbClr val="CCFFCC"/>
    <a:srgbClr val="BFF1FF"/>
    <a:srgbClr val="0000FF"/>
    <a:srgbClr val="00279F"/>
    <a:srgbClr val="FF5353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9" autoAdjust="0"/>
    <p:restoredTop sz="96242" autoAdjust="0"/>
  </p:normalViewPr>
  <p:slideViewPr>
    <p:cSldViewPr>
      <p:cViewPr varScale="1">
        <p:scale>
          <a:sx n="78" d="100"/>
          <a:sy n="78" d="100"/>
        </p:scale>
        <p:origin x="124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2868" y="-112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6418594" y="8841418"/>
            <a:ext cx="549208" cy="41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208" tIns="60470" rIns="124208" bIns="60470" anchor="ctr">
            <a:spAutoFit/>
          </a:bodyPr>
          <a:lstStyle/>
          <a:p>
            <a:pPr algn="r" defTabSz="1250167"/>
            <a:fld id="{0C248C74-A1BF-4A9C-97C3-5A5D6B022034}" type="slidenum">
              <a:rPr lang="en-US" sz="1900">
                <a:latin typeface="Arial" charset="0"/>
              </a:rPr>
              <a:pPr algn="r" defTabSz="1250167"/>
              <a:t>‹#›</a:t>
            </a:fld>
            <a:endParaRPr lang="en-US" sz="19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282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12" y="4414561"/>
            <a:ext cx="5142177" cy="41855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4208" tIns="60470" rIns="124208" bIns="604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32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0737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418594" y="8841418"/>
            <a:ext cx="549208" cy="41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208" tIns="60470" rIns="124208" bIns="60470" anchor="ctr">
            <a:spAutoFit/>
          </a:bodyPr>
          <a:lstStyle/>
          <a:p>
            <a:pPr algn="r" defTabSz="1250167"/>
            <a:fld id="{E7B1BAEA-71C4-45DD-B483-2339FDD29BB8}" type="slidenum">
              <a:rPr lang="en-US" sz="1900">
                <a:latin typeface="Arial" charset="0"/>
              </a:rPr>
              <a:pPr algn="r" defTabSz="1250167"/>
              <a:t>‹#›</a:t>
            </a:fld>
            <a:endParaRPr lang="en-US" sz="19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6980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6046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761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331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716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89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94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367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6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248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82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3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2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641726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61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54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00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63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0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959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67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62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6"/>
          <p:cNvSpPr>
            <a:spLocks noChangeShapeType="1"/>
          </p:cNvSpPr>
          <p:nvPr/>
        </p:nvSpPr>
        <p:spPr bwMode="auto">
          <a:xfrm flipH="1">
            <a:off x="0" y="65532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 userDrawn="1"/>
        </p:nvSpPr>
        <p:spPr bwMode="auto">
          <a:xfrm>
            <a:off x="212725" y="6611779"/>
            <a:ext cx="2835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000" dirty="0" smtClean="0">
                <a:latin typeface="Calibri" panose="020F0502020204030204" pitchFamily="34" charset="0"/>
              </a:rPr>
              <a:t>21 March</a:t>
            </a:r>
            <a:r>
              <a:rPr lang="en-US" sz="1000" baseline="0" dirty="0" smtClean="0">
                <a:latin typeface="Calibri" panose="020F0502020204030204" pitchFamily="34" charset="0"/>
              </a:rPr>
              <a:t> 2016</a:t>
            </a:r>
            <a:endParaRPr lang="en-US" sz="1000" dirty="0" smtClean="0">
              <a:latin typeface="Calibri" panose="020F0502020204030204" pitchFamily="34" charset="0"/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219200" y="6611779"/>
            <a:ext cx="6934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1000" dirty="0" smtClean="0">
                <a:latin typeface="Calibri" panose="020F0502020204030204" pitchFamily="34" charset="0"/>
              </a:rPr>
              <a:t>Conceptual Design Review of the Magnet Circuits for the HL-LHC   –   The Principles of the CLIQ System   –   E. Ravaioli</a:t>
            </a:r>
          </a:p>
        </p:txBody>
      </p:sp>
      <p:sp>
        <p:nvSpPr>
          <p:cNvPr id="1031" name="TextBox 7"/>
          <p:cNvSpPr txBox="1">
            <a:spLocks noChangeArrowheads="1"/>
          </p:cNvSpPr>
          <p:nvPr userDrawn="1"/>
        </p:nvSpPr>
        <p:spPr bwMode="auto">
          <a:xfrm>
            <a:off x="8656638" y="6602254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E90346AF-ACFB-4C64-9BFA-79D3B779B3BC}" type="slidenum">
              <a:rPr lang="en-US" sz="1000" smtClean="0">
                <a:latin typeface="Calibri" panose="020F0502020204030204" pitchFamily="34" charset="0"/>
              </a:rPr>
              <a:pPr>
                <a:defRPr/>
              </a:pPr>
              <a:t>‹#›</a:t>
            </a:fld>
            <a:endParaRPr lang="en-US" sz="1000" smtClean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22.wmf"/><Relationship Id="rId5" Type="http://schemas.openxmlformats.org/officeDocument/2006/relationships/image" Target="../media/image2.jpe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.png"/><Relationship Id="rId9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ti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gif"/><Relationship Id="rId5" Type="http://schemas.openxmlformats.org/officeDocument/2006/relationships/image" Target="../media/image7.jp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jpe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19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Principles of the CLIQ System</a:t>
            </a:r>
            <a:endParaRPr lang="en-US" i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91382" y="3886200"/>
            <a:ext cx="7361237" cy="1752600"/>
          </a:xfrm>
        </p:spPr>
        <p:txBody>
          <a:bodyPr/>
          <a:lstStyle/>
          <a:p>
            <a:r>
              <a:rPr lang="en-US" sz="2000" dirty="0" smtClean="0"/>
              <a:t>E. Ravaioli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Conceptual Design Review of the Magnet Circuits for the HL-LHC</a:t>
            </a:r>
          </a:p>
          <a:p>
            <a:r>
              <a:rPr lang="en-US" sz="1600" dirty="0" smtClean="0"/>
              <a:t>21 March 2016</a:t>
            </a:r>
            <a:endParaRPr lang="en-U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2011-10-04_logoHiLumi561px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Scaling of CLIQ performance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717038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733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787087"/>
              </p:ext>
            </p:extLst>
          </p:nvPr>
        </p:nvGraphicFramePr>
        <p:xfrm>
          <a:off x="115888" y="834332"/>
          <a:ext cx="2900362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6" imgW="1244520" imgH="507960" progId="Equation.3">
                  <p:embed/>
                </p:oleObj>
              </mc:Choice>
              <mc:Fallback>
                <p:oleObj name="Equation" r:id="rId6" imgW="1244520" imgH="507960" progId="Equation.3">
                  <p:embed/>
                  <p:pic>
                    <p:nvPicPr>
                      <p:cNvPr id="29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834332"/>
                        <a:ext cx="2900362" cy="1138238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6350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>
            <a:stCxn id="22" idx="0"/>
          </p:cNvCxnSpPr>
          <p:nvPr/>
        </p:nvCxnSpPr>
        <p:spPr>
          <a:xfrm flipH="1" flipV="1">
            <a:off x="1259632" y="1623806"/>
            <a:ext cx="331606" cy="398680"/>
          </a:xfrm>
          <a:prstGeom prst="straightConnector1">
            <a:avLst/>
          </a:prstGeom>
          <a:noFill/>
          <a:ln w="38100" cap="flat" cmpd="sng" algn="ctr">
            <a:solidFill>
              <a:srgbClr val="4F81BD"/>
            </a:solidFill>
            <a:prstDash val="solid"/>
            <a:headEnd type="none"/>
            <a:tailEnd type="triangle" w="lg" len="lg"/>
          </a:ln>
          <a:effectLst/>
        </p:spPr>
      </p:cxnSp>
      <p:sp>
        <p:nvSpPr>
          <p:cNvPr id="22" name="Rounded Rectangle 21"/>
          <p:cNvSpPr/>
          <p:nvPr/>
        </p:nvSpPr>
        <p:spPr>
          <a:xfrm>
            <a:off x="35496" y="2022486"/>
            <a:ext cx="3111483" cy="1787514"/>
          </a:xfrm>
          <a:prstGeom prst="roundRect">
            <a:avLst>
              <a:gd name="adj" fmla="val 9172"/>
            </a:avLst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vert="horz" lIns="0" rIns="0" rtlCol="0" anchor="ctr"/>
          <a:lstStyle/>
          <a:p>
            <a:pPr marL="266700" marR="0" lvl="1" indent="-2667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CLIQ effectiveness</a:t>
            </a:r>
            <a:endParaRPr kumimoji="0" lang="en-GB" sz="1800" b="1" i="0" u="sng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  <a:p>
            <a:pPr marL="266700" marR="0" lvl="1" indent="-2667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→ Coil geometry</a:t>
            </a:r>
          </a:p>
          <a:p>
            <a:pPr marL="266700" marR="0" lvl="1" indent="-2667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→ Position of CLIQ connections</a:t>
            </a:r>
          </a:p>
          <a:p>
            <a:pPr marL="266700" marR="0" lvl="1" indent="-2667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→ Electrical order of the poles</a:t>
            </a:r>
          </a:p>
          <a:p>
            <a:pPr marL="266700" marR="0" lvl="1" indent="-2667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→ Conductor parameters</a:t>
            </a:r>
          </a:p>
          <a:p>
            <a:pPr marL="266700" marR="0" lvl="1" indent="-2667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→ etc…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724400" y="759186"/>
            <a:ext cx="4311066" cy="1242104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vert="horz" lIns="0" r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At high current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Low energy needed to start the quench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High energy density, needs to be quick!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POWER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is the key parameter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378547"/>
              </p:ext>
            </p:extLst>
          </p:nvPr>
        </p:nvGraphicFramePr>
        <p:xfrm>
          <a:off x="115888" y="4015433"/>
          <a:ext cx="2900362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8" imgW="1079280" imgH="457200" progId="Equation.3">
                  <p:embed/>
                </p:oleObj>
              </mc:Choice>
              <mc:Fallback>
                <p:oleObj name="Equation" r:id="rId8" imgW="1079280" imgH="457200" progId="Equation.3">
                  <p:embed/>
                  <p:pic>
                    <p:nvPicPr>
                      <p:cNvPr id="56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4015433"/>
                        <a:ext cx="2900362" cy="1209675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6350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ounded Rectangle 24"/>
          <p:cNvSpPr/>
          <p:nvPr/>
        </p:nvSpPr>
        <p:spPr>
          <a:xfrm>
            <a:off x="4724400" y="3962400"/>
            <a:ext cx="4311066" cy="1242104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vert="horz" lIns="0" r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At low current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High energy needed to start the quench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Low energy density, velocity not critical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ENERGY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is the key parameter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724400" y="2079317"/>
            <a:ext cx="4311066" cy="1023664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vert="horz" lIns="0" rIns="0"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(Number of CLIQ units)^2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(Charging voltage)^2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(magnetic length)^-2 (fixed by design)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4724400" y="5290770"/>
            <a:ext cx="4311066" cy="979185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vert="horz" lIns="0" rIns="0"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Number of CLIQ units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(Charging voltage)^2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Capacitance of each unit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92365" y="3886200"/>
            <a:ext cx="8823035" cy="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2502962"/>
              </p:ext>
            </p:extLst>
          </p:nvPr>
        </p:nvGraphicFramePr>
        <p:xfrm>
          <a:off x="70460" y="5523919"/>
          <a:ext cx="1302866" cy="902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Equation" r:id="rId10" imgW="685800" imgH="482400" progId="Equation.3">
                  <p:embed/>
                </p:oleObj>
              </mc:Choice>
              <mc:Fallback>
                <p:oleObj name="Equation" r:id="rId10" imgW="685800" imgH="482400" progId="Equation.3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60" y="5523919"/>
                        <a:ext cx="1302866" cy="902243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6350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Connector 29"/>
          <p:cNvCxnSpPr/>
          <p:nvPr/>
        </p:nvCxnSpPr>
        <p:spPr>
          <a:xfrm>
            <a:off x="70460" y="5402560"/>
            <a:ext cx="3493428" cy="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1" name="Straight Connector 30"/>
          <p:cNvCxnSpPr/>
          <p:nvPr/>
        </p:nvCxnSpPr>
        <p:spPr>
          <a:xfrm flipH="1">
            <a:off x="3563887" y="5385487"/>
            <a:ext cx="3" cy="116771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2" name="Rounded Rectangle 31"/>
          <p:cNvSpPr/>
          <p:nvPr/>
        </p:nvSpPr>
        <p:spPr>
          <a:xfrm>
            <a:off x="1471388" y="5522528"/>
            <a:ext cx="1994437" cy="979185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vert="horz" lIns="0" rIns="0"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Magnetic length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# of CLIQ units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Capacitance</a:t>
            </a:r>
          </a:p>
        </p:txBody>
      </p:sp>
    </p:spTree>
    <p:extLst>
      <p:ext uri="{BB962C8B-B14F-4D97-AF65-F5344CB8AC3E}">
        <p14:creationId xmlns:p14="http://schemas.microsoft.com/office/powerpoint/2010/main" val="50927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7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CLIQ </a:t>
            </a: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– Summary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152400" y="1150203"/>
            <a:ext cx="88900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339933"/>
                </a:solidFill>
                <a:latin typeface="Calibri" panose="020F0502020204030204" pitchFamily="34" charset="0"/>
              </a:rPr>
              <a:t>Faster energy deposition | More robust system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Needs studies for integration in the magnet system</a:t>
            </a:r>
          </a:p>
          <a:p>
            <a:pPr marL="342900" lvl="1">
              <a:buFont typeface="Arial" panose="020B0604020202020204" pitchFamily="34" charset="0"/>
              <a:buChar char="•"/>
            </a:pPr>
            <a:endParaRPr lang="en-US" sz="1400" dirty="0" smtClean="0">
              <a:latin typeface="Calibri" panose="020F0502020204030204" pitchFamily="34" charset="0"/>
            </a:endParaRP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CLIQ’s main ingredients</a:t>
            </a:r>
          </a:p>
          <a:p>
            <a:pPr marL="857250" lvl="3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Inter-filament coupling loss (Conductor)</a:t>
            </a:r>
          </a:p>
          <a:p>
            <a:pPr marL="857250" lvl="3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Units (Charging voltage, Capacitance)</a:t>
            </a:r>
          </a:p>
          <a:p>
            <a:pPr marL="857250" lvl="3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Terminals and leads (Resistance)</a:t>
            </a:r>
          </a:p>
          <a:p>
            <a:pPr marL="857250" lvl="3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Configuration (Effectiveness)</a:t>
            </a:r>
          </a:p>
          <a:p>
            <a:pPr marL="0" lvl="1" indent="0"/>
            <a:endParaRPr lang="en-US" sz="1400" dirty="0">
              <a:latin typeface="Calibri" panose="020F0502020204030204" pitchFamily="34" charset="0"/>
            </a:endParaRP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CLIQ technology tested successfully on magnets with very different characteristics (MQXC2, HQ02b, MQY, MB,…)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Simulation studies ongoing for the protection of future magnets (MQXF, 11 T, D1, D2, Q4, FCC magnets,…)</a:t>
            </a:r>
          </a:p>
        </p:txBody>
      </p:sp>
    </p:spTree>
    <p:extLst>
      <p:ext uri="{BB962C8B-B14F-4D97-AF65-F5344CB8AC3E}">
        <p14:creationId xmlns:p14="http://schemas.microsoft.com/office/powerpoint/2010/main" val="34912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CLIQ – Coupling-Loss Induced Quench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Date Placeholder 3"/>
          <p:cNvSpPr txBox="1">
            <a:spLocks/>
          </p:cNvSpPr>
          <p:nvPr/>
        </p:nvSpPr>
        <p:spPr>
          <a:xfrm>
            <a:off x="2969335" y="619481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>
                <a:latin typeface="Calibri" panose="020F0502020204030204" pitchFamily="34" charset="0"/>
              </a:rPr>
              <a:pPr/>
              <a:t>3/21/2016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7" name="Pentagon 36"/>
          <p:cNvSpPr/>
          <p:nvPr/>
        </p:nvSpPr>
        <p:spPr>
          <a:xfrm rot="5400000">
            <a:off x="6799869" y="-124506"/>
            <a:ext cx="1047208" cy="2820220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Current change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8" name="Pentagon 37"/>
          <p:cNvSpPr/>
          <p:nvPr/>
        </p:nvSpPr>
        <p:spPr>
          <a:xfrm rot="5400000">
            <a:off x="6717868" y="1042291"/>
            <a:ext cx="1211202" cy="2820215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Magnetic 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field change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9" name="Pentagon 38"/>
          <p:cNvSpPr/>
          <p:nvPr/>
        </p:nvSpPr>
        <p:spPr>
          <a:xfrm rot="5400000">
            <a:off x="6759299" y="2249650"/>
            <a:ext cx="1128335" cy="2820215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Coupling losses (Heat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5915747" y="5300134"/>
            <a:ext cx="2856435" cy="680075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QUENCH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1" name="Pentagon 40"/>
          <p:cNvSpPr/>
          <p:nvPr/>
        </p:nvSpPr>
        <p:spPr>
          <a:xfrm rot="5400000">
            <a:off x="6822954" y="3351922"/>
            <a:ext cx="1001029" cy="2820215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Temperature rise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99126"/>
            <a:ext cx="4896544" cy="55889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43" name="Straight Connector 42"/>
          <p:cNvCxnSpPr/>
          <p:nvPr/>
        </p:nvCxnSpPr>
        <p:spPr>
          <a:xfrm flipV="1">
            <a:off x="2882544" y="5781716"/>
            <a:ext cx="1977488" cy="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395536" y="5764586"/>
            <a:ext cx="89791" cy="95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Lightning Bolt 44"/>
          <p:cNvSpPr/>
          <p:nvPr/>
        </p:nvSpPr>
        <p:spPr>
          <a:xfrm flipH="1">
            <a:off x="1494389" y="5214855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46" name="Lightning Bolt 45"/>
          <p:cNvSpPr/>
          <p:nvPr/>
        </p:nvSpPr>
        <p:spPr>
          <a:xfrm flipH="1">
            <a:off x="4302701" y="5286863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28" y="5213015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054132" y="5222581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/>
        </p:nvCxnSpPr>
        <p:spPr>
          <a:xfrm flipH="1">
            <a:off x="2299810" y="2766126"/>
            <a:ext cx="1" cy="3159606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ircular Arrow 49"/>
          <p:cNvSpPr/>
          <p:nvPr/>
        </p:nvSpPr>
        <p:spPr>
          <a:xfrm flipH="1">
            <a:off x="562304" y="5635622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Circular Arrow 50"/>
          <p:cNvSpPr/>
          <p:nvPr/>
        </p:nvSpPr>
        <p:spPr>
          <a:xfrm flipH="1">
            <a:off x="936056" y="5635622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Circular Arrow 51"/>
          <p:cNvSpPr/>
          <p:nvPr/>
        </p:nvSpPr>
        <p:spPr>
          <a:xfrm flipH="1">
            <a:off x="1287814" y="5635622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Circular Arrow 52"/>
          <p:cNvSpPr/>
          <p:nvPr/>
        </p:nvSpPr>
        <p:spPr>
          <a:xfrm>
            <a:off x="3010576" y="560215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Circular Arrow 53"/>
          <p:cNvSpPr/>
          <p:nvPr/>
        </p:nvSpPr>
        <p:spPr>
          <a:xfrm>
            <a:off x="3384328" y="560215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Circular Arrow 54"/>
          <p:cNvSpPr/>
          <p:nvPr/>
        </p:nvSpPr>
        <p:spPr>
          <a:xfrm>
            <a:off x="3736086" y="560215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5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07560" y="4201349"/>
            <a:ext cx="952106" cy="4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2897" y="5128412"/>
            <a:ext cx="555452" cy="135187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5297" y="5141159"/>
            <a:ext cx="555452" cy="135187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6508" y="5141159"/>
            <a:ext cx="555452" cy="135187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932266" y="5141159"/>
            <a:ext cx="555452" cy="135187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88250" y="5141159"/>
            <a:ext cx="555452" cy="135187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44234" y="5141159"/>
            <a:ext cx="555452" cy="13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56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5" grpId="0" animBg="1"/>
      <p:bldP spid="46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CLIQ </a:t>
            </a: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applied to a 14 m LHC main dipole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3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5113" r="7106"/>
          <a:stretch/>
        </p:blipFill>
        <p:spPr>
          <a:xfrm>
            <a:off x="1043782" y="799407"/>
            <a:ext cx="7056437" cy="5677594"/>
          </a:xfrm>
          <a:prstGeom prst="rect">
            <a:avLst/>
          </a:prstGeom>
        </p:spPr>
      </p:pic>
      <p:sp>
        <p:nvSpPr>
          <p:cNvPr id="35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10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92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Main CLIQ heating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mechanism:</a:t>
            </a:r>
          </a:p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inter-filament 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coupling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loss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92163" y="1066800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7" y="1144448"/>
            <a:ext cx="5361104" cy="5452904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9600" y="1116856"/>
            <a:ext cx="4622800" cy="1177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rc 11"/>
          <p:cNvSpPr/>
          <p:nvPr/>
        </p:nvSpPr>
        <p:spPr>
          <a:xfrm rot="20589048">
            <a:off x="1715155" y="1688132"/>
            <a:ext cx="2424991" cy="4186920"/>
          </a:xfrm>
          <a:prstGeom prst="arc">
            <a:avLst>
              <a:gd name="adj1" fmla="val 16315085"/>
              <a:gd name="adj2" fmla="val 4674513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Arc 12"/>
          <p:cNvSpPr/>
          <p:nvPr/>
        </p:nvSpPr>
        <p:spPr>
          <a:xfrm rot="10129617">
            <a:off x="1981502" y="1347027"/>
            <a:ext cx="2245893" cy="4409922"/>
          </a:xfrm>
          <a:prstGeom prst="arc">
            <a:avLst>
              <a:gd name="adj1" fmla="val 16243786"/>
              <a:gd name="adj2" fmla="val 4183559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Arc 13"/>
          <p:cNvSpPr/>
          <p:nvPr/>
        </p:nvSpPr>
        <p:spPr>
          <a:xfrm rot="12282524">
            <a:off x="2228555" y="3164438"/>
            <a:ext cx="1375517" cy="1248338"/>
          </a:xfrm>
          <a:prstGeom prst="arc">
            <a:avLst>
              <a:gd name="adj1" fmla="val 19231000"/>
              <a:gd name="adj2" fmla="val 3743161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Arc 14"/>
          <p:cNvSpPr/>
          <p:nvPr/>
        </p:nvSpPr>
        <p:spPr>
          <a:xfrm rot="14905189">
            <a:off x="1509195" y="1553726"/>
            <a:ext cx="2558153" cy="4303194"/>
          </a:xfrm>
          <a:prstGeom prst="arc">
            <a:avLst>
              <a:gd name="adj1" fmla="val 16283534"/>
              <a:gd name="adj2" fmla="val 4509312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Arc 16"/>
          <p:cNvSpPr/>
          <p:nvPr/>
        </p:nvSpPr>
        <p:spPr>
          <a:xfrm rot="3941175">
            <a:off x="1287676" y="1299126"/>
            <a:ext cx="2558153" cy="4303194"/>
          </a:xfrm>
          <a:prstGeom prst="arc">
            <a:avLst>
              <a:gd name="adj1" fmla="val 16659095"/>
              <a:gd name="adj2" fmla="val 4510378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Arc 17"/>
          <p:cNvSpPr/>
          <p:nvPr/>
        </p:nvSpPr>
        <p:spPr>
          <a:xfrm rot="10633210">
            <a:off x="482781" y="1451379"/>
            <a:ext cx="3364504" cy="4784605"/>
          </a:xfrm>
          <a:prstGeom prst="arc">
            <a:avLst>
              <a:gd name="adj1" fmla="val 15280070"/>
              <a:gd name="adj2" fmla="val 6401003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Arc 18"/>
          <p:cNvSpPr/>
          <p:nvPr/>
        </p:nvSpPr>
        <p:spPr>
          <a:xfrm rot="21407713">
            <a:off x="1412086" y="1453308"/>
            <a:ext cx="3841114" cy="4577344"/>
          </a:xfrm>
          <a:prstGeom prst="arc">
            <a:avLst>
              <a:gd name="adj1" fmla="val 15694688"/>
              <a:gd name="adj2" fmla="val 5913588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 19"/>
          <p:cNvSpPr/>
          <p:nvPr/>
        </p:nvSpPr>
        <p:spPr>
          <a:xfrm>
            <a:off x="1536134" y="5421031"/>
            <a:ext cx="299363" cy="29936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extBox 20"/>
          <p:cNvSpPr txBox="1"/>
          <p:nvPr/>
        </p:nvSpPr>
        <p:spPr>
          <a:xfrm>
            <a:off x="2809200" y="6045393"/>
            <a:ext cx="605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j-lt"/>
              </a:rPr>
              <a:t>Cu</a:t>
            </a:r>
            <a:endParaRPr lang="it-IT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3526" y="5743483"/>
            <a:ext cx="70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</a:rPr>
              <a:t>SC</a:t>
            </a:r>
            <a:endParaRPr lang="it-IT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Arc 22"/>
          <p:cNvSpPr/>
          <p:nvPr/>
        </p:nvSpPr>
        <p:spPr>
          <a:xfrm rot="1642572">
            <a:off x="1920791" y="2857548"/>
            <a:ext cx="1267863" cy="1362157"/>
          </a:xfrm>
          <a:prstGeom prst="arc">
            <a:avLst>
              <a:gd name="adj1" fmla="val 19370897"/>
              <a:gd name="adj2" fmla="val 3953054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 23"/>
          <p:cNvSpPr/>
          <p:nvPr/>
        </p:nvSpPr>
        <p:spPr>
          <a:xfrm>
            <a:off x="1815575" y="5539166"/>
            <a:ext cx="299363" cy="29936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 24"/>
          <p:cNvSpPr/>
          <p:nvPr/>
        </p:nvSpPr>
        <p:spPr>
          <a:xfrm>
            <a:off x="1515521" y="5120550"/>
            <a:ext cx="299363" cy="29936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 25"/>
          <p:cNvSpPr/>
          <p:nvPr/>
        </p:nvSpPr>
        <p:spPr>
          <a:xfrm>
            <a:off x="2089776" y="5671323"/>
            <a:ext cx="299363" cy="29936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 26"/>
          <p:cNvSpPr/>
          <p:nvPr/>
        </p:nvSpPr>
        <p:spPr>
          <a:xfrm>
            <a:off x="1783555" y="5243683"/>
            <a:ext cx="299363" cy="29936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 27"/>
          <p:cNvSpPr/>
          <p:nvPr/>
        </p:nvSpPr>
        <p:spPr>
          <a:xfrm>
            <a:off x="2869063" y="3151360"/>
            <a:ext cx="299363" cy="299363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2189141" y="3981680"/>
            <a:ext cx="299363" cy="299363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2015351" y="1622304"/>
            <a:ext cx="299363" cy="299363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3580546" y="5517197"/>
            <a:ext cx="299363" cy="299363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 31"/>
          <p:cNvSpPr/>
          <p:nvPr/>
        </p:nvSpPr>
        <p:spPr>
          <a:xfrm>
            <a:off x="4371276" y="2492640"/>
            <a:ext cx="299363" cy="299363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/>
          <p:cNvSpPr/>
          <p:nvPr/>
        </p:nvSpPr>
        <p:spPr>
          <a:xfrm>
            <a:off x="700825" y="4478040"/>
            <a:ext cx="299363" cy="299363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 33"/>
          <p:cNvSpPr/>
          <p:nvPr/>
        </p:nvSpPr>
        <p:spPr>
          <a:xfrm>
            <a:off x="2488908" y="1588501"/>
            <a:ext cx="299363" cy="299363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 34"/>
          <p:cNvSpPr/>
          <p:nvPr/>
        </p:nvSpPr>
        <p:spPr>
          <a:xfrm>
            <a:off x="2869063" y="5741111"/>
            <a:ext cx="299363" cy="299363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ounded Rectangle 35"/>
          <p:cNvSpPr/>
          <p:nvPr/>
        </p:nvSpPr>
        <p:spPr>
          <a:xfrm>
            <a:off x="5552673" y="2420888"/>
            <a:ext cx="3515127" cy="182155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More effective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heat deposition with respect to conventional technology based on thermal diffusion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552673" y="4351088"/>
            <a:ext cx="3515127" cy="1179068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Faster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and more </a:t>
            </a: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homogeneous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quench initiation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546264" y="5638800"/>
            <a:ext cx="3515127" cy="822858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Lower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hot-spot temperature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05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1" grpId="0"/>
      <p:bldP spid="22" grpId="0"/>
      <p:bldP spid="23" grpId="0" animBg="1"/>
      <p:bldP spid="23" grpId="1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Main advantages and disadvantages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200" y="855580"/>
            <a:ext cx="4267200" cy="5621420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vert="horz" rtlCol="0" anchor="t"/>
          <a:lstStyle>
            <a:defPPr>
              <a:defRPr lang="en-US"/>
            </a:defPPr>
            <a:lvl1pPr algn="ctr">
              <a:defRPr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Advantages</a:t>
            </a:r>
          </a:p>
          <a:p>
            <a:pPr marL="285750" marR="0" lvl="0" indent="-285750" algn="l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  <a:p>
            <a:pPr marL="285750" marR="0" lvl="0" indent="-285750" algn="l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More effective heat generation </a:t>
            </a:r>
            <a:r>
              <a:rPr kumimoji="0" lang="en-GB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directly in the </a:t>
            </a:r>
            <a:r>
              <a:rPr kumimoji="0" lang="en-GB" sz="20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superconductor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  <a:p>
            <a:pPr marL="285750" marR="0" lvl="0" indent="-285750" algn="l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Robust</a:t>
            </a: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electrical design, </a:t>
            </a:r>
            <a:r>
              <a:rPr kumimoji="0" lang="en-GB" alt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easier</a:t>
            </a: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</a:t>
            </a:r>
            <a:r>
              <a:rPr kumimoji="0" lang="en-GB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implementation and </a:t>
            </a: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repair</a:t>
            </a:r>
            <a:endParaRPr kumimoji="0" lang="en-GB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  <a:p>
            <a:pPr marL="285750" marR="0" lvl="0" indent="-285750" algn="l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Faster</a:t>
            </a: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quench initiation</a:t>
            </a:r>
          </a:p>
          <a:p>
            <a:pPr marL="742950" marR="0" lvl="1" indent="-285750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More </a:t>
            </a:r>
            <a:r>
              <a:rPr kumimoji="0" lang="en-GB" altLang="en-US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homogeneous</a:t>
            </a:r>
            <a:r>
              <a:rPr kumimoji="0" lang="en-GB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 temperature </a:t>
            </a: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distribution</a:t>
            </a:r>
          </a:p>
          <a:p>
            <a:pPr marL="742950" marR="0" lvl="1" indent="-285750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Lower </a:t>
            </a:r>
            <a:r>
              <a:rPr kumimoji="0" lang="en-GB" altLang="en-US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hot-spot</a:t>
            </a:r>
            <a:r>
              <a:rPr kumimoji="0" lang="en-GB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temperature</a:t>
            </a:r>
            <a:endParaRPr kumimoji="0" lang="en-GB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Lower </a:t>
            </a:r>
            <a:r>
              <a:rPr kumimoji="0" lang="en-GB" altLang="en-US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failure </a:t>
            </a:r>
            <a:r>
              <a:rPr kumimoji="0" lang="en-GB" alt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risk</a:t>
            </a:r>
          </a:p>
          <a:p>
            <a:pPr marL="285750" marR="0" lvl="0" indent="-285750" algn="l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000" b="0" kern="0" dirty="0" smtClean="0">
                <a:solidFill>
                  <a:prstClr val="black"/>
                </a:solidFill>
                <a:latin typeface="Calibri"/>
              </a:rPr>
              <a:t>Less dependent on magnet, cable, strand parameters</a:t>
            </a:r>
            <a:endParaRPr kumimoji="0" lang="en-GB" altLang="en-US" sz="2000" b="0" i="0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  <a:p>
            <a:pPr marL="285750" marR="0" lvl="0" indent="-285750" algn="l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Easy </a:t>
            </a:r>
            <a:r>
              <a:rPr kumimoji="0" lang="en-GB" altLang="en-US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repair solution</a:t>
            </a:r>
            <a:r>
              <a:rPr kumimoji="0" lang="en-GB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for a magnet with damaged quench heaters</a:t>
            </a:r>
          </a:p>
          <a:p>
            <a:pPr marL="285750" marR="0" lvl="0" indent="-285750" algn="l" defTabSz="40735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Possible to avoid the installation of </a:t>
            </a:r>
            <a:r>
              <a:rPr kumimoji="0" lang="en-GB" alt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quench heaters</a:t>
            </a:r>
            <a:endParaRPr kumimoji="0" lang="en-GB" altLang="en-US" sz="20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495800" y="855580"/>
            <a:ext cx="4572000" cy="5621420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vert="horz" rtlCol="0" anchor="t"/>
          <a:lstStyle>
            <a:defPPr>
              <a:defRPr lang="en-US"/>
            </a:defPPr>
            <a:lvl1pPr algn="ctr">
              <a:defRPr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Disadvantages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266700" marR="0" lvl="0" indent="-2667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266700" marR="0" lvl="0" indent="-2667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Additional </a:t>
            </a:r>
            <a:r>
              <a:rPr kumimoji="0" lang="en-US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current lead(s)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connected to the magnet (pulse current for &lt;100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)</a:t>
            </a:r>
          </a:p>
          <a:p>
            <a:pPr marL="266700" marR="0" lvl="0" indent="-2667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prstClr val="black"/>
                </a:solidFill>
                <a:latin typeface="Calibri"/>
              </a:rPr>
              <a:t>Energy deposited </a:t>
            </a:r>
            <a:r>
              <a:rPr lang="en-US" b="0" u="sng" kern="0" dirty="0" smtClean="0">
                <a:solidFill>
                  <a:prstClr val="black"/>
                </a:solidFill>
                <a:latin typeface="Calibri"/>
              </a:rPr>
              <a:t>very homogeneously</a:t>
            </a:r>
            <a:r>
              <a:rPr lang="en-US" b="0" kern="0" dirty="0" smtClean="0">
                <a:solidFill>
                  <a:prstClr val="black"/>
                </a:solidFill>
                <a:latin typeface="Calibri"/>
              </a:rPr>
              <a:t> in the coil (</a:t>
            </a:r>
            <a:r>
              <a:rPr lang="en-US" b="0" kern="0" dirty="0">
                <a:solidFill>
                  <a:prstClr val="black"/>
                </a:solidFill>
                <a:latin typeface="Calibri"/>
              </a:rPr>
              <a:t>inefficient </a:t>
            </a:r>
            <a:r>
              <a:rPr lang="en-US" b="0" kern="0" dirty="0" smtClean="0">
                <a:solidFill>
                  <a:prstClr val="black"/>
                </a:solidFill>
                <a:latin typeface="Calibri"/>
              </a:rPr>
              <a:t>at low current)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266700" marR="0" lvl="0" indent="-2667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prstClr val="black"/>
                </a:solidFill>
                <a:latin typeface="Calibri"/>
              </a:rPr>
              <a:t>CLIQ connected directly to the main circuit</a:t>
            </a:r>
          </a:p>
          <a:p>
            <a:pPr marL="723900" lvl="1" indent="-2667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kern="0" dirty="0" smtClean="0">
                <a:solidFill>
                  <a:prstClr val="black"/>
                </a:solidFill>
                <a:latin typeface="Calibri"/>
              </a:rPr>
              <a:t>Voltage to ground distribution, in particular if several magnets</a:t>
            </a:r>
          </a:p>
          <a:p>
            <a:pPr marL="723900" lvl="1" indent="-2667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kern="0" dirty="0" smtClean="0">
                <a:solidFill>
                  <a:prstClr val="black"/>
                </a:solidFill>
                <a:latin typeface="Calibri"/>
              </a:rPr>
              <a:t>AC currents introduced</a:t>
            </a:r>
          </a:p>
          <a:p>
            <a:pPr marL="723900" lvl="1" indent="-2667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kern="0" dirty="0" smtClean="0">
                <a:solidFill>
                  <a:prstClr val="black"/>
                </a:solidFill>
                <a:latin typeface="Calibri"/>
              </a:rPr>
              <a:t>N</a:t>
            </a:r>
            <a:r>
              <a:rPr lang="en-US" sz="2000" b="0" u="sng" kern="0" dirty="0" smtClean="0">
                <a:solidFill>
                  <a:prstClr val="black"/>
                </a:solidFill>
                <a:latin typeface="Calibri"/>
              </a:rPr>
              <a:t>eed to install parallel elements</a:t>
            </a:r>
          </a:p>
          <a:p>
            <a:pPr marL="723900" marR="0" lvl="1" indent="-2667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imes New Roman" panose="02020603050405020304" pitchFamily="18" charset="0"/>
              </a:rPr>
              <a:t>Integration with an </a:t>
            </a:r>
            <a:r>
              <a:rPr kumimoji="0" 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imes New Roman" panose="02020603050405020304" pitchFamily="18" charset="0"/>
              </a:rPr>
              <a:t>energy-extraction system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Times New Roman" panose="02020603050405020304" pitchFamily="18" charset="0"/>
              </a:rPr>
              <a:t> is possible but it needs to be carefully studied</a:t>
            </a:r>
          </a:p>
          <a:p>
            <a:pPr marL="266700" marR="0" lvl="0" indent="-2667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Additional </a:t>
            </a:r>
            <a:r>
              <a:rPr kumimoji="0" lang="en-US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mechanical stresses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due to the introduced current need to be analyzed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714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units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727" y="990600"/>
            <a:ext cx="4055354" cy="54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400" y="990600"/>
            <a:ext cx="4699518" cy="2912011"/>
          </a:xfrm>
          <a:prstGeom prst="rect">
            <a:avLst/>
          </a:prstGeom>
        </p:spPr>
      </p:pic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4343400" y="4572000"/>
            <a:ext cx="4699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 indent="0"/>
            <a:r>
              <a:rPr lang="en-US" sz="2000" dirty="0" smtClean="0">
                <a:latin typeface="Calibri" panose="020F0502020204030204" pitchFamily="34" charset="0"/>
              </a:rPr>
              <a:t>CLIQ technology tested successfully on magnets of different </a:t>
            </a:r>
            <a:r>
              <a:rPr lang="en-US" sz="2000" u="sng" dirty="0" smtClean="0">
                <a:latin typeface="Calibri" panose="020F0502020204030204" pitchFamily="34" charset="0"/>
              </a:rPr>
              <a:t>size</a:t>
            </a:r>
            <a:r>
              <a:rPr lang="en-US" sz="2000" dirty="0" smtClean="0">
                <a:latin typeface="Calibri" panose="020F0502020204030204" pitchFamily="34" charset="0"/>
              </a:rPr>
              <a:t> (from small-scale test magnets to full-scale accelerator magnets), </a:t>
            </a:r>
            <a:r>
              <a:rPr lang="en-US" sz="2000" u="sng" dirty="0" smtClean="0">
                <a:latin typeface="Calibri" panose="020F0502020204030204" pitchFamily="34" charset="0"/>
              </a:rPr>
              <a:t>inductance</a:t>
            </a:r>
            <a:r>
              <a:rPr lang="en-US" sz="2000" dirty="0" smtClean="0">
                <a:latin typeface="Calibri" panose="020F0502020204030204" pitchFamily="34" charset="0"/>
              </a:rPr>
              <a:t> (from a few </a:t>
            </a:r>
            <a:r>
              <a:rPr lang="en-US" sz="2000" dirty="0" err="1" smtClean="0">
                <a:latin typeface="Calibri" panose="020F0502020204030204" pitchFamily="34" charset="0"/>
              </a:rPr>
              <a:t>mH</a:t>
            </a:r>
            <a:r>
              <a:rPr lang="en-US" sz="2000" dirty="0" smtClean="0">
                <a:latin typeface="Calibri" panose="020F0502020204030204" pitchFamily="34" charset="0"/>
              </a:rPr>
              <a:t> to a few H), </a:t>
            </a:r>
            <a:r>
              <a:rPr lang="en-US" sz="2000" u="sng" dirty="0" smtClean="0">
                <a:latin typeface="Calibri" panose="020F0502020204030204" pitchFamily="34" charset="0"/>
              </a:rPr>
              <a:t>type of superconductor</a:t>
            </a:r>
            <a:r>
              <a:rPr lang="en-US" sz="2000" dirty="0" smtClean="0">
                <a:latin typeface="Calibri" panose="020F0502020204030204" pitchFamily="34" charset="0"/>
              </a:rPr>
              <a:t> (</a:t>
            </a:r>
            <a:r>
              <a:rPr lang="en-US" sz="2000" dirty="0" err="1" smtClean="0">
                <a:latin typeface="Calibri" panose="020F0502020204030204" pitchFamily="34" charset="0"/>
              </a:rPr>
              <a:t>Nb-Ti</a:t>
            </a:r>
            <a:r>
              <a:rPr lang="en-US" sz="2000" dirty="0" smtClean="0">
                <a:latin typeface="Calibri" panose="020F0502020204030204" pitchFamily="34" charset="0"/>
              </a:rPr>
              <a:t>, Nb3Sn), </a:t>
            </a:r>
            <a:r>
              <a:rPr lang="en-US" sz="2000" u="sng" dirty="0" smtClean="0">
                <a:latin typeface="Calibri" panose="020F0502020204030204" pitchFamily="34" charset="0"/>
              </a:rPr>
              <a:t>cable/strand</a:t>
            </a:r>
            <a:r>
              <a:rPr lang="en-US" sz="2000" dirty="0" smtClean="0">
                <a:latin typeface="Calibri" panose="020F0502020204030204" pitchFamily="34" charset="0"/>
              </a:rPr>
              <a:t> parameters.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934200" y="3902611"/>
            <a:ext cx="2057400" cy="551501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More detail tomorrow in </a:t>
            </a:r>
            <a:r>
              <a:rPr lang="en-US" sz="16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Knud’s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talk</a:t>
            </a:r>
            <a:endParaRPr kumimoji="0" lang="en-US" sz="1600" b="1" i="0" u="sng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34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terminals and leads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162300"/>
            <a:ext cx="4419600" cy="3314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800" y="3162300"/>
            <a:ext cx="4419600" cy="33147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200" y="3172597"/>
            <a:ext cx="4419600" cy="3671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Aug 2015: full-size 15 m LHC main dipole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20858" y="3172597"/>
            <a:ext cx="1398942" cy="367147"/>
          </a:xfrm>
          <a:prstGeom prst="rect">
            <a:avLst/>
          </a:prstGeom>
          <a:solidFill>
            <a:schemeClr val="bg1"/>
          </a:solidFill>
          <a:ln w="254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2014: H02b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20858" y="6167189"/>
            <a:ext cx="2084742" cy="309811"/>
          </a:xfrm>
          <a:prstGeom prst="rect">
            <a:avLst/>
          </a:prstGeom>
          <a:solidFill>
            <a:schemeClr val="bg1"/>
          </a:solidFill>
          <a:ln w="12700">
            <a:solidFill>
              <a:srgbClr val="00279F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Courtesy of Dan Cheng</a:t>
            </a:r>
            <a:endParaRPr lang="en-GB" sz="1600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2057400" y="5715000"/>
            <a:ext cx="914400" cy="68580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1882800" y="3550041"/>
            <a:ext cx="1241400" cy="102861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2438400" y="4114800"/>
            <a:ext cx="1396029" cy="536956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467958" y="1150203"/>
            <a:ext cx="8305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001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Need to carry only pulsed currents (&lt;100-200 </a:t>
            </a:r>
            <a:r>
              <a:rPr lang="en-US" sz="2000" dirty="0" err="1" smtClean="0">
                <a:latin typeface="Calibri" panose="020F0502020204030204" pitchFamily="34" charset="0"/>
              </a:rPr>
              <a:t>ms</a:t>
            </a:r>
            <a:r>
              <a:rPr lang="en-US" sz="2000" dirty="0" smtClean="0">
                <a:latin typeface="Calibri" panose="020F0502020204030204" pitchFamily="34" charset="0"/>
              </a:rPr>
              <a:t>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Minimize their resistance (superconducting cable is a nice solution)</a:t>
            </a:r>
          </a:p>
          <a:p>
            <a:pPr marL="342900"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Secure connection (Lorentz forces will act on them)</a:t>
            </a:r>
          </a:p>
        </p:txBody>
      </p:sp>
    </p:spTree>
    <p:extLst>
      <p:ext uri="{BB962C8B-B14F-4D97-AF65-F5344CB8AC3E}">
        <p14:creationId xmlns:p14="http://schemas.microsoft.com/office/powerpoint/2010/main" val="396985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configuration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2918012"/>
            <a:ext cx="3059430" cy="144716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990600"/>
            <a:ext cx="3059430" cy="144716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4845424"/>
            <a:ext cx="3059430" cy="14471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5" t="4903" r="15399"/>
          <a:stretch/>
        </p:blipFill>
        <p:spPr>
          <a:xfrm>
            <a:off x="4739679" y="3683735"/>
            <a:ext cx="2880320" cy="27932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5" r="15289"/>
          <a:stretch/>
        </p:blipFill>
        <p:spPr>
          <a:xfrm>
            <a:off x="4739679" y="358735"/>
            <a:ext cx="2880321" cy="2937281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 bwMode="auto">
          <a:xfrm>
            <a:off x="3429000" y="1676400"/>
            <a:ext cx="106680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3246042" y="3624488"/>
            <a:ext cx="1249758" cy="642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3352800" y="4973676"/>
            <a:ext cx="1143000" cy="5953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Oval 13"/>
          <p:cNvSpPr/>
          <p:nvPr/>
        </p:nvSpPr>
        <p:spPr bwMode="auto">
          <a:xfrm>
            <a:off x="7239000" y="609600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112842" y="607328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5112842" y="2765612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7239000" y="2765612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7239000" y="3801988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5112842" y="3799716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5112842" y="5958000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7239000" y="5958000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1528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096" y="169780"/>
            <a:ext cx="4673904" cy="35064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328" y="3221076"/>
            <a:ext cx="4672302" cy="35052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configuration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2918012"/>
            <a:ext cx="3059430" cy="144716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990600"/>
            <a:ext cx="3059430" cy="144716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4845424"/>
            <a:ext cx="3059430" cy="1447165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3429000" y="1447800"/>
            <a:ext cx="91440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3246042" y="3624488"/>
            <a:ext cx="1249758" cy="642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3352800" y="5334000"/>
            <a:ext cx="1143000" cy="2350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Oval 13"/>
          <p:cNvSpPr/>
          <p:nvPr/>
        </p:nvSpPr>
        <p:spPr bwMode="auto">
          <a:xfrm>
            <a:off x="7239000" y="609600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112842" y="607328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5112842" y="2765612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7239000" y="2765612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7239000" y="3801988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5112842" y="3799716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5112842" y="5958000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7239000" y="5958000"/>
            <a:ext cx="304800" cy="3048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6156000" y="3581400"/>
            <a:ext cx="304800" cy="6858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6144679" y="5630974"/>
            <a:ext cx="304800" cy="6858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 rot="5400000">
            <a:off x="7200900" y="4578724"/>
            <a:ext cx="304800" cy="6858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 rot="5400000">
            <a:off x="5112842" y="4606187"/>
            <a:ext cx="304800" cy="6858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87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Settings\Administrator\Application Data\Microsoft\Templates\LBNL.pot</Template>
  <TotalTime>31092</TotalTime>
  <Pages>1</Pages>
  <Words>547</Words>
  <Application>Microsoft Office PowerPoint</Application>
  <PresentationFormat>On-screen Show (4:3)</PresentationFormat>
  <Paragraphs>107</Paragraphs>
  <Slides>11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LBNL</vt:lpstr>
      <vt:lpstr>Equation</vt:lpstr>
      <vt:lpstr>The Principles of the CLIQ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LBNL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studies for triplet powering and protection</dc:title>
  <dc:subject>Berkeley Lab Generic Presentation</dc:subject>
  <dc:creator>Ravaioli, Emmanuele</dc:creator>
  <cp:keywords>Presentation Generic</cp:keywords>
  <cp:lastModifiedBy>Julia Cachet</cp:lastModifiedBy>
  <cp:revision>2222</cp:revision>
  <cp:lastPrinted>2016-01-20T19:00:08Z</cp:lastPrinted>
  <dcterms:created xsi:type="dcterms:W3CDTF">2004-10-30T19:36:16Z</dcterms:created>
  <dcterms:modified xsi:type="dcterms:W3CDTF">2016-03-21T11:41:18Z</dcterms:modified>
</cp:coreProperties>
</file>