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50" r:id="rId1"/>
    <p:sldMasterId id="2147483651" r:id="rId2"/>
  </p:sldMasterIdLst>
  <p:notesMasterIdLst>
    <p:notesMasterId r:id="rId22"/>
  </p:notesMasterIdLst>
  <p:handoutMasterIdLst>
    <p:handoutMasterId r:id="rId23"/>
  </p:handoutMasterIdLst>
  <p:sldIdLst>
    <p:sldId id="349" r:id="rId3"/>
    <p:sldId id="374" r:id="rId4"/>
    <p:sldId id="375" r:id="rId5"/>
    <p:sldId id="376" r:id="rId6"/>
    <p:sldId id="328" r:id="rId7"/>
    <p:sldId id="354" r:id="rId8"/>
    <p:sldId id="360" r:id="rId9"/>
    <p:sldId id="363" r:id="rId10"/>
    <p:sldId id="372" r:id="rId11"/>
    <p:sldId id="366" r:id="rId12"/>
    <p:sldId id="353" r:id="rId13"/>
    <p:sldId id="362" r:id="rId14"/>
    <p:sldId id="368" r:id="rId15"/>
    <p:sldId id="369" r:id="rId16"/>
    <p:sldId id="364" r:id="rId17"/>
    <p:sldId id="370" r:id="rId18"/>
    <p:sldId id="371" r:id="rId19"/>
    <p:sldId id="373" r:id="rId20"/>
    <p:sldId id="367" r:id="rId21"/>
  </p:sldIdLst>
  <p:sldSz cx="9144000" cy="6858000" type="screen4x3"/>
  <p:notesSz cx="6781800" cy="99187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Book Antiqua" pitchFamily="18" charset="0"/>
        <a:ea typeface="ＭＳ Ｐゴシック" pitchFamily="34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Book Antiqua" pitchFamily="18" charset="0"/>
        <a:ea typeface="ＭＳ Ｐゴシック" pitchFamily="34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Book Antiqua" pitchFamily="18" charset="0"/>
        <a:ea typeface="ＭＳ Ｐゴシック" pitchFamily="34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Book Antiqua" pitchFamily="18" charset="0"/>
        <a:ea typeface="ＭＳ Ｐゴシック" pitchFamily="34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Book Antiqua" pitchFamily="18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Book Antiqua" pitchFamily="18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Book Antiqua" pitchFamily="18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Book Antiqua" pitchFamily="18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Book Antiqua" pitchFamily="18" charset="0"/>
        <a:ea typeface="ＭＳ Ｐゴシック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888">
          <p15:clr>
            <a:srgbClr val="A4A3A4"/>
          </p15:clr>
        </p15:guide>
        <p15:guide id="2" pos="2888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4">
          <p15:clr>
            <a:srgbClr val="A4A3A4"/>
          </p15:clr>
        </p15:guide>
        <p15:guide id="2" pos="2136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900"/>
    <a:srgbClr val="CC3300"/>
    <a:srgbClr val="0066FF"/>
    <a:srgbClr val="FF3300"/>
    <a:srgbClr val="CC0000"/>
    <a:srgbClr val="1F3361"/>
    <a:srgbClr val="1C2A64"/>
    <a:srgbClr val="23415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088" autoAdjust="0"/>
    <p:restoredTop sz="79831" autoAdjust="0"/>
  </p:normalViewPr>
  <p:slideViewPr>
    <p:cSldViewPr snapToGrid="0">
      <p:cViewPr varScale="1">
        <p:scale>
          <a:sx n="83" d="100"/>
          <a:sy n="83" d="100"/>
        </p:scale>
        <p:origin x="90" y="1176"/>
      </p:cViewPr>
      <p:guideLst>
        <p:guide orient="horz" pos="3888"/>
        <p:guide pos="288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75" d="100"/>
        <a:sy n="75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notesViewPr>
    <p:cSldViewPr snapToGrid="0">
      <p:cViewPr varScale="1">
        <p:scale>
          <a:sx n="62" d="100"/>
          <a:sy n="62" d="100"/>
        </p:scale>
        <p:origin x="-2886" y="-84"/>
      </p:cViewPr>
      <p:guideLst>
        <p:guide orient="horz" pos="3124"/>
        <p:guide pos="2136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heme" Target="theme/theme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25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3846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86" tIns="45743" rIns="91486" bIns="45743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9254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1750" y="0"/>
            <a:ext cx="293846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86" tIns="45743" rIns="91486" bIns="45743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9254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1813"/>
            <a:ext cx="293846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86" tIns="45743" rIns="91486" bIns="45743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9254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1750" y="9421813"/>
            <a:ext cx="293846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86" tIns="45743" rIns="91486" bIns="45743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B9D888B0-663F-4738-83FE-5A61D985ADB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427738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3846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86" tIns="45743" rIns="91486" bIns="45743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3338" y="0"/>
            <a:ext cx="2938462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86" tIns="45743" rIns="91486" bIns="45743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86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1225" y="742950"/>
            <a:ext cx="4959350" cy="371951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3288" y="4710113"/>
            <a:ext cx="4975225" cy="4465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86" tIns="45743" rIns="91486" bIns="4574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3400"/>
            <a:ext cx="293846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86" tIns="45743" rIns="91486" bIns="45743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55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3338" y="9423400"/>
            <a:ext cx="2938462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86" tIns="45743" rIns="91486" bIns="45743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5B8B02FD-A19F-482E-B4E8-EB2917EABF4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67344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DAE88CA-4741-4460-86C8-927E31A2D358}" type="slidenum">
              <a:rPr lang="en-US" smtClean="0"/>
              <a:pPr/>
              <a:t>1</a:t>
            </a:fld>
            <a:endParaRPr lang="en-US" smtClean="0"/>
          </a:p>
        </p:txBody>
      </p:sp>
      <p:sp>
        <p:nvSpPr>
          <p:cNvPr id="245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it-IT" smtClean="0"/>
          </a:p>
        </p:txBody>
      </p:sp>
    </p:spTree>
    <p:extLst>
      <p:ext uri="{BB962C8B-B14F-4D97-AF65-F5344CB8AC3E}">
        <p14:creationId xmlns:p14="http://schemas.microsoft.com/office/powerpoint/2010/main" val="28735781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B8B02FD-A19F-482E-B4E8-EB2917EABF45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7293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18</a:t>
            </a:r>
            <a:r>
              <a:rPr lang="en-US" baseline="30000"/>
              <a:t>h</a:t>
            </a:r>
            <a:r>
              <a:rPr lang="en-US"/>
              <a:t> January 2009 – </a:t>
            </a:r>
            <a:r>
              <a:rPr lang="en-US" err="1"/>
              <a:t>FiDeL</a:t>
            </a:r>
            <a:r>
              <a:rPr lang="en-US"/>
              <a:t> 2009 - </a:t>
            </a:r>
            <a:fld id="{C954D985-F8DA-44D5-8005-C4D89D04F45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27</a:t>
            </a:r>
            <a:r>
              <a:rPr lang="en-US" baseline="30000"/>
              <a:t>h</a:t>
            </a:r>
            <a:r>
              <a:rPr lang="en-US"/>
              <a:t> January 2009 – FiDeL 2009 - </a:t>
            </a:r>
            <a:fld id="{98EA03E0-521B-4B02-BA6E-0BF1309ECDF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75450" y="96838"/>
            <a:ext cx="2168525" cy="63341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66700" y="96838"/>
            <a:ext cx="6356350" cy="63341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27</a:t>
            </a:r>
            <a:r>
              <a:rPr lang="en-US" baseline="30000"/>
              <a:t>h</a:t>
            </a:r>
            <a:r>
              <a:rPr lang="en-US"/>
              <a:t> January 2009 – FiDeL 2009 - </a:t>
            </a:r>
            <a:fld id="{80BAFB68-C7AD-40FD-AEFC-F7657F20E93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480BC2-12E2-4093-8E05-85962E30021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81CB51-82B5-4643-ADE9-A4A9699B307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5CF501-C169-4C9D-B9C6-F895ED7334F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517C8E-4441-4BD0-919E-DAD6D62B248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1F3872-0BBD-49F5-8334-732C0E64274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DE1294-1600-457D-AEEF-66E92FD3CB4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F007C8-F005-4C3A-B6DC-D0DECB3301B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9789D1-5C34-465A-A9D6-4672CD66E5E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2pPr>
              <a:defRPr baseline="0"/>
            </a:lvl2pPr>
            <a:lvl3pPr>
              <a:defRPr sz="1800" baseline="0"/>
            </a:lvl3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18</a:t>
            </a:r>
            <a:r>
              <a:rPr lang="en-US" baseline="30000"/>
              <a:t>th</a:t>
            </a:r>
            <a:r>
              <a:rPr lang="en-US"/>
              <a:t> August 2009 – </a:t>
            </a:r>
            <a:r>
              <a:rPr lang="en-US" err="1"/>
              <a:t>FiDeL</a:t>
            </a:r>
            <a:r>
              <a:rPr lang="en-US"/>
              <a:t> status - </a:t>
            </a:r>
            <a:fld id="{E94CA103-DACB-4918-B3DB-0FFB35DF62B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C30F7D-747D-4B01-865B-0A98CB6E75C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B2E8F0-00D3-4BC1-971A-74880BE2054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5A348F-65B4-4E77-8367-ACEA2079FDA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27</a:t>
            </a:r>
            <a:r>
              <a:rPr lang="en-US" baseline="30000" dirty="0"/>
              <a:t>h</a:t>
            </a:r>
            <a:r>
              <a:rPr lang="en-US" dirty="0"/>
              <a:t> January 2009 – </a:t>
            </a:r>
            <a:r>
              <a:rPr lang="en-US" dirty="0" err="1"/>
              <a:t>FiDeL</a:t>
            </a:r>
            <a:r>
              <a:rPr lang="en-US" dirty="0"/>
              <a:t> 2009 - </a:t>
            </a:r>
            <a:fld id="{52F75960-C897-42AD-B491-D8B67D35383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66700" y="1190625"/>
            <a:ext cx="4262438" cy="5240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1538" y="1190625"/>
            <a:ext cx="4262437" cy="5240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27</a:t>
            </a:r>
            <a:r>
              <a:rPr lang="en-US" baseline="30000"/>
              <a:t>h</a:t>
            </a:r>
            <a:r>
              <a:rPr lang="en-US"/>
              <a:t> January 2009 – FiDeL 2009 - </a:t>
            </a:r>
            <a:fld id="{5D155DAF-C841-4645-89C2-6FC030D19D2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27</a:t>
            </a:r>
            <a:r>
              <a:rPr lang="en-US" baseline="30000"/>
              <a:t>h</a:t>
            </a:r>
            <a:r>
              <a:rPr lang="en-US"/>
              <a:t> January 2009 – FiDeL 2009 - </a:t>
            </a:r>
            <a:fld id="{1E66228C-8E84-4BB4-936B-0255A1009EA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18</a:t>
            </a:r>
            <a:r>
              <a:rPr lang="en-US" baseline="30000"/>
              <a:t>h</a:t>
            </a:r>
            <a:r>
              <a:rPr lang="en-US"/>
              <a:t> January 2009 – </a:t>
            </a:r>
            <a:r>
              <a:rPr lang="en-US" err="1"/>
              <a:t>FiDeL</a:t>
            </a:r>
            <a:r>
              <a:rPr lang="en-US"/>
              <a:t> 2009 - </a:t>
            </a:r>
            <a:fld id="{D98B2B48-0154-4F36-B7FD-D7C21821FAF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27</a:t>
            </a:r>
            <a:r>
              <a:rPr lang="en-US" baseline="30000"/>
              <a:t>h</a:t>
            </a:r>
            <a:r>
              <a:rPr lang="en-US"/>
              <a:t> January 2009 – FiDeL 2009 - </a:t>
            </a:r>
            <a:fld id="{1667D558-7355-4C24-A703-B7768039AE2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27</a:t>
            </a:r>
            <a:r>
              <a:rPr lang="en-US" baseline="30000"/>
              <a:t>h</a:t>
            </a:r>
            <a:r>
              <a:rPr lang="en-US"/>
              <a:t> January 2009 – FiDeL 2009 - </a:t>
            </a:r>
            <a:fld id="{F1D409B8-0A1F-4FFD-8521-754FC1804FA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27</a:t>
            </a:r>
            <a:r>
              <a:rPr lang="en-US" baseline="30000"/>
              <a:t>h</a:t>
            </a:r>
            <a:r>
              <a:rPr lang="en-US"/>
              <a:t> January 2009 – FiDeL 2009 - </a:t>
            </a:r>
            <a:fld id="{F36DEB87-3DD9-4D7D-943C-839180B141A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8994" name="Rectangle 2"/>
          <p:cNvSpPr>
            <a:spLocks noChangeArrowheads="1"/>
          </p:cNvSpPr>
          <p:nvPr/>
        </p:nvSpPr>
        <p:spPr bwMode="auto">
          <a:xfrm>
            <a:off x="0" y="0"/>
            <a:ext cx="9144000" cy="1060450"/>
          </a:xfrm>
          <a:prstGeom prst="rect">
            <a:avLst/>
          </a:prstGeom>
          <a:solidFill>
            <a:srgbClr val="1F3361"/>
          </a:solidFill>
          <a:ln w="9525" algn="ctr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eaLnBrk="0" hangingPunct="0">
              <a:defRPr/>
            </a:pPr>
            <a:endParaRPr lang="en-US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876300" y="96838"/>
            <a:ext cx="7678738" cy="90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266700" y="1190625"/>
            <a:ext cx="8677275" cy="5240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68997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414838" y="6524625"/>
            <a:ext cx="4519612" cy="24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solidFill>
                  <a:srgbClr val="3399FF"/>
                </a:solidFill>
                <a:cs typeface="+mn-cs"/>
              </a:defRPr>
            </a:lvl1pPr>
          </a:lstStyle>
          <a:p>
            <a:pPr>
              <a:defRPr/>
            </a:pPr>
            <a:r>
              <a:rPr lang="en-US"/>
              <a:t>18</a:t>
            </a:r>
            <a:r>
              <a:rPr lang="en-US" baseline="30000"/>
              <a:t>h</a:t>
            </a:r>
            <a:r>
              <a:rPr lang="en-US"/>
              <a:t> January 2009 – </a:t>
            </a:r>
            <a:r>
              <a:rPr lang="en-US" err="1"/>
              <a:t>FiDeL</a:t>
            </a:r>
            <a:r>
              <a:rPr lang="en-US"/>
              <a:t> 2009 - </a:t>
            </a:r>
            <a:fld id="{77160226-5C05-4405-8B6F-A8E8E755378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030" name="Picture 13"/>
          <p:cNvPicPr>
            <a:picLocks noChangeAspect="1" noChangeArrowheads="1"/>
          </p:cNvPicPr>
          <p:nvPr/>
        </p:nvPicPr>
        <p:blipFill>
          <a:blip r:embed="rId13" cstate="print"/>
          <a:srcRect r="1060" b="1387"/>
          <a:stretch>
            <a:fillRect/>
          </a:stretch>
        </p:blipFill>
        <p:spPr bwMode="auto">
          <a:xfrm>
            <a:off x="114300" y="217488"/>
            <a:ext cx="693738" cy="706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69009" name="Rectangle 17"/>
          <p:cNvSpPr>
            <a:spLocks noChangeArrowheads="1"/>
          </p:cNvSpPr>
          <p:nvPr/>
        </p:nvSpPr>
        <p:spPr bwMode="auto">
          <a:xfrm>
            <a:off x="190500" y="6534150"/>
            <a:ext cx="4791075" cy="24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defRPr/>
            </a:pPr>
            <a:r>
              <a:rPr lang="en-US" sz="1000" u="sng">
                <a:solidFill>
                  <a:srgbClr val="3399FF"/>
                </a:solidFill>
              </a:rPr>
              <a:t>E. Todesco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62" r:id="rId1"/>
    <p:sldLayoutId id="2147483975" r:id="rId2"/>
    <p:sldLayoutId id="2147483976" r:id="rId3"/>
    <p:sldLayoutId id="2147483977" r:id="rId4"/>
    <p:sldLayoutId id="2147483978" r:id="rId5"/>
    <p:sldLayoutId id="2147483963" r:id="rId6"/>
    <p:sldLayoutId id="2147483979" r:id="rId7"/>
    <p:sldLayoutId id="2147483980" r:id="rId8"/>
    <p:sldLayoutId id="2147483981" r:id="rId9"/>
    <p:sldLayoutId id="2147483982" r:id="rId10"/>
    <p:sldLayoutId id="2147483983" r:id="rId11"/>
  </p:sldLayoutIdLst>
  <p:transition/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+mn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Felix Titling" pitchFamily="82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Felix Titling" pitchFamily="82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Felix Titling" pitchFamily="82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Felix Titling" pitchFamily="82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Felix Titling" pitchFamily="82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Felix Titling" pitchFamily="82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Felix Titling" pitchFamily="82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Felix Titling" pitchFamily="82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SzPct val="65000"/>
        <a:buBlip>
          <a:blip r:embed="rId14"/>
        </a:buBlip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SzPct val="65000"/>
        <a:buBlip>
          <a:blip r:embed="rId15"/>
        </a:buBlip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SzPct val="65000"/>
        <a:buBlip>
          <a:blip r:embed="rId16"/>
        </a:buBlip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SzPct val="65000"/>
        <a:buBlip>
          <a:blip r:embed="rId17"/>
        </a:buBlip>
        <a:defRPr sz="16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12230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2230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2231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fld id="{744ADDE4-8051-404F-BEEB-C3B8049F098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64" r:id="rId1"/>
    <p:sldLayoutId id="2147483965" r:id="rId2"/>
    <p:sldLayoutId id="2147483966" r:id="rId3"/>
    <p:sldLayoutId id="2147483967" r:id="rId4"/>
    <p:sldLayoutId id="2147483968" r:id="rId5"/>
    <p:sldLayoutId id="2147483969" r:id="rId6"/>
    <p:sldLayoutId id="2147483970" r:id="rId7"/>
    <p:sldLayoutId id="2147483971" r:id="rId8"/>
    <p:sldLayoutId id="2147483972" r:id="rId9"/>
    <p:sldLayoutId id="2147483973" r:id="rId10"/>
    <p:sldLayoutId id="2147483974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jpeg"/><Relationship Id="rId4" Type="http://schemas.openxmlformats.org/officeDocument/2006/relationships/image" Target="../media/image6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gif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jpeg"/><Relationship Id="rId4" Type="http://schemas.openxmlformats.org/officeDocument/2006/relationships/image" Target="../media/image6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g"/><Relationship Id="rId5" Type="http://schemas.openxmlformats.org/officeDocument/2006/relationships/image" Target="../media/image17.gif"/><Relationship Id="rId4" Type="http://schemas.openxmlformats.org/officeDocument/2006/relationships/image" Target="../media/image25.jp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g"/><Relationship Id="rId5" Type="http://schemas.openxmlformats.org/officeDocument/2006/relationships/image" Target="../media/image17.gif"/><Relationship Id="rId4" Type="http://schemas.openxmlformats.org/officeDocument/2006/relationships/image" Target="../media/image26.jpe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g"/><Relationship Id="rId3" Type="http://schemas.openxmlformats.org/officeDocument/2006/relationships/image" Target="../media/image25.jpg"/><Relationship Id="rId7" Type="http://schemas.openxmlformats.org/officeDocument/2006/relationships/image" Target="../media/image17.gif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jpeg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jp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jp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jp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9.jpe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10.emf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hyperlink" Target="http://www.cern.ch/hilumi/wp3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g"/><Relationship Id="rId4" Type="http://schemas.openxmlformats.org/officeDocument/2006/relationships/image" Target="../media/image6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g"/><Relationship Id="rId5" Type="http://schemas.openxmlformats.org/officeDocument/2006/relationships/image" Target="../media/image15.gif"/><Relationship Id="rId4" Type="http://schemas.openxmlformats.org/officeDocument/2006/relationships/image" Target="../media/image11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g"/><Relationship Id="rId5" Type="http://schemas.openxmlformats.org/officeDocument/2006/relationships/image" Target="../media/image17.gif"/><Relationship Id="rId4" Type="http://schemas.openxmlformats.org/officeDocument/2006/relationships/image" Target="../media/image11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66700" y="1800225"/>
            <a:ext cx="8497888" cy="1743075"/>
          </a:xfrm>
        </p:spPr>
        <p:txBody>
          <a:bodyPr/>
          <a:lstStyle/>
          <a:p>
            <a:pPr eaLnBrk="1" hangingPunct="1"/>
            <a:r>
              <a:rPr lang="en-US" sz="3200" dirty="0" smtClean="0">
                <a:solidFill>
                  <a:schemeClr val="tx1"/>
                </a:solidFill>
                <a:latin typeface="+mn-lt"/>
              </a:rPr>
              <a:t>HL-LHC MAGNETS</a:t>
            </a:r>
            <a:endParaRPr lang="en-US" sz="1800" dirty="0" smtClean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062925" y="3823648"/>
            <a:ext cx="6805426" cy="2492188"/>
          </a:xfrm>
        </p:spPr>
        <p:txBody>
          <a:bodyPr/>
          <a:lstStyle/>
          <a:p>
            <a:pPr eaLnBrk="1" hangingPunct="1"/>
            <a:r>
              <a:rPr lang="en-US" sz="2000" dirty="0" smtClean="0"/>
              <a:t>E. </a:t>
            </a:r>
            <a:r>
              <a:rPr lang="en-US" sz="2000" dirty="0" smtClean="0"/>
              <a:t>Todesco, F. </a:t>
            </a:r>
            <a:r>
              <a:rPr lang="en-US" sz="2000" dirty="0" err="1" smtClean="0"/>
              <a:t>Savary</a:t>
            </a:r>
            <a:endParaRPr lang="en-US" sz="2000" dirty="0" smtClean="0"/>
          </a:p>
          <a:p>
            <a:pPr eaLnBrk="1" hangingPunct="1"/>
            <a:r>
              <a:rPr lang="en-US" sz="2000" dirty="0" smtClean="0"/>
              <a:t>CERN, Geneva Switzerland</a:t>
            </a:r>
          </a:p>
          <a:p>
            <a:pPr eaLnBrk="1" hangingPunct="1"/>
            <a:endParaRPr lang="en-US" sz="2000" dirty="0"/>
          </a:p>
          <a:p>
            <a:pPr eaLnBrk="1" hangingPunct="1"/>
            <a:r>
              <a:rPr lang="en-US" sz="2000" dirty="0" smtClean="0"/>
              <a:t>On behalf of WP3 and </a:t>
            </a:r>
            <a:r>
              <a:rPr lang="en-US" sz="2000" dirty="0" smtClean="0"/>
              <a:t>WP11</a:t>
            </a:r>
            <a:endParaRPr lang="fr-CH" sz="2000" dirty="0"/>
          </a:p>
        </p:txBody>
      </p:sp>
      <p:sp>
        <p:nvSpPr>
          <p:cNvPr id="12292" name="Rectangle 9"/>
          <p:cNvSpPr>
            <a:spLocks noChangeArrowheads="1"/>
          </p:cNvSpPr>
          <p:nvPr/>
        </p:nvSpPr>
        <p:spPr bwMode="auto">
          <a:xfrm>
            <a:off x="1265238" y="169863"/>
            <a:ext cx="6400800" cy="681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spcBef>
                <a:spcPct val="20000"/>
              </a:spcBef>
              <a:buSzPct val="65000"/>
            </a:pPr>
            <a:r>
              <a:rPr lang="en-US" sz="1200" dirty="0" smtClean="0">
                <a:solidFill>
                  <a:schemeClr val="bg1"/>
                </a:solidFill>
              </a:rPr>
              <a:t>CERN,  </a:t>
            </a:r>
            <a:r>
              <a:rPr lang="en-US" sz="1200" dirty="0" smtClean="0">
                <a:solidFill>
                  <a:schemeClr val="bg1"/>
                </a:solidFill>
              </a:rPr>
              <a:t>21</a:t>
            </a:r>
            <a:r>
              <a:rPr lang="en-US" sz="1200" baseline="30000" dirty="0" smtClean="0">
                <a:solidFill>
                  <a:schemeClr val="bg1"/>
                </a:solidFill>
              </a:rPr>
              <a:t>st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smtClean="0">
                <a:solidFill>
                  <a:schemeClr val="bg1"/>
                </a:solidFill>
              </a:rPr>
              <a:t>March 2016</a:t>
            </a:r>
          </a:p>
          <a:p>
            <a:pPr algn="ctr">
              <a:spcBef>
                <a:spcPct val="20000"/>
              </a:spcBef>
              <a:buSzPct val="65000"/>
            </a:pPr>
            <a:r>
              <a:rPr lang="fr-CH" sz="1200" dirty="0" smtClean="0">
                <a:solidFill>
                  <a:schemeClr val="bg1"/>
                </a:solidFill>
              </a:rPr>
              <a:t>Circuit review</a:t>
            </a:r>
            <a:endParaRPr lang="en-US" sz="1200" dirty="0" smtClean="0">
              <a:solidFill>
                <a:schemeClr val="bg1"/>
              </a:solidFill>
            </a:endParaRPr>
          </a:p>
          <a:p>
            <a:pPr algn="ctr">
              <a:spcBef>
                <a:spcPct val="20000"/>
              </a:spcBef>
              <a:buSzPct val="65000"/>
            </a:pPr>
            <a:endParaRPr lang="en-US" sz="1200" dirty="0">
              <a:solidFill>
                <a:schemeClr val="bg1"/>
              </a:solidFill>
            </a:endParaRPr>
          </a:p>
        </p:txBody>
      </p:sp>
      <p:pic>
        <p:nvPicPr>
          <p:cNvPr id="2" name="Picture 1" descr="HiLumi-logo-REF-S_website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38357" y="199571"/>
            <a:ext cx="1430234" cy="6694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096373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HL LHC magnets - </a:t>
            </a:r>
            <a:fld id="{5B0F2CE2-42CD-4A74-A04F-1839686887D0}" type="slidenum">
              <a:rPr lang="en-US" smtClean="0"/>
              <a:pPr>
                <a:defRPr/>
              </a:pPr>
              <a:t>10</a:t>
            </a:fld>
            <a:endParaRPr lang="en-US" dirty="0" smtClean="0"/>
          </a:p>
        </p:txBody>
      </p:sp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>
          <a:xfrm>
            <a:off x="876300" y="96838"/>
            <a:ext cx="6657135" cy="904875"/>
          </a:xfrm>
        </p:spPr>
        <p:txBody>
          <a:bodyPr/>
          <a:lstStyle/>
          <a:p>
            <a:pPr eaLnBrk="1" hangingPunct="1"/>
            <a:r>
              <a:rPr lang="fr-CH" dirty="0" smtClean="0">
                <a:solidFill>
                  <a:schemeClr val="bg1"/>
                </a:solidFill>
                <a:sym typeface="Symbol" pitchFamily="18" charset="2"/>
              </a:rPr>
              <a:t>TWO IN ONE APERTURE Q4 (MQYY)</a:t>
            </a:r>
            <a:endParaRPr lang="en-US" dirty="0" smtClean="0">
              <a:solidFill>
                <a:schemeClr val="bg1"/>
              </a:solidFill>
              <a:sym typeface="Symbol" pitchFamily="18" charset="2"/>
            </a:endParaRPr>
          </a:p>
        </p:txBody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GB" dirty="0" err="1">
                <a:sym typeface="Symbol" pitchFamily="18" charset="2"/>
              </a:rPr>
              <a:t>Nb-Ti</a:t>
            </a:r>
            <a:r>
              <a:rPr lang="en-GB" dirty="0" smtClean="0">
                <a:sym typeface="Symbol" pitchFamily="18" charset="2"/>
              </a:rPr>
              <a:t>, 6 T peak field, 3.8 </a:t>
            </a:r>
            <a:r>
              <a:rPr lang="en-GB" dirty="0">
                <a:sym typeface="Symbol" pitchFamily="18" charset="2"/>
              </a:rPr>
              <a:t>m</a:t>
            </a:r>
          </a:p>
          <a:p>
            <a:pPr lvl="1" eaLnBrk="1" hangingPunct="1"/>
            <a:r>
              <a:rPr lang="en-GB" dirty="0">
                <a:sym typeface="Symbol" pitchFamily="18" charset="2"/>
              </a:rPr>
              <a:t>T</a:t>
            </a:r>
            <a:r>
              <a:rPr lang="en-GB" dirty="0" smtClean="0">
                <a:sym typeface="Symbol" pitchFamily="18" charset="2"/>
              </a:rPr>
              <a:t>wo </a:t>
            </a:r>
            <a:r>
              <a:rPr lang="en-GB" dirty="0">
                <a:sym typeface="Symbol" pitchFamily="18" charset="2"/>
              </a:rPr>
              <a:t>apertures </a:t>
            </a:r>
            <a:r>
              <a:rPr lang="en-GB" dirty="0" smtClean="0">
                <a:sym typeface="Symbol" pitchFamily="18" charset="2"/>
              </a:rPr>
              <a:t>independently powered</a:t>
            </a:r>
            <a:endParaRPr lang="en-GB" dirty="0">
              <a:sym typeface="Symbol" pitchFamily="18" charset="2"/>
            </a:endParaRPr>
          </a:p>
          <a:p>
            <a:pPr lvl="1" eaLnBrk="1" hangingPunct="1"/>
            <a:r>
              <a:rPr lang="en-GB" dirty="0">
                <a:sym typeface="Symbol" pitchFamily="18" charset="2"/>
              </a:rPr>
              <a:t>LHC </a:t>
            </a:r>
            <a:r>
              <a:rPr lang="en-GB" dirty="0" smtClean="0">
                <a:sym typeface="Symbol" pitchFamily="18" charset="2"/>
              </a:rPr>
              <a:t>MQM cable (8 mm width), two layers</a:t>
            </a:r>
            <a:endParaRPr lang="en-GB" dirty="0">
              <a:sym typeface="Symbol" pitchFamily="18" charset="2"/>
            </a:endParaRPr>
          </a:p>
          <a:p>
            <a:pPr lvl="1" eaLnBrk="1" hangingPunct="1"/>
            <a:r>
              <a:rPr lang="en-GB" dirty="0">
                <a:sym typeface="Symbol" pitchFamily="18" charset="2"/>
              </a:rPr>
              <a:t>Detection: as in the </a:t>
            </a:r>
            <a:r>
              <a:rPr lang="en-GB" dirty="0" smtClean="0">
                <a:sym typeface="Symbol" pitchFamily="18" charset="2"/>
              </a:rPr>
              <a:t>LHC</a:t>
            </a:r>
          </a:p>
          <a:p>
            <a:pPr lvl="1" eaLnBrk="1" hangingPunct="1"/>
            <a:r>
              <a:rPr lang="fr-CH" dirty="0" smtClean="0">
                <a:sym typeface="Symbol" pitchFamily="18" charset="2"/>
              </a:rPr>
              <a:t>This </a:t>
            </a:r>
            <a:r>
              <a:rPr lang="fr-CH" dirty="0" err="1" smtClean="0">
                <a:sym typeface="Symbol" pitchFamily="18" charset="2"/>
              </a:rPr>
              <a:t>magnet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is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very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similar</a:t>
            </a:r>
            <a:r>
              <a:rPr lang="fr-CH" dirty="0" smtClean="0">
                <a:sym typeface="Symbol" pitchFamily="18" charset="2"/>
              </a:rPr>
              <a:t> to LHC MQM</a:t>
            </a:r>
          </a:p>
          <a:p>
            <a:pPr lvl="2" eaLnBrk="1" hangingPunct="1"/>
            <a:r>
              <a:rPr lang="fr-CH" dirty="0" err="1" smtClean="0">
                <a:sym typeface="Symbol" pitchFamily="18" charset="2"/>
              </a:rPr>
              <a:t>Only</a:t>
            </a:r>
            <a:r>
              <a:rPr lang="fr-CH" dirty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larger</a:t>
            </a:r>
            <a:r>
              <a:rPr lang="fr-CH" dirty="0" smtClean="0">
                <a:sym typeface="Symbol" pitchFamily="18" charset="2"/>
              </a:rPr>
              <a:t> aperture (</a:t>
            </a:r>
            <a:r>
              <a:rPr lang="fr-CH" dirty="0" err="1" smtClean="0">
                <a:sym typeface="Symbol" pitchFamily="18" charset="2"/>
              </a:rPr>
              <a:t>from</a:t>
            </a:r>
            <a:r>
              <a:rPr lang="fr-CH" dirty="0" smtClean="0">
                <a:sym typeface="Symbol" pitchFamily="18" charset="2"/>
              </a:rPr>
              <a:t> 56 to 90 mm)</a:t>
            </a:r>
            <a:endParaRPr lang="en-GB" dirty="0">
              <a:sym typeface="Symbol" pitchFamily="18" charset="2"/>
            </a:endParaRPr>
          </a:p>
          <a:p>
            <a:pPr lvl="1" eaLnBrk="1" hangingPunct="1"/>
            <a:r>
              <a:rPr lang="en-GB" dirty="0">
                <a:sym typeface="Symbol" pitchFamily="18" charset="2"/>
              </a:rPr>
              <a:t>Protection: </a:t>
            </a:r>
            <a:r>
              <a:rPr lang="en-GB" dirty="0" smtClean="0">
                <a:sym typeface="Symbol" pitchFamily="18" charset="2"/>
              </a:rPr>
              <a:t>quench heaters</a:t>
            </a:r>
            <a:r>
              <a:rPr lang="en-GB" dirty="0">
                <a:sym typeface="Symbol" pitchFamily="18" charset="2"/>
              </a:rPr>
              <a:t> </a:t>
            </a:r>
            <a:endParaRPr lang="en-GB" dirty="0" smtClean="0">
              <a:sym typeface="Symbol" pitchFamily="18" charset="2"/>
            </a:endParaRPr>
          </a:p>
          <a:p>
            <a:pPr lvl="2" eaLnBrk="1" hangingPunct="1"/>
            <a:r>
              <a:rPr lang="en-GB" dirty="0" smtClean="0">
                <a:sym typeface="Symbol" pitchFamily="18" charset="2"/>
              </a:rPr>
              <a:t>CLIQ option</a:t>
            </a:r>
            <a:endParaRPr lang="en-GB" dirty="0">
              <a:sym typeface="Symbol" pitchFamily="18" charset="2"/>
            </a:endParaRPr>
          </a:p>
          <a:p>
            <a:pPr lvl="1" eaLnBrk="1" hangingPunct="1"/>
            <a:r>
              <a:rPr lang="en-GB" dirty="0">
                <a:sym typeface="Symbol" pitchFamily="18" charset="2"/>
              </a:rPr>
              <a:t>Current: </a:t>
            </a:r>
            <a:r>
              <a:rPr lang="en-GB" dirty="0" smtClean="0">
                <a:sym typeface="Symbol" pitchFamily="18" charset="2"/>
              </a:rPr>
              <a:t>4.6 </a:t>
            </a:r>
            <a:r>
              <a:rPr lang="en-GB" dirty="0">
                <a:sym typeface="Symbol" pitchFamily="18" charset="2"/>
              </a:rPr>
              <a:t>kA, inductance </a:t>
            </a:r>
            <a:r>
              <a:rPr lang="en-GB" dirty="0" smtClean="0">
                <a:sym typeface="Symbol"/>
              </a:rPr>
              <a:t>38</a:t>
            </a:r>
            <a:r>
              <a:rPr lang="en-GB" dirty="0" smtClean="0">
                <a:sym typeface="Symbol" pitchFamily="18" charset="2"/>
              </a:rPr>
              <a:t> </a:t>
            </a:r>
            <a:r>
              <a:rPr lang="en-GB" dirty="0" err="1" smtClean="0">
                <a:sym typeface="Symbol" pitchFamily="18" charset="2"/>
              </a:rPr>
              <a:t>mH</a:t>
            </a:r>
            <a:endParaRPr lang="en-GB" dirty="0" smtClean="0">
              <a:sym typeface="Symbol" pitchFamily="18" charset="2"/>
            </a:endParaRPr>
          </a:p>
          <a:p>
            <a:pPr lvl="1" eaLnBrk="1" hangingPunct="1"/>
            <a:r>
              <a:rPr lang="en-GB" dirty="0" smtClean="0">
                <a:sym typeface="Symbol" pitchFamily="18" charset="2"/>
              </a:rPr>
              <a:t>Energy per magnet (two apertures) is 0.8 MJ</a:t>
            </a:r>
            <a:endParaRPr lang="en-GB" dirty="0">
              <a:sym typeface="Symbol" pitchFamily="18" charset="2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16425" y="5335014"/>
            <a:ext cx="4472071" cy="1334442"/>
          </a:xfrm>
          <a:prstGeom prst="rect">
            <a:avLst/>
          </a:prstGeom>
        </p:spPr>
      </p:pic>
      <p:sp>
        <p:nvSpPr>
          <p:cNvPr id="8" name="Oval 7"/>
          <p:cNvSpPr/>
          <p:nvPr/>
        </p:nvSpPr>
        <p:spPr bwMode="auto">
          <a:xfrm>
            <a:off x="6241234" y="5606042"/>
            <a:ext cx="487018" cy="626165"/>
          </a:xfrm>
          <a:prstGeom prst="ellipse">
            <a:avLst/>
          </a:prstGeom>
          <a:solidFill>
            <a:schemeClr val="bg1">
              <a:alpha val="0"/>
            </a:schemeClr>
          </a:solidFill>
          <a:ln w="1905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Book Antiqua" pitchFamily="18" charset="0"/>
              <a:ea typeface="ＭＳ Ｐゴシック" pitchFamily="34" charset="-128"/>
            </a:endParaRPr>
          </a:p>
        </p:txBody>
      </p:sp>
      <p:pic>
        <p:nvPicPr>
          <p:cNvPr id="9" name="Picture 6" descr="\\cern.ch\dfs\Users\e\etodesco\Desktop\cea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69474" y="5381104"/>
            <a:ext cx="752475" cy="71437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9" descr="HiLumi-logo-REF-S_website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38357" y="199571"/>
            <a:ext cx="1430234" cy="669471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6674644" y="4705682"/>
            <a:ext cx="198163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CH" sz="1400" dirty="0" smtClean="0"/>
              <a:t>Q4 cross-section</a:t>
            </a:r>
          </a:p>
          <a:p>
            <a:pPr algn="ctr"/>
            <a:r>
              <a:rPr lang="fr-CH" sz="1400" dirty="0" smtClean="0">
                <a:solidFill>
                  <a:srgbClr val="009900"/>
                </a:solidFill>
              </a:rPr>
              <a:t>[</a:t>
            </a:r>
            <a:r>
              <a:rPr lang="fr-CH" sz="1400" dirty="0" err="1" smtClean="0">
                <a:solidFill>
                  <a:srgbClr val="009900"/>
                </a:solidFill>
              </a:rPr>
              <a:t>Rifflet</a:t>
            </a:r>
            <a:r>
              <a:rPr lang="fr-CH" sz="1400" dirty="0" smtClean="0">
                <a:solidFill>
                  <a:srgbClr val="009900"/>
                </a:solidFill>
              </a:rPr>
              <a:t>, </a:t>
            </a:r>
            <a:r>
              <a:rPr lang="fr-CH" sz="1400" dirty="0" err="1" smtClean="0">
                <a:solidFill>
                  <a:srgbClr val="009900"/>
                </a:solidFill>
              </a:rPr>
              <a:t>Segreti</a:t>
            </a:r>
            <a:r>
              <a:rPr lang="fr-CH" sz="1400" dirty="0" smtClean="0">
                <a:solidFill>
                  <a:srgbClr val="009900"/>
                </a:solidFill>
              </a:rPr>
              <a:t>, Felice]</a:t>
            </a:r>
            <a:endParaRPr lang="en-GB" sz="1400" dirty="0">
              <a:solidFill>
                <a:srgbClr val="009900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38952" y="1840524"/>
            <a:ext cx="2750028" cy="27475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916452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HL LHC magnets - </a:t>
            </a:r>
            <a:fld id="{5B0F2CE2-42CD-4A74-A04F-1839686887D0}" type="slidenum">
              <a:rPr lang="en-US" smtClean="0"/>
              <a:pPr>
                <a:defRPr/>
              </a:pPr>
              <a:t>11</a:t>
            </a:fld>
            <a:endParaRPr lang="en-US" dirty="0" smtClean="0"/>
          </a:p>
        </p:txBody>
      </p:sp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>
          <a:xfrm>
            <a:off x="876300" y="96838"/>
            <a:ext cx="6644806" cy="904875"/>
          </a:xfrm>
        </p:spPr>
        <p:txBody>
          <a:bodyPr/>
          <a:lstStyle/>
          <a:p>
            <a:pPr eaLnBrk="1" hangingPunct="1"/>
            <a:r>
              <a:rPr lang="fr-CH" dirty="0" smtClean="0">
                <a:solidFill>
                  <a:schemeClr val="bg1"/>
                </a:solidFill>
                <a:sym typeface="Symbol" pitchFamily="18" charset="2"/>
              </a:rPr>
              <a:t>ORBIT CORRECTORS (MCBXFA/B)</a:t>
            </a:r>
            <a:endParaRPr lang="en-US" dirty="0" smtClean="0">
              <a:solidFill>
                <a:schemeClr val="bg1"/>
              </a:solidFill>
              <a:sym typeface="Symbol" pitchFamily="18" charset="2"/>
            </a:endParaRPr>
          </a:p>
        </p:txBody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GB" dirty="0" err="1">
                <a:sym typeface="Symbol" pitchFamily="18" charset="2"/>
              </a:rPr>
              <a:t>Nb-Ti</a:t>
            </a:r>
            <a:r>
              <a:rPr lang="en-GB" dirty="0">
                <a:sym typeface="Symbol" pitchFamily="18" charset="2"/>
              </a:rPr>
              <a:t>, </a:t>
            </a:r>
            <a:r>
              <a:rPr lang="en-GB" dirty="0" smtClean="0">
                <a:sym typeface="Symbol" pitchFamily="18" charset="2"/>
              </a:rPr>
              <a:t>nested, 2.1 </a:t>
            </a:r>
            <a:r>
              <a:rPr lang="en-GB" dirty="0">
                <a:sym typeface="Symbol" pitchFamily="18" charset="2"/>
              </a:rPr>
              <a:t>T </a:t>
            </a:r>
            <a:r>
              <a:rPr lang="en-GB" dirty="0" smtClean="0">
                <a:sym typeface="Symbol" pitchFamily="18" charset="2"/>
              </a:rPr>
              <a:t>field in each plane, 2/1 </a:t>
            </a:r>
            <a:r>
              <a:rPr lang="en-GB" dirty="0">
                <a:sym typeface="Symbol" pitchFamily="18" charset="2"/>
              </a:rPr>
              <a:t>m</a:t>
            </a:r>
          </a:p>
          <a:p>
            <a:pPr lvl="1" eaLnBrk="1" hangingPunct="1"/>
            <a:r>
              <a:rPr lang="en-GB" dirty="0" smtClean="0">
                <a:sym typeface="Symbol" pitchFamily="18" charset="2"/>
              </a:rPr>
              <a:t>Each plane independently powered</a:t>
            </a:r>
            <a:endParaRPr lang="en-GB" dirty="0">
              <a:sym typeface="Symbol" pitchFamily="18" charset="2"/>
            </a:endParaRPr>
          </a:p>
          <a:p>
            <a:pPr lvl="1" eaLnBrk="1" hangingPunct="1"/>
            <a:r>
              <a:rPr lang="en-GB" dirty="0" smtClean="0">
                <a:sym typeface="Symbol" pitchFamily="18" charset="2"/>
              </a:rPr>
              <a:t>Cable used for corrector of S LHC (4.5 mm width)</a:t>
            </a:r>
            <a:endParaRPr lang="en-GB" dirty="0">
              <a:sym typeface="Symbol" pitchFamily="18" charset="2"/>
            </a:endParaRPr>
          </a:p>
          <a:p>
            <a:pPr lvl="1" eaLnBrk="1" hangingPunct="1"/>
            <a:r>
              <a:rPr lang="en-GB" dirty="0" smtClean="0">
                <a:sym typeface="Symbol" pitchFamily="18" charset="2"/>
              </a:rPr>
              <a:t>Protection </a:t>
            </a:r>
            <a:r>
              <a:rPr lang="en-GB" sz="1400" dirty="0" smtClean="0">
                <a:solidFill>
                  <a:srgbClr val="009900"/>
                </a:solidFill>
                <a:sym typeface="Symbol" pitchFamily="18" charset="2"/>
              </a:rPr>
              <a:t>[F. </a:t>
            </a:r>
            <a:r>
              <a:rPr lang="en-GB" sz="1400" dirty="0" err="1" smtClean="0">
                <a:solidFill>
                  <a:srgbClr val="009900"/>
                </a:solidFill>
                <a:sym typeface="Symbol" pitchFamily="18" charset="2"/>
              </a:rPr>
              <a:t>Toral</a:t>
            </a:r>
            <a:r>
              <a:rPr lang="en-GB" sz="1400" dirty="0" smtClean="0">
                <a:solidFill>
                  <a:srgbClr val="009900"/>
                </a:solidFill>
                <a:sym typeface="Symbol" pitchFamily="18" charset="2"/>
              </a:rPr>
              <a:t>, this review]</a:t>
            </a:r>
            <a:endParaRPr lang="en-GB" dirty="0" smtClean="0">
              <a:solidFill>
                <a:srgbClr val="009900"/>
              </a:solidFill>
              <a:sym typeface="Symbol" pitchFamily="18" charset="2"/>
            </a:endParaRPr>
          </a:p>
          <a:p>
            <a:pPr lvl="2" eaLnBrk="1" hangingPunct="1"/>
            <a:r>
              <a:rPr lang="en-GB" dirty="0" smtClean="0">
                <a:sym typeface="Symbol" pitchFamily="18" charset="2"/>
              </a:rPr>
              <a:t>Target is having self protected magnets</a:t>
            </a:r>
          </a:p>
          <a:p>
            <a:pPr lvl="1" eaLnBrk="1" hangingPunct="1"/>
            <a:r>
              <a:rPr lang="en-GB" dirty="0" smtClean="0">
                <a:sym typeface="Symbol" pitchFamily="18" charset="2"/>
              </a:rPr>
              <a:t>Current</a:t>
            </a:r>
            <a:r>
              <a:rPr lang="en-GB" dirty="0">
                <a:sym typeface="Symbol" pitchFamily="18" charset="2"/>
              </a:rPr>
              <a:t>: </a:t>
            </a:r>
            <a:r>
              <a:rPr lang="en-GB" dirty="0" smtClean="0">
                <a:sym typeface="Symbol" pitchFamily="18" charset="2"/>
              </a:rPr>
              <a:t>1.5 </a:t>
            </a:r>
            <a:r>
              <a:rPr lang="en-GB" dirty="0">
                <a:sym typeface="Symbol" pitchFamily="18" charset="2"/>
              </a:rPr>
              <a:t>kA, inductance </a:t>
            </a:r>
            <a:r>
              <a:rPr lang="en-GB" dirty="0" smtClean="0">
                <a:sym typeface="Symbol"/>
              </a:rPr>
              <a:t>20 to 50</a:t>
            </a:r>
            <a:r>
              <a:rPr lang="en-GB" dirty="0" smtClean="0">
                <a:sym typeface="Symbol" pitchFamily="18" charset="2"/>
              </a:rPr>
              <a:t> </a:t>
            </a:r>
            <a:r>
              <a:rPr lang="en-GB" dirty="0" err="1" smtClean="0">
                <a:sym typeface="Symbol" pitchFamily="18" charset="2"/>
              </a:rPr>
              <a:t>mH</a:t>
            </a:r>
            <a:endParaRPr lang="en-GB" dirty="0" smtClean="0">
              <a:sym typeface="Symbol" pitchFamily="18" charset="2"/>
            </a:endParaRPr>
          </a:p>
          <a:p>
            <a:pPr lvl="1" eaLnBrk="1" hangingPunct="1"/>
            <a:r>
              <a:rPr lang="en-GB" dirty="0" smtClean="0">
                <a:sym typeface="Symbol" pitchFamily="18" charset="2"/>
              </a:rPr>
              <a:t>Energy in 2-m-long magnet is 0.2 MJ</a:t>
            </a:r>
            <a:endParaRPr lang="en-GB" dirty="0">
              <a:sym typeface="Symbol" pitchFamily="18" charset="2"/>
            </a:endParaRPr>
          </a:p>
          <a:p>
            <a:pPr eaLnBrk="1" hangingPunct="1"/>
            <a:endParaRPr lang="en-GB" dirty="0">
              <a:sym typeface="Symbol" pitchFamily="18" charset="2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6687" y="4641574"/>
            <a:ext cx="6054475" cy="1806623"/>
          </a:xfrm>
          <a:prstGeom prst="rect">
            <a:avLst/>
          </a:prstGeom>
        </p:spPr>
      </p:pic>
      <p:sp>
        <p:nvSpPr>
          <p:cNvPr id="8" name="Oval 7"/>
          <p:cNvSpPr/>
          <p:nvPr/>
        </p:nvSpPr>
        <p:spPr bwMode="auto">
          <a:xfrm>
            <a:off x="1152669" y="5167198"/>
            <a:ext cx="279813" cy="466064"/>
          </a:xfrm>
          <a:prstGeom prst="ellipse">
            <a:avLst/>
          </a:prstGeom>
          <a:solidFill>
            <a:schemeClr val="bg1">
              <a:alpha val="0"/>
            </a:schemeClr>
          </a:solidFill>
          <a:ln w="1905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Book Antiqua" pitchFamily="18" charset="0"/>
              <a:ea typeface="ＭＳ Ｐゴシック" pitchFamily="34" charset="-128"/>
            </a:endParaRPr>
          </a:p>
        </p:txBody>
      </p:sp>
      <p:sp>
        <p:nvSpPr>
          <p:cNvPr id="9" name="Oval 8"/>
          <p:cNvSpPr/>
          <p:nvPr/>
        </p:nvSpPr>
        <p:spPr bwMode="auto">
          <a:xfrm>
            <a:off x="1782147" y="5185926"/>
            <a:ext cx="279813" cy="466064"/>
          </a:xfrm>
          <a:prstGeom prst="ellipse">
            <a:avLst/>
          </a:prstGeom>
          <a:solidFill>
            <a:schemeClr val="bg1">
              <a:alpha val="0"/>
            </a:schemeClr>
          </a:solidFill>
          <a:ln w="1905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Book Antiqua" pitchFamily="18" charset="0"/>
              <a:ea typeface="ＭＳ Ｐゴシック" pitchFamily="34" charset="-128"/>
            </a:endParaRPr>
          </a:p>
        </p:txBody>
      </p:sp>
      <p:sp>
        <p:nvSpPr>
          <p:cNvPr id="10" name="Oval 9"/>
          <p:cNvSpPr/>
          <p:nvPr/>
        </p:nvSpPr>
        <p:spPr bwMode="auto">
          <a:xfrm>
            <a:off x="2312234" y="5185926"/>
            <a:ext cx="279813" cy="466064"/>
          </a:xfrm>
          <a:prstGeom prst="ellipse">
            <a:avLst/>
          </a:prstGeom>
          <a:solidFill>
            <a:schemeClr val="bg1">
              <a:alpha val="0"/>
            </a:schemeClr>
          </a:solidFill>
          <a:ln w="1905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Book Antiqua" pitchFamily="18" charset="0"/>
              <a:ea typeface="ＭＳ Ｐゴシック" pitchFamily="34" charset="-128"/>
            </a:endParaRPr>
          </a:p>
        </p:txBody>
      </p:sp>
      <p:pic>
        <p:nvPicPr>
          <p:cNvPr id="11" name="Picture 4" descr="\\cern.ch\dfs\Users\e\etodesco\Desktop\logo_ciemat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32667" y="5312904"/>
            <a:ext cx="1264757" cy="67817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11" descr="HiLumi-logo-REF-S_website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38357" y="199571"/>
            <a:ext cx="1430234" cy="669471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39476" y="2435023"/>
            <a:ext cx="2904499" cy="2112095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6351641" y="4705682"/>
            <a:ext cx="262764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CH" sz="1400" dirty="0" smtClean="0"/>
              <a:t>Single aperture </a:t>
            </a:r>
            <a:r>
              <a:rPr lang="fr-CH" sz="1400" dirty="0" err="1"/>
              <a:t>o</a:t>
            </a:r>
            <a:r>
              <a:rPr lang="fr-CH" sz="1400" dirty="0" err="1" smtClean="0"/>
              <a:t>rbit</a:t>
            </a:r>
            <a:r>
              <a:rPr lang="fr-CH" sz="1400" dirty="0" smtClean="0"/>
              <a:t> corrector </a:t>
            </a:r>
          </a:p>
          <a:p>
            <a:pPr algn="ctr"/>
            <a:r>
              <a:rPr lang="fr-CH" sz="1400" dirty="0" smtClean="0"/>
              <a:t>Cross-section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171299321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HL LHC magnets - </a:t>
            </a:r>
            <a:fld id="{5B0F2CE2-42CD-4A74-A04F-1839686887D0}" type="slidenum">
              <a:rPr lang="en-US" smtClean="0"/>
              <a:pPr>
                <a:defRPr/>
              </a:pPr>
              <a:t>12</a:t>
            </a:fld>
            <a:endParaRPr lang="en-US" dirty="0" smtClean="0"/>
          </a:p>
        </p:txBody>
      </p:sp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CH" dirty="0" smtClean="0">
                <a:solidFill>
                  <a:schemeClr val="bg1"/>
                </a:solidFill>
                <a:sym typeface="Symbol" pitchFamily="18" charset="2"/>
              </a:rPr>
              <a:t>HIGH ORDER CORRECTORS</a:t>
            </a:r>
            <a:endParaRPr lang="en-US" dirty="0" smtClean="0">
              <a:solidFill>
                <a:schemeClr val="bg1"/>
              </a:solidFill>
              <a:sym typeface="Symbol" pitchFamily="18" charset="2"/>
            </a:endParaRPr>
          </a:p>
        </p:txBody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GB" dirty="0" err="1" smtClean="0">
                <a:sym typeface="Symbol" pitchFamily="18" charset="2"/>
              </a:rPr>
              <a:t>Nb-Ti</a:t>
            </a:r>
            <a:r>
              <a:rPr lang="en-GB" dirty="0" smtClean="0">
                <a:sym typeface="Symbol" pitchFamily="18" charset="2"/>
              </a:rPr>
              <a:t> </a:t>
            </a:r>
            <a:r>
              <a:rPr lang="en-GB" dirty="0" err="1" smtClean="0">
                <a:sym typeface="Symbol" pitchFamily="18" charset="2"/>
              </a:rPr>
              <a:t>superferric</a:t>
            </a:r>
            <a:r>
              <a:rPr lang="en-GB" dirty="0" smtClean="0">
                <a:sym typeface="Symbol" pitchFamily="18" charset="2"/>
              </a:rPr>
              <a:t>, 3 </a:t>
            </a:r>
            <a:r>
              <a:rPr lang="en-GB" dirty="0">
                <a:sym typeface="Symbol" pitchFamily="18" charset="2"/>
              </a:rPr>
              <a:t>T </a:t>
            </a:r>
            <a:r>
              <a:rPr lang="en-GB" dirty="0" smtClean="0">
                <a:sym typeface="Symbol" pitchFamily="18" charset="2"/>
              </a:rPr>
              <a:t>peak field</a:t>
            </a:r>
            <a:r>
              <a:rPr lang="en-GB" dirty="0">
                <a:sym typeface="Symbol" pitchFamily="18" charset="2"/>
              </a:rPr>
              <a:t>, </a:t>
            </a:r>
            <a:r>
              <a:rPr lang="en-GB" dirty="0" smtClean="0">
                <a:sym typeface="Symbol" pitchFamily="18" charset="2"/>
              </a:rPr>
              <a:t>0.8 </a:t>
            </a:r>
            <a:r>
              <a:rPr lang="en-GB" dirty="0">
                <a:sym typeface="Symbol" pitchFamily="18" charset="2"/>
              </a:rPr>
              <a:t>m</a:t>
            </a:r>
          </a:p>
          <a:p>
            <a:pPr lvl="1" eaLnBrk="1" hangingPunct="1"/>
            <a:r>
              <a:rPr lang="en-GB" dirty="0" smtClean="0">
                <a:sym typeface="Symbol" pitchFamily="18" charset="2"/>
              </a:rPr>
              <a:t>Coils made with a strand</a:t>
            </a:r>
            <a:endParaRPr lang="en-GB" dirty="0">
              <a:sym typeface="Symbol" pitchFamily="18" charset="2"/>
            </a:endParaRPr>
          </a:p>
          <a:p>
            <a:pPr lvl="1" eaLnBrk="1" hangingPunct="1"/>
            <a:r>
              <a:rPr lang="en-GB" dirty="0" smtClean="0">
                <a:sym typeface="Symbol" pitchFamily="18" charset="2"/>
              </a:rPr>
              <a:t>Protection</a:t>
            </a:r>
            <a:r>
              <a:rPr lang="en-GB" dirty="0">
                <a:sym typeface="Symbol" pitchFamily="18" charset="2"/>
              </a:rPr>
              <a:t>: </a:t>
            </a:r>
            <a:r>
              <a:rPr lang="en-GB" dirty="0" smtClean="0">
                <a:sym typeface="Symbol" pitchFamily="18" charset="2"/>
              </a:rPr>
              <a:t>study ongoing </a:t>
            </a:r>
            <a:r>
              <a:rPr lang="en-GB" sz="1200" dirty="0" smtClean="0">
                <a:solidFill>
                  <a:srgbClr val="009900"/>
                </a:solidFill>
                <a:sym typeface="Symbol" pitchFamily="18" charset="2"/>
              </a:rPr>
              <a:t>[G. </a:t>
            </a:r>
            <a:r>
              <a:rPr lang="en-GB" sz="1200" dirty="0" err="1" smtClean="0">
                <a:solidFill>
                  <a:srgbClr val="009900"/>
                </a:solidFill>
                <a:sym typeface="Symbol" pitchFamily="18" charset="2"/>
              </a:rPr>
              <a:t>Volpini</a:t>
            </a:r>
            <a:r>
              <a:rPr lang="en-GB" sz="1200" dirty="0" smtClean="0">
                <a:solidFill>
                  <a:srgbClr val="009900"/>
                </a:solidFill>
                <a:sym typeface="Symbol" pitchFamily="18" charset="2"/>
              </a:rPr>
              <a:t>, this review]</a:t>
            </a:r>
            <a:endParaRPr lang="en-GB" dirty="0" smtClean="0">
              <a:solidFill>
                <a:srgbClr val="009900"/>
              </a:solidFill>
              <a:sym typeface="Symbol" pitchFamily="18" charset="2"/>
            </a:endParaRPr>
          </a:p>
          <a:p>
            <a:pPr lvl="1" eaLnBrk="1" hangingPunct="1"/>
            <a:endParaRPr lang="en-GB" dirty="0">
              <a:sym typeface="Symbol" pitchFamily="18" charset="2"/>
            </a:endParaRPr>
          </a:p>
          <a:p>
            <a:pPr lvl="1" eaLnBrk="1" hangingPunct="1"/>
            <a:r>
              <a:rPr lang="en-GB" dirty="0">
                <a:sym typeface="Symbol" pitchFamily="18" charset="2"/>
              </a:rPr>
              <a:t>Current: </a:t>
            </a:r>
            <a:r>
              <a:rPr lang="en-GB" dirty="0" smtClean="0">
                <a:sym typeface="Symbol" pitchFamily="18" charset="2"/>
              </a:rPr>
              <a:t>0.18 kA</a:t>
            </a:r>
            <a:r>
              <a:rPr lang="en-GB" dirty="0">
                <a:sym typeface="Symbol" pitchFamily="18" charset="2"/>
              </a:rPr>
              <a:t>, inductance </a:t>
            </a:r>
            <a:r>
              <a:rPr lang="en-GB" dirty="0" smtClean="0">
                <a:sym typeface="Symbol"/>
              </a:rPr>
              <a:t>1200</a:t>
            </a:r>
            <a:r>
              <a:rPr lang="en-GB" dirty="0" smtClean="0">
                <a:sym typeface="Symbol" pitchFamily="18" charset="2"/>
              </a:rPr>
              <a:t> </a:t>
            </a:r>
            <a:r>
              <a:rPr lang="en-GB" dirty="0" err="1">
                <a:sym typeface="Symbol" pitchFamily="18" charset="2"/>
              </a:rPr>
              <a:t>mH</a:t>
            </a:r>
            <a:endParaRPr lang="en-GB" dirty="0">
              <a:sym typeface="Symbol" pitchFamily="18" charset="2"/>
            </a:endParaRPr>
          </a:p>
          <a:p>
            <a:pPr marL="457200" lvl="1" indent="0" eaLnBrk="1" hangingPunct="1">
              <a:buNone/>
            </a:pPr>
            <a:endParaRPr lang="en-GB" dirty="0" smtClean="0">
              <a:sym typeface="Symbol" pitchFamily="18" charset="2"/>
            </a:endParaRPr>
          </a:p>
          <a:p>
            <a:pPr marL="457200" lvl="1" indent="0" eaLnBrk="1" hangingPunct="1">
              <a:buNone/>
            </a:pPr>
            <a:endParaRPr lang="en-GB" dirty="0" smtClean="0">
              <a:sym typeface="Symbol" pitchFamily="18" charset="2"/>
            </a:endParaRPr>
          </a:p>
          <a:p>
            <a:pPr lvl="1" eaLnBrk="1" hangingPunct="1"/>
            <a:endParaRPr lang="en-GB" dirty="0" smtClean="0">
              <a:sym typeface="Symbol" pitchFamily="18" charset="2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74194" y="2236304"/>
            <a:ext cx="2035364" cy="199776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50122" y="5167198"/>
            <a:ext cx="3694828" cy="1102517"/>
          </a:xfrm>
          <a:prstGeom prst="rect">
            <a:avLst/>
          </a:prstGeom>
        </p:spPr>
      </p:pic>
      <p:sp>
        <p:nvSpPr>
          <p:cNvPr id="9" name="Oval 8"/>
          <p:cNvSpPr/>
          <p:nvPr/>
        </p:nvSpPr>
        <p:spPr bwMode="auto">
          <a:xfrm>
            <a:off x="6191808" y="5400230"/>
            <a:ext cx="387896" cy="466064"/>
          </a:xfrm>
          <a:prstGeom prst="ellipse">
            <a:avLst/>
          </a:prstGeom>
          <a:solidFill>
            <a:schemeClr val="bg1">
              <a:alpha val="0"/>
            </a:schemeClr>
          </a:solidFill>
          <a:ln w="1905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Book Antiqua" pitchFamily="18" charset="0"/>
              <a:ea typeface="ＭＳ Ｐゴシック" pitchFamily="34" charset="-128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7843" y="4586370"/>
            <a:ext cx="4228181" cy="1945771"/>
          </a:xfrm>
          <a:prstGeom prst="rect">
            <a:avLst/>
          </a:prstGeom>
        </p:spPr>
      </p:pic>
      <p:sp>
        <p:nvSpPr>
          <p:cNvPr id="11" name="Oval 10"/>
          <p:cNvSpPr/>
          <p:nvPr/>
        </p:nvSpPr>
        <p:spPr bwMode="auto">
          <a:xfrm>
            <a:off x="2421933" y="5214843"/>
            <a:ext cx="387896" cy="466064"/>
          </a:xfrm>
          <a:prstGeom prst="ellipse">
            <a:avLst/>
          </a:prstGeom>
          <a:solidFill>
            <a:schemeClr val="bg1">
              <a:alpha val="0"/>
            </a:schemeClr>
          </a:solidFill>
          <a:ln w="1905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Book Antiqua" pitchFamily="18" charset="0"/>
              <a:ea typeface="ＭＳ Ｐゴシック" pitchFamily="34" charset="-128"/>
            </a:endParaRPr>
          </a:p>
        </p:txBody>
      </p:sp>
      <p:pic>
        <p:nvPicPr>
          <p:cNvPr id="12" name="Picture 2" descr="\\cern.ch\dfs\Users\e\etodesco\Desktop\infn_logo.gi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87223" y="1224955"/>
            <a:ext cx="1009887" cy="64366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12" descr="HiLumi-logo-REF-S_website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38357" y="199571"/>
            <a:ext cx="1430234" cy="6694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416020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HL LHC magnets - </a:t>
            </a:r>
            <a:fld id="{5B0F2CE2-42CD-4A74-A04F-1839686887D0}" type="slidenum">
              <a:rPr lang="en-US" smtClean="0"/>
              <a:pPr>
                <a:defRPr/>
              </a:pPr>
              <a:t>13</a:t>
            </a:fld>
            <a:endParaRPr lang="en-US" dirty="0" smtClean="0"/>
          </a:p>
        </p:txBody>
      </p:sp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CH" dirty="0" smtClean="0">
                <a:solidFill>
                  <a:schemeClr val="bg1"/>
                </a:solidFill>
                <a:sym typeface="Symbol" pitchFamily="18" charset="2"/>
              </a:rPr>
              <a:t>HIGH ORDER CORRECTORS</a:t>
            </a:r>
            <a:endParaRPr lang="en-US" dirty="0" smtClean="0">
              <a:solidFill>
                <a:schemeClr val="bg1"/>
              </a:solidFill>
              <a:sym typeface="Symbol" pitchFamily="18" charset="2"/>
            </a:endParaRPr>
          </a:p>
        </p:txBody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GB" dirty="0" err="1" smtClean="0">
                <a:sym typeface="Symbol" pitchFamily="18" charset="2"/>
              </a:rPr>
              <a:t>Nb-Ti</a:t>
            </a:r>
            <a:r>
              <a:rPr lang="en-GB" dirty="0" smtClean="0">
                <a:sym typeface="Symbol" pitchFamily="18" charset="2"/>
              </a:rPr>
              <a:t> </a:t>
            </a:r>
            <a:r>
              <a:rPr lang="en-GB" dirty="0" err="1" smtClean="0">
                <a:sym typeface="Symbol" pitchFamily="18" charset="2"/>
              </a:rPr>
              <a:t>superferric</a:t>
            </a:r>
            <a:r>
              <a:rPr lang="en-GB" dirty="0" smtClean="0">
                <a:sym typeface="Symbol" pitchFamily="18" charset="2"/>
              </a:rPr>
              <a:t>, 2 </a:t>
            </a:r>
            <a:r>
              <a:rPr lang="en-GB" dirty="0">
                <a:sym typeface="Symbol" pitchFamily="18" charset="2"/>
              </a:rPr>
              <a:t>T </a:t>
            </a:r>
            <a:r>
              <a:rPr lang="en-GB" dirty="0" smtClean="0">
                <a:sym typeface="Symbol" pitchFamily="18" charset="2"/>
              </a:rPr>
              <a:t>peak field</a:t>
            </a:r>
            <a:r>
              <a:rPr lang="en-GB" dirty="0">
                <a:sym typeface="Symbol" pitchFamily="18" charset="2"/>
              </a:rPr>
              <a:t>, </a:t>
            </a:r>
            <a:r>
              <a:rPr lang="en-GB" dirty="0" smtClean="0">
                <a:sym typeface="Symbol"/>
              </a:rPr>
              <a:t></a:t>
            </a:r>
            <a:r>
              <a:rPr lang="en-GB" dirty="0" smtClean="0">
                <a:sym typeface="Symbol" pitchFamily="18" charset="2"/>
              </a:rPr>
              <a:t>0.5 </a:t>
            </a:r>
            <a:r>
              <a:rPr lang="en-GB" dirty="0">
                <a:sym typeface="Symbol" pitchFamily="18" charset="2"/>
              </a:rPr>
              <a:t>m</a:t>
            </a:r>
          </a:p>
          <a:p>
            <a:pPr lvl="1" eaLnBrk="1" hangingPunct="1"/>
            <a:r>
              <a:rPr lang="en-GB" dirty="0" smtClean="0">
                <a:sym typeface="Symbol" pitchFamily="18" charset="2"/>
              </a:rPr>
              <a:t>Coils made with a strand</a:t>
            </a:r>
            <a:endParaRPr lang="en-GB" dirty="0">
              <a:sym typeface="Symbol" pitchFamily="18" charset="2"/>
            </a:endParaRPr>
          </a:p>
          <a:p>
            <a:pPr lvl="1" eaLnBrk="1" hangingPunct="1"/>
            <a:r>
              <a:rPr lang="en-GB" dirty="0" smtClean="0">
                <a:sym typeface="Symbol" pitchFamily="18" charset="2"/>
              </a:rPr>
              <a:t>Protection</a:t>
            </a:r>
            <a:r>
              <a:rPr lang="en-GB" dirty="0">
                <a:sym typeface="Symbol" pitchFamily="18" charset="2"/>
              </a:rPr>
              <a:t>: </a:t>
            </a:r>
            <a:r>
              <a:rPr lang="en-GB" dirty="0" smtClean="0">
                <a:sym typeface="Symbol" pitchFamily="18" charset="2"/>
              </a:rPr>
              <a:t>self protected </a:t>
            </a:r>
            <a:r>
              <a:rPr lang="en-GB" sz="1400" dirty="0" smtClean="0">
                <a:solidFill>
                  <a:srgbClr val="009900"/>
                </a:solidFill>
                <a:sym typeface="Symbol" pitchFamily="18" charset="2"/>
              </a:rPr>
              <a:t>[</a:t>
            </a:r>
            <a:r>
              <a:rPr lang="en-GB" sz="1400" dirty="0">
                <a:solidFill>
                  <a:srgbClr val="009900"/>
                </a:solidFill>
                <a:sym typeface="Symbol" pitchFamily="18" charset="2"/>
              </a:rPr>
              <a:t>G. </a:t>
            </a:r>
            <a:r>
              <a:rPr lang="en-GB" sz="1400" dirty="0" err="1">
                <a:solidFill>
                  <a:srgbClr val="009900"/>
                </a:solidFill>
                <a:sym typeface="Symbol" pitchFamily="18" charset="2"/>
              </a:rPr>
              <a:t>Volpini</a:t>
            </a:r>
            <a:r>
              <a:rPr lang="en-GB" sz="1400" dirty="0">
                <a:solidFill>
                  <a:srgbClr val="009900"/>
                </a:solidFill>
                <a:sym typeface="Symbol" pitchFamily="18" charset="2"/>
              </a:rPr>
              <a:t>, this review</a:t>
            </a:r>
            <a:r>
              <a:rPr lang="en-GB" sz="1400" dirty="0" smtClean="0">
                <a:solidFill>
                  <a:srgbClr val="009900"/>
                </a:solidFill>
                <a:sym typeface="Symbol" pitchFamily="18" charset="2"/>
              </a:rPr>
              <a:t>]</a:t>
            </a:r>
            <a:endParaRPr lang="en-GB" sz="1400" dirty="0" smtClean="0">
              <a:sym typeface="Symbol" pitchFamily="18" charset="2"/>
            </a:endParaRPr>
          </a:p>
          <a:p>
            <a:pPr lvl="1" eaLnBrk="1" hangingPunct="1"/>
            <a:endParaRPr lang="en-GB" dirty="0">
              <a:sym typeface="Symbol" pitchFamily="18" charset="2"/>
            </a:endParaRPr>
          </a:p>
          <a:p>
            <a:pPr lvl="1" eaLnBrk="1" hangingPunct="1"/>
            <a:r>
              <a:rPr lang="en-GB" dirty="0">
                <a:sym typeface="Symbol" pitchFamily="18" charset="2"/>
              </a:rPr>
              <a:t>Current: </a:t>
            </a:r>
            <a:r>
              <a:rPr lang="en-GB" dirty="0" smtClean="0">
                <a:sym typeface="Symbol" pitchFamily="18" charset="2"/>
              </a:rPr>
              <a:t>0.17 kA</a:t>
            </a:r>
            <a:r>
              <a:rPr lang="en-GB" dirty="0">
                <a:sym typeface="Symbol" pitchFamily="18" charset="2"/>
              </a:rPr>
              <a:t>, inductance </a:t>
            </a:r>
            <a:r>
              <a:rPr lang="en-GB" dirty="0" smtClean="0">
                <a:sym typeface="Symbol"/>
              </a:rPr>
              <a:t>230</a:t>
            </a:r>
            <a:r>
              <a:rPr lang="en-GB" dirty="0" smtClean="0">
                <a:sym typeface="Symbol" pitchFamily="18" charset="2"/>
              </a:rPr>
              <a:t> </a:t>
            </a:r>
            <a:r>
              <a:rPr lang="en-GB" dirty="0" err="1">
                <a:sym typeface="Symbol" pitchFamily="18" charset="2"/>
              </a:rPr>
              <a:t>mH</a:t>
            </a:r>
            <a:endParaRPr lang="en-GB" dirty="0">
              <a:sym typeface="Symbol" pitchFamily="18" charset="2"/>
            </a:endParaRPr>
          </a:p>
          <a:p>
            <a:pPr marL="457200" lvl="1" indent="0" eaLnBrk="1" hangingPunct="1">
              <a:buNone/>
            </a:pPr>
            <a:endParaRPr lang="en-GB" dirty="0" smtClean="0">
              <a:sym typeface="Symbol" pitchFamily="18" charset="2"/>
            </a:endParaRPr>
          </a:p>
          <a:p>
            <a:pPr marL="457200" lvl="1" indent="0" eaLnBrk="1" hangingPunct="1">
              <a:buNone/>
            </a:pPr>
            <a:endParaRPr lang="en-GB" dirty="0" smtClean="0">
              <a:sym typeface="Symbol" pitchFamily="18" charset="2"/>
            </a:endParaRPr>
          </a:p>
          <a:p>
            <a:pPr lvl="1" eaLnBrk="1" hangingPunct="1"/>
            <a:endParaRPr lang="en-GB" dirty="0" smtClean="0">
              <a:sym typeface="Symbol" pitchFamily="18" charset="2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50122" y="5167198"/>
            <a:ext cx="3694828" cy="1102517"/>
          </a:xfrm>
          <a:prstGeom prst="rect">
            <a:avLst/>
          </a:prstGeom>
        </p:spPr>
      </p:pic>
      <p:sp>
        <p:nvSpPr>
          <p:cNvPr id="9" name="Oval 8"/>
          <p:cNvSpPr/>
          <p:nvPr/>
        </p:nvSpPr>
        <p:spPr bwMode="auto">
          <a:xfrm>
            <a:off x="6191808" y="5400230"/>
            <a:ext cx="387896" cy="466064"/>
          </a:xfrm>
          <a:prstGeom prst="ellipse">
            <a:avLst/>
          </a:prstGeom>
          <a:solidFill>
            <a:schemeClr val="bg1">
              <a:alpha val="0"/>
            </a:schemeClr>
          </a:solidFill>
          <a:ln w="1905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Book Antiqua" pitchFamily="18" charset="0"/>
              <a:ea typeface="ＭＳ Ｐゴシック" pitchFamily="34" charset="-128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7843" y="4586370"/>
            <a:ext cx="4228181" cy="1945771"/>
          </a:xfrm>
          <a:prstGeom prst="rect">
            <a:avLst/>
          </a:prstGeom>
        </p:spPr>
      </p:pic>
      <p:sp>
        <p:nvSpPr>
          <p:cNvPr id="11" name="Oval 10"/>
          <p:cNvSpPr/>
          <p:nvPr/>
        </p:nvSpPr>
        <p:spPr bwMode="auto">
          <a:xfrm>
            <a:off x="2662632" y="5214843"/>
            <a:ext cx="387896" cy="466064"/>
          </a:xfrm>
          <a:prstGeom prst="ellipse">
            <a:avLst/>
          </a:prstGeom>
          <a:solidFill>
            <a:schemeClr val="bg1">
              <a:alpha val="0"/>
            </a:schemeClr>
          </a:solidFill>
          <a:ln w="1905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Book Antiqua" pitchFamily="18" charset="0"/>
              <a:ea typeface="ＭＳ Ｐゴシック" pitchFamily="34" charset="-128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6135" y="2368783"/>
            <a:ext cx="1762583" cy="1716199"/>
          </a:xfrm>
          <a:prstGeom prst="rect">
            <a:avLst/>
          </a:prstGeom>
        </p:spPr>
      </p:pic>
      <p:pic>
        <p:nvPicPr>
          <p:cNvPr id="12" name="Picture 2" descr="\\cern.ch\dfs\Users\e\etodesco\Desktop\infn_logo.gi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87223" y="1224955"/>
            <a:ext cx="1009887" cy="64366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12" descr="HiLumi-logo-REF-S_website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38357" y="199571"/>
            <a:ext cx="1430234" cy="6694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888259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HL LHC magnets - </a:t>
            </a:r>
            <a:fld id="{5B0F2CE2-42CD-4A74-A04F-1839686887D0}" type="slidenum">
              <a:rPr lang="en-US" smtClean="0"/>
              <a:pPr>
                <a:defRPr/>
              </a:pPr>
              <a:t>14</a:t>
            </a:fld>
            <a:endParaRPr lang="en-US" dirty="0" smtClean="0"/>
          </a:p>
        </p:txBody>
      </p:sp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CH" dirty="0" smtClean="0">
                <a:solidFill>
                  <a:schemeClr val="bg1"/>
                </a:solidFill>
                <a:sym typeface="Symbol" pitchFamily="18" charset="2"/>
              </a:rPr>
              <a:t>HIGH ORDER CORRECTORS</a:t>
            </a:r>
            <a:endParaRPr lang="en-US" dirty="0" smtClean="0">
              <a:solidFill>
                <a:schemeClr val="bg1"/>
              </a:solidFill>
              <a:sym typeface="Symbol" pitchFamily="18" charset="2"/>
            </a:endParaRPr>
          </a:p>
        </p:txBody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GB" dirty="0" err="1" smtClean="0">
                <a:sym typeface="Symbol" pitchFamily="18" charset="2"/>
              </a:rPr>
              <a:t>Nb-Ti</a:t>
            </a:r>
            <a:r>
              <a:rPr lang="en-GB" dirty="0" smtClean="0">
                <a:sym typeface="Symbol" pitchFamily="18" charset="2"/>
              </a:rPr>
              <a:t> </a:t>
            </a:r>
            <a:r>
              <a:rPr lang="en-GB" dirty="0" err="1" smtClean="0">
                <a:sym typeface="Symbol" pitchFamily="18" charset="2"/>
              </a:rPr>
              <a:t>superferric</a:t>
            </a:r>
            <a:r>
              <a:rPr lang="en-GB" dirty="0" smtClean="0">
                <a:sym typeface="Symbol" pitchFamily="18" charset="2"/>
              </a:rPr>
              <a:t>, 2 </a:t>
            </a:r>
            <a:r>
              <a:rPr lang="en-GB" dirty="0">
                <a:sym typeface="Symbol" pitchFamily="18" charset="2"/>
              </a:rPr>
              <a:t>T </a:t>
            </a:r>
            <a:r>
              <a:rPr lang="en-GB" dirty="0" smtClean="0">
                <a:sym typeface="Symbol" pitchFamily="18" charset="2"/>
              </a:rPr>
              <a:t>peak field</a:t>
            </a:r>
            <a:r>
              <a:rPr lang="en-GB" dirty="0">
                <a:sym typeface="Symbol" pitchFamily="18" charset="2"/>
              </a:rPr>
              <a:t>, </a:t>
            </a:r>
            <a:r>
              <a:rPr lang="en-GB" dirty="0" smtClean="0">
                <a:sym typeface="Symbol"/>
              </a:rPr>
              <a:t></a:t>
            </a:r>
            <a:r>
              <a:rPr lang="en-GB" dirty="0" smtClean="0">
                <a:sym typeface="Symbol" pitchFamily="18" charset="2"/>
              </a:rPr>
              <a:t>0.1 </a:t>
            </a:r>
            <a:r>
              <a:rPr lang="en-GB" dirty="0">
                <a:sym typeface="Symbol" pitchFamily="18" charset="2"/>
              </a:rPr>
              <a:t>m</a:t>
            </a:r>
          </a:p>
          <a:p>
            <a:pPr lvl="1" eaLnBrk="1" hangingPunct="1"/>
            <a:r>
              <a:rPr lang="en-GB" dirty="0" smtClean="0">
                <a:sym typeface="Symbol" pitchFamily="18" charset="2"/>
              </a:rPr>
              <a:t>Coils made with a strand</a:t>
            </a:r>
            <a:endParaRPr lang="en-GB" dirty="0">
              <a:sym typeface="Symbol" pitchFamily="18" charset="2"/>
            </a:endParaRPr>
          </a:p>
          <a:p>
            <a:pPr lvl="1" eaLnBrk="1" hangingPunct="1"/>
            <a:r>
              <a:rPr lang="en-GB" dirty="0">
                <a:sym typeface="Symbol" pitchFamily="18" charset="2"/>
              </a:rPr>
              <a:t>Protection: self protected </a:t>
            </a:r>
            <a:r>
              <a:rPr lang="en-GB" sz="1400" dirty="0">
                <a:solidFill>
                  <a:srgbClr val="009900"/>
                </a:solidFill>
                <a:sym typeface="Symbol" pitchFamily="18" charset="2"/>
              </a:rPr>
              <a:t>[G. </a:t>
            </a:r>
            <a:r>
              <a:rPr lang="en-GB" sz="1400" dirty="0" err="1">
                <a:solidFill>
                  <a:srgbClr val="009900"/>
                </a:solidFill>
                <a:sym typeface="Symbol" pitchFamily="18" charset="2"/>
              </a:rPr>
              <a:t>Volpini</a:t>
            </a:r>
            <a:r>
              <a:rPr lang="en-GB" sz="1400" dirty="0">
                <a:solidFill>
                  <a:srgbClr val="009900"/>
                </a:solidFill>
                <a:sym typeface="Symbol" pitchFamily="18" charset="2"/>
              </a:rPr>
              <a:t>, this review]</a:t>
            </a:r>
            <a:endParaRPr lang="en-GB" sz="1400" dirty="0">
              <a:sym typeface="Symbol" pitchFamily="18" charset="2"/>
            </a:endParaRPr>
          </a:p>
          <a:p>
            <a:pPr lvl="1" eaLnBrk="1" hangingPunct="1"/>
            <a:endParaRPr lang="en-GB" dirty="0">
              <a:sym typeface="Symbol" pitchFamily="18" charset="2"/>
            </a:endParaRPr>
          </a:p>
          <a:p>
            <a:pPr lvl="1" eaLnBrk="1" hangingPunct="1"/>
            <a:r>
              <a:rPr lang="en-GB" dirty="0">
                <a:sym typeface="Symbol" pitchFamily="18" charset="2"/>
              </a:rPr>
              <a:t>Current: </a:t>
            </a:r>
            <a:r>
              <a:rPr lang="en-GB" dirty="0" smtClean="0">
                <a:sym typeface="Symbol" pitchFamily="18" charset="2"/>
              </a:rPr>
              <a:t>0.12-0.16 kA</a:t>
            </a:r>
            <a:r>
              <a:rPr lang="en-GB" dirty="0">
                <a:sym typeface="Symbol" pitchFamily="18" charset="2"/>
              </a:rPr>
              <a:t>, inductance </a:t>
            </a:r>
            <a:r>
              <a:rPr lang="en-GB" dirty="0" smtClean="0">
                <a:sym typeface="Symbol"/>
              </a:rPr>
              <a:t>50-150</a:t>
            </a:r>
            <a:r>
              <a:rPr lang="en-GB" dirty="0" smtClean="0">
                <a:sym typeface="Symbol" pitchFamily="18" charset="2"/>
              </a:rPr>
              <a:t> </a:t>
            </a:r>
            <a:r>
              <a:rPr lang="en-GB" dirty="0" err="1">
                <a:sym typeface="Symbol" pitchFamily="18" charset="2"/>
              </a:rPr>
              <a:t>mH</a:t>
            </a:r>
            <a:endParaRPr lang="en-GB" dirty="0">
              <a:sym typeface="Symbol" pitchFamily="18" charset="2"/>
            </a:endParaRPr>
          </a:p>
          <a:p>
            <a:pPr marL="457200" lvl="1" indent="0" eaLnBrk="1" hangingPunct="1">
              <a:buNone/>
            </a:pPr>
            <a:endParaRPr lang="en-GB" dirty="0" smtClean="0">
              <a:sym typeface="Symbol" pitchFamily="18" charset="2"/>
            </a:endParaRPr>
          </a:p>
          <a:p>
            <a:pPr marL="457200" lvl="1" indent="0" eaLnBrk="1" hangingPunct="1">
              <a:buNone/>
            </a:pPr>
            <a:endParaRPr lang="en-GB" dirty="0" smtClean="0">
              <a:sym typeface="Symbol" pitchFamily="18" charset="2"/>
            </a:endParaRPr>
          </a:p>
          <a:p>
            <a:pPr lvl="1" eaLnBrk="1" hangingPunct="1"/>
            <a:endParaRPr lang="en-GB" dirty="0" smtClean="0">
              <a:sym typeface="Symbol" pitchFamily="18" charset="2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50122" y="5167198"/>
            <a:ext cx="3694828" cy="1102517"/>
          </a:xfrm>
          <a:prstGeom prst="rect">
            <a:avLst/>
          </a:prstGeom>
        </p:spPr>
      </p:pic>
      <p:sp>
        <p:nvSpPr>
          <p:cNvPr id="9" name="Oval 8"/>
          <p:cNvSpPr/>
          <p:nvPr/>
        </p:nvSpPr>
        <p:spPr bwMode="auto">
          <a:xfrm>
            <a:off x="6191808" y="5400230"/>
            <a:ext cx="387896" cy="466064"/>
          </a:xfrm>
          <a:prstGeom prst="ellipse">
            <a:avLst/>
          </a:prstGeom>
          <a:solidFill>
            <a:schemeClr val="bg1">
              <a:alpha val="0"/>
            </a:schemeClr>
          </a:solidFill>
          <a:ln w="1905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Book Antiqua" pitchFamily="18" charset="0"/>
              <a:ea typeface="ＭＳ Ｐゴシック" pitchFamily="34" charset="-128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7843" y="4586370"/>
            <a:ext cx="4228181" cy="1945771"/>
          </a:xfrm>
          <a:prstGeom prst="rect">
            <a:avLst/>
          </a:prstGeom>
        </p:spPr>
      </p:pic>
      <p:sp>
        <p:nvSpPr>
          <p:cNvPr id="11" name="Oval 10"/>
          <p:cNvSpPr/>
          <p:nvPr/>
        </p:nvSpPr>
        <p:spPr bwMode="auto">
          <a:xfrm>
            <a:off x="2856580" y="5184851"/>
            <a:ext cx="387896" cy="466064"/>
          </a:xfrm>
          <a:prstGeom prst="ellipse">
            <a:avLst/>
          </a:prstGeom>
          <a:solidFill>
            <a:schemeClr val="bg1">
              <a:alpha val="0"/>
            </a:schemeClr>
          </a:solidFill>
          <a:ln w="1905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Book Antiqua" pitchFamily="18" charset="0"/>
              <a:ea typeface="ＭＳ Ｐゴシック" pitchFamily="34" charset="-128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91808" y="2062888"/>
            <a:ext cx="1223375" cy="1207085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4831" y="2600428"/>
            <a:ext cx="1441761" cy="133909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71569" y="3624407"/>
            <a:ext cx="1451934" cy="1344536"/>
          </a:xfrm>
          <a:prstGeom prst="rect">
            <a:avLst/>
          </a:prstGeom>
        </p:spPr>
      </p:pic>
      <p:pic>
        <p:nvPicPr>
          <p:cNvPr id="13" name="Picture 2" descr="\\cern.ch\dfs\Users\e\etodesco\Desktop\infn_logo.gif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87223" y="1224955"/>
            <a:ext cx="1009887" cy="64366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13" descr="HiLumi-logo-REF-S_website.jp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38357" y="199571"/>
            <a:ext cx="1430234" cy="6694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657324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HL LHC magnets - </a:t>
            </a:r>
            <a:fld id="{5B0F2CE2-42CD-4A74-A04F-1839686887D0}" type="slidenum">
              <a:rPr lang="en-US" smtClean="0"/>
              <a:pPr>
                <a:defRPr/>
              </a:pPr>
              <a:t>15</a:t>
            </a:fld>
            <a:endParaRPr lang="en-US" dirty="0" smtClean="0"/>
          </a:p>
        </p:txBody>
      </p:sp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CH" dirty="0" smtClean="0">
                <a:solidFill>
                  <a:schemeClr val="bg1"/>
                </a:solidFill>
                <a:sym typeface="Symbol" pitchFamily="18" charset="2"/>
              </a:rPr>
              <a:t>D2 ORBIT CORRECTORS (MCBRD)</a:t>
            </a:r>
            <a:endParaRPr lang="en-US" dirty="0" smtClean="0">
              <a:solidFill>
                <a:schemeClr val="bg1"/>
              </a:solidFill>
              <a:sym typeface="Symbol" pitchFamily="18" charset="2"/>
            </a:endParaRPr>
          </a:p>
        </p:txBody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GB" dirty="0" err="1">
                <a:sym typeface="Symbol" pitchFamily="18" charset="2"/>
              </a:rPr>
              <a:t>Nb</a:t>
            </a:r>
            <a:r>
              <a:rPr lang="en-GB" dirty="0">
                <a:sym typeface="Symbol" pitchFamily="18" charset="2"/>
              </a:rPr>
              <a:t>-Ti, </a:t>
            </a:r>
            <a:r>
              <a:rPr lang="en-GB" dirty="0" smtClean="0">
                <a:sym typeface="Symbol" pitchFamily="18" charset="2"/>
              </a:rPr>
              <a:t>2.63 </a:t>
            </a:r>
            <a:r>
              <a:rPr lang="en-GB" dirty="0">
                <a:sym typeface="Symbol" pitchFamily="18" charset="2"/>
              </a:rPr>
              <a:t>T </a:t>
            </a:r>
            <a:r>
              <a:rPr lang="en-GB" dirty="0" smtClean="0">
                <a:sym typeface="Symbol" pitchFamily="18" charset="2"/>
              </a:rPr>
              <a:t>field, 1.9 m, 5 T m integrated field</a:t>
            </a:r>
            <a:endParaRPr lang="en-GB" dirty="0">
              <a:sym typeface="Symbol" pitchFamily="18" charset="2"/>
            </a:endParaRPr>
          </a:p>
          <a:p>
            <a:pPr lvl="1" eaLnBrk="1" hangingPunct="1"/>
            <a:r>
              <a:rPr lang="en-GB" dirty="0">
                <a:sym typeface="Symbol" pitchFamily="18" charset="2"/>
              </a:rPr>
              <a:t>Each </a:t>
            </a:r>
            <a:r>
              <a:rPr lang="en-GB" dirty="0" smtClean="0">
                <a:sym typeface="Symbol" pitchFamily="18" charset="2"/>
              </a:rPr>
              <a:t>aperture independently </a:t>
            </a:r>
            <a:r>
              <a:rPr lang="en-GB" dirty="0">
                <a:sym typeface="Symbol" pitchFamily="18" charset="2"/>
              </a:rPr>
              <a:t>powered</a:t>
            </a:r>
          </a:p>
          <a:p>
            <a:pPr lvl="1" eaLnBrk="1" hangingPunct="1"/>
            <a:r>
              <a:rPr lang="en-GB" dirty="0" smtClean="0">
                <a:sym typeface="Symbol" pitchFamily="18" charset="2"/>
              </a:rPr>
              <a:t>This will be a canted design, with 430 A current</a:t>
            </a:r>
          </a:p>
          <a:p>
            <a:pPr lvl="2" eaLnBrk="1" hangingPunct="1"/>
            <a:r>
              <a:rPr lang="en-GB" dirty="0" smtClean="0">
                <a:sym typeface="Symbol" pitchFamily="18" charset="2"/>
              </a:rPr>
              <a:t>never installed HEP particle accelerators</a:t>
            </a:r>
            <a:endParaRPr lang="en-GB" dirty="0">
              <a:sym typeface="Symbol" pitchFamily="18" charset="2"/>
            </a:endParaRPr>
          </a:p>
          <a:p>
            <a:pPr lvl="2" eaLnBrk="1" hangingPunct="1"/>
            <a:r>
              <a:rPr lang="en-GB" dirty="0" smtClean="0">
                <a:sym typeface="Symbol" pitchFamily="18" charset="2"/>
              </a:rPr>
              <a:t>Detection and protection: as in the single aperture orbit correctors, but without the complication given by nested  </a:t>
            </a:r>
            <a:endParaRPr lang="en-GB" dirty="0">
              <a:sym typeface="Symbol" pitchFamily="18" charset="2"/>
            </a:endParaRPr>
          </a:p>
          <a:p>
            <a:pPr lvl="1" eaLnBrk="1" hangingPunct="1"/>
            <a:r>
              <a:rPr lang="en-GB" dirty="0" smtClean="0">
                <a:sym typeface="Symbol" pitchFamily="18" charset="2"/>
              </a:rPr>
              <a:t>Target: self protected magnets </a:t>
            </a:r>
            <a:r>
              <a:rPr lang="en-GB" sz="1200" dirty="0" smtClean="0">
                <a:solidFill>
                  <a:srgbClr val="009900"/>
                </a:solidFill>
                <a:sym typeface="Symbol" pitchFamily="18" charset="2"/>
              </a:rPr>
              <a:t>[G. De </a:t>
            </a:r>
            <a:r>
              <a:rPr lang="en-GB" sz="1200" dirty="0" err="1" smtClean="0">
                <a:solidFill>
                  <a:srgbClr val="009900"/>
                </a:solidFill>
                <a:sym typeface="Symbol" pitchFamily="18" charset="2"/>
              </a:rPr>
              <a:t>Rijk</a:t>
            </a:r>
            <a:r>
              <a:rPr lang="en-GB" sz="1200" dirty="0" smtClean="0">
                <a:solidFill>
                  <a:srgbClr val="009900"/>
                </a:solidFill>
                <a:sym typeface="Symbol" pitchFamily="18" charset="2"/>
              </a:rPr>
              <a:t>, this review]</a:t>
            </a:r>
            <a:endParaRPr lang="en-GB" dirty="0" smtClean="0">
              <a:solidFill>
                <a:srgbClr val="009900"/>
              </a:solidFill>
              <a:sym typeface="Symbol" pitchFamily="18" charset="2"/>
            </a:endParaRPr>
          </a:p>
          <a:p>
            <a:pPr lvl="1" eaLnBrk="1" hangingPunct="1"/>
            <a:r>
              <a:rPr lang="en-GB" dirty="0" smtClean="0">
                <a:sym typeface="Symbol" pitchFamily="18" charset="2"/>
              </a:rPr>
              <a:t>Current</a:t>
            </a:r>
            <a:r>
              <a:rPr lang="en-GB" dirty="0">
                <a:sym typeface="Symbol" pitchFamily="18" charset="2"/>
              </a:rPr>
              <a:t>: </a:t>
            </a:r>
            <a:r>
              <a:rPr lang="en-GB" dirty="0" smtClean="0">
                <a:sym typeface="Symbol" pitchFamily="18" charset="2"/>
              </a:rPr>
              <a:t>0.43 </a:t>
            </a:r>
            <a:r>
              <a:rPr lang="en-GB" dirty="0">
                <a:sym typeface="Symbol" pitchFamily="18" charset="2"/>
              </a:rPr>
              <a:t>kA, inductance </a:t>
            </a:r>
            <a:r>
              <a:rPr lang="en-GB" dirty="0" smtClean="0">
                <a:sym typeface="Symbol"/>
              </a:rPr>
              <a:t>0.8</a:t>
            </a:r>
            <a:r>
              <a:rPr lang="en-GB" dirty="0" smtClean="0">
                <a:sym typeface="Symbol" pitchFamily="18" charset="2"/>
              </a:rPr>
              <a:t> H</a:t>
            </a:r>
            <a:endParaRPr lang="en-GB" dirty="0">
              <a:sym typeface="Symbol" pitchFamily="18" charset="2"/>
            </a:endParaRPr>
          </a:p>
        </p:txBody>
      </p:sp>
      <p:sp>
        <p:nvSpPr>
          <p:cNvPr id="9" name="Oval 8"/>
          <p:cNvSpPr/>
          <p:nvPr/>
        </p:nvSpPr>
        <p:spPr bwMode="auto">
          <a:xfrm>
            <a:off x="5178017" y="5167198"/>
            <a:ext cx="387896" cy="466064"/>
          </a:xfrm>
          <a:prstGeom prst="ellipse">
            <a:avLst/>
          </a:prstGeom>
          <a:solidFill>
            <a:schemeClr val="bg1">
              <a:alpha val="0"/>
            </a:schemeClr>
          </a:solidFill>
          <a:ln w="1905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Book Antiqua" pitchFamily="18" charset="0"/>
              <a:ea typeface="ＭＳ Ｐゴシック" pitchFamily="34" charset="-128"/>
            </a:endParaRPr>
          </a:p>
        </p:txBody>
      </p:sp>
      <p:sp>
        <p:nvSpPr>
          <p:cNvPr id="10" name="Oval 9"/>
          <p:cNvSpPr/>
          <p:nvPr/>
        </p:nvSpPr>
        <p:spPr bwMode="auto">
          <a:xfrm>
            <a:off x="5966521" y="5174912"/>
            <a:ext cx="387896" cy="466064"/>
          </a:xfrm>
          <a:prstGeom prst="ellipse">
            <a:avLst/>
          </a:prstGeom>
          <a:solidFill>
            <a:schemeClr val="bg1">
              <a:alpha val="0"/>
            </a:schemeClr>
          </a:solidFill>
          <a:ln w="1905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Book Antiqua" pitchFamily="18" charset="0"/>
              <a:ea typeface="ＭＳ Ｐゴシック" pitchFamily="34" charset="-128"/>
            </a:endParaRPr>
          </a:p>
        </p:txBody>
      </p:sp>
      <p:pic>
        <p:nvPicPr>
          <p:cNvPr id="11" name="Picture 10" descr="HiLumi-logo-REF-S_website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38357" y="199571"/>
            <a:ext cx="1430234" cy="669471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6647" y="2981005"/>
            <a:ext cx="2751227" cy="241922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6687" y="4641574"/>
            <a:ext cx="6054475" cy="1806623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6420966" y="5633262"/>
            <a:ext cx="279115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CH" sz="1400" dirty="0" smtClean="0"/>
              <a:t>Double aperture </a:t>
            </a:r>
            <a:r>
              <a:rPr lang="fr-CH" sz="1400" dirty="0" err="1"/>
              <a:t>o</a:t>
            </a:r>
            <a:r>
              <a:rPr lang="fr-CH" sz="1400" dirty="0" err="1" smtClean="0"/>
              <a:t>rbit</a:t>
            </a:r>
            <a:r>
              <a:rPr lang="fr-CH" sz="1400" dirty="0" smtClean="0"/>
              <a:t> corrector </a:t>
            </a:r>
          </a:p>
          <a:p>
            <a:pPr algn="ctr"/>
            <a:r>
              <a:rPr lang="fr-CH" sz="1400" dirty="0" smtClean="0"/>
              <a:t>cross-section </a:t>
            </a:r>
            <a:r>
              <a:rPr lang="fr-CH" sz="1200" dirty="0" smtClean="0">
                <a:solidFill>
                  <a:srgbClr val="009900"/>
                </a:solidFill>
              </a:rPr>
              <a:t>[G. Kirby, J. </a:t>
            </a:r>
            <a:r>
              <a:rPr lang="fr-CH" sz="1200" dirty="0" err="1" smtClean="0">
                <a:solidFill>
                  <a:srgbClr val="009900"/>
                </a:solidFill>
              </a:rPr>
              <a:t>Rysti</a:t>
            </a:r>
            <a:r>
              <a:rPr lang="fr-CH" sz="1200" dirty="0" smtClean="0">
                <a:solidFill>
                  <a:srgbClr val="009900"/>
                </a:solidFill>
              </a:rPr>
              <a:t>]</a:t>
            </a:r>
            <a:endParaRPr lang="en-GB" sz="1400" dirty="0">
              <a:solidFill>
                <a:srgbClr val="009900"/>
              </a:solidFill>
            </a:endParaRPr>
          </a:p>
        </p:txBody>
      </p:sp>
      <p:sp>
        <p:nvSpPr>
          <p:cNvPr id="13" name="Oval 12"/>
          <p:cNvSpPr/>
          <p:nvPr/>
        </p:nvSpPr>
        <p:spPr bwMode="auto">
          <a:xfrm>
            <a:off x="5232058" y="5177088"/>
            <a:ext cx="279813" cy="466064"/>
          </a:xfrm>
          <a:prstGeom prst="ellipse">
            <a:avLst/>
          </a:prstGeom>
          <a:solidFill>
            <a:schemeClr val="bg1">
              <a:alpha val="0"/>
            </a:schemeClr>
          </a:solidFill>
          <a:ln w="1905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Book Antiqua" pitchFamily="18" charset="0"/>
              <a:ea typeface="ＭＳ Ｐゴシック" pitchFamily="34" charset="-128"/>
            </a:endParaRPr>
          </a:p>
        </p:txBody>
      </p:sp>
      <p:sp>
        <p:nvSpPr>
          <p:cNvPr id="14" name="Oval 13"/>
          <p:cNvSpPr/>
          <p:nvPr/>
        </p:nvSpPr>
        <p:spPr bwMode="auto">
          <a:xfrm>
            <a:off x="6033070" y="5183529"/>
            <a:ext cx="279813" cy="466064"/>
          </a:xfrm>
          <a:prstGeom prst="ellipse">
            <a:avLst/>
          </a:prstGeom>
          <a:solidFill>
            <a:schemeClr val="bg1">
              <a:alpha val="0"/>
            </a:schemeClr>
          </a:solidFill>
          <a:ln w="1905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Book Antiqua" pitchFamily="18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55746689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HL LHC magnets - </a:t>
            </a:r>
            <a:fld id="{5B0F2CE2-42CD-4A74-A04F-1839686887D0}" type="slidenum">
              <a:rPr lang="en-US" smtClean="0"/>
              <a:pPr>
                <a:defRPr/>
              </a:pPr>
              <a:t>16</a:t>
            </a:fld>
            <a:endParaRPr lang="en-US" dirty="0" smtClean="0"/>
          </a:p>
        </p:txBody>
      </p:sp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CH" dirty="0" smtClean="0">
                <a:solidFill>
                  <a:schemeClr val="bg1"/>
                </a:solidFill>
                <a:sym typeface="Symbol" pitchFamily="18" charset="2"/>
              </a:rPr>
              <a:t>STATUS</a:t>
            </a:r>
            <a:endParaRPr lang="en-US" dirty="0" smtClean="0">
              <a:solidFill>
                <a:schemeClr val="bg1"/>
              </a:solidFill>
              <a:sym typeface="Symbol" pitchFamily="18" charset="2"/>
            </a:endParaRPr>
          </a:p>
        </p:txBody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lvl="1" eaLnBrk="1" hangingPunct="1"/>
            <a:r>
              <a:rPr lang="en-GB" dirty="0" smtClean="0">
                <a:sym typeface="Symbol" pitchFamily="18" charset="2"/>
              </a:rPr>
              <a:t>Two WP3 magnets successfully tested: </a:t>
            </a:r>
            <a:r>
              <a:rPr lang="en-GB" dirty="0" err="1" smtClean="0">
                <a:sym typeface="Symbol" pitchFamily="18" charset="2"/>
              </a:rPr>
              <a:t>sextupole</a:t>
            </a:r>
            <a:r>
              <a:rPr lang="en-GB" dirty="0" smtClean="0">
                <a:sym typeface="Symbol" pitchFamily="18" charset="2"/>
              </a:rPr>
              <a:t> corrector and short model triplet</a:t>
            </a:r>
          </a:p>
          <a:p>
            <a:pPr lvl="1" eaLnBrk="1" hangingPunct="1"/>
            <a:endParaRPr lang="fr-CH" dirty="0" smtClean="0">
              <a:sym typeface="Symbol" pitchFamily="18" charset="2"/>
            </a:endParaRPr>
          </a:p>
          <a:p>
            <a:pPr lvl="1" eaLnBrk="1" hangingPunct="1"/>
            <a:endParaRPr lang="fr-CH" dirty="0">
              <a:sym typeface="Symbol" pitchFamily="18" charset="2"/>
            </a:endParaRPr>
          </a:p>
          <a:p>
            <a:pPr lvl="1" eaLnBrk="1" hangingPunct="1"/>
            <a:endParaRPr lang="fr-CH" dirty="0" smtClean="0">
              <a:sym typeface="Symbol" pitchFamily="18" charset="2"/>
            </a:endParaRPr>
          </a:p>
          <a:p>
            <a:pPr lvl="1" eaLnBrk="1" hangingPunct="1"/>
            <a:endParaRPr lang="fr-CH" dirty="0">
              <a:sym typeface="Symbol" pitchFamily="18" charset="2"/>
            </a:endParaRPr>
          </a:p>
          <a:p>
            <a:pPr lvl="1" eaLnBrk="1" hangingPunct="1"/>
            <a:endParaRPr lang="fr-CH" dirty="0" smtClean="0">
              <a:sym typeface="Symbol" pitchFamily="18" charset="2"/>
            </a:endParaRPr>
          </a:p>
          <a:p>
            <a:pPr lvl="1" eaLnBrk="1" hangingPunct="1"/>
            <a:endParaRPr lang="en-GB" dirty="0">
              <a:sym typeface="Symbol" pitchFamily="18" charset="2"/>
            </a:endParaRPr>
          </a:p>
          <a:p>
            <a:pPr lvl="1" eaLnBrk="1" hangingPunct="1"/>
            <a:endParaRPr lang="en-GB" dirty="0" smtClean="0">
              <a:sym typeface="Symbol" pitchFamily="18" charset="2"/>
            </a:endParaRPr>
          </a:p>
          <a:p>
            <a:pPr lvl="1" eaLnBrk="1" hangingPunct="1"/>
            <a:endParaRPr lang="en-GB" dirty="0">
              <a:sym typeface="Symbol" pitchFamily="18" charset="2"/>
            </a:endParaRPr>
          </a:p>
          <a:p>
            <a:pPr lvl="1" eaLnBrk="1" hangingPunct="1"/>
            <a:r>
              <a:rPr lang="en-GB" dirty="0" smtClean="0">
                <a:sym typeface="Symbol" pitchFamily="18" charset="2"/>
              </a:rPr>
              <a:t>Triplet:</a:t>
            </a:r>
            <a:r>
              <a:rPr lang="en-GB" dirty="0">
                <a:sym typeface="Symbol" pitchFamily="18" charset="2"/>
              </a:rPr>
              <a:t> f</a:t>
            </a:r>
            <a:r>
              <a:rPr lang="en-GB" dirty="0" smtClean="0">
                <a:sym typeface="Symbol" pitchFamily="18" charset="2"/>
              </a:rPr>
              <a:t>irst long to be tested in end 2017 – important date for protection validation</a:t>
            </a:r>
          </a:p>
          <a:p>
            <a:pPr eaLnBrk="1" hangingPunct="1"/>
            <a:endParaRPr lang="en-GB" dirty="0" smtClean="0">
              <a:sym typeface="Symbol" pitchFamily="18" charset="2"/>
            </a:endParaRPr>
          </a:p>
        </p:txBody>
      </p:sp>
      <p:pic>
        <p:nvPicPr>
          <p:cNvPr id="6" name="Picture 5" descr="HiLumi-logo-REF-S_website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38357" y="199571"/>
            <a:ext cx="1430234" cy="669471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50699" y="1665911"/>
            <a:ext cx="3883751" cy="2540141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179" y="2068285"/>
            <a:ext cx="3629233" cy="2027464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461094" y="4366844"/>
            <a:ext cx="321915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CH" sz="1050" dirty="0" smtClean="0"/>
              <a:t>Test of the first MQXF short model </a:t>
            </a:r>
            <a:r>
              <a:rPr lang="fr-CH" sz="1000" dirty="0" smtClean="0">
                <a:solidFill>
                  <a:srgbClr val="009900"/>
                </a:solidFill>
              </a:rPr>
              <a:t>[G. </a:t>
            </a:r>
            <a:r>
              <a:rPr lang="fr-CH" sz="1000" dirty="0" err="1" smtClean="0">
                <a:solidFill>
                  <a:srgbClr val="009900"/>
                </a:solidFill>
              </a:rPr>
              <a:t>Chlachidze</a:t>
            </a:r>
            <a:r>
              <a:rPr lang="fr-CH" sz="1000" dirty="0" smtClean="0">
                <a:solidFill>
                  <a:srgbClr val="009900"/>
                </a:solidFill>
              </a:rPr>
              <a:t>]</a:t>
            </a:r>
            <a:endParaRPr lang="en-GB" sz="1050" dirty="0">
              <a:solidFill>
                <a:srgbClr val="0099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904219" y="4304619"/>
            <a:ext cx="3009157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CH" sz="1050" dirty="0" smtClean="0"/>
              <a:t>Test of the first </a:t>
            </a:r>
            <a:r>
              <a:rPr lang="fr-CH" sz="1050" dirty="0" err="1" smtClean="0"/>
              <a:t>sextupole</a:t>
            </a:r>
            <a:r>
              <a:rPr lang="fr-CH" sz="1050" dirty="0" smtClean="0"/>
              <a:t> prototype </a:t>
            </a:r>
            <a:r>
              <a:rPr lang="fr-CH" sz="1000" dirty="0" smtClean="0">
                <a:solidFill>
                  <a:srgbClr val="009900"/>
                </a:solidFill>
              </a:rPr>
              <a:t>[G. </a:t>
            </a:r>
            <a:r>
              <a:rPr lang="fr-CH" sz="1000" dirty="0" err="1" smtClean="0">
                <a:solidFill>
                  <a:srgbClr val="009900"/>
                </a:solidFill>
              </a:rPr>
              <a:t>Volpini</a:t>
            </a:r>
            <a:r>
              <a:rPr lang="fr-CH" sz="1000" dirty="0" smtClean="0">
                <a:solidFill>
                  <a:srgbClr val="009900"/>
                </a:solidFill>
              </a:rPr>
              <a:t>]</a:t>
            </a:r>
            <a:endParaRPr lang="en-GB" sz="1050" dirty="0">
              <a:solidFill>
                <a:srgbClr val="0099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720551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HL LHC magnets - </a:t>
            </a:r>
            <a:fld id="{5B0F2CE2-42CD-4A74-A04F-1839686887D0}" type="slidenum">
              <a:rPr lang="en-US" smtClean="0"/>
              <a:pPr>
                <a:defRPr/>
              </a:pPr>
              <a:t>17</a:t>
            </a:fld>
            <a:endParaRPr lang="en-US" dirty="0" smtClean="0"/>
          </a:p>
        </p:txBody>
      </p:sp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CH" dirty="0" smtClean="0">
                <a:solidFill>
                  <a:schemeClr val="bg1"/>
                </a:solidFill>
                <a:sym typeface="Symbol" pitchFamily="18" charset="2"/>
              </a:rPr>
              <a:t>SCHEDULE</a:t>
            </a:r>
            <a:endParaRPr lang="en-US" dirty="0" smtClean="0">
              <a:solidFill>
                <a:schemeClr val="bg1"/>
              </a:solidFill>
              <a:sym typeface="Symbol" pitchFamily="18" charset="2"/>
            </a:endParaRPr>
          </a:p>
        </p:txBody>
      </p:sp>
      <p:pic>
        <p:nvPicPr>
          <p:cNvPr id="6" name="Picture 5" descr="HiLumi-logo-REF-S_website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38357" y="199571"/>
            <a:ext cx="1430234" cy="669471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6300" y="1112648"/>
            <a:ext cx="7128049" cy="5026308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89274" y="6138956"/>
            <a:ext cx="3451127" cy="6333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744909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HL LHC magnets - </a:t>
            </a:r>
            <a:fld id="{5B0F2CE2-42CD-4A74-A04F-1839686887D0}" type="slidenum">
              <a:rPr lang="en-US" smtClean="0"/>
              <a:pPr>
                <a:defRPr/>
              </a:pPr>
              <a:t>18</a:t>
            </a:fld>
            <a:endParaRPr lang="en-US" dirty="0" smtClean="0"/>
          </a:p>
        </p:txBody>
      </p:sp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CH" dirty="0" smtClean="0">
                <a:solidFill>
                  <a:schemeClr val="bg1"/>
                </a:solidFill>
                <a:sym typeface="Symbol" pitchFamily="18" charset="2"/>
              </a:rPr>
              <a:t>SCHEDULE</a:t>
            </a:r>
            <a:endParaRPr lang="en-US" dirty="0" smtClean="0">
              <a:solidFill>
                <a:schemeClr val="bg1"/>
              </a:solidFill>
              <a:sym typeface="Symbol" pitchFamily="18" charset="2"/>
            </a:endParaRPr>
          </a:p>
        </p:txBody>
      </p:sp>
      <p:pic>
        <p:nvPicPr>
          <p:cNvPr id="6" name="Picture 5" descr="HiLumi-logo-REF-S_website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38357" y="199571"/>
            <a:ext cx="1430234" cy="669471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65216"/>
            <a:ext cx="9144000" cy="3727567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59734" y="5821248"/>
            <a:ext cx="3824531" cy="7018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281505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HL LHC magnets - </a:t>
            </a:r>
            <a:fld id="{5B0F2CE2-42CD-4A74-A04F-1839686887D0}" type="slidenum">
              <a:rPr lang="en-US" smtClean="0"/>
              <a:pPr>
                <a:defRPr/>
              </a:pPr>
              <a:t>19</a:t>
            </a:fld>
            <a:endParaRPr lang="en-US" dirty="0" smtClean="0"/>
          </a:p>
        </p:txBody>
      </p:sp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CH" dirty="0" smtClean="0">
                <a:solidFill>
                  <a:schemeClr val="bg1"/>
                </a:solidFill>
                <a:sym typeface="Symbol" pitchFamily="18" charset="2"/>
              </a:rPr>
              <a:t>SUMMARY</a:t>
            </a:r>
            <a:endParaRPr lang="en-US" dirty="0" smtClean="0">
              <a:solidFill>
                <a:schemeClr val="bg1"/>
              </a:solidFill>
              <a:sym typeface="Symbol" pitchFamily="18" charset="2"/>
            </a:endParaRPr>
          </a:p>
        </p:txBody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GB" dirty="0" smtClean="0">
                <a:sym typeface="Symbol" pitchFamily="18" charset="2"/>
              </a:rPr>
              <a:t>11 T is </a:t>
            </a:r>
            <a:r>
              <a:rPr lang="en-GB" dirty="0" smtClean="0">
                <a:solidFill>
                  <a:srgbClr val="CC3300"/>
                </a:solidFill>
                <a:sym typeface="Symbol" pitchFamily="18" charset="2"/>
              </a:rPr>
              <a:t>in series with the main dipoles</a:t>
            </a:r>
          </a:p>
          <a:p>
            <a:pPr lvl="1" eaLnBrk="1" hangingPunct="1"/>
            <a:r>
              <a:rPr lang="en-GB" dirty="0" smtClean="0">
                <a:sym typeface="Symbol" pitchFamily="18" charset="2"/>
              </a:rPr>
              <a:t>Interaction with existing system to be carefully evaluated</a:t>
            </a:r>
          </a:p>
          <a:p>
            <a:pPr eaLnBrk="1" hangingPunct="1"/>
            <a:r>
              <a:rPr lang="fr-CH" dirty="0" smtClean="0">
                <a:sym typeface="Symbol" pitchFamily="18" charset="2"/>
              </a:rPr>
              <a:t>11 T and QXF protection challenges </a:t>
            </a:r>
            <a:r>
              <a:rPr lang="fr-CH" dirty="0" err="1" smtClean="0">
                <a:sym typeface="Symbol" pitchFamily="18" charset="2"/>
              </a:rPr>
              <a:t>very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similar</a:t>
            </a:r>
            <a:endParaRPr lang="fr-CH" dirty="0" smtClean="0">
              <a:sym typeface="Symbol" pitchFamily="18" charset="2"/>
            </a:endParaRPr>
          </a:p>
          <a:p>
            <a:pPr lvl="1" eaLnBrk="1" hangingPunct="1"/>
            <a:r>
              <a:rPr lang="fr-CH" dirty="0" smtClean="0">
                <a:sym typeface="Symbol" pitchFamily="18" charset="2"/>
              </a:rPr>
              <a:t>Much </a:t>
            </a:r>
            <a:r>
              <a:rPr lang="fr-CH" dirty="0" err="1" smtClean="0">
                <a:sym typeface="Symbol" pitchFamily="18" charset="2"/>
              </a:rPr>
              <a:t>tougher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than</a:t>
            </a:r>
            <a:r>
              <a:rPr lang="fr-CH" dirty="0" smtClean="0">
                <a:sym typeface="Symbol" pitchFamily="18" charset="2"/>
              </a:rPr>
              <a:t> the Nb-Ti LHC </a:t>
            </a:r>
            <a:r>
              <a:rPr lang="fr-CH" dirty="0" err="1" smtClean="0">
                <a:sym typeface="Symbol" pitchFamily="18" charset="2"/>
              </a:rPr>
              <a:t>dipoles</a:t>
            </a:r>
            <a:endParaRPr lang="en-GB" dirty="0" smtClean="0">
              <a:sym typeface="Symbol" pitchFamily="18" charset="2"/>
            </a:endParaRPr>
          </a:p>
          <a:p>
            <a:pPr eaLnBrk="1" hangingPunct="1"/>
            <a:r>
              <a:rPr lang="en-GB" dirty="0" smtClean="0">
                <a:sym typeface="Symbol" pitchFamily="18" charset="2"/>
              </a:rPr>
              <a:t>All </a:t>
            </a:r>
            <a:r>
              <a:rPr lang="en-GB" dirty="0" smtClean="0">
                <a:sym typeface="Symbol" pitchFamily="18" charset="2"/>
              </a:rPr>
              <a:t>IR magnets </a:t>
            </a:r>
            <a:r>
              <a:rPr lang="en-GB" dirty="0" smtClean="0">
                <a:solidFill>
                  <a:srgbClr val="CC3300"/>
                </a:solidFill>
                <a:sym typeface="Symbol" pitchFamily="18" charset="2"/>
              </a:rPr>
              <a:t>are individually powered </a:t>
            </a:r>
            <a:r>
              <a:rPr lang="en-GB" dirty="0" smtClean="0">
                <a:sym typeface="Symbol" pitchFamily="18" charset="2"/>
              </a:rPr>
              <a:t>except</a:t>
            </a:r>
            <a:endParaRPr lang="en-GB" dirty="0" smtClean="0">
              <a:sym typeface="Symbol" pitchFamily="18" charset="2"/>
            </a:endParaRPr>
          </a:p>
          <a:p>
            <a:pPr lvl="1" eaLnBrk="1" hangingPunct="1"/>
            <a:r>
              <a:rPr lang="en-GB" dirty="0" smtClean="0">
                <a:sym typeface="Symbol" pitchFamily="18" charset="2"/>
              </a:rPr>
              <a:t>Triplet: four magnets on two circuits (possibly on one)</a:t>
            </a:r>
          </a:p>
          <a:p>
            <a:pPr lvl="1" eaLnBrk="1" hangingPunct="1"/>
            <a:r>
              <a:rPr lang="en-GB" dirty="0" smtClean="0">
                <a:sym typeface="Symbol" pitchFamily="18" charset="2"/>
              </a:rPr>
              <a:t>D1 and D2 possibly in series</a:t>
            </a:r>
          </a:p>
          <a:p>
            <a:pPr eaLnBrk="1" hangingPunct="1"/>
            <a:r>
              <a:rPr lang="fr-CH" dirty="0" err="1" smtClean="0">
                <a:sym typeface="Symbol" pitchFamily="18" charset="2"/>
              </a:rPr>
              <a:t>Moreover</a:t>
            </a:r>
            <a:endParaRPr lang="en-GB" dirty="0" smtClean="0">
              <a:sym typeface="Symbol" pitchFamily="18" charset="2"/>
            </a:endParaRPr>
          </a:p>
          <a:p>
            <a:pPr lvl="1" eaLnBrk="1" hangingPunct="1"/>
            <a:r>
              <a:rPr lang="en-GB" dirty="0" smtClean="0">
                <a:sym typeface="Symbol" pitchFamily="18" charset="2"/>
              </a:rPr>
              <a:t>D2-Q4 correctors, and Q4 have apertures independently powered</a:t>
            </a:r>
          </a:p>
          <a:p>
            <a:pPr lvl="1" eaLnBrk="1" hangingPunct="1"/>
            <a:r>
              <a:rPr lang="en-GB" dirty="0" smtClean="0">
                <a:sym typeface="Symbol" pitchFamily="18" charset="2"/>
              </a:rPr>
              <a:t>Single aperture orbit correctors are nested (H and V) with independently powered apertures</a:t>
            </a:r>
          </a:p>
          <a:p>
            <a:pPr eaLnBrk="1" hangingPunct="1"/>
            <a:r>
              <a:rPr lang="en-GB" dirty="0" smtClean="0">
                <a:sym typeface="Symbol" pitchFamily="18" charset="2"/>
              </a:rPr>
              <a:t>For protection, 11 T and triplet is the big challenge</a:t>
            </a:r>
          </a:p>
          <a:p>
            <a:pPr lvl="1" eaLnBrk="1" hangingPunct="1"/>
            <a:r>
              <a:rPr lang="en-GB" dirty="0" smtClean="0">
                <a:sym typeface="Symbol" pitchFamily="18" charset="2"/>
              </a:rPr>
              <a:t>Main magnets in </a:t>
            </a:r>
            <a:r>
              <a:rPr lang="en-GB" dirty="0" err="1" smtClean="0">
                <a:sym typeface="Symbol" pitchFamily="18" charset="2"/>
              </a:rPr>
              <a:t>Nb-Ti</a:t>
            </a:r>
            <a:r>
              <a:rPr lang="en-GB" dirty="0" smtClean="0">
                <a:sym typeface="Symbol" pitchFamily="18" charset="2"/>
              </a:rPr>
              <a:t> protected with heaters</a:t>
            </a:r>
          </a:p>
          <a:p>
            <a:pPr lvl="2" eaLnBrk="1" hangingPunct="1"/>
            <a:r>
              <a:rPr lang="en-GB" dirty="0" smtClean="0">
                <a:sym typeface="Symbol" pitchFamily="18" charset="2"/>
              </a:rPr>
              <a:t>Their challenge is similar to LHC main magnets</a:t>
            </a:r>
          </a:p>
        </p:txBody>
      </p:sp>
      <p:pic>
        <p:nvPicPr>
          <p:cNvPr id="6" name="Picture 5" descr="HiLumi-logo-REF-S_website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38357" y="199571"/>
            <a:ext cx="1430234" cy="6694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188075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HL LHC magnets - </a:t>
            </a:r>
            <a:fld id="{5B0F2CE2-42CD-4A74-A04F-1839686887D0}" type="slidenum">
              <a:rPr lang="en-US" smtClean="0"/>
              <a:pPr>
                <a:defRPr/>
              </a:pPr>
              <a:t>2</a:t>
            </a:fld>
            <a:endParaRPr lang="en-US" dirty="0" smtClean="0"/>
          </a:p>
        </p:txBody>
      </p:sp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CH" dirty="0" smtClean="0">
                <a:solidFill>
                  <a:schemeClr val="bg1"/>
                </a:solidFill>
                <a:sym typeface="Symbol" pitchFamily="18" charset="2"/>
              </a:rPr>
              <a:t>11 T</a:t>
            </a:r>
            <a:endParaRPr lang="en-US" dirty="0" smtClean="0">
              <a:solidFill>
                <a:schemeClr val="bg1"/>
              </a:solidFill>
              <a:sym typeface="Symbol" pitchFamily="18" charset="2"/>
            </a:endParaRPr>
          </a:p>
        </p:txBody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fr-CH" dirty="0" smtClean="0">
                <a:sym typeface="Symbol" pitchFamily="18" charset="2"/>
              </a:rPr>
              <a:t>To </a:t>
            </a:r>
            <a:r>
              <a:rPr lang="en-US" sz="2000" dirty="0">
                <a:solidFill>
                  <a:srgbClr val="C00000"/>
                </a:solidFill>
                <a:sym typeface="Symbol" pitchFamily="18" charset="2"/>
              </a:rPr>
              <a:t>c</a:t>
            </a:r>
            <a:r>
              <a:rPr lang="en-US" sz="2000" dirty="0" smtClean="0">
                <a:solidFill>
                  <a:srgbClr val="C00000"/>
                </a:solidFill>
              </a:rPr>
              <a:t>reate </a:t>
            </a:r>
            <a:r>
              <a:rPr lang="en-US" sz="2000" dirty="0">
                <a:solidFill>
                  <a:srgbClr val="C00000"/>
                </a:solidFill>
              </a:rPr>
              <a:t>space </a:t>
            </a:r>
            <a:r>
              <a:rPr lang="en-US" sz="2000" dirty="0"/>
              <a:t>in the dispersion suppressor regions of LHC, i.e. a room temperature beam vacuum sector, to install additional collimators, </a:t>
            </a:r>
            <a:r>
              <a:rPr lang="en-US" sz="2000" dirty="0" smtClean="0"/>
              <a:t>needed </a:t>
            </a:r>
            <a:r>
              <a:rPr lang="en-US" sz="2000" dirty="0"/>
              <a:t>to cope with beam intensities that are larger than nominal</a:t>
            </a:r>
          </a:p>
          <a:p>
            <a:pPr lvl="1"/>
            <a:endParaRPr lang="en-US" sz="1600" dirty="0"/>
          </a:p>
          <a:p>
            <a:r>
              <a:rPr lang="en-US" sz="2000" dirty="0"/>
              <a:t>Replace a standard </a:t>
            </a:r>
            <a:r>
              <a:rPr lang="en-US" sz="2000" dirty="0" smtClean="0"/>
              <a:t>14.3-m-long main dipole </a:t>
            </a:r>
            <a:r>
              <a:rPr lang="en-US" sz="2000" dirty="0"/>
              <a:t>by a pair </a:t>
            </a:r>
            <a:r>
              <a:rPr lang="en-US" sz="2000" dirty="0" smtClean="0"/>
              <a:t>5.5-m-long 11 T dipoles </a:t>
            </a:r>
            <a:r>
              <a:rPr lang="en-US" sz="2000" dirty="0"/>
              <a:t>producing the same integrated field of 119 </a:t>
            </a:r>
            <a:r>
              <a:rPr lang="en-US" sz="2000" dirty="0" smtClean="0"/>
              <a:t>T m </a:t>
            </a:r>
            <a:r>
              <a:rPr lang="en-US" sz="2000" dirty="0"/>
              <a:t>at 11.85 kA</a:t>
            </a:r>
          </a:p>
          <a:p>
            <a:pPr lvl="1" eaLnBrk="1" hangingPunct="1"/>
            <a:endParaRPr lang="en-GB" dirty="0" smtClean="0">
              <a:sym typeface="Symbol" pitchFamily="18" charset="2"/>
            </a:endParaRPr>
          </a:p>
        </p:txBody>
      </p:sp>
      <p:pic>
        <p:nvPicPr>
          <p:cNvPr id="7" name="Picture 6" descr="HiLumi-logo-REF-S_website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38357" y="199571"/>
            <a:ext cx="1430234" cy="669471"/>
          </a:xfrm>
          <a:prstGeom prst="rect">
            <a:avLst/>
          </a:prstGeom>
        </p:spPr>
      </p:pic>
      <p:pic>
        <p:nvPicPr>
          <p:cNvPr id="8" name="Picture 4" descr="\\cern.ch\dfs\Users\d\dduarter\Desktop\layout with bellows.png"/>
          <p:cNvPicPr>
            <a:picLocks noChangeAspect="1" noChangeArrowheads="1"/>
          </p:cNvPicPr>
          <p:nvPr/>
        </p:nvPicPr>
        <p:blipFill rotWithShape="1"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4521" y="5361975"/>
            <a:ext cx="9000000" cy="1137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0" name="Group 9"/>
          <p:cNvGrpSpPr/>
          <p:nvPr/>
        </p:nvGrpSpPr>
        <p:grpSpPr>
          <a:xfrm>
            <a:off x="806357" y="3430304"/>
            <a:ext cx="6732000" cy="1629673"/>
            <a:chOff x="560655" y="3659462"/>
            <a:chExt cx="6732000" cy="1629673"/>
          </a:xfrm>
        </p:grpSpPr>
        <p:pic>
          <p:nvPicPr>
            <p:cNvPr id="6" name="Picture 2"/>
            <p:cNvPicPr>
              <a:picLocks noChangeAspect="1" noChangeArrowheads="1"/>
            </p:cNvPicPr>
            <p:nvPr/>
          </p:nvPicPr>
          <p:blipFill rotWithShape="1"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560655" y="3659462"/>
              <a:ext cx="6732000" cy="152252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" name="TextBox 1"/>
            <p:cNvSpPr txBox="1"/>
            <p:nvPr/>
          </p:nvSpPr>
          <p:spPr>
            <a:xfrm>
              <a:off x="6604646" y="4754631"/>
              <a:ext cx="68800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dirty="0"/>
                <a:t>L</a:t>
              </a:r>
              <a:r>
                <a:rPr lang="fr-CH" dirty="0" smtClean="0"/>
                <a:t>S2</a:t>
              </a:r>
              <a:endParaRPr lang="en-GB" dirty="0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3715859" y="4827470"/>
              <a:ext cx="68800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dirty="0" smtClean="0"/>
                <a:t>LS3</a:t>
              </a:r>
              <a:endParaRPr lang="en-GB" dirty="0"/>
            </a:p>
          </p:txBody>
        </p:sp>
        <p:cxnSp>
          <p:nvCxnSpPr>
            <p:cNvPr id="4" name="Straight Arrow Connector 3"/>
            <p:cNvCxnSpPr/>
            <p:nvPr/>
          </p:nvCxnSpPr>
          <p:spPr bwMode="auto">
            <a:xfrm flipH="1" flipV="1">
              <a:off x="6238754" y="4420726"/>
              <a:ext cx="578735" cy="406744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12" name="Straight Arrow Connector 11"/>
            <p:cNvCxnSpPr/>
            <p:nvPr/>
          </p:nvCxnSpPr>
          <p:spPr bwMode="auto">
            <a:xfrm flipH="1" flipV="1">
              <a:off x="3378697" y="4691544"/>
              <a:ext cx="440949" cy="293919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</p:grpSp>
      <p:cxnSp>
        <p:nvCxnSpPr>
          <p:cNvPr id="13" name="Straight Arrow Connector 12"/>
          <p:cNvCxnSpPr/>
          <p:nvPr/>
        </p:nvCxnSpPr>
        <p:spPr bwMode="auto">
          <a:xfrm>
            <a:off x="428263" y="6499575"/>
            <a:ext cx="8506187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triangle"/>
            <a:tailEnd type="triangle"/>
          </a:ln>
          <a:effectLst/>
        </p:spPr>
      </p:cxnSp>
      <p:sp>
        <p:nvSpPr>
          <p:cNvPr id="17" name="TextBox 16"/>
          <p:cNvSpPr txBox="1"/>
          <p:nvPr/>
        </p:nvSpPr>
        <p:spPr>
          <a:xfrm>
            <a:off x="4274767" y="6457392"/>
            <a:ext cx="102784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/>
              <a:t>~15 m</a:t>
            </a:r>
            <a:endParaRPr lang="en-GB" dirty="0"/>
          </a:p>
        </p:txBody>
      </p:sp>
      <p:cxnSp>
        <p:nvCxnSpPr>
          <p:cNvPr id="18" name="Straight Arrow Connector 17"/>
          <p:cNvCxnSpPr/>
          <p:nvPr/>
        </p:nvCxnSpPr>
        <p:spPr bwMode="auto">
          <a:xfrm flipV="1">
            <a:off x="5306631" y="5424302"/>
            <a:ext cx="3021715" cy="3469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triangle"/>
            <a:tailEnd type="triangle"/>
          </a:ln>
          <a:effectLst/>
        </p:spPr>
      </p:cxnSp>
      <p:sp>
        <p:nvSpPr>
          <p:cNvPr id="20" name="TextBox 19"/>
          <p:cNvSpPr txBox="1"/>
          <p:nvPr/>
        </p:nvSpPr>
        <p:spPr>
          <a:xfrm>
            <a:off x="6183697" y="5081069"/>
            <a:ext cx="91884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/>
              <a:t>5.5 m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8532056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HL LHC magnets - </a:t>
            </a:r>
            <a:fld id="{5B0F2CE2-42CD-4A74-A04F-1839686887D0}" type="slidenum">
              <a:rPr lang="en-US" smtClean="0"/>
              <a:pPr>
                <a:defRPr/>
              </a:pPr>
              <a:t>3</a:t>
            </a:fld>
            <a:endParaRPr lang="en-US" dirty="0" smtClean="0"/>
          </a:p>
        </p:txBody>
      </p:sp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CH" dirty="0" smtClean="0">
                <a:solidFill>
                  <a:schemeClr val="bg1"/>
                </a:solidFill>
                <a:sym typeface="Symbol" pitchFamily="18" charset="2"/>
              </a:rPr>
              <a:t>11 T</a:t>
            </a:r>
            <a:endParaRPr lang="en-US" dirty="0" smtClean="0">
              <a:solidFill>
                <a:schemeClr val="bg1"/>
              </a:solidFill>
              <a:sym typeface="Symbol" pitchFamily="18" charset="2"/>
            </a:endParaRPr>
          </a:p>
        </p:txBody>
      </p:sp>
      <p:pic>
        <p:nvPicPr>
          <p:cNvPr id="7" name="Picture 6" descr="HiLumi-logo-REF-S_website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38357" y="199571"/>
            <a:ext cx="1430234" cy="669471"/>
          </a:xfrm>
          <a:prstGeom prst="rect">
            <a:avLst/>
          </a:prstGeom>
        </p:spPr>
      </p:pic>
      <p:sp>
        <p:nvSpPr>
          <p:cNvPr id="9" name="Rectangle 3"/>
          <p:cNvSpPr txBox="1">
            <a:spLocks noChangeArrowheads="1"/>
          </p:cNvSpPr>
          <p:nvPr/>
        </p:nvSpPr>
        <p:spPr bwMode="auto">
          <a:xfrm>
            <a:off x="266700" y="1190625"/>
            <a:ext cx="8677275" cy="5240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SzPct val="65000"/>
              <a:buBlip>
                <a:blip r:embed="rId3"/>
              </a:buBlip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SzPct val="65000"/>
              <a:buBlip>
                <a:blip r:embed="rId4"/>
              </a:buBlip>
              <a:defRPr sz="2000" baseline="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SzPct val="65000"/>
              <a:buBlip>
                <a:blip r:embed="rId5"/>
              </a:buBlip>
              <a:defRPr sz="1800" baseline="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SzPct val="65000"/>
              <a:buBlip>
                <a:blip r:embed="rId6"/>
              </a:buBlip>
              <a:defRPr sz="16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 eaLnBrk="1" hangingPunct="1"/>
            <a:r>
              <a:rPr lang="en-GB" kern="0" dirty="0" smtClean="0">
                <a:sym typeface="Symbol" pitchFamily="18" charset="2"/>
              </a:rPr>
              <a:t>Nb</a:t>
            </a:r>
            <a:r>
              <a:rPr lang="en-GB" kern="0" baseline="-25000" dirty="0" smtClean="0">
                <a:sym typeface="Symbol" pitchFamily="18" charset="2"/>
              </a:rPr>
              <a:t>3</a:t>
            </a:r>
            <a:r>
              <a:rPr lang="en-GB" kern="0" dirty="0" smtClean="0">
                <a:sym typeface="Symbol" pitchFamily="18" charset="2"/>
              </a:rPr>
              <a:t>Sn, 11.5 T peak field, 2 magnets of 5.5 m</a:t>
            </a:r>
          </a:p>
          <a:p>
            <a:pPr lvl="1" eaLnBrk="1" hangingPunct="1"/>
            <a:r>
              <a:rPr lang="en-GB" kern="0" dirty="0" smtClean="0">
                <a:sym typeface="Symbol" pitchFamily="18" charset="2"/>
              </a:rPr>
              <a:t>Detection:</a:t>
            </a:r>
          </a:p>
          <a:p>
            <a:pPr lvl="2" eaLnBrk="1" hangingPunct="1"/>
            <a:r>
              <a:rPr lang="en-GB" kern="0" dirty="0" smtClean="0">
                <a:sym typeface="Symbol" pitchFamily="18" charset="2"/>
              </a:rPr>
              <a:t>Variable thresholds needed (flux jumps at low field) </a:t>
            </a:r>
            <a:r>
              <a:rPr lang="en-GB" sz="1400" kern="0" dirty="0" smtClean="0">
                <a:solidFill>
                  <a:srgbClr val="009900"/>
                </a:solidFill>
                <a:sym typeface="Symbol" pitchFamily="18" charset="2"/>
              </a:rPr>
              <a:t>[J. </a:t>
            </a:r>
            <a:r>
              <a:rPr lang="en-GB" sz="1400" kern="0" dirty="0" err="1" smtClean="0">
                <a:solidFill>
                  <a:srgbClr val="009900"/>
                </a:solidFill>
                <a:sym typeface="Symbol" pitchFamily="18" charset="2"/>
              </a:rPr>
              <a:t>Steckert</a:t>
            </a:r>
            <a:r>
              <a:rPr lang="en-GB" sz="1400" kern="0" dirty="0" smtClean="0">
                <a:solidFill>
                  <a:srgbClr val="009900"/>
                </a:solidFill>
                <a:sym typeface="Symbol" pitchFamily="18" charset="2"/>
              </a:rPr>
              <a:t> this review]</a:t>
            </a:r>
            <a:endParaRPr lang="en-GB" kern="0" dirty="0" smtClean="0">
              <a:sym typeface="Symbol" pitchFamily="18" charset="2"/>
            </a:endParaRPr>
          </a:p>
          <a:p>
            <a:pPr lvl="1" eaLnBrk="1" hangingPunct="1"/>
            <a:r>
              <a:rPr lang="en-GB" kern="0" dirty="0" smtClean="0">
                <a:sym typeface="Symbol" pitchFamily="18" charset="2"/>
              </a:rPr>
              <a:t>Protection: </a:t>
            </a:r>
            <a:r>
              <a:rPr lang="en-GB" kern="0" dirty="0" smtClean="0">
                <a:solidFill>
                  <a:srgbClr val="C00000"/>
                </a:solidFill>
                <a:sym typeface="Symbol" pitchFamily="18" charset="2"/>
              </a:rPr>
              <a:t>OL quench heaters </a:t>
            </a:r>
          </a:p>
          <a:p>
            <a:pPr lvl="2" eaLnBrk="1" hangingPunct="1"/>
            <a:r>
              <a:rPr lang="en-GB" kern="0" dirty="0" smtClean="0">
                <a:sym typeface="Symbol" pitchFamily="18" charset="2"/>
              </a:rPr>
              <a:t>CLIQ and interlayers heaters are being studied to create</a:t>
            </a:r>
          </a:p>
          <a:p>
            <a:pPr marL="914400" lvl="2" indent="0" eaLnBrk="1" hangingPunct="1">
              <a:buFontTx/>
              <a:buNone/>
            </a:pPr>
            <a:r>
              <a:rPr lang="en-GB" kern="0" dirty="0" smtClean="0">
                <a:sym typeface="Symbol" pitchFamily="18" charset="2"/>
              </a:rPr>
              <a:t>	redundancy </a:t>
            </a:r>
            <a:r>
              <a:rPr lang="en-GB" sz="1400" kern="0" dirty="0" smtClean="0">
                <a:solidFill>
                  <a:srgbClr val="009900"/>
                </a:solidFill>
                <a:sym typeface="Symbol" pitchFamily="18" charset="2"/>
              </a:rPr>
              <a:t>[S. </a:t>
            </a:r>
            <a:r>
              <a:rPr lang="en-GB" sz="1400" kern="0" dirty="0" err="1" smtClean="0">
                <a:solidFill>
                  <a:srgbClr val="009900"/>
                </a:solidFill>
                <a:sym typeface="Symbol" pitchFamily="18" charset="2"/>
              </a:rPr>
              <a:t>Izquierdo</a:t>
            </a:r>
            <a:r>
              <a:rPr lang="en-GB" sz="1400" kern="0" dirty="0" smtClean="0">
                <a:solidFill>
                  <a:srgbClr val="009900"/>
                </a:solidFill>
                <a:sym typeface="Symbol" pitchFamily="18" charset="2"/>
              </a:rPr>
              <a:t> Bermudez, this review]</a:t>
            </a:r>
            <a:endParaRPr lang="en-GB" kern="0" dirty="0" smtClean="0">
              <a:solidFill>
                <a:srgbClr val="009900"/>
              </a:solidFill>
              <a:sym typeface="Symbol" pitchFamily="18" charset="2"/>
            </a:endParaRPr>
          </a:p>
          <a:p>
            <a:pPr lvl="1" eaLnBrk="1" hangingPunct="1"/>
            <a:r>
              <a:rPr lang="en-GB" kern="0" dirty="0" smtClean="0">
                <a:sym typeface="Symbol" pitchFamily="18" charset="2"/>
              </a:rPr>
              <a:t>Current: 11.8 kA, inductance of one unit (two magnets) </a:t>
            </a:r>
            <a:r>
              <a:rPr lang="en-GB" kern="0" dirty="0" smtClean="0">
                <a:sym typeface="Symbol"/>
              </a:rPr>
              <a:t></a:t>
            </a:r>
            <a:r>
              <a:rPr lang="en-GB" kern="0" dirty="0" smtClean="0">
                <a:sym typeface="Symbol" pitchFamily="18" charset="2"/>
              </a:rPr>
              <a:t>130 </a:t>
            </a:r>
            <a:r>
              <a:rPr lang="en-GB" kern="0" dirty="0" err="1" smtClean="0">
                <a:sym typeface="Symbol" pitchFamily="18" charset="2"/>
              </a:rPr>
              <a:t>mH</a:t>
            </a:r>
            <a:endParaRPr lang="en-GB" kern="0" dirty="0" smtClean="0">
              <a:sym typeface="Symbol" pitchFamily="18" charset="2"/>
            </a:endParaRPr>
          </a:p>
          <a:p>
            <a:pPr lvl="1" eaLnBrk="1" hangingPunct="1"/>
            <a:r>
              <a:rPr lang="en-GB" kern="0" dirty="0" smtClean="0">
                <a:sym typeface="Symbol" pitchFamily="18" charset="2"/>
              </a:rPr>
              <a:t>Energy per 11-m-long magnet is 8.9 MJ</a:t>
            </a:r>
          </a:p>
          <a:p>
            <a:pPr lvl="1" eaLnBrk="1" hangingPunct="1"/>
            <a:r>
              <a:rPr lang="en-GB" kern="0" dirty="0" smtClean="0">
                <a:sym typeface="Symbol" pitchFamily="18" charset="2"/>
              </a:rPr>
              <a:t>Main challenges</a:t>
            </a:r>
          </a:p>
          <a:p>
            <a:pPr lvl="2" eaLnBrk="1" hangingPunct="1"/>
            <a:r>
              <a:rPr lang="fr-CH" kern="0" dirty="0" smtClean="0">
                <a:solidFill>
                  <a:srgbClr val="C00000"/>
                </a:solidFill>
                <a:sym typeface="Symbol" pitchFamily="18" charset="2"/>
              </a:rPr>
              <a:t>First Nb</a:t>
            </a:r>
            <a:r>
              <a:rPr lang="fr-CH" kern="0" baseline="-25000" dirty="0" smtClean="0">
                <a:solidFill>
                  <a:srgbClr val="C00000"/>
                </a:solidFill>
                <a:sym typeface="Symbol" pitchFamily="18" charset="2"/>
              </a:rPr>
              <a:t>3</a:t>
            </a:r>
            <a:r>
              <a:rPr lang="fr-CH" kern="0" dirty="0" smtClean="0">
                <a:solidFill>
                  <a:srgbClr val="C00000"/>
                </a:solidFill>
                <a:sym typeface="Symbol" pitchFamily="18" charset="2"/>
              </a:rPr>
              <a:t>Sn </a:t>
            </a:r>
            <a:r>
              <a:rPr lang="fr-CH" kern="0" dirty="0" err="1" smtClean="0">
                <a:solidFill>
                  <a:srgbClr val="C00000"/>
                </a:solidFill>
                <a:sym typeface="Symbol" pitchFamily="18" charset="2"/>
              </a:rPr>
              <a:t>installed</a:t>
            </a:r>
            <a:r>
              <a:rPr lang="fr-CH" kern="0" dirty="0" smtClean="0">
                <a:solidFill>
                  <a:srgbClr val="C00000"/>
                </a:solidFill>
                <a:sym typeface="Symbol" pitchFamily="18" charset="2"/>
              </a:rPr>
              <a:t> in </a:t>
            </a:r>
            <a:r>
              <a:rPr lang="fr-CH" kern="0" dirty="0" err="1" smtClean="0">
                <a:solidFill>
                  <a:srgbClr val="C00000"/>
                </a:solidFill>
                <a:sym typeface="Symbol" pitchFamily="18" charset="2"/>
              </a:rPr>
              <a:t>accelerator</a:t>
            </a:r>
            <a:endParaRPr lang="en-GB" kern="0" dirty="0" smtClean="0">
              <a:solidFill>
                <a:srgbClr val="C00000"/>
              </a:solidFill>
              <a:sym typeface="Symbol" pitchFamily="18" charset="2"/>
            </a:endParaRPr>
          </a:p>
          <a:p>
            <a:pPr lvl="2" eaLnBrk="1" hangingPunct="1"/>
            <a:r>
              <a:rPr lang="en-GB" kern="0" dirty="0" smtClean="0">
                <a:solidFill>
                  <a:srgbClr val="C00000"/>
                </a:solidFill>
                <a:sym typeface="Symbol" pitchFamily="18" charset="2"/>
              </a:rPr>
              <a:t>To be in series with dipoles </a:t>
            </a:r>
          </a:p>
          <a:p>
            <a:pPr marL="914400" lvl="2" indent="0" eaLnBrk="1" hangingPunct="1">
              <a:buNone/>
            </a:pPr>
            <a:r>
              <a:rPr lang="en-GB" kern="0" dirty="0">
                <a:solidFill>
                  <a:srgbClr val="C00000"/>
                </a:solidFill>
                <a:sym typeface="Symbol" pitchFamily="18" charset="2"/>
              </a:rPr>
              <a:t>	</a:t>
            </a:r>
            <a:r>
              <a:rPr lang="en-GB" sz="1400" kern="0" dirty="0" smtClean="0">
                <a:solidFill>
                  <a:srgbClr val="009900"/>
                </a:solidFill>
                <a:sym typeface="Symbol" pitchFamily="18" charset="2"/>
              </a:rPr>
              <a:t>[</a:t>
            </a:r>
            <a:r>
              <a:rPr lang="en-GB" sz="1400" kern="0" dirty="0">
                <a:solidFill>
                  <a:srgbClr val="009900"/>
                </a:solidFill>
                <a:sym typeface="Symbol" pitchFamily="18" charset="2"/>
              </a:rPr>
              <a:t>S. </a:t>
            </a:r>
            <a:r>
              <a:rPr lang="en-GB" sz="1400" kern="0" dirty="0" err="1" smtClean="0">
                <a:solidFill>
                  <a:srgbClr val="009900"/>
                </a:solidFill>
                <a:sym typeface="Symbol" pitchFamily="18" charset="2"/>
              </a:rPr>
              <a:t>Yammine</a:t>
            </a:r>
            <a:r>
              <a:rPr lang="en-GB" sz="1400" kern="0" dirty="0" smtClean="0">
                <a:solidFill>
                  <a:srgbClr val="009900"/>
                </a:solidFill>
                <a:sym typeface="Symbol" pitchFamily="18" charset="2"/>
              </a:rPr>
              <a:t>, </a:t>
            </a:r>
            <a:r>
              <a:rPr lang="en-GB" sz="1400" kern="0" dirty="0">
                <a:solidFill>
                  <a:srgbClr val="009900"/>
                </a:solidFill>
                <a:sym typeface="Symbol" pitchFamily="18" charset="2"/>
              </a:rPr>
              <a:t>this review]</a:t>
            </a:r>
            <a:endParaRPr lang="en-GB" kern="0" dirty="0" smtClean="0">
              <a:solidFill>
                <a:srgbClr val="C00000"/>
              </a:solidFill>
              <a:sym typeface="Symbol" pitchFamily="18" charset="2"/>
            </a:endParaRPr>
          </a:p>
          <a:p>
            <a:pPr lvl="2" eaLnBrk="1" hangingPunct="1"/>
            <a:r>
              <a:rPr lang="fr-CH" kern="0" dirty="0" smtClean="0">
                <a:sym typeface="Symbol" pitchFamily="18" charset="2"/>
              </a:rPr>
              <a:t>A </a:t>
            </a:r>
            <a:r>
              <a:rPr lang="fr-CH" kern="0" dirty="0" err="1" smtClean="0">
                <a:solidFill>
                  <a:srgbClr val="C00000"/>
                </a:solidFill>
                <a:sym typeface="Symbol" pitchFamily="18" charset="2"/>
              </a:rPr>
              <a:t>trim</a:t>
            </a:r>
            <a:r>
              <a:rPr lang="fr-CH" kern="0" dirty="0" smtClean="0">
                <a:solidFill>
                  <a:srgbClr val="C00000"/>
                </a:solidFill>
                <a:sym typeface="Symbol" pitchFamily="18" charset="2"/>
              </a:rPr>
              <a:t> </a:t>
            </a:r>
            <a:r>
              <a:rPr lang="fr-CH" kern="0" dirty="0" err="1" smtClean="0">
                <a:solidFill>
                  <a:srgbClr val="C00000"/>
                </a:solidFill>
                <a:sym typeface="Symbol" pitchFamily="18" charset="2"/>
              </a:rPr>
              <a:t>is</a:t>
            </a:r>
            <a:r>
              <a:rPr lang="fr-CH" kern="0" dirty="0" smtClean="0">
                <a:solidFill>
                  <a:srgbClr val="C00000"/>
                </a:solidFill>
                <a:sym typeface="Symbol" pitchFamily="18" charset="2"/>
              </a:rPr>
              <a:t> </a:t>
            </a:r>
            <a:r>
              <a:rPr lang="fr-CH" kern="0" dirty="0" err="1" smtClean="0">
                <a:solidFill>
                  <a:srgbClr val="C00000"/>
                </a:solidFill>
                <a:sym typeface="Symbol" pitchFamily="18" charset="2"/>
              </a:rPr>
              <a:t>used</a:t>
            </a:r>
            <a:r>
              <a:rPr lang="fr-CH" kern="0" dirty="0" smtClean="0">
                <a:solidFill>
                  <a:srgbClr val="C00000"/>
                </a:solidFill>
                <a:sym typeface="Symbol" pitchFamily="18" charset="2"/>
              </a:rPr>
              <a:t> </a:t>
            </a:r>
            <a:r>
              <a:rPr lang="fr-CH" kern="0" dirty="0" smtClean="0">
                <a:sym typeface="Symbol" pitchFamily="18" charset="2"/>
              </a:rPr>
              <a:t>to </a:t>
            </a:r>
            <a:r>
              <a:rPr lang="fr-CH" kern="0" dirty="0" err="1" smtClean="0">
                <a:sym typeface="Symbol" pitchFamily="18" charset="2"/>
              </a:rPr>
              <a:t>compensate</a:t>
            </a:r>
            <a:r>
              <a:rPr lang="fr-CH" kern="0" dirty="0" smtClean="0">
                <a:sym typeface="Symbol" pitchFamily="18" charset="2"/>
              </a:rPr>
              <a:t> the </a:t>
            </a:r>
            <a:r>
              <a:rPr lang="fr-CH" kern="0" dirty="0" err="1" smtClean="0">
                <a:sym typeface="Symbol" pitchFamily="18" charset="2"/>
              </a:rPr>
              <a:t>different</a:t>
            </a:r>
            <a:endParaRPr lang="fr-CH" kern="0" dirty="0" smtClean="0">
              <a:sym typeface="Symbol" pitchFamily="18" charset="2"/>
            </a:endParaRPr>
          </a:p>
          <a:p>
            <a:pPr marL="1371600" lvl="3" indent="0" eaLnBrk="1" hangingPunct="1">
              <a:buNone/>
            </a:pPr>
            <a:r>
              <a:rPr lang="fr-CH" kern="0" dirty="0">
                <a:sym typeface="Symbol" pitchFamily="18" charset="2"/>
              </a:rPr>
              <a:t>s</a:t>
            </a:r>
            <a:r>
              <a:rPr lang="fr-CH" kern="0" dirty="0" smtClean="0">
                <a:sym typeface="Symbol" pitchFamily="18" charset="2"/>
              </a:rPr>
              <a:t>aturation </a:t>
            </a:r>
            <a:r>
              <a:rPr lang="fr-CH" kern="0" dirty="0" err="1" smtClean="0">
                <a:sym typeface="Symbol" pitchFamily="18" charset="2"/>
              </a:rPr>
              <a:t>path</a:t>
            </a:r>
            <a:r>
              <a:rPr lang="fr-CH" kern="0" dirty="0" smtClean="0">
                <a:sym typeface="Symbol" pitchFamily="18" charset="2"/>
              </a:rPr>
              <a:t> w.r.t. the main Nb-Ti </a:t>
            </a:r>
            <a:r>
              <a:rPr lang="fr-CH" kern="0" dirty="0" err="1" smtClean="0">
                <a:sym typeface="Symbol" pitchFamily="18" charset="2"/>
              </a:rPr>
              <a:t>dipoles</a:t>
            </a:r>
            <a:endParaRPr lang="en-GB" kern="0" dirty="0" smtClean="0">
              <a:sym typeface="Symbol" pitchFamily="18" charset="2"/>
            </a:endParaRPr>
          </a:p>
          <a:p>
            <a:pPr lvl="1" eaLnBrk="1" hangingPunct="1"/>
            <a:r>
              <a:rPr lang="en-GB" kern="0" dirty="0" smtClean="0">
                <a:sym typeface="Symbol" pitchFamily="18" charset="2"/>
              </a:rPr>
              <a:t>Two units (four magnets) for LS2 in IP7</a:t>
            </a:r>
          </a:p>
          <a:p>
            <a:pPr lvl="1" eaLnBrk="1" hangingPunct="1"/>
            <a:r>
              <a:rPr lang="fr-CH" kern="0" dirty="0" err="1" smtClean="0">
                <a:sym typeface="Symbol" pitchFamily="18" charset="2"/>
              </a:rPr>
              <a:t>Two</a:t>
            </a:r>
            <a:r>
              <a:rPr lang="fr-CH" kern="0" dirty="0" smtClean="0">
                <a:sym typeface="Symbol" pitchFamily="18" charset="2"/>
              </a:rPr>
              <a:t> </a:t>
            </a:r>
            <a:r>
              <a:rPr lang="fr-CH" kern="0" dirty="0" err="1" smtClean="0">
                <a:sym typeface="Symbol" pitchFamily="18" charset="2"/>
              </a:rPr>
              <a:t>units</a:t>
            </a:r>
            <a:r>
              <a:rPr lang="fr-CH" kern="0" dirty="0" smtClean="0">
                <a:sym typeface="Symbol" pitchFamily="18" charset="2"/>
              </a:rPr>
              <a:t> (four </a:t>
            </a:r>
            <a:r>
              <a:rPr lang="fr-CH" kern="0" dirty="0" err="1" smtClean="0">
                <a:sym typeface="Symbol" pitchFamily="18" charset="2"/>
              </a:rPr>
              <a:t>magnets</a:t>
            </a:r>
            <a:r>
              <a:rPr lang="fr-CH" kern="0" dirty="0" smtClean="0">
                <a:sym typeface="Symbol" pitchFamily="18" charset="2"/>
              </a:rPr>
              <a:t>) for LS3 in IP7</a:t>
            </a:r>
            <a:endParaRPr lang="en-GB" kern="0" dirty="0" smtClean="0">
              <a:sym typeface="Symbol" pitchFamily="18" charset="2"/>
            </a:endParaRPr>
          </a:p>
          <a:p>
            <a:pPr lvl="1" eaLnBrk="1" hangingPunct="1"/>
            <a:endParaRPr lang="en-GB" kern="0" dirty="0">
              <a:sym typeface="Symbol" pitchFamily="18" charset="2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098357" y="3810794"/>
            <a:ext cx="2880000" cy="2717748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6648547" y="6398941"/>
            <a:ext cx="147348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400" dirty="0" smtClean="0"/>
              <a:t>D1 </a:t>
            </a:r>
            <a:r>
              <a:rPr lang="fr-CH" sz="1400" dirty="0" smtClean="0"/>
              <a:t>cross-section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116679472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HL LHC magnets - </a:t>
            </a:r>
            <a:fld id="{5B0F2CE2-42CD-4A74-A04F-1839686887D0}" type="slidenum">
              <a:rPr lang="en-US" smtClean="0"/>
              <a:pPr>
                <a:defRPr/>
              </a:pPr>
              <a:t>4</a:t>
            </a:fld>
            <a:endParaRPr lang="en-US" dirty="0" smtClean="0"/>
          </a:p>
        </p:txBody>
      </p:sp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CH" dirty="0" smtClean="0">
                <a:solidFill>
                  <a:schemeClr val="bg1"/>
                </a:solidFill>
                <a:sym typeface="Symbol" pitchFamily="18" charset="2"/>
              </a:rPr>
              <a:t>11 </a:t>
            </a:r>
            <a:r>
              <a:rPr lang="fr-CH" dirty="0" smtClean="0">
                <a:solidFill>
                  <a:schemeClr val="bg1"/>
                </a:solidFill>
                <a:sym typeface="Symbol" pitchFamily="18" charset="2"/>
              </a:rPr>
              <a:t>T - STATUS</a:t>
            </a:r>
            <a:endParaRPr lang="en-US" dirty="0" smtClean="0">
              <a:solidFill>
                <a:schemeClr val="bg1"/>
              </a:solidFill>
              <a:sym typeface="Symbol" pitchFamily="18" charset="2"/>
            </a:endParaRPr>
          </a:p>
        </p:txBody>
      </p:sp>
      <p:pic>
        <p:nvPicPr>
          <p:cNvPr id="7" name="Picture 6" descr="HiLumi-logo-REF-S_website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38357" y="199571"/>
            <a:ext cx="1430234" cy="669471"/>
          </a:xfrm>
          <a:prstGeom prst="rect">
            <a:avLst/>
          </a:prstGeom>
        </p:spPr>
      </p:pic>
      <p:sp>
        <p:nvSpPr>
          <p:cNvPr id="9" name="Rectangle 3"/>
          <p:cNvSpPr txBox="1">
            <a:spLocks noChangeArrowheads="1"/>
          </p:cNvSpPr>
          <p:nvPr/>
        </p:nvSpPr>
        <p:spPr bwMode="auto">
          <a:xfrm>
            <a:off x="266700" y="1190625"/>
            <a:ext cx="8677275" cy="5240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SzPct val="65000"/>
              <a:buBlip>
                <a:blip r:embed="rId3"/>
              </a:buBlip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SzPct val="65000"/>
              <a:buBlip>
                <a:blip r:embed="rId4"/>
              </a:buBlip>
              <a:defRPr sz="2000" baseline="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SzPct val="65000"/>
              <a:buBlip>
                <a:blip r:embed="rId5"/>
              </a:buBlip>
              <a:defRPr sz="1800" baseline="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SzPct val="65000"/>
              <a:buBlip>
                <a:blip r:embed="rId6"/>
              </a:buBlip>
              <a:defRPr sz="16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 eaLnBrk="1" hangingPunct="1"/>
            <a:r>
              <a:rPr lang="fr-CH" kern="0" dirty="0" smtClean="0">
                <a:sym typeface="Symbol" pitchFamily="18" charset="2"/>
              </a:rPr>
              <a:t>Short model program at CERN and (</a:t>
            </a:r>
            <a:r>
              <a:rPr lang="fr-CH" kern="0" dirty="0" err="1" smtClean="0">
                <a:sym typeface="Symbol" pitchFamily="18" charset="2"/>
              </a:rPr>
              <a:t>initially</a:t>
            </a:r>
            <a:r>
              <a:rPr lang="fr-CH" kern="0" dirty="0" smtClean="0">
                <a:sym typeface="Symbol" pitchFamily="18" charset="2"/>
              </a:rPr>
              <a:t>) FNAL</a:t>
            </a:r>
          </a:p>
          <a:p>
            <a:pPr lvl="1" eaLnBrk="1" hangingPunct="1"/>
            <a:r>
              <a:rPr lang="fr-CH" kern="0" dirty="0" smtClean="0">
                <a:sym typeface="Symbol" pitchFamily="18" charset="2"/>
              </a:rPr>
              <a:t>At CERN, </a:t>
            </a:r>
            <a:r>
              <a:rPr lang="fr-CH" kern="0" dirty="0" err="1" smtClean="0">
                <a:solidFill>
                  <a:srgbClr val="C00000"/>
                </a:solidFill>
                <a:sym typeface="Symbol" pitchFamily="18" charset="2"/>
              </a:rPr>
              <a:t>two</a:t>
            </a:r>
            <a:r>
              <a:rPr lang="fr-CH" kern="0" smtClean="0">
                <a:solidFill>
                  <a:srgbClr val="C00000"/>
                </a:solidFill>
                <a:sym typeface="Symbol" pitchFamily="18" charset="2"/>
              </a:rPr>
              <a:t> short (2 m long) </a:t>
            </a:r>
            <a:r>
              <a:rPr lang="fr-CH" kern="0" dirty="0" err="1" smtClean="0">
                <a:solidFill>
                  <a:srgbClr val="C00000"/>
                </a:solidFill>
                <a:sym typeface="Symbol" pitchFamily="18" charset="2"/>
              </a:rPr>
              <a:t>models</a:t>
            </a:r>
            <a:r>
              <a:rPr lang="fr-CH" kern="0" dirty="0" smtClean="0">
                <a:solidFill>
                  <a:srgbClr val="C00000"/>
                </a:solidFill>
                <a:sym typeface="Symbol" pitchFamily="18" charset="2"/>
              </a:rPr>
              <a:t> </a:t>
            </a:r>
            <a:r>
              <a:rPr lang="fr-CH" kern="0" dirty="0" err="1" smtClean="0">
                <a:solidFill>
                  <a:srgbClr val="C00000"/>
                </a:solidFill>
                <a:sym typeface="Symbol" pitchFamily="18" charset="2"/>
              </a:rPr>
              <a:t>built</a:t>
            </a:r>
            <a:r>
              <a:rPr lang="fr-CH" kern="0" dirty="0" smtClean="0">
                <a:solidFill>
                  <a:srgbClr val="C00000"/>
                </a:solidFill>
                <a:sym typeface="Symbol" pitchFamily="18" charset="2"/>
              </a:rPr>
              <a:t>, </a:t>
            </a:r>
            <a:r>
              <a:rPr lang="fr-CH" kern="0" dirty="0" err="1" smtClean="0">
                <a:solidFill>
                  <a:srgbClr val="C00000"/>
                </a:solidFill>
                <a:sym typeface="Symbol" pitchFamily="18" charset="2"/>
              </a:rPr>
              <a:t>tested</a:t>
            </a:r>
            <a:r>
              <a:rPr lang="fr-CH" kern="0" dirty="0" smtClean="0">
                <a:solidFill>
                  <a:srgbClr val="C00000"/>
                </a:solidFill>
                <a:sym typeface="Symbol" pitchFamily="18" charset="2"/>
              </a:rPr>
              <a:t>, and </a:t>
            </a:r>
            <a:r>
              <a:rPr lang="fr-CH" kern="0" dirty="0" err="1" smtClean="0">
                <a:solidFill>
                  <a:srgbClr val="C00000"/>
                </a:solidFill>
                <a:sym typeface="Symbol" pitchFamily="18" charset="2"/>
              </a:rPr>
              <a:t>assembled</a:t>
            </a:r>
            <a:r>
              <a:rPr lang="fr-CH" kern="0" dirty="0" smtClean="0">
                <a:solidFill>
                  <a:srgbClr val="C00000"/>
                </a:solidFill>
                <a:sym typeface="Symbol" pitchFamily="18" charset="2"/>
              </a:rPr>
              <a:t> in double aperture have been </a:t>
            </a:r>
            <a:r>
              <a:rPr lang="fr-CH" kern="0" dirty="0" err="1" smtClean="0">
                <a:solidFill>
                  <a:srgbClr val="C00000"/>
                </a:solidFill>
                <a:sym typeface="Symbol" pitchFamily="18" charset="2"/>
              </a:rPr>
              <a:t>successfully</a:t>
            </a:r>
            <a:r>
              <a:rPr lang="fr-CH" kern="0" dirty="0" smtClean="0">
                <a:solidFill>
                  <a:srgbClr val="C00000"/>
                </a:solidFill>
                <a:sym typeface="Symbol" pitchFamily="18" charset="2"/>
              </a:rPr>
              <a:t> </a:t>
            </a:r>
            <a:r>
              <a:rPr lang="fr-CH" kern="0" dirty="0" err="1" smtClean="0">
                <a:solidFill>
                  <a:srgbClr val="C00000"/>
                </a:solidFill>
                <a:sym typeface="Symbol" pitchFamily="18" charset="2"/>
              </a:rPr>
              <a:t>tested</a:t>
            </a:r>
            <a:endParaRPr lang="en-GB" kern="0" dirty="0" smtClean="0">
              <a:solidFill>
                <a:srgbClr val="C00000"/>
              </a:solidFill>
              <a:sym typeface="Symbol" pitchFamily="18" charset="2"/>
            </a:endParaRPr>
          </a:p>
          <a:p>
            <a:pPr lvl="1" eaLnBrk="1" hangingPunct="1"/>
            <a:r>
              <a:rPr lang="fr-CH" kern="0" dirty="0" smtClean="0">
                <a:sym typeface="Symbol" pitchFamily="18" charset="2"/>
              </a:rPr>
              <a:t>Long </a:t>
            </a:r>
            <a:r>
              <a:rPr lang="fr-CH" kern="0" dirty="0" err="1" smtClean="0">
                <a:sym typeface="Symbol" pitchFamily="18" charset="2"/>
              </a:rPr>
              <a:t>magnet</a:t>
            </a:r>
            <a:r>
              <a:rPr lang="fr-CH" kern="0" dirty="0" smtClean="0">
                <a:sym typeface="Symbol" pitchFamily="18" charset="2"/>
              </a:rPr>
              <a:t> </a:t>
            </a:r>
            <a:r>
              <a:rPr lang="fr-CH" kern="0" dirty="0" err="1" smtClean="0">
                <a:sym typeface="Symbol" pitchFamily="18" charset="2"/>
              </a:rPr>
              <a:t>is</a:t>
            </a:r>
            <a:r>
              <a:rPr lang="fr-CH" kern="0" dirty="0" smtClean="0">
                <a:sym typeface="Symbol" pitchFamily="18" charset="2"/>
              </a:rPr>
              <a:t> the main </a:t>
            </a:r>
            <a:r>
              <a:rPr lang="fr-CH" kern="0" dirty="0" err="1" smtClean="0">
                <a:sym typeface="Symbol" pitchFamily="18" charset="2"/>
              </a:rPr>
              <a:t>next</a:t>
            </a:r>
            <a:r>
              <a:rPr lang="fr-CH" kern="0" dirty="0" smtClean="0">
                <a:sym typeface="Symbol" pitchFamily="18" charset="2"/>
              </a:rPr>
              <a:t> challenge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2133741" y="6167402"/>
            <a:ext cx="494319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400" dirty="0" err="1" smtClean="0"/>
              <a:t>Quench</a:t>
            </a:r>
            <a:r>
              <a:rPr lang="fr-CH" sz="1400" dirty="0" smtClean="0"/>
              <a:t> performance of 11 T short </a:t>
            </a:r>
            <a:r>
              <a:rPr lang="fr-CH" sz="1400" dirty="0" err="1" smtClean="0"/>
              <a:t>models</a:t>
            </a:r>
            <a:r>
              <a:rPr lang="fr-CH" sz="1400" dirty="0" smtClean="0"/>
              <a:t> single aperture (MBHS) and double (MBHD) </a:t>
            </a:r>
            <a:r>
              <a:rPr lang="fr-CH" sz="1400" dirty="0" smtClean="0">
                <a:solidFill>
                  <a:srgbClr val="009900"/>
                </a:solidFill>
              </a:rPr>
              <a:t>[F</a:t>
            </a:r>
            <a:r>
              <a:rPr lang="fr-CH" sz="1400" dirty="0">
                <a:solidFill>
                  <a:srgbClr val="009900"/>
                </a:solidFill>
              </a:rPr>
              <a:t>.</a:t>
            </a:r>
            <a:r>
              <a:rPr lang="fr-CH" sz="1400" dirty="0" smtClean="0">
                <a:solidFill>
                  <a:srgbClr val="009900"/>
                </a:solidFill>
              </a:rPr>
              <a:t> Savary, G. </a:t>
            </a:r>
            <a:r>
              <a:rPr lang="fr-CH" sz="1400" dirty="0" err="1" smtClean="0">
                <a:solidFill>
                  <a:srgbClr val="009900"/>
                </a:solidFill>
              </a:rPr>
              <a:t>Willering</a:t>
            </a:r>
            <a:r>
              <a:rPr lang="fr-CH" sz="1400" dirty="0" smtClean="0">
                <a:solidFill>
                  <a:srgbClr val="009900"/>
                </a:solidFill>
              </a:rPr>
              <a:t> et al.]</a:t>
            </a:r>
            <a:endParaRPr lang="en-GB" sz="1400" dirty="0">
              <a:solidFill>
                <a:srgbClr val="009900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053103" y="2591429"/>
            <a:ext cx="4723469" cy="35759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429171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HL LHC magnets - </a:t>
            </a:r>
            <a:fld id="{5B0F2CE2-42CD-4A74-A04F-1839686887D0}" type="slidenum">
              <a:rPr lang="en-US" smtClean="0"/>
              <a:pPr>
                <a:defRPr/>
              </a:pPr>
              <a:t>5</a:t>
            </a:fld>
            <a:endParaRPr lang="en-US" dirty="0" smtClean="0"/>
          </a:p>
        </p:txBody>
      </p:sp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CH" dirty="0" smtClean="0">
                <a:solidFill>
                  <a:schemeClr val="bg1"/>
                </a:solidFill>
                <a:sym typeface="Symbol" pitchFamily="18" charset="2"/>
              </a:rPr>
              <a:t>WP3 LAY </a:t>
            </a:r>
            <a:r>
              <a:rPr lang="fr-CH" dirty="0" smtClean="0">
                <a:solidFill>
                  <a:schemeClr val="bg1"/>
                </a:solidFill>
                <a:sym typeface="Symbol" pitchFamily="18" charset="2"/>
              </a:rPr>
              <a:t>OUT</a:t>
            </a:r>
            <a:endParaRPr lang="en-US" dirty="0" smtClean="0">
              <a:solidFill>
                <a:schemeClr val="bg1"/>
              </a:solidFill>
              <a:sym typeface="Symbol" pitchFamily="18" charset="2"/>
            </a:endParaRPr>
          </a:p>
        </p:txBody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GB" dirty="0" smtClean="0">
                <a:sym typeface="Symbol" pitchFamily="18" charset="2"/>
              </a:rPr>
              <a:t>IR magnets: to reduce </a:t>
            </a:r>
            <a:r>
              <a:rPr lang="en-GB" dirty="0" smtClean="0">
                <a:latin typeface="Symbol" panose="05050102010706020507" pitchFamily="18" charset="2"/>
                <a:sym typeface="Symbol" pitchFamily="18" charset="2"/>
              </a:rPr>
              <a:t>b</a:t>
            </a:r>
            <a:r>
              <a:rPr lang="en-GB" dirty="0" smtClean="0">
                <a:sym typeface="Symbol" pitchFamily="18" charset="2"/>
              </a:rPr>
              <a:t>* by a factor four in LS3 (2024)</a:t>
            </a:r>
            <a:endParaRPr lang="en-GB" dirty="0" smtClean="0">
              <a:sym typeface="Symbol" pitchFamily="18" charset="2"/>
            </a:endParaRPr>
          </a:p>
          <a:p>
            <a:pPr lvl="1" eaLnBrk="1" hangingPunct="1"/>
            <a:r>
              <a:rPr lang="en-GB" dirty="0" smtClean="0">
                <a:sym typeface="Symbol" pitchFamily="18" charset="2"/>
                <a:hlinkClick r:id="rId2"/>
              </a:rPr>
              <a:t>www.cern.ch/hilumi/wp3</a:t>
            </a:r>
            <a:r>
              <a:rPr lang="en-GB" dirty="0" smtClean="0">
                <a:sym typeface="Symbol" pitchFamily="18" charset="2"/>
              </a:rPr>
              <a:t> </a:t>
            </a:r>
            <a:r>
              <a:rPr lang="en-GB" dirty="0" smtClean="0">
                <a:sym typeface="Symbol" pitchFamily="18" charset="2"/>
              </a:rPr>
              <a:t>(</a:t>
            </a:r>
            <a:r>
              <a:rPr lang="en-GB" dirty="0" smtClean="0">
                <a:sym typeface="Symbol" pitchFamily="18" charset="2"/>
              </a:rPr>
              <a:t>look on the document page)</a:t>
            </a:r>
          </a:p>
          <a:p>
            <a:pPr lvl="2" eaLnBrk="1" hangingPunct="1"/>
            <a:r>
              <a:rPr lang="en-GB" dirty="0" err="1" smtClean="0">
                <a:sym typeface="Symbol" pitchFamily="18" charset="2"/>
              </a:rPr>
              <a:t>Hilumi</a:t>
            </a:r>
            <a:r>
              <a:rPr lang="en-GB" dirty="0" smtClean="0">
                <a:sym typeface="Symbol" pitchFamily="18" charset="2"/>
              </a:rPr>
              <a:t> book</a:t>
            </a:r>
          </a:p>
          <a:p>
            <a:pPr lvl="2" eaLnBrk="1" hangingPunct="1"/>
            <a:r>
              <a:rPr lang="en-GB" dirty="0" smtClean="0">
                <a:sym typeface="Symbol" pitchFamily="18" charset="2"/>
              </a:rPr>
              <a:t>Technical design </a:t>
            </a:r>
            <a:r>
              <a:rPr lang="en-GB" dirty="0" smtClean="0">
                <a:sym typeface="Symbol" pitchFamily="18" charset="2"/>
              </a:rPr>
              <a:t>report</a:t>
            </a:r>
          </a:p>
          <a:p>
            <a:pPr lvl="1" eaLnBrk="1" hangingPunct="1"/>
            <a:r>
              <a:rPr lang="en-GB" dirty="0" smtClean="0">
                <a:sym typeface="Symbol" pitchFamily="18" charset="2"/>
              </a:rPr>
              <a:t>Two points IP1 and IP5 to be equipped, two sides, plus spares</a:t>
            </a:r>
          </a:p>
          <a:p>
            <a:pPr lvl="2" eaLnBrk="1" hangingPunct="1"/>
            <a:r>
              <a:rPr lang="fr-CH" dirty="0" smtClean="0">
                <a:sym typeface="Symbol" pitchFamily="18" charset="2"/>
              </a:rPr>
              <a:t>Minimum of </a:t>
            </a:r>
            <a:r>
              <a:rPr lang="fr-CH" dirty="0" err="1" smtClean="0">
                <a:sym typeface="Symbol" pitchFamily="18" charset="2"/>
              </a:rPr>
              <a:t>two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spares</a:t>
            </a:r>
            <a:r>
              <a:rPr lang="fr-CH" dirty="0" smtClean="0">
                <a:sym typeface="Symbol" pitchFamily="18" charset="2"/>
              </a:rPr>
              <a:t> (</a:t>
            </a:r>
            <a:r>
              <a:rPr lang="fr-CH" dirty="0" err="1" smtClean="0">
                <a:sym typeface="Symbol" pitchFamily="18" charset="2"/>
              </a:rPr>
              <a:t>example</a:t>
            </a:r>
            <a:r>
              <a:rPr lang="fr-CH" dirty="0" smtClean="0">
                <a:sym typeface="Symbol" pitchFamily="18" charset="2"/>
              </a:rPr>
              <a:t> Q4, D1 and D2 </a:t>
            </a:r>
            <a:r>
              <a:rPr lang="fr-CH" dirty="0" err="1" smtClean="0">
                <a:sym typeface="Symbol" pitchFamily="18" charset="2"/>
              </a:rPr>
              <a:t>will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be</a:t>
            </a:r>
            <a:r>
              <a:rPr lang="fr-CH" dirty="0" smtClean="0">
                <a:sym typeface="Symbol" pitchFamily="18" charset="2"/>
              </a:rPr>
              <a:t> 4+2)</a:t>
            </a:r>
          </a:p>
          <a:p>
            <a:pPr lvl="2" eaLnBrk="1" hangingPunct="1"/>
            <a:r>
              <a:rPr lang="fr-CH" dirty="0" smtClean="0">
                <a:sym typeface="Symbol" pitchFamily="18" charset="2"/>
              </a:rPr>
              <a:t>To </a:t>
            </a:r>
            <a:r>
              <a:rPr lang="fr-CH" dirty="0" err="1" smtClean="0">
                <a:sym typeface="Symbol" pitchFamily="18" charset="2"/>
              </a:rPr>
              <a:t>be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installed</a:t>
            </a:r>
            <a:r>
              <a:rPr lang="fr-CH" dirty="0" smtClean="0">
                <a:sym typeface="Symbol" pitchFamily="18" charset="2"/>
              </a:rPr>
              <a:t> in LS3 (2024)</a:t>
            </a:r>
            <a:endParaRPr lang="en-GB" dirty="0" smtClean="0">
              <a:sym typeface="Symbol" pitchFamily="18" charset="2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3077" y="3968563"/>
            <a:ext cx="7637400" cy="2278959"/>
          </a:xfrm>
          <a:prstGeom prst="rect">
            <a:avLst/>
          </a:prstGeom>
        </p:spPr>
      </p:pic>
      <p:pic>
        <p:nvPicPr>
          <p:cNvPr id="7" name="Picture 6" descr="HiLumi-logo-REF-S_website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38357" y="199571"/>
            <a:ext cx="1430234" cy="669471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3237539" y="6277074"/>
            <a:ext cx="295625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400" dirty="0" smtClean="0"/>
              <a:t>The HL LHC </a:t>
            </a:r>
            <a:r>
              <a:rPr lang="fr-CH" sz="1400" dirty="0" err="1" smtClean="0"/>
              <a:t>layout</a:t>
            </a:r>
            <a:r>
              <a:rPr lang="fr-CH" sz="1400" dirty="0" smtClean="0"/>
              <a:t> </a:t>
            </a:r>
            <a:r>
              <a:rPr lang="fr-CH" sz="1400" dirty="0" err="1" smtClean="0"/>
              <a:t>from</a:t>
            </a:r>
            <a:r>
              <a:rPr lang="fr-CH" sz="1400" dirty="0" smtClean="0"/>
              <a:t> Q1 to Q4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371908425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HL LHC magnets - </a:t>
            </a:r>
            <a:fld id="{5B0F2CE2-42CD-4A74-A04F-1839686887D0}" type="slidenum">
              <a:rPr lang="en-US" smtClean="0"/>
              <a:pPr>
                <a:defRPr/>
              </a:pPr>
              <a:t>6</a:t>
            </a:fld>
            <a:endParaRPr lang="en-US" dirty="0" smtClean="0"/>
          </a:p>
        </p:txBody>
      </p:sp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CH" dirty="0" smtClean="0">
                <a:solidFill>
                  <a:schemeClr val="bg1"/>
                </a:solidFill>
                <a:sym typeface="Symbol" pitchFamily="18" charset="2"/>
              </a:rPr>
              <a:t>TRIPLET</a:t>
            </a:r>
            <a:endParaRPr lang="en-US" dirty="0" smtClean="0">
              <a:solidFill>
                <a:schemeClr val="bg1"/>
              </a:solidFill>
              <a:sym typeface="Symbol" pitchFamily="18" charset="2"/>
            </a:endParaRPr>
          </a:p>
        </p:txBody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GB" dirty="0" smtClean="0">
                <a:sym typeface="Symbol" pitchFamily="18" charset="2"/>
              </a:rPr>
              <a:t>Nb</a:t>
            </a:r>
            <a:r>
              <a:rPr lang="en-GB" baseline="-25000" dirty="0" smtClean="0">
                <a:sym typeface="Symbol" pitchFamily="18" charset="2"/>
              </a:rPr>
              <a:t>3</a:t>
            </a:r>
            <a:r>
              <a:rPr lang="en-GB" dirty="0" smtClean="0">
                <a:sym typeface="Symbol" pitchFamily="18" charset="2"/>
              </a:rPr>
              <a:t>Sn (the only one in WP3), 11.5 T peak field, 7 m long </a:t>
            </a:r>
          </a:p>
          <a:p>
            <a:pPr lvl="1" eaLnBrk="1" hangingPunct="1"/>
            <a:r>
              <a:rPr lang="en-GB" dirty="0" smtClean="0">
                <a:sym typeface="Symbol" pitchFamily="18" charset="2"/>
              </a:rPr>
              <a:t>Detection:</a:t>
            </a:r>
          </a:p>
          <a:p>
            <a:pPr lvl="2" eaLnBrk="1" hangingPunct="1"/>
            <a:r>
              <a:rPr lang="en-GB" dirty="0" smtClean="0">
                <a:sym typeface="Symbol" pitchFamily="18" charset="2"/>
              </a:rPr>
              <a:t>Variable thresholds needed (flux jumps at low field) </a:t>
            </a:r>
            <a:r>
              <a:rPr lang="en-GB" sz="1400" dirty="0" smtClean="0">
                <a:solidFill>
                  <a:srgbClr val="009900"/>
                </a:solidFill>
                <a:sym typeface="Symbol" pitchFamily="18" charset="2"/>
              </a:rPr>
              <a:t>[J. </a:t>
            </a:r>
            <a:r>
              <a:rPr lang="en-GB" sz="1400" dirty="0" err="1" smtClean="0">
                <a:solidFill>
                  <a:srgbClr val="009900"/>
                </a:solidFill>
                <a:sym typeface="Symbol" pitchFamily="18" charset="2"/>
              </a:rPr>
              <a:t>Steckert</a:t>
            </a:r>
            <a:r>
              <a:rPr lang="en-GB" sz="1400" dirty="0" smtClean="0">
                <a:solidFill>
                  <a:srgbClr val="009900"/>
                </a:solidFill>
                <a:sym typeface="Symbol" pitchFamily="18" charset="2"/>
              </a:rPr>
              <a:t> this review]</a:t>
            </a:r>
            <a:endParaRPr lang="en-GB" dirty="0" smtClean="0">
              <a:solidFill>
                <a:srgbClr val="009900"/>
              </a:solidFill>
              <a:sym typeface="Symbol" pitchFamily="18" charset="2"/>
            </a:endParaRPr>
          </a:p>
          <a:p>
            <a:pPr lvl="2" eaLnBrk="1" hangingPunct="1"/>
            <a:r>
              <a:rPr lang="en-GB" dirty="0" smtClean="0">
                <a:sym typeface="Symbol" pitchFamily="18" charset="2"/>
              </a:rPr>
              <a:t>100 mV at high field is a must, 10 </a:t>
            </a:r>
            <a:r>
              <a:rPr lang="en-GB" dirty="0" err="1" smtClean="0">
                <a:sym typeface="Symbol" pitchFamily="18" charset="2"/>
              </a:rPr>
              <a:t>ms</a:t>
            </a:r>
            <a:r>
              <a:rPr lang="en-GB" dirty="0" smtClean="0">
                <a:sym typeface="Symbol" pitchFamily="18" charset="2"/>
              </a:rPr>
              <a:t> validation time</a:t>
            </a:r>
          </a:p>
          <a:p>
            <a:pPr lvl="1" eaLnBrk="1" hangingPunct="1"/>
            <a:r>
              <a:rPr lang="en-GB" dirty="0" smtClean="0">
                <a:sym typeface="Symbol" pitchFamily="18" charset="2"/>
              </a:rPr>
              <a:t>Protection: OL quench heaters </a:t>
            </a:r>
          </a:p>
          <a:p>
            <a:pPr lvl="2" eaLnBrk="1" hangingPunct="1"/>
            <a:r>
              <a:rPr lang="en-GB" dirty="0" smtClean="0">
                <a:sym typeface="Symbol" pitchFamily="18" charset="2"/>
              </a:rPr>
              <a:t>Plus inner layer heaters and/or CLIQ to create</a:t>
            </a:r>
          </a:p>
          <a:p>
            <a:pPr marL="914400" lvl="2" indent="0" eaLnBrk="1" hangingPunct="1">
              <a:buNone/>
            </a:pPr>
            <a:r>
              <a:rPr lang="en-GB" dirty="0">
                <a:sym typeface="Symbol" pitchFamily="18" charset="2"/>
              </a:rPr>
              <a:t>	</a:t>
            </a:r>
            <a:r>
              <a:rPr lang="en-GB" dirty="0" smtClean="0">
                <a:sym typeface="Symbol" pitchFamily="18" charset="2"/>
              </a:rPr>
              <a:t>redundancy </a:t>
            </a:r>
            <a:r>
              <a:rPr lang="en-GB" sz="1400" dirty="0" smtClean="0">
                <a:solidFill>
                  <a:srgbClr val="009900"/>
                </a:solidFill>
                <a:sym typeface="Symbol" pitchFamily="18" charset="2"/>
              </a:rPr>
              <a:t>[G. </a:t>
            </a:r>
            <a:r>
              <a:rPr lang="en-GB" sz="1400" dirty="0" err="1" smtClean="0">
                <a:solidFill>
                  <a:srgbClr val="009900"/>
                </a:solidFill>
                <a:sym typeface="Symbol" pitchFamily="18" charset="2"/>
              </a:rPr>
              <a:t>Ambrosio</a:t>
            </a:r>
            <a:r>
              <a:rPr lang="en-GB" sz="1400" dirty="0" smtClean="0">
                <a:solidFill>
                  <a:srgbClr val="009900"/>
                </a:solidFill>
                <a:sym typeface="Symbol" pitchFamily="18" charset="2"/>
              </a:rPr>
              <a:t>, E. </a:t>
            </a:r>
            <a:r>
              <a:rPr lang="en-GB" sz="1400" dirty="0" err="1" smtClean="0">
                <a:solidFill>
                  <a:srgbClr val="009900"/>
                </a:solidFill>
                <a:sym typeface="Symbol" pitchFamily="18" charset="2"/>
              </a:rPr>
              <a:t>Ravaioli</a:t>
            </a:r>
            <a:r>
              <a:rPr lang="en-GB" sz="1400" dirty="0" smtClean="0">
                <a:solidFill>
                  <a:srgbClr val="009900"/>
                </a:solidFill>
                <a:sym typeface="Symbol" pitchFamily="18" charset="2"/>
              </a:rPr>
              <a:t> this review]</a:t>
            </a:r>
            <a:endParaRPr lang="en-GB" dirty="0" smtClean="0">
              <a:solidFill>
                <a:srgbClr val="009900"/>
              </a:solidFill>
              <a:sym typeface="Symbol" pitchFamily="18" charset="2"/>
            </a:endParaRPr>
          </a:p>
          <a:p>
            <a:pPr lvl="1" eaLnBrk="1" hangingPunct="1"/>
            <a:r>
              <a:rPr lang="en-GB" dirty="0" smtClean="0">
                <a:sym typeface="Symbol" pitchFamily="18" charset="2"/>
              </a:rPr>
              <a:t>Current: 16.5 kA, inductance </a:t>
            </a:r>
            <a:r>
              <a:rPr lang="en-GB" dirty="0" smtClean="0">
                <a:sym typeface="Symbol"/>
              </a:rPr>
              <a:t></a:t>
            </a:r>
            <a:r>
              <a:rPr lang="en-GB" dirty="0" smtClean="0">
                <a:sym typeface="Symbol" pitchFamily="18" charset="2"/>
              </a:rPr>
              <a:t>140/120 </a:t>
            </a:r>
            <a:r>
              <a:rPr lang="en-GB" dirty="0" err="1" smtClean="0">
                <a:sym typeface="Symbol" pitchFamily="18" charset="2"/>
              </a:rPr>
              <a:t>mH</a:t>
            </a:r>
            <a:endParaRPr lang="en-GB" dirty="0" smtClean="0">
              <a:sym typeface="Symbol" pitchFamily="18" charset="2"/>
            </a:endParaRPr>
          </a:p>
          <a:p>
            <a:pPr lvl="1" eaLnBrk="1" hangingPunct="1"/>
            <a:r>
              <a:rPr lang="en-GB" dirty="0" smtClean="0">
                <a:sym typeface="Symbol" pitchFamily="18" charset="2"/>
              </a:rPr>
              <a:t>Energy per 7-m-long magnet is 8 MJ</a:t>
            </a:r>
            <a:endParaRPr lang="en-GB" dirty="0">
              <a:sym typeface="Symbol" pitchFamily="18" charset="2"/>
            </a:endParaRPr>
          </a:p>
          <a:p>
            <a:pPr lvl="1" eaLnBrk="1" hangingPunct="1"/>
            <a:r>
              <a:rPr lang="en-GB" dirty="0" smtClean="0">
                <a:sym typeface="Symbol" pitchFamily="18" charset="2"/>
              </a:rPr>
              <a:t>Presently Q1-Q3 in series and Q2a Q2b in series</a:t>
            </a:r>
            <a:endParaRPr lang="en-GB" dirty="0">
              <a:sym typeface="Symbol" pitchFamily="18" charset="2"/>
            </a:endParaRPr>
          </a:p>
          <a:p>
            <a:pPr lvl="2" eaLnBrk="1" hangingPunct="1"/>
            <a:r>
              <a:rPr lang="en-GB" dirty="0" smtClean="0">
                <a:sym typeface="Symbol" pitchFamily="18" charset="2"/>
              </a:rPr>
              <a:t>One circuit option under </a:t>
            </a:r>
            <a:r>
              <a:rPr lang="en-GB" dirty="0" err="1" smtClean="0">
                <a:sym typeface="Symbol" pitchFamily="18" charset="2"/>
              </a:rPr>
              <a:t>cosideration</a:t>
            </a:r>
            <a:endParaRPr lang="en-GB" dirty="0" smtClean="0">
              <a:sym typeface="Symbol" pitchFamily="18" charset="2"/>
            </a:endParaRPr>
          </a:p>
          <a:p>
            <a:pPr marL="457200" lvl="1" indent="0" eaLnBrk="1" hangingPunct="1">
              <a:buNone/>
            </a:pPr>
            <a:endParaRPr lang="en-GB" dirty="0" smtClean="0">
              <a:sym typeface="Symbol" pitchFamily="18" charset="2"/>
            </a:endParaRPr>
          </a:p>
        </p:txBody>
      </p:sp>
      <p:pic>
        <p:nvPicPr>
          <p:cNvPr id="6" name="Picture 5" descr="MQXF_2d_mech_cross-section_rod_label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49886" y="3021495"/>
            <a:ext cx="2395331" cy="1855367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5" descr="\\cern.ch\dfs\Users\e\etodesco\Desktop\larp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7767" y="270299"/>
            <a:ext cx="493937" cy="65664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9" descr="HiLumi-logo-REF-S_website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38357" y="199571"/>
            <a:ext cx="1430234" cy="669471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2218" y="5174635"/>
            <a:ext cx="4472071" cy="1334442"/>
          </a:xfrm>
          <a:prstGeom prst="rect">
            <a:avLst/>
          </a:prstGeom>
        </p:spPr>
      </p:pic>
      <p:sp>
        <p:nvSpPr>
          <p:cNvPr id="9" name="Oval 8"/>
          <p:cNvSpPr/>
          <p:nvPr/>
        </p:nvSpPr>
        <p:spPr bwMode="auto">
          <a:xfrm>
            <a:off x="2649414" y="5533292"/>
            <a:ext cx="1230924" cy="423559"/>
          </a:xfrm>
          <a:prstGeom prst="ellipse">
            <a:avLst/>
          </a:prstGeom>
          <a:solidFill>
            <a:schemeClr val="bg1">
              <a:alpha val="0"/>
            </a:schemeClr>
          </a:solidFill>
          <a:ln w="1905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Book Antiqua" pitchFamily="18" charset="0"/>
              <a:ea typeface="ＭＳ Ｐゴシック" pitchFamily="34" charset="-128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131668" y="5044556"/>
            <a:ext cx="160492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400" dirty="0" smtClean="0"/>
              <a:t>QXF cross-section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233175996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HL LHC magnets - </a:t>
            </a:r>
            <a:fld id="{5B0F2CE2-42CD-4A74-A04F-1839686887D0}" type="slidenum">
              <a:rPr lang="en-US" smtClean="0"/>
              <a:pPr>
                <a:defRPr/>
              </a:pPr>
              <a:t>7</a:t>
            </a:fld>
            <a:endParaRPr lang="en-US" dirty="0" smtClean="0"/>
          </a:p>
        </p:txBody>
      </p:sp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>
          <a:xfrm>
            <a:off x="876300" y="96838"/>
            <a:ext cx="6644806" cy="904875"/>
          </a:xfrm>
        </p:spPr>
        <p:txBody>
          <a:bodyPr/>
          <a:lstStyle/>
          <a:p>
            <a:pPr eaLnBrk="1" hangingPunct="1"/>
            <a:r>
              <a:rPr lang="fr-CH" dirty="0" smtClean="0">
                <a:solidFill>
                  <a:schemeClr val="bg1"/>
                </a:solidFill>
                <a:sym typeface="Symbol" pitchFamily="18" charset="2"/>
              </a:rPr>
              <a:t>SEPARATION DIPOLE D1 (MBXF)</a:t>
            </a:r>
            <a:endParaRPr lang="en-US" dirty="0" smtClean="0">
              <a:solidFill>
                <a:schemeClr val="bg1"/>
              </a:solidFill>
              <a:sym typeface="Symbol" pitchFamily="18" charset="2"/>
            </a:endParaRPr>
          </a:p>
        </p:txBody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GB" dirty="0" err="1" smtClean="0">
                <a:sym typeface="Symbol" pitchFamily="18" charset="2"/>
              </a:rPr>
              <a:t>Nb-Ti</a:t>
            </a:r>
            <a:r>
              <a:rPr lang="en-GB" dirty="0" smtClean="0">
                <a:sym typeface="Symbol" pitchFamily="18" charset="2"/>
              </a:rPr>
              <a:t>, 5.6 T operational field, 6.2 m</a:t>
            </a:r>
          </a:p>
          <a:p>
            <a:pPr lvl="1" eaLnBrk="1" hangingPunct="1"/>
            <a:r>
              <a:rPr lang="en-GB" dirty="0" smtClean="0">
                <a:sym typeface="Symbol" pitchFamily="18" charset="2"/>
              </a:rPr>
              <a:t>LHC dipole outer layer cable</a:t>
            </a:r>
          </a:p>
          <a:p>
            <a:pPr lvl="1" eaLnBrk="1" hangingPunct="1"/>
            <a:r>
              <a:rPr lang="en-GB" dirty="0">
                <a:sym typeface="Symbol" pitchFamily="18" charset="2"/>
              </a:rPr>
              <a:t>Detection</a:t>
            </a:r>
            <a:r>
              <a:rPr lang="en-GB" dirty="0" smtClean="0">
                <a:sym typeface="Symbol" pitchFamily="18" charset="2"/>
              </a:rPr>
              <a:t>: as in the LHC</a:t>
            </a:r>
            <a:endParaRPr lang="en-GB" dirty="0">
              <a:sym typeface="Symbol" pitchFamily="18" charset="2"/>
            </a:endParaRPr>
          </a:p>
          <a:p>
            <a:pPr lvl="1" eaLnBrk="1" hangingPunct="1"/>
            <a:r>
              <a:rPr lang="en-GB" dirty="0">
                <a:sym typeface="Symbol" pitchFamily="18" charset="2"/>
              </a:rPr>
              <a:t>Protection: </a:t>
            </a:r>
            <a:r>
              <a:rPr lang="en-GB" dirty="0" smtClean="0">
                <a:sym typeface="Symbol" pitchFamily="18" charset="2"/>
              </a:rPr>
              <a:t>quench heaters </a:t>
            </a:r>
            <a:r>
              <a:rPr lang="en-GB" sz="1200" dirty="0" smtClean="0">
                <a:solidFill>
                  <a:srgbClr val="009900"/>
                </a:solidFill>
                <a:sym typeface="Symbol" pitchFamily="18" charset="2"/>
              </a:rPr>
              <a:t>[T. </a:t>
            </a:r>
            <a:r>
              <a:rPr lang="en-GB" sz="1200" dirty="0" err="1" smtClean="0">
                <a:solidFill>
                  <a:srgbClr val="009900"/>
                </a:solidFill>
                <a:sym typeface="Symbol" pitchFamily="18" charset="2"/>
              </a:rPr>
              <a:t>Nakamoto</a:t>
            </a:r>
            <a:r>
              <a:rPr lang="en-GB" sz="1200" dirty="0" smtClean="0">
                <a:solidFill>
                  <a:srgbClr val="009900"/>
                </a:solidFill>
                <a:sym typeface="Symbol" pitchFamily="18" charset="2"/>
              </a:rPr>
              <a:t>, this review]</a:t>
            </a:r>
            <a:endParaRPr lang="en-GB" dirty="0" smtClean="0">
              <a:solidFill>
                <a:srgbClr val="009900"/>
              </a:solidFill>
              <a:sym typeface="Symbol" pitchFamily="18" charset="2"/>
            </a:endParaRPr>
          </a:p>
          <a:p>
            <a:pPr lvl="2" eaLnBrk="1" hangingPunct="1"/>
            <a:r>
              <a:rPr lang="en-GB" dirty="0" smtClean="0">
                <a:sym typeface="Symbol" pitchFamily="18" charset="2"/>
              </a:rPr>
              <a:t>CLIQ option </a:t>
            </a:r>
          </a:p>
          <a:p>
            <a:pPr marL="457200" lvl="1" indent="0" eaLnBrk="1" hangingPunct="1">
              <a:buNone/>
            </a:pPr>
            <a:endParaRPr lang="en-GB" dirty="0" smtClean="0">
              <a:sym typeface="Symbol" pitchFamily="18" charset="2"/>
            </a:endParaRPr>
          </a:p>
          <a:p>
            <a:pPr lvl="1" eaLnBrk="1" hangingPunct="1"/>
            <a:r>
              <a:rPr lang="en-GB" dirty="0" smtClean="0">
                <a:sym typeface="Symbol" pitchFamily="18" charset="2"/>
              </a:rPr>
              <a:t>Current</a:t>
            </a:r>
            <a:r>
              <a:rPr lang="en-GB" dirty="0">
                <a:sym typeface="Symbol" pitchFamily="18" charset="2"/>
              </a:rPr>
              <a:t>: </a:t>
            </a:r>
            <a:r>
              <a:rPr lang="en-GB" dirty="0" smtClean="0">
                <a:sym typeface="Symbol" pitchFamily="18" charset="2"/>
              </a:rPr>
              <a:t>11.8 </a:t>
            </a:r>
            <a:r>
              <a:rPr lang="en-GB" dirty="0">
                <a:sym typeface="Symbol" pitchFamily="18" charset="2"/>
              </a:rPr>
              <a:t>kA, inductance </a:t>
            </a:r>
            <a:r>
              <a:rPr lang="en-GB" dirty="0" smtClean="0">
                <a:sym typeface="Symbol"/>
              </a:rPr>
              <a:t></a:t>
            </a:r>
            <a:r>
              <a:rPr lang="en-GB" dirty="0" smtClean="0">
                <a:sym typeface="Symbol" pitchFamily="18" charset="2"/>
              </a:rPr>
              <a:t>25 </a:t>
            </a:r>
            <a:r>
              <a:rPr lang="en-GB" dirty="0" err="1">
                <a:sym typeface="Symbol" pitchFamily="18" charset="2"/>
              </a:rPr>
              <a:t>mH</a:t>
            </a:r>
            <a:endParaRPr lang="en-GB" dirty="0">
              <a:sym typeface="Symbol" pitchFamily="18" charset="2"/>
            </a:endParaRPr>
          </a:p>
          <a:p>
            <a:pPr marL="742950" lvl="2" indent="-342900" eaLnBrk="1" hangingPunct="1">
              <a:buBlip>
                <a:blip r:embed="rId2"/>
              </a:buBlip>
            </a:pPr>
            <a:r>
              <a:rPr lang="en-GB" dirty="0" smtClean="0">
                <a:sym typeface="Symbol" pitchFamily="18" charset="2"/>
              </a:rPr>
              <a:t>Energy per magnet </a:t>
            </a:r>
            <a:r>
              <a:rPr lang="en-GB" dirty="0">
                <a:sym typeface="Symbol" pitchFamily="18" charset="2"/>
              </a:rPr>
              <a:t>is </a:t>
            </a:r>
            <a:r>
              <a:rPr lang="en-GB" dirty="0" smtClean="0">
                <a:sym typeface="Symbol"/>
              </a:rPr>
              <a:t></a:t>
            </a:r>
            <a:r>
              <a:rPr lang="en-GB" dirty="0" smtClean="0">
                <a:sym typeface="Symbol" pitchFamily="18" charset="2"/>
              </a:rPr>
              <a:t>2 </a:t>
            </a:r>
            <a:r>
              <a:rPr lang="en-GB" dirty="0">
                <a:sym typeface="Symbol" pitchFamily="18" charset="2"/>
              </a:rPr>
              <a:t>MJ</a:t>
            </a:r>
          </a:p>
          <a:p>
            <a:pPr lvl="1" eaLnBrk="1" hangingPunct="1"/>
            <a:endParaRPr lang="en-GB" dirty="0" smtClean="0">
              <a:sym typeface="Symbol" pitchFamily="18" charset="2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43732" y="2961861"/>
            <a:ext cx="3334916" cy="327597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139" y="4903397"/>
            <a:ext cx="4472071" cy="1334442"/>
          </a:xfrm>
          <a:prstGeom prst="rect">
            <a:avLst/>
          </a:prstGeom>
        </p:spPr>
      </p:pic>
      <p:sp>
        <p:nvSpPr>
          <p:cNvPr id="2" name="Oval 1"/>
          <p:cNvSpPr/>
          <p:nvPr/>
        </p:nvSpPr>
        <p:spPr bwMode="auto">
          <a:xfrm>
            <a:off x="1868556" y="5178286"/>
            <a:ext cx="487018" cy="626165"/>
          </a:xfrm>
          <a:prstGeom prst="ellipse">
            <a:avLst/>
          </a:prstGeom>
          <a:solidFill>
            <a:schemeClr val="bg1">
              <a:alpha val="0"/>
            </a:schemeClr>
          </a:solidFill>
          <a:ln w="1905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Book Antiqua" pitchFamily="18" charset="0"/>
              <a:ea typeface="ＭＳ Ｐゴシック" pitchFamily="34" charset="-128"/>
            </a:endParaRPr>
          </a:p>
        </p:txBody>
      </p:sp>
      <p:pic>
        <p:nvPicPr>
          <p:cNvPr id="9" name="Picture 3" descr="\\cern.ch\dfs\Users\e\etodesco\Desktop\keklogo-c.gif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9176" y="1548022"/>
            <a:ext cx="1204248" cy="68952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9" descr="HiLumi-logo-REF-S_website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38357" y="199571"/>
            <a:ext cx="1430234" cy="669471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6396296" y="6170017"/>
            <a:ext cx="147348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400" dirty="0" smtClean="0"/>
              <a:t>D1 cross-section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284650866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HL LHC magnets - </a:t>
            </a:r>
            <a:fld id="{5B0F2CE2-42CD-4A74-A04F-1839686887D0}" type="slidenum">
              <a:rPr lang="en-US" smtClean="0"/>
              <a:pPr>
                <a:defRPr/>
              </a:pPr>
              <a:t>8</a:t>
            </a:fld>
            <a:endParaRPr lang="en-US" dirty="0" smtClean="0"/>
          </a:p>
        </p:txBody>
      </p:sp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>
          <a:xfrm>
            <a:off x="876300" y="96838"/>
            <a:ext cx="6521509" cy="904875"/>
          </a:xfrm>
        </p:spPr>
        <p:txBody>
          <a:bodyPr/>
          <a:lstStyle/>
          <a:p>
            <a:pPr eaLnBrk="1" hangingPunct="1"/>
            <a:r>
              <a:rPr lang="fr-CH" dirty="0" smtClean="0">
                <a:solidFill>
                  <a:schemeClr val="bg1"/>
                </a:solidFill>
                <a:sym typeface="Symbol" pitchFamily="18" charset="2"/>
              </a:rPr>
              <a:t>RECOMBINATION DIPOLE D2 (MBRD)</a:t>
            </a:r>
            <a:endParaRPr lang="en-US" dirty="0" smtClean="0">
              <a:solidFill>
                <a:schemeClr val="bg1"/>
              </a:solidFill>
              <a:sym typeface="Symbol" pitchFamily="18" charset="2"/>
            </a:endParaRPr>
          </a:p>
        </p:txBody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GB" dirty="0" err="1">
                <a:sym typeface="Symbol" pitchFamily="18" charset="2"/>
              </a:rPr>
              <a:t>Nb-Ti</a:t>
            </a:r>
            <a:r>
              <a:rPr lang="en-GB" dirty="0">
                <a:sym typeface="Symbol" pitchFamily="18" charset="2"/>
              </a:rPr>
              <a:t>, </a:t>
            </a:r>
            <a:r>
              <a:rPr lang="en-GB" dirty="0" smtClean="0">
                <a:sym typeface="Symbol" pitchFamily="18" charset="2"/>
              </a:rPr>
              <a:t>4.5 </a:t>
            </a:r>
            <a:r>
              <a:rPr lang="en-GB" dirty="0">
                <a:sym typeface="Symbol" pitchFamily="18" charset="2"/>
              </a:rPr>
              <a:t>T operational field, </a:t>
            </a:r>
            <a:r>
              <a:rPr lang="en-GB" dirty="0" smtClean="0">
                <a:sym typeface="Symbol" pitchFamily="18" charset="2"/>
              </a:rPr>
              <a:t>7.8 </a:t>
            </a:r>
            <a:r>
              <a:rPr lang="en-GB" dirty="0">
                <a:sym typeface="Symbol" pitchFamily="18" charset="2"/>
              </a:rPr>
              <a:t>m</a:t>
            </a:r>
          </a:p>
          <a:p>
            <a:pPr lvl="1" eaLnBrk="1" hangingPunct="1"/>
            <a:r>
              <a:rPr lang="en-GB" dirty="0">
                <a:sym typeface="Symbol" pitchFamily="18" charset="2"/>
              </a:rPr>
              <a:t>T</a:t>
            </a:r>
            <a:r>
              <a:rPr lang="en-GB" dirty="0" smtClean="0">
                <a:sym typeface="Symbol" pitchFamily="18" charset="2"/>
              </a:rPr>
              <a:t>wo apertures in series</a:t>
            </a:r>
          </a:p>
          <a:p>
            <a:pPr lvl="1" eaLnBrk="1" hangingPunct="1"/>
            <a:r>
              <a:rPr lang="en-GB" dirty="0" smtClean="0">
                <a:sym typeface="Symbol" pitchFamily="18" charset="2"/>
              </a:rPr>
              <a:t>LHC </a:t>
            </a:r>
            <a:r>
              <a:rPr lang="en-GB" dirty="0">
                <a:sym typeface="Symbol" pitchFamily="18" charset="2"/>
              </a:rPr>
              <a:t>dipole outer layer cable</a:t>
            </a:r>
          </a:p>
          <a:p>
            <a:pPr lvl="1" eaLnBrk="1" hangingPunct="1"/>
            <a:r>
              <a:rPr lang="en-GB" dirty="0">
                <a:sym typeface="Symbol" pitchFamily="18" charset="2"/>
              </a:rPr>
              <a:t>Detection: as in the LHC</a:t>
            </a:r>
          </a:p>
          <a:p>
            <a:pPr lvl="1" eaLnBrk="1" hangingPunct="1"/>
            <a:r>
              <a:rPr lang="en-GB" dirty="0">
                <a:sym typeface="Symbol" pitchFamily="18" charset="2"/>
              </a:rPr>
              <a:t>Protection: </a:t>
            </a:r>
            <a:r>
              <a:rPr lang="en-GB" dirty="0" smtClean="0">
                <a:sym typeface="Symbol" pitchFamily="18" charset="2"/>
              </a:rPr>
              <a:t>quench heaters </a:t>
            </a:r>
          </a:p>
          <a:p>
            <a:pPr marL="457200" lvl="1" indent="0" eaLnBrk="1" hangingPunct="1">
              <a:buNone/>
            </a:pPr>
            <a:r>
              <a:rPr lang="en-GB" sz="1200" dirty="0" smtClean="0">
                <a:solidFill>
                  <a:srgbClr val="009900"/>
                </a:solidFill>
                <a:sym typeface="Symbol" pitchFamily="18" charset="2"/>
              </a:rPr>
              <a:t>		[P. </a:t>
            </a:r>
            <a:r>
              <a:rPr lang="en-GB" sz="1200" dirty="0" err="1" smtClean="0">
                <a:solidFill>
                  <a:srgbClr val="009900"/>
                </a:solidFill>
                <a:sym typeface="Symbol" pitchFamily="18" charset="2"/>
              </a:rPr>
              <a:t>Fabbricatore</a:t>
            </a:r>
            <a:r>
              <a:rPr lang="en-GB" sz="1200" dirty="0" smtClean="0">
                <a:solidFill>
                  <a:srgbClr val="009900"/>
                </a:solidFill>
                <a:sym typeface="Symbol" pitchFamily="18" charset="2"/>
              </a:rPr>
              <a:t>, </a:t>
            </a:r>
            <a:r>
              <a:rPr lang="en-GB" sz="1200" dirty="0">
                <a:solidFill>
                  <a:srgbClr val="009900"/>
                </a:solidFill>
                <a:sym typeface="Symbol" pitchFamily="18" charset="2"/>
              </a:rPr>
              <a:t>this review]</a:t>
            </a:r>
          </a:p>
          <a:p>
            <a:pPr lvl="1" eaLnBrk="1" hangingPunct="1"/>
            <a:r>
              <a:rPr lang="en-GB" dirty="0">
                <a:sym typeface="Symbol" pitchFamily="18" charset="2"/>
              </a:rPr>
              <a:t>C</a:t>
            </a:r>
            <a:r>
              <a:rPr lang="en-GB" dirty="0" smtClean="0">
                <a:sym typeface="Symbol" pitchFamily="18" charset="2"/>
              </a:rPr>
              <a:t>urrent</a:t>
            </a:r>
            <a:r>
              <a:rPr lang="en-GB" dirty="0">
                <a:sym typeface="Symbol" pitchFamily="18" charset="2"/>
              </a:rPr>
              <a:t>: </a:t>
            </a:r>
            <a:r>
              <a:rPr lang="en-GB" dirty="0" smtClean="0">
                <a:sym typeface="Symbol" pitchFamily="18" charset="2"/>
              </a:rPr>
              <a:t>12 </a:t>
            </a:r>
            <a:r>
              <a:rPr lang="en-GB" dirty="0">
                <a:sym typeface="Symbol" pitchFamily="18" charset="2"/>
              </a:rPr>
              <a:t>kA, inductance </a:t>
            </a:r>
            <a:r>
              <a:rPr lang="en-GB" dirty="0">
                <a:sym typeface="Symbol"/>
              </a:rPr>
              <a:t></a:t>
            </a:r>
            <a:r>
              <a:rPr lang="en-GB" dirty="0" smtClean="0">
                <a:sym typeface="Symbol" pitchFamily="18" charset="2"/>
              </a:rPr>
              <a:t>27 </a:t>
            </a:r>
            <a:r>
              <a:rPr lang="en-GB" dirty="0" err="1">
                <a:sym typeface="Symbol" pitchFamily="18" charset="2"/>
              </a:rPr>
              <a:t>mH</a:t>
            </a:r>
            <a:endParaRPr lang="en-GB" dirty="0">
              <a:sym typeface="Symbol" pitchFamily="18" charset="2"/>
            </a:endParaRPr>
          </a:p>
          <a:p>
            <a:pPr marL="800100" lvl="3" indent="-342900" eaLnBrk="1" hangingPunct="1">
              <a:buBlip>
                <a:blip r:embed="rId2"/>
              </a:buBlip>
            </a:pPr>
            <a:r>
              <a:rPr lang="en-GB" sz="2000" dirty="0">
                <a:sym typeface="Symbol" pitchFamily="18" charset="2"/>
              </a:rPr>
              <a:t>Energy per magnet is </a:t>
            </a:r>
            <a:r>
              <a:rPr lang="en-GB" sz="2000" dirty="0">
                <a:sym typeface="Symbol"/>
              </a:rPr>
              <a:t> </a:t>
            </a:r>
            <a:r>
              <a:rPr lang="en-GB" sz="2000" dirty="0" smtClean="0">
                <a:sym typeface="Symbol" pitchFamily="18" charset="2"/>
              </a:rPr>
              <a:t>2 </a:t>
            </a:r>
            <a:r>
              <a:rPr lang="en-GB" sz="2000" dirty="0">
                <a:sym typeface="Symbol" pitchFamily="18" charset="2"/>
              </a:rPr>
              <a:t>MJ</a:t>
            </a:r>
          </a:p>
          <a:p>
            <a:pPr eaLnBrk="1" hangingPunct="1"/>
            <a:endParaRPr lang="en-GB" dirty="0" smtClean="0">
              <a:sym typeface="Symbol" pitchFamily="18" charset="2"/>
            </a:endParaRPr>
          </a:p>
          <a:p>
            <a:pPr eaLnBrk="1" hangingPunct="1"/>
            <a:endParaRPr lang="en-GB" dirty="0">
              <a:sym typeface="Symbol" pitchFamily="18" charset="2"/>
            </a:endParaRPr>
          </a:p>
          <a:p>
            <a:pPr eaLnBrk="1" hangingPunct="1"/>
            <a:endParaRPr lang="en-GB" dirty="0" smtClean="0">
              <a:sym typeface="Symbol" pitchFamily="18" charset="2"/>
            </a:endParaRPr>
          </a:p>
          <a:p>
            <a:pPr eaLnBrk="1" hangingPunct="1"/>
            <a:r>
              <a:rPr lang="en-GB" dirty="0" smtClean="0">
                <a:sym typeface="Symbol" pitchFamily="18" charset="2"/>
              </a:rPr>
              <a:t>To save on power converters we are exploring the possibility of having D1 and D2 in </a:t>
            </a:r>
            <a:r>
              <a:rPr lang="en-GB" dirty="0" smtClean="0">
                <a:sym typeface="Symbol" pitchFamily="18" charset="2"/>
              </a:rPr>
              <a:t>series </a:t>
            </a:r>
            <a:r>
              <a:rPr lang="en-GB" sz="1600" dirty="0" smtClean="0">
                <a:solidFill>
                  <a:srgbClr val="009900"/>
                </a:solidFill>
                <a:sym typeface="Symbol" pitchFamily="18" charset="2"/>
              </a:rPr>
              <a:t>[F. Rodriguez </a:t>
            </a:r>
            <a:r>
              <a:rPr lang="en-GB" sz="1600" dirty="0" err="1" smtClean="0">
                <a:solidFill>
                  <a:srgbClr val="009900"/>
                </a:solidFill>
                <a:sym typeface="Symbol" pitchFamily="18" charset="2"/>
              </a:rPr>
              <a:t>Mateos</a:t>
            </a:r>
            <a:r>
              <a:rPr lang="en-GB" sz="1600" dirty="0" smtClean="0">
                <a:solidFill>
                  <a:srgbClr val="009900"/>
                </a:solidFill>
                <a:sym typeface="Symbol" pitchFamily="18" charset="2"/>
              </a:rPr>
              <a:t>, this review]</a:t>
            </a:r>
            <a:endParaRPr lang="en-GB" dirty="0" smtClean="0">
              <a:solidFill>
                <a:srgbClr val="009900"/>
              </a:solidFill>
              <a:sym typeface="Symbol" pitchFamily="18" charset="2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95730" y="1977885"/>
            <a:ext cx="3210073" cy="262007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0339" y="4033718"/>
            <a:ext cx="4472071" cy="1334442"/>
          </a:xfrm>
          <a:prstGeom prst="rect">
            <a:avLst/>
          </a:prstGeom>
        </p:spPr>
      </p:pic>
      <p:sp>
        <p:nvSpPr>
          <p:cNvPr id="8" name="Oval 7"/>
          <p:cNvSpPr/>
          <p:nvPr/>
        </p:nvSpPr>
        <p:spPr bwMode="auto">
          <a:xfrm>
            <a:off x="4258520" y="4284873"/>
            <a:ext cx="487018" cy="626165"/>
          </a:xfrm>
          <a:prstGeom prst="ellipse">
            <a:avLst/>
          </a:prstGeom>
          <a:solidFill>
            <a:schemeClr val="bg1">
              <a:alpha val="0"/>
            </a:schemeClr>
          </a:solidFill>
          <a:ln w="1905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Book Antiqua" pitchFamily="18" charset="0"/>
              <a:ea typeface="ＭＳ Ｐゴシック" pitchFamily="34" charset="-128"/>
            </a:endParaRPr>
          </a:p>
        </p:txBody>
      </p:sp>
      <p:pic>
        <p:nvPicPr>
          <p:cNvPr id="9" name="Picture 2" descr="\\cern.ch\dfs\Users\e\etodesco\Desktop\infn_logo.gi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0768" y="5046328"/>
            <a:ext cx="1009887" cy="64366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9" descr="HiLumi-logo-REF-S_website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38357" y="199571"/>
            <a:ext cx="1430234" cy="669471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6661069" y="4765650"/>
            <a:ext cx="147348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400" dirty="0" smtClean="0"/>
              <a:t>D2 cross-section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99599518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HL LHC magnets - </a:t>
            </a:r>
            <a:fld id="{5B0F2CE2-42CD-4A74-A04F-1839686887D0}" type="slidenum">
              <a:rPr lang="en-US" smtClean="0"/>
              <a:pPr>
                <a:defRPr/>
              </a:pPr>
              <a:t>9</a:t>
            </a:fld>
            <a:endParaRPr lang="en-US" dirty="0" smtClean="0"/>
          </a:p>
        </p:txBody>
      </p:sp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>
          <a:xfrm>
            <a:off x="876300" y="96838"/>
            <a:ext cx="6521509" cy="904875"/>
          </a:xfrm>
        </p:spPr>
        <p:txBody>
          <a:bodyPr/>
          <a:lstStyle/>
          <a:p>
            <a:pPr eaLnBrk="1" hangingPunct="1"/>
            <a:r>
              <a:rPr lang="fr-CH" dirty="0" smtClean="0">
                <a:solidFill>
                  <a:schemeClr val="bg1"/>
                </a:solidFill>
                <a:sym typeface="Symbol" pitchFamily="18" charset="2"/>
              </a:rPr>
              <a:t>D1 AND D2 IN SERIES ?</a:t>
            </a:r>
            <a:endParaRPr lang="en-US" dirty="0" smtClean="0">
              <a:solidFill>
                <a:schemeClr val="bg1"/>
              </a:solidFill>
              <a:sym typeface="Symbol" pitchFamily="18" charset="2"/>
            </a:endParaRPr>
          </a:p>
        </p:txBody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GB" dirty="0" smtClean="0">
                <a:sym typeface="Symbol" pitchFamily="18" charset="2"/>
              </a:rPr>
              <a:t>If D1 and D2 were in series, we would have to compensate for a maximum integrated field of 0.5 T m</a:t>
            </a:r>
          </a:p>
          <a:p>
            <a:pPr lvl="1" eaLnBrk="1" hangingPunct="1"/>
            <a:r>
              <a:rPr lang="fr-CH" dirty="0" smtClean="0">
                <a:sym typeface="Symbol" pitchFamily="18" charset="2"/>
              </a:rPr>
              <a:t>Over 35 T m, i.e. 1.5%</a:t>
            </a:r>
          </a:p>
          <a:p>
            <a:pPr lvl="1" eaLnBrk="1" hangingPunct="1"/>
            <a:r>
              <a:rPr lang="fr-CH" dirty="0" smtClean="0">
                <a:sym typeface="Symbol" pitchFamily="18" charset="2"/>
              </a:rPr>
              <a:t>Coud </a:t>
            </a:r>
            <a:r>
              <a:rPr lang="fr-CH" dirty="0" err="1" smtClean="0">
                <a:sym typeface="Symbol" pitchFamily="18" charset="2"/>
              </a:rPr>
              <a:t>be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done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with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increased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strength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from</a:t>
            </a:r>
            <a:r>
              <a:rPr lang="fr-CH" dirty="0" smtClean="0">
                <a:sym typeface="Symbol" pitchFamily="18" charset="2"/>
              </a:rPr>
              <a:t> correctors (</a:t>
            </a:r>
            <a:r>
              <a:rPr lang="fr-CH" dirty="0" err="1" smtClean="0">
                <a:sym typeface="Symbol" pitchFamily="18" charset="2"/>
              </a:rPr>
              <a:t>from</a:t>
            </a:r>
            <a:r>
              <a:rPr lang="fr-CH" dirty="0" smtClean="0">
                <a:sym typeface="Symbol" pitchFamily="18" charset="2"/>
              </a:rPr>
              <a:t> 5 to 5.5 T m) or via a </a:t>
            </a:r>
            <a:r>
              <a:rPr lang="fr-CH" dirty="0" err="1" smtClean="0">
                <a:sym typeface="Symbol" pitchFamily="18" charset="2"/>
              </a:rPr>
              <a:t>trim</a:t>
            </a:r>
            <a:endParaRPr lang="en-GB" dirty="0" smtClean="0">
              <a:sym typeface="Symbol" pitchFamily="18" charset="2"/>
            </a:endParaRPr>
          </a:p>
        </p:txBody>
      </p:sp>
      <p:sp>
        <p:nvSpPr>
          <p:cNvPr id="8" name="Oval 7"/>
          <p:cNvSpPr/>
          <p:nvPr/>
        </p:nvSpPr>
        <p:spPr bwMode="auto">
          <a:xfrm>
            <a:off x="4258520" y="4284873"/>
            <a:ext cx="487018" cy="626165"/>
          </a:xfrm>
          <a:prstGeom prst="ellipse">
            <a:avLst/>
          </a:prstGeom>
          <a:solidFill>
            <a:schemeClr val="bg1">
              <a:alpha val="0"/>
            </a:schemeClr>
          </a:solidFill>
          <a:ln w="1905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Book Antiqua" pitchFamily="18" charset="0"/>
              <a:ea typeface="ＭＳ Ｐゴシック" pitchFamily="34" charset="-128"/>
            </a:endParaRPr>
          </a:p>
        </p:txBody>
      </p:sp>
      <p:pic>
        <p:nvPicPr>
          <p:cNvPr id="10" name="Picture 9" descr="HiLumi-logo-REF-S_website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38357" y="199571"/>
            <a:ext cx="1430234" cy="669471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64681" y="3059371"/>
            <a:ext cx="4875457" cy="32831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931204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Default Design">
  <a:themeElements>
    <a:clrScheme name="1_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Default Design">
      <a:majorFont>
        <a:latin typeface="Felix Titling"/>
        <a:ea typeface=""/>
        <a:cs typeface=""/>
      </a:majorFont>
      <a:minorFont>
        <a:latin typeface="Book Antiqu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Book Antiqua" pitchFamily="18" charset="0"/>
            <a:ea typeface="ＭＳ Ｐゴシック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Book Antiqua" pitchFamily="18" charset="0"/>
            <a:ea typeface="ＭＳ Ｐゴシック" pitchFamily="34" charset="-128"/>
          </a:defRPr>
        </a:defPPr>
      </a:lstStyle>
    </a:lnDef>
  </a:objectDefaults>
  <a:extraClrSchemeLst>
    <a:extraClrScheme>
      <a:clrScheme name="1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Book Antiqua" pitchFamily="18" charset="0"/>
            <a:ea typeface="ＭＳ Ｐゴシック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Book Antiqua" pitchFamily="18" charset="0"/>
            <a:ea typeface="ＭＳ Ｐゴシック" pitchFamily="34" charset="-128"/>
          </a:defRPr>
        </a:defPPr>
      </a:lstStyle>
    </a:lnDef>
  </a:objectDefaults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45367</TotalTime>
  <Words>1135</Words>
  <Application>Microsoft Office PowerPoint</Application>
  <PresentationFormat>On-screen Show (4:3)</PresentationFormat>
  <Paragraphs>191</Paragraphs>
  <Slides>19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19</vt:i4>
      </vt:variant>
    </vt:vector>
  </HeadingPairs>
  <TitlesOfParts>
    <vt:vector size="26" baseType="lpstr">
      <vt:lpstr>ＭＳ Ｐゴシック</vt:lpstr>
      <vt:lpstr>Arial</vt:lpstr>
      <vt:lpstr>Book Antiqua</vt:lpstr>
      <vt:lpstr>Felix Titling</vt:lpstr>
      <vt:lpstr>Symbol</vt:lpstr>
      <vt:lpstr>1_Default Design</vt:lpstr>
      <vt:lpstr>Custom Design</vt:lpstr>
      <vt:lpstr>HL-LHC MAGNETS</vt:lpstr>
      <vt:lpstr>11 T</vt:lpstr>
      <vt:lpstr>11 T</vt:lpstr>
      <vt:lpstr>11 T - STATUS</vt:lpstr>
      <vt:lpstr>WP3 LAY OUT</vt:lpstr>
      <vt:lpstr>TRIPLET</vt:lpstr>
      <vt:lpstr>SEPARATION DIPOLE D1 (MBXF)</vt:lpstr>
      <vt:lpstr>RECOMBINATION DIPOLE D2 (MBRD)</vt:lpstr>
      <vt:lpstr>D1 AND D2 IN SERIES ?</vt:lpstr>
      <vt:lpstr>TWO IN ONE APERTURE Q4 (MQYY)</vt:lpstr>
      <vt:lpstr>ORBIT CORRECTORS (MCBXFA/B)</vt:lpstr>
      <vt:lpstr>HIGH ORDER CORRECTORS</vt:lpstr>
      <vt:lpstr>HIGH ORDER CORRECTORS</vt:lpstr>
      <vt:lpstr>HIGH ORDER CORRECTORS</vt:lpstr>
      <vt:lpstr>D2 ORBIT CORRECTORS (MCBRD)</vt:lpstr>
      <vt:lpstr>STATUS</vt:lpstr>
      <vt:lpstr>SCHEDULE</vt:lpstr>
      <vt:lpstr>SCHEDULE</vt:lpstr>
      <vt:lpstr>SUMMARY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Large Hadron Collider  and the role of superconductivity in one of the largest scientific enterprises</dc:title>
  <dc:creator>bellesia</dc:creator>
  <cp:lastModifiedBy>Ezio Todesco</cp:lastModifiedBy>
  <cp:revision>747</cp:revision>
  <dcterms:created xsi:type="dcterms:W3CDTF">2006-07-31T18:23:56Z</dcterms:created>
  <dcterms:modified xsi:type="dcterms:W3CDTF">2016-03-21T07:24:49Z</dcterms:modified>
</cp:coreProperties>
</file>