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3" r:id="rId5"/>
    <p:sldId id="262" r:id="rId6"/>
    <p:sldId id="267" r:id="rId7"/>
    <p:sldId id="266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71" d="100"/>
          <a:sy n="71" d="100"/>
        </p:scale>
        <p:origin x="71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80198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51883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774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Conceptual Design Review of the Magnet Circuits for the </a:t>
            </a:r>
            <a:r>
              <a:rPr lang="en-GB" dirty="0" smtClean="0"/>
              <a:t>HL-LHC</a:t>
            </a:r>
            <a:br>
              <a:rPr lang="en-GB" dirty="0" smtClean="0"/>
            </a:br>
            <a:r>
              <a:rPr lang="en-GB" dirty="0" smtClean="0"/>
              <a:t>- Welcome and scope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Lucio Rossi</a:t>
            </a:r>
          </a:p>
          <a:p>
            <a:r>
              <a:rPr lang="fr-CH" dirty="0" smtClean="0"/>
              <a:t>HL-LHC Project Leader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err="1" smtClean="0"/>
              <a:t>Circutis</a:t>
            </a:r>
            <a:r>
              <a:rPr lang="fr-CH" dirty="0" smtClean="0"/>
              <a:t> </a:t>
            </a:r>
            <a:r>
              <a:rPr lang="fr-CH" dirty="0" err="1" smtClean="0"/>
              <a:t>review</a:t>
            </a:r>
            <a:r>
              <a:rPr lang="fr-CH" dirty="0" smtClean="0"/>
              <a:t> – CERN – 21 March 2016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 of the HL-LHC Project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 smtClean="0"/>
              <a:t>HL-LHC </a:t>
            </a:r>
            <a:r>
              <a:rPr lang="fr-CH" dirty="0" err="1" smtClean="0"/>
              <a:t>approved</a:t>
            </a:r>
            <a:r>
              <a:rPr lang="fr-CH" dirty="0" smtClean="0"/>
              <a:t> in May 2013 by the EU </a:t>
            </a:r>
            <a:r>
              <a:rPr lang="fr-CH" dirty="0" err="1" smtClean="0"/>
              <a:t>Strategy</a:t>
            </a:r>
            <a:r>
              <a:rPr lang="fr-CH" dirty="0" smtClean="0"/>
              <a:t> Update (CERN Council in Brussels)</a:t>
            </a:r>
          </a:p>
          <a:p>
            <a:r>
              <a:rPr lang="fr-CH" dirty="0" err="1" smtClean="0"/>
              <a:t>After</a:t>
            </a:r>
            <a:r>
              <a:rPr lang="fr-CH" dirty="0" smtClean="0"/>
              <a:t> partial </a:t>
            </a:r>
            <a:r>
              <a:rPr lang="fr-CH" dirty="0" err="1" smtClean="0"/>
              <a:t>financing</a:t>
            </a:r>
            <a:r>
              <a:rPr lang="fr-CH" dirty="0" smtClean="0"/>
              <a:t> in 2013 and 2014, a </a:t>
            </a:r>
            <a:r>
              <a:rPr lang="fr-CH" dirty="0" err="1" smtClean="0"/>
              <a:t>Cost</a:t>
            </a:r>
            <a:r>
              <a:rPr lang="fr-CH" dirty="0" smtClean="0"/>
              <a:t> &amp; </a:t>
            </a:r>
            <a:r>
              <a:rPr lang="fr-CH" dirty="0"/>
              <a:t>S</a:t>
            </a:r>
            <a:r>
              <a:rPr lang="fr-CH" dirty="0" smtClean="0"/>
              <a:t>chedule </a:t>
            </a:r>
            <a:r>
              <a:rPr lang="fr-CH" dirty="0" err="1" smtClean="0"/>
              <a:t>Review</a:t>
            </a:r>
            <a:r>
              <a:rPr lang="fr-CH" dirty="0" smtClean="0"/>
              <a:t> in March 2015 has </a:t>
            </a:r>
            <a:r>
              <a:rPr lang="fr-CH" dirty="0" err="1" smtClean="0"/>
              <a:t>allowed</a:t>
            </a:r>
            <a:r>
              <a:rPr lang="fr-CH" dirty="0" smtClean="0"/>
              <a:t> CERN to </a:t>
            </a:r>
            <a:r>
              <a:rPr lang="fr-CH" dirty="0" err="1" smtClean="0"/>
              <a:t>fully</a:t>
            </a:r>
            <a:r>
              <a:rPr lang="fr-CH" dirty="0" smtClean="0"/>
              <a:t> finance the </a:t>
            </a:r>
            <a:r>
              <a:rPr lang="fr-CH" dirty="0" err="1" smtClean="0"/>
              <a:t>project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Magnet</a:t>
            </a:r>
            <a:r>
              <a:rPr lang="fr-CH" dirty="0" smtClean="0"/>
              <a:t> Circuits </a:t>
            </a:r>
            <a:r>
              <a:rPr lang="fr-CH" dirty="0" smtClean="0"/>
              <a:t>are </a:t>
            </a:r>
            <a:r>
              <a:rPr lang="fr-CH" dirty="0" err="1" smtClean="0"/>
              <a:t>described</a:t>
            </a:r>
            <a:r>
              <a:rPr lang="fr-CH" dirty="0" smtClean="0"/>
              <a:t> in the CDR and </a:t>
            </a:r>
            <a:r>
              <a:rPr lang="fr-CH" dirty="0" err="1" smtClean="0"/>
              <a:t>then</a:t>
            </a:r>
            <a:r>
              <a:rPr lang="fr-CH" dirty="0" smtClean="0"/>
              <a:t> inTDR-V0. </a:t>
            </a:r>
            <a:r>
              <a:rPr lang="fr-CH" dirty="0" err="1" smtClean="0"/>
              <a:t>However</a:t>
            </a:r>
            <a:r>
              <a:rPr lang="fr-CH" dirty="0" smtClean="0"/>
              <a:t>, the </a:t>
            </a:r>
            <a:r>
              <a:rPr lang="fr-CH" dirty="0" err="1" smtClean="0"/>
              <a:t>baseline</a:t>
            </a:r>
            <a:r>
              <a:rPr lang="fr-CH" dirty="0" smtClean="0"/>
              <a:t> has been </a:t>
            </a:r>
            <a:r>
              <a:rPr lang="fr-CH" dirty="0" err="1" smtClean="0"/>
              <a:t>rediscussed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year</a:t>
            </a:r>
            <a:r>
              <a:rPr lang="fr-CH" dirty="0" smtClean="0"/>
              <a:t> to </a:t>
            </a:r>
            <a:r>
              <a:rPr lang="fr-CH" dirty="0" err="1" smtClean="0"/>
              <a:t>optimize</a:t>
            </a:r>
            <a:r>
              <a:rPr lang="fr-CH" dirty="0" smtClean="0"/>
              <a:t> for the </a:t>
            </a:r>
            <a:r>
              <a:rPr lang="fr-CH" dirty="0" err="1" smtClean="0"/>
              <a:t>cost</a:t>
            </a:r>
            <a:r>
              <a:rPr lang="fr-CH" dirty="0" smtClean="0"/>
              <a:t> and performance (</a:t>
            </a:r>
            <a:r>
              <a:rPr lang="fr-CH" dirty="0" err="1" smtClean="0"/>
              <a:t>including</a:t>
            </a:r>
            <a:r>
              <a:rPr lang="fr-CH" dirty="0" smtClean="0"/>
              <a:t> </a:t>
            </a:r>
            <a:r>
              <a:rPr lang="fr-CH" dirty="0" err="1" smtClean="0"/>
              <a:t>ancillary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 smtClean="0"/>
              <a:t>), </a:t>
            </a:r>
            <a:r>
              <a:rPr lang="fr-CH" dirty="0" err="1" smtClean="0"/>
              <a:t>after</a:t>
            </a:r>
            <a:r>
              <a:rPr lang="fr-CH" dirty="0" smtClean="0"/>
              <a:t> the  C&amp;SR.</a:t>
            </a:r>
          </a:p>
          <a:p>
            <a:endParaRPr lang="fr-CH" dirty="0" smtClean="0"/>
          </a:p>
          <a:p>
            <a:r>
              <a:rPr lang="fr-CH" dirty="0" smtClean="0"/>
              <a:t>The new </a:t>
            </a:r>
            <a:r>
              <a:rPr lang="fr-CH" dirty="0" err="1" smtClean="0"/>
              <a:t>baseline</a:t>
            </a:r>
            <a:r>
              <a:rPr lang="fr-CH" dirty="0" smtClean="0"/>
              <a:t> has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frozen</a:t>
            </a:r>
            <a:r>
              <a:rPr lang="fr-CH" dirty="0" smtClean="0"/>
              <a:t> </a:t>
            </a:r>
            <a:r>
              <a:rPr lang="fr-CH" dirty="0" err="1" smtClean="0"/>
              <a:t>soon</a:t>
            </a:r>
            <a:r>
              <a:rPr lang="fr-CH" dirty="0" smtClean="0"/>
              <a:t>, to </a:t>
            </a:r>
            <a:r>
              <a:rPr lang="fr-CH" dirty="0" err="1" smtClean="0"/>
              <a:t>allow</a:t>
            </a:r>
            <a:r>
              <a:rPr lang="fr-CH" dirty="0" smtClean="0"/>
              <a:t> a new </a:t>
            </a:r>
            <a:r>
              <a:rPr lang="fr-CH" dirty="0" err="1" smtClean="0"/>
              <a:t>costing</a:t>
            </a:r>
            <a:r>
              <a:rPr lang="fr-CH" dirty="0" smtClean="0"/>
              <a:t> and planning in </a:t>
            </a:r>
            <a:r>
              <a:rPr lang="fr-CH" dirty="0" err="1" smtClean="0"/>
              <a:t>view</a:t>
            </a:r>
            <a:r>
              <a:rPr lang="fr-CH" dirty="0" smtClean="0"/>
              <a:t> of the C&amp;SR-2 (</a:t>
            </a:r>
            <a:r>
              <a:rPr lang="fr-CH" dirty="0" err="1" smtClean="0"/>
              <a:t>October</a:t>
            </a:r>
            <a:r>
              <a:rPr lang="fr-CH" dirty="0" smtClean="0"/>
              <a:t> 2016) and to </a:t>
            </a:r>
            <a:r>
              <a:rPr lang="fr-CH" dirty="0" err="1" smtClean="0"/>
              <a:t>freeze</a:t>
            </a:r>
            <a:r>
              <a:rPr lang="fr-CH" dirty="0" smtClean="0"/>
              <a:t> the infrastructure </a:t>
            </a:r>
            <a:r>
              <a:rPr lang="fr-CH" dirty="0" err="1" smtClean="0"/>
              <a:t>needs</a:t>
            </a:r>
            <a:r>
              <a:rPr lang="fr-CH" dirty="0" smtClean="0"/>
              <a:t>. </a:t>
            </a:r>
          </a:p>
          <a:p>
            <a:pPr lvl="1"/>
            <a:r>
              <a:rPr lang="fr-CH" dirty="0" smtClean="0"/>
              <a:t>C.E. </a:t>
            </a:r>
            <a:r>
              <a:rPr lang="fr-CH" dirty="0" err="1" smtClean="0"/>
              <a:t>consultancy</a:t>
            </a:r>
            <a:r>
              <a:rPr lang="fr-CH" dirty="0" smtClean="0"/>
              <a:t> </a:t>
            </a:r>
            <a:r>
              <a:rPr lang="fr-CH" dirty="0" err="1" smtClean="0"/>
              <a:t>contract</a:t>
            </a:r>
            <a:r>
              <a:rPr lang="fr-CH" dirty="0" smtClean="0"/>
              <a:t> </a:t>
            </a:r>
            <a:r>
              <a:rPr lang="fr-CH" dirty="0" err="1" smtClean="0"/>
              <a:t>under</a:t>
            </a:r>
            <a:r>
              <a:rPr lang="fr-CH" dirty="0"/>
              <a:t> </a:t>
            </a:r>
            <a:r>
              <a:rPr lang="fr-CH" dirty="0" smtClean="0"/>
              <a:t>tender; </a:t>
            </a:r>
            <a:r>
              <a:rPr lang="fr-CH" dirty="0" err="1" smtClean="0"/>
              <a:t>Technical</a:t>
            </a:r>
            <a:r>
              <a:rPr lang="fr-CH" dirty="0" smtClean="0"/>
              <a:t> Infrastructure TDR_v0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preparation</a:t>
            </a:r>
            <a:r>
              <a:rPr lang="fr-CH" dirty="0" smtClean="0"/>
              <a:t>. </a:t>
            </a:r>
          </a:p>
          <a:p>
            <a:endParaRPr lang="fr-CH" dirty="0"/>
          </a:p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time to </a:t>
            </a:r>
            <a:r>
              <a:rPr lang="fr-CH" dirty="0" err="1" smtClean="0"/>
              <a:t>take</a:t>
            </a:r>
            <a:r>
              <a:rPr lang="fr-CH" dirty="0" smtClean="0"/>
              <a:t> final </a:t>
            </a:r>
            <a:r>
              <a:rPr lang="fr-CH" dirty="0" err="1" smtClean="0"/>
              <a:t>decisions</a:t>
            </a:r>
            <a:r>
              <a:rPr lang="fr-CH" dirty="0" smtClean="0"/>
              <a:t> and  </a:t>
            </a:r>
            <a:r>
              <a:rPr lang="fr-CH" dirty="0" err="1" smtClean="0"/>
              <a:t>then</a:t>
            </a:r>
            <a:r>
              <a:rPr lang="fr-CH" dirty="0" smtClean="0"/>
              <a:t> to live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them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Scope of the </a:t>
            </a:r>
            <a:r>
              <a:rPr lang="fr-CH" dirty="0" err="1" smtClean="0"/>
              <a:t>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Examine </a:t>
            </a:r>
            <a:r>
              <a:rPr lang="en-GB" dirty="0"/>
              <a:t>the baseline choices and open variants with respect to the following </a:t>
            </a:r>
            <a:r>
              <a:rPr lang="en-GB" dirty="0" smtClean="0"/>
              <a:t>aspects</a:t>
            </a:r>
            <a:endParaRPr lang="en-GB" sz="2100" dirty="0"/>
          </a:p>
          <a:p>
            <a:r>
              <a:rPr lang="en-GB" sz="2100" dirty="0"/>
              <a:t>•	Circuit Topology</a:t>
            </a:r>
          </a:p>
          <a:p>
            <a:r>
              <a:rPr lang="en-GB" sz="2100" dirty="0"/>
              <a:t>•	Magnet and Circuit Protection </a:t>
            </a:r>
          </a:p>
          <a:p>
            <a:r>
              <a:rPr lang="en-GB" sz="2100" dirty="0"/>
              <a:t>•	Circuit Integration</a:t>
            </a:r>
          </a:p>
          <a:p>
            <a:r>
              <a:rPr lang="en-GB" sz="2100" dirty="0"/>
              <a:t>•	Operation</a:t>
            </a:r>
          </a:p>
          <a:p>
            <a:r>
              <a:rPr lang="en-GB" sz="2100" dirty="0"/>
              <a:t>•	Voltage Withstand Levels</a:t>
            </a:r>
          </a:p>
          <a:p>
            <a:r>
              <a:rPr lang="en-GB" sz="2100" dirty="0"/>
              <a:t>•	Plan and </a:t>
            </a:r>
            <a:r>
              <a:rPr lang="en-GB" sz="2100" dirty="0" smtClean="0"/>
              <a:t>Schedule</a:t>
            </a:r>
          </a:p>
          <a:p>
            <a:r>
              <a:rPr lang="en-GB" dirty="0"/>
              <a:t>Reviewers are required to comment on the readiness of various circuits and on the soundness of the technical </a:t>
            </a:r>
            <a:r>
              <a:rPr lang="en-GB" dirty="0" smtClean="0"/>
              <a:t>choices… Reviewers </a:t>
            </a:r>
            <a:r>
              <a:rPr lang="en-GB" dirty="0"/>
              <a:t>are called to comment on the different variants still open for some </a:t>
            </a:r>
            <a:r>
              <a:rPr lang="en-GB" dirty="0" smtClean="0"/>
              <a:t>circuits…</a:t>
            </a:r>
          </a:p>
          <a:p>
            <a:r>
              <a:rPr lang="fr-CH" dirty="0" smtClean="0"/>
              <a:t>Mr. Circuits, Felix Rodriguez Mateos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then</a:t>
            </a:r>
            <a:r>
              <a:rPr lang="fr-CH" dirty="0"/>
              <a:t> </a:t>
            </a:r>
            <a:r>
              <a:rPr lang="fr-CH" dirty="0" err="1" smtClean="0"/>
              <a:t>integrate</a:t>
            </a:r>
            <a:r>
              <a:rPr lang="fr-CH" dirty="0" smtClean="0"/>
              <a:t> the inputs </a:t>
            </a:r>
            <a:r>
              <a:rPr lang="fr-CH" dirty="0" err="1" smtClean="0"/>
              <a:t>form</a:t>
            </a:r>
            <a:r>
              <a:rPr lang="fr-CH" dirty="0" smtClean="0"/>
              <a:t> </a:t>
            </a:r>
            <a:r>
              <a:rPr lang="fr-CH" dirty="0" err="1" smtClean="0"/>
              <a:t>Review</a:t>
            </a:r>
            <a:r>
              <a:rPr lang="fr-CH" dirty="0" smtClean="0"/>
              <a:t> to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smtClean="0"/>
              <a:t>proposal</a:t>
            </a:r>
            <a:r>
              <a:rPr lang="fr-CH" dirty="0" smtClean="0"/>
              <a:t> to the </a:t>
            </a:r>
            <a:r>
              <a:rPr lang="fr-CH" dirty="0" err="1" smtClean="0"/>
              <a:t>project</a:t>
            </a:r>
            <a:r>
              <a:rPr lang="fr-CH" dirty="0" smtClean="0"/>
              <a:t>.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112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/>
            </a:r>
            <a:br>
              <a:rPr lang="fr-CH" dirty="0" smtClean="0"/>
            </a:br>
            <a:r>
              <a:rPr lang="fr-CH" dirty="0" err="1" smtClean="0"/>
              <a:t>Th</a:t>
            </a:r>
            <a:r>
              <a:rPr lang="fr-CH" dirty="0" err="1" smtClean="0"/>
              <a:t>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all, for </a:t>
            </a:r>
            <a:r>
              <a:rPr lang="fr-CH" dirty="0" err="1" smtClean="0"/>
              <a:t>takling</a:t>
            </a:r>
            <a:r>
              <a:rPr lang="fr-CH" dirty="0" smtClean="0"/>
              <a:t> the time to help the </a:t>
            </a:r>
            <a:r>
              <a:rPr lang="fr-CH" dirty="0" err="1" smtClean="0"/>
              <a:t>project</a:t>
            </a:r>
            <a:r>
              <a:rPr lang="fr-CH" dirty="0" smtClean="0"/>
              <a:t>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Rossi - Welcome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err="1" smtClean="0"/>
              <a:t>Thanks</a:t>
            </a:r>
            <a:r>
              <a:rPr lang="fr-CH" dirty="0" smtClean="0"/>
              <a:t> to Julia Cachet and </a:t>
            </a:r>
            <a:r>
              <a:rPr lang="fr-CH" dirty="0" err="1" smtClean="0"/>
              <a:t>Cecile</a:t>
            </a:r>
            <a:r>
              <a:rPr lang="fr-CH" dirty="0" smtClean="0"/>
              <a:t> </a:t>
            </a:r>
            <a:r>
              <a:rPr lang="fr-CH" dirty="0" err="1" smtClean="0"/>
              <a:t>Noels</a:t>
            </a:r>
            <a:r>
              <a:rPr lang="fr-CH" dirty="0" smtClean="0"/>
              <a:t> for the </a:t>
            </a:r>
            <a:r>
              <a:rPr lang="fr-CH" dirty="0" err="1" smtClean="0"/>
              <a:t>organization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8946e33d-fd2f-4ae4-8ee9-d90c129cdf9e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2342</TotalTime>
  <Words>213</Words>
  <Application>Microsoft Office PowerPoint</Application>
  <PresentationFormat>On-screen Show (4:3)</PresentationFormat>
  <Paragraphs>33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Conceptual Design Review of the Magnet Circuits for the HL-LHC - Welcome and scope </vt:lpstr>
      <vt:lpstr>Situation of the HL-LHC Project</vt:lpstr>
      <vt:lpstr>Scope of the review</vt:lpstr>
      <vt:lpstr> Thank you all, for takling the time to help the project!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Lucio Rossi</cp:lastModifiedBy>
  <cp:revision>34</cp:revision>
  <dcterms:created xsi:type="dcterms:W3CDTF">2016-01-11T14:38:10Z</dcterms:created>
  <dcterms:modified xsi:type="dcterms:W3CDTF">2016-03-20T23:26:49Z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