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handoutMasterIdLst>
    <p:handoutMasterId r:id="rId42"/>
  </p:handoutMasterIdLst>
  <p:sldIdLst>
    <p:sldId id="263" r:id="rId2"/>
    <p:sldId id="264" r:id="rId3"/>
    <p:sldId id="298" r:id="rId4"/>
    <p:sldId id="265" r:id="rId5"/>
    <p:sldId id="312" r:id="rId6"/>
    <p:sldId id="314" r:id="rId7"/>
    <p:sldId id="313" r:id="rId8"/>
    <p:sldId id="299" r:id="rId9"/>
    <p:sldId id="267" r:id="rId10"/>
    <p:sldId id="270" r:id="rId11"/>
    <p:sldId id="291" r:id="rId12"/>
    <p:sldId id="293" r:id="rId13"/>
    <p:sldId id="295" r:id="rId14"/>
    <p:sldId id="294" r:id="rId15"/>
    <p:sldId id="296" r:id="rId16"/>
    <p:sldId id="300" r:id="rId17"/>
    <p:sldId id="269" r:id="rId18"/>
    <p:sldId id="286" r:id="rId19"/>
    <p:sldId id="285" r:id="rId20"/>
    <p:sldId id="272" r:id="rId21"/>
    <p:sldId id="273" r:id="rId22"/>
    <p:sldId id="274" r:id="rId23"/>
    <p:sldId id="287" r:id="rId24"/>
    <p:sldId id="311" r:id="rId25"/>
    <p:sldId id="277" r:id="rId26"/>
    <p:sldId id="276" r:id="rId27"/>
    <p:sldId id="275" r:id="rId28"/>
    <p:sldId id="297" r:id="rId29"/>
    <p:sldId id="281" r:id="rId30"/>
    <p:sldId id="302" r:id="rId31"/>
    <p:sldId id="304" r:id="rId32"/>
    <p:sldId id="307" r:id="rId33"/>
    <p:sldId id="309" r:id="rId34"/>
    <p:sldId id="301" r:id="rId35"/>
    <p:sldId id="282" r:id="rId36"/>
    <p:sldId id="310" r:id="rId37"/>
    <p:sldId id="305" r:id="rId38"/>
    <p:sldId id="308" r:id="rId39"/>
    <p:sldId id="306" r:id="rId40"/>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01" d="100"/>
          <a:sy n="101" d="100"/>
        </p:scale>
        <p:origin x="202"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06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21/03/2016</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448605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21/03/2016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78542121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1726995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8"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10"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10"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6"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6"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mc:AlternateContent xmlns:mc="http://schemas.openxmlformats.org/markup-compatibility/2006" xmlns:a14="http://schemas.microsoft.com/office/drawing/2010/main">
        <mc:Choice Requires="a14">
          <p:sp>
            <p:nvSpPr>
              <p:cNvPr id="5"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5"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a:prstGeom prst="rect">
            <a:avLst/>
          </a:prstGeo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mc:AlternateContent xmlns:mc="http://schemas.openxmlformats.org/markup-compatibility/2006" xmlns:a14="http://schemas.microsoft.com/office/drawing/2010/main">
        <mc:Choice Requires="a14">
          <p:sp>
            <p:nvSpPr>
              <p:cNvPr id="8" name="Footer Placeholder 4"/>
              <p:cNvSpPr txBox="1">
                <a:spLocks/>
              </p:cNvSpPr>
              <p:nvPr userDrawn="1"/>
            </p:nvSpPr>
            <p:spPr>
              <a:xfrm>
                <a:off x="1187624" y="6533259"/>
                <a:ext cx="7956376" cy="352125"/>
              </a:xfrm>
              <a:prstGeom prst="rect">
                <a:avLst/>
              </a:prstGeom>
              <a:gradFill flip="none" rotWithShape="1">
                <a:gsLst>
                  <a:gs pos="44000">
                    <a:srgbClr val="609BB7"/>
                  </a:gs>
                  <a:gs pos="0">
                    <a:schemeClr val="bg1"/>
                  </a:gs>
                  <a:gs pos="100000">
                    <a:schemeClr val="tx2"/>
                  </a:gs>
                </a:gsLst>
                <a:lin ang="0" scaled="1"/>
                <a:tileRect/>
              </a:gradFill>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ea typeface="Cambria Math" panose="02040503050406030204" pitchFamily="18" charset="0"/>
                          </a:rPr>
                        </m:ctrlPr>
                      </m:naryPr>
                      <m:sub/>
                      <m:sup/>
                      <m:e>
                        <m:r>
                          <a:rPr lang="en-GB" i="1" smtClean="0">
                            <a:solidFill>
                              <a:srgbClr val="FFFF00"/>
                            </a:solidFill>
                            <a:latin typeface="Cambria Math" panose="02040503050406030204" pitchFamily="18" charset="0"/>
                            <a:ea typeface="Cambria Math" panose="02040503050406030204" pitchFamily="18" charset="0"/>
                          </a:rPr>
                          <m:t>𝑯𝑳</m:t>
                        </m:r>
                        <m:r>
                          <a:rPr lang="en-GB" i="1" smtClean="0">
                            <a:solidFill>
                              <a:srgbClr val="FFFF00"/>
                            </a:solidFill>
                            <a:latin typeface="Cambria Math" panose="02040503050406030204" pitchFamily="18" charset="0"/>
                            <a:ea typeface="Cambria Math" panose="02040503050406030204" pitchFamily="18" charset="0"/>
                          </a:rPr>
                          <m:t>−</m:t>
                        </m:r>
                        <m:r>
                          <a:rPr lang="en-GB" i="1" smtClean="0">
                            <a:solidFill>
                              <a:srgbClr val="FFFF00"/>
                            </a:solidFill>
                            <a:latin typeface="Cambria Math" panose="02040503050406030204" pitchFamily="18" charset="0"/>
                            <a:ea typeface="Cambria Math" panose="02040503050406030204" pitchFamily="18" charset="0"/>
                          </a:rPr>
                          <m:t>𝑳𝑯𝑪</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𝒊𝒏𝒕𝒆𝒈𝒓𝒂𝒕𝒊𝒐𝒏</m:t>
                        </m:r>
                        <m:r>
                          <a:rPr lang="en-GB" i="1" smtClean="0">
                            <a:solidFill>
                              <a:srgbClr val="FFFF00"/>
                            </a:solidFill>
                            <a:latin typeface="Cambria Math" panose="02040503050406030204" pitchFamily="18" charset="0"/>
                            <a:ea typeface="Cambria Math" panose="02040503050406030204" pitchFamily="18" charset="0"/>
                          </a:rPr>
                          <m:t> </m:t>
                        </m:r>
                        <m:r>
                          <a:rPr lang="en-GB" i="1" smtClean="0">
                            <a:solidFill>
                              <a:srgbClr val="FFFF00"/>
                            </a:solidFill>
                            <a:latin typeface="Cambria Math" panose="02040503050406030204" pitchFamily="18" charset="0"/>
                            <a:ea typeface="Cambria Math" panose="02040503050406030204" pitchFamily="18" charset="0"/>
                          </a:rPr>
                          <m:t>𝒕𝒆𝒂𝒎</m:t>
                        </m:r>
                      </m:e>
                    </m:nary>
                  </m:oMath>
                </a14:m>
                <a:r>
                  <a:rPr lang="en-GB" i="1" dirty="0" smtClean="0">
                    <a:solidFill>
                      <a:srgbClr val="FFFF00"/>
                    </a:solidFill>
                    <a:latin typeface="Cambria Math" panose="02040503050406030204" pitchFamily="18" charset="0"/>
                    <a:ea typeface="Cambria Math" panose="02040503050406030204" pitchFamily="18" charset="0"/>
                  </a:rPr>
                  <a:t>: dreams that shape the reality</a:t>
                </a:r>
                <a:endParaRPr lang="en-GB" i="1" dirty="0">
                  <a:solidFill>
                    <a:srgbClr val="FFFF00"/>
                  </a:solidFill>
                  <a:latin typeface="Cambria Math" panose="02040503050406030204" pitchFamily="18" charset="0"/>
                  <a:ea typeface="Cambria Math" panose="02040503050406030204" pitchFamily="18" charset="0"/>
                </a:endParaRPr>
              </a:p>
            </p:txBody>
          </p:sp>
        </mc:Choice>
        <mc:Fallback xmlns="">
          <p:sp>
            <p:nvSpPr>
              <p:cNvPr id="8" name="Footer Placeholder 4"/>
              <p:cNvSpPr txBox="1">
                <a:spLocks noRot="1" noChangeAspect="1" noMove="1" noResize="1" noEditPoints="1" noAdjustHandles="1" noChangeArrowheads="1" noChangeShapeType="1" noTextEdit="1"/>
              </p:cNvSpPr>
              <p:nvPr userDrawn="1"/>
            </p:nvSpPr>
            <p:spPr>
              <a:xfrm>
                <a:off x="1187624" y="6533259"/>
                <a:ext cx="7956376" cy="352125"/>
              </a:xfrm>
              <a:prstGeom prst="rect">
                <a:avLst/>
              </a:prstGeom>
              <a:blipFill rotWithShape="0">
                <a:blip r:embed="rId2"/>
                <a:stretch>
                  <a:fillRect t="-71930" r="-1149" b="-161404"/>
                </a:stretch>
              </a:blipFill>
            </p:spPr>
            <p:txBody>
              <a:bodyPr/>
              <a:lstStyle/>
              <a:p>
                <a:r>
                  <a:rPr lang="en-GB">
                    <a:noFill/>
                  </a:rPr>
                  <a:t> </a:t>
                </a:r>
              </a:p>
            </p:txBody>
          </p:sp>
        </mc:Fallback>
      </mc:AlternateContent>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plabdev.ramk.fi/~juhal/CERN/CERN_plugin/CERN_plugin.html"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2276872"/>
            <a:ext cx="7888032" cy="1800000"/>
          </a:xfrm>
        </p:spPr>
        <p:txBody>
          <a:bodyPr/>
          <a:lstStyle/>
          <a:p>
            <a:r>
              <a:rPr lang="en-GB" dirty="0" smtClean="0"/>
              <a:t>Integration of powering and protection system</a:t>
            </a:r>
            <a:endParaRPr lang="en-GB" dirty="0"/>
          </a:p>
        </p:txBody>
      </p:sp>
      <p:sp>
        <p:nvSpPr>
          <p:cNvPr id="3" name="Subtitle 2"/>
          <p:cNvSpPr>
            <a:spLocks noGrp="1"/>
          </p:cNvSpPr>
          <p:nvPr>
            <p:ph type="subTitle" idx="1"/>
          </p:nvPr>
        </p:nvSpPr>
        <p:spPr>
          <a:xfrm>
            <a:off x="539552" y="2780928"/>
            <a:ext cx="8568952" cy="4077072"/>
          </a:xfrm>
        </p:spPr>
        <p:txBody>
          <a:bodyPr>
            <a:normAutofit fontScale="25000" lnSpcReduction="20000"/>
          </a:bodyPr>
          <a:lstStyle/>
          <a:p>
            <a:r>
              <a:rPr lang="en-GB" sz="4800" b="1" dirty="0"/>
              <a:t>INTEGRATION: </a:t>
            </a:r>
            <a:r>
              <a:rPr lang="en-GB" sz="4800" dirty="0" smtClean="0"/>
              <a:t>M. </a:t>
            </a:r>
            <a:r>
              <a:rPr lang="en-GB" sz="4800" dirty="0" err="1" smtClean="0"/>
              <a:t>Alcaide</a:t>
            </a:r>
            <a:r>
              <a:rPr lang="en-GB" sz="4800" dirty="0" smtClean="0"/>
              <a:t>, J.P. Corso, C</a:t>
            </a:r>
            <a:r>
              <a:rPr lang="en-GB" sz="4800" dirty="0"/>
              <a:t>. </a:t>
            </a:r>
            <a:r>
              <a:rPr lang="en-GB" sz="4800" dirty="0" err="1"/>
              <a:t>Magnier</a:t>
            </a:r>
            <a:r>
              <a:rPr lang="en-GB" sz="4800" dirty="0"/>
              <a:t>, S. </a:t>
            </a:r>
            <a:r>
              <a:rPr lang="en-GB" sz="4800" dirty="0" err="1"/>
              <a:t>Maridor</a:t>
            </a:r>
            <a:r>
              <a:rPr lang="en-GB" sz="4800" dirty="0"/>
              <a:t>, B. Vazquez de </a:t>
            </a:r>
            <a:r>
              <a:rPr lang="en-GB" sz="4800" dirty="0" smtClean="0"/>
              <a:t>Prada, I. </a:t>
            </a:r>
            <a:r>
              <a:rPr lang="en-GB" sz="4800" dirty="0" err="1" smtClean="0"/>
              <a:t>Zurbano</a:t>
            </a:r>
            <a:endParaRPr lang="en-GB" sz="4800" dirty="0" smtClean="0"/>
          </a:p>
          <a:p>
            <a:r>
              <a:rPr lang="en-GB" sz="4800" dirty="0" smtClean="0"/>
              <a:t>D. Duarte, P. </a:t>
            </a:r>
            <a:r>
              <a:rPr lang="en-GB" sz="4800" dirty="0" err="1" smtClean="0"/>
              <a:t>Ferracin</a:t>
            </a:r>
            <a:r>
              <a:rPr lang="en-GB" sz="4800" dirty="0" smtClean="0"/>
              <a:t>, H. </a:t>
            </a:r>
            <a:r>
              <a:rPr lang="en-GB" sz="4800" dirty="0" err="1" smtClean="0"/>
              <a:t>Prin</a:t>
            </a:r>
            <a:r>
              <a:rPr lang="en-GB" sz="4800" dirty="0" smtClean="0"/>
              <a:t>, E. </a:t>
            </a:r>
            <a:r>
              <a:rPr lang="en-GB" sz="4800" dirty="0" err="1" smtClean="0"/>
              <a:t>Todesco</a:t>
            </a:r>
            <a:r>
              <a:rPr lang="en-GB" sz="4800" dirty="0" smtClean="0"/>
              <a:t>,</a:t>
            </a:r>
            <a:endParaRPr lang="en-GB" sz="4800" dirty="0"/>
          </a:p>
          <a:p>
            <a:r>
              <a:rPr lang="en-GB" sz="4800" dirty="0"/>
              <a:t>R. </a:t>
            </a:r>
            <a:r>
              <a:rPr lang="en-GB" sz="4800" dirty="0" err="1"/>
              <a:t>Calaga</a:t>
            </a:r>
            <a:r>
              <a:rPr lang="en-GB" sz="4800" dirty="0"/>
              <a:t>, F. Killing, E. </a:t>
            </a:r>
            <a:r>
              <a:rPr lang="en-GB" sz="4800" dirty="0" err="1"/>
              <a:t>Montesinos</a:t>
            </a:r>
            <a:r>
              <a:rPr lang="en-GB" sz="4800" dirty="0"/>
              <a:t> and the whole </a:t>
            </a:r>
            <a:r>
              <a:rPr lang="en-GB" sz="4800" b="1" dirty="0"/>
              <a:t>WP4</a:t>
            </a:r>
          </a:p>
          <a:p>
            <a:r>
              <a:rPr lang="en-GB" sz="4800" dirty="0"/>
              <a:t>A. </a:t>
            </a:r>
            <a:r>
              <a:rPr lang="en-GB" sz="4800" dirty="0" err="1"/>
              <a:t>Masi</a:t>
            </a:r>
            <a:r>
              <a:rPr lang="en-GB" sz="4800" dirty="0"/>
              <a:t>, A. Rossi, S. </a:t>
            </a:r>
            <a:r>
              <a:rPr lang="en-GB" sz="4800" dirty="0" err="1"/>
              <a:t>Redaelli</a:t>
            </a:r>
            <a:r>
              <a:rPr lang="en-GB" sz="4800" dirty="0"/>
              <a:t> and the whole </a:t>
            </a:r>
            <a:r>
              <a:rPr lang="en-GB" sz="4800" b="1" dirty="0"/>
              <a:t>WP5</a:t>
            </a:r>
          </a:p>
          <a:p>
            <a:r>
              <a:rPr lang="en-GB" sz="4800" dirty="0"/>
              <a:t>A. </a:t>
            </a:r>
            <a:r>
              <a:rPr lang="en-GB" sz="4800" dirty="0" err="1"/>
              <a:t>Ballarino</a:t>
            </a:r>
            <a:r>
              <a:rPr lang="en-GB" sz="4800" dirty="0"/>
              <a:t>, A. </a:t>
            </a:r>
            <a:r>
              <a:rPr lang="en-GB" sz="4800" dirty="0" err="1" smtClean="0"/>
              <a:t>Jacquemod</a:t>
            </a:r>
            <a:r>
              <a:rPr lang="en-GB" sz="4800" dirty="0" smtClean="0"/>
              <a:t>, V. Parma  </a:t>
            </a:r>
            <a:r>
              <a:rPr lang="en-GB" sz="4800" dirty="0"/>
              <a:t>and the whole </a:t>
            </a:r>
            <a:r>
              <a:rPr lang="en-GB" sz="4800" b="1" dirty="0"/>
              <a:t>WP6a</a:t>
            </a:r>
          </a:p>
          <a:p>
            <a:r>
              <a:rPr lang="en-GB" sz="4800" dirty="0"/>
              <a:t>J.P. Burnet, C. </a:t>
            </a:r>
            <a:r>
              <a:rPr lang="en-GB" sz="4800" dirty="0" err="1"/>
              <a:t>Coupat</a:t>
            </a:r>
            <a:r>
              <a:rPr lang="en-GB" sz="4800" dirty="0"/>
              <a:t> and the whole </a:t>
            </a:r>
            <a:r>
              <a:rPr lang="en-GB" sz="4800" b="1" dirty="0"/>
              <a:t>WP6b</a:t>
            </a:r>
          </a:p>
          <a:p>
            <a:r>
              <a:rPr lang="en-GB" sz="4800" dirty="0"/>
              <a:t>F. Rodriguez </a:t>
            </a:r>
            <a:r>
              <a:rPr lang="en-GB" sz="4800" dirty="0" err="1"/>
              <a:t>Mateos</a:t>
            </a:r>
            <a:r>
              <a:rPr lang="en-GB" sz="4800" dirty="0"/>
              <a:t>, D. </a:t>
            </a:r>
            <a:r>
              <a:rPr lang="en-GB" sz="4800" dirty="0" err="1"/>
              <a:t>Wollmann</a:t>
            </a:r>
            <a:r>
              <a:rPr lang="en-GB" sz="4800" dirty="0"/>
              <a:t> </a:t>
            </a:r>
            <a:r>
              <a:rPr lang="en-GB" sz="4800" b="1" dirty="0"/>
              <a:t>WP7</a:t>
            </a:r>
          </a:p>
          <a:p>
            <a:r>
              <a:rPr lang="en-GB" sz="4800" dirty="0"/>
              <a:t>S. </a:t>
            </a:r>
            <a:r>
              <a:rPr lang="en-GB" sz="4800" dirty="0" err="1"/>
              <a:t>Claudet</a:t>
            </a:r>
            <a:r>
              <a:rPr lang="en-GB" sz="4800" dirty="0"/>
              <a:t> </a:t>
            </a:r>
            <a:r>
              <a:rPr lang="en-GB" sz="4800" b="1" dirty="0"/>
              <a:t>WP9</a:t>
            </a:r>
          </a:p>
          <a:p>
            <a:r>
              <a:rPr lang="en-GB" sz="4800" dirty="0"/>
              <a:t>G. </a:t>
            </a:r>
            <a:r>
              <a:rPr lang="en-GB" sz="4800" dirty="0" err="1"/>
              <a:t>Arduini</a:t>
            </a:r>
            <a:r>
              <a:rPr lang="en-GB" sz="4800" dirty="0"/>
              <a:t>, M. </a:t>
            </a:r>
            <a:r>
              <a:rPr lang="en-GB" sz="4800" dirty="0" err="1"/>
              <a:t>Fitterer</a:t>
            </a:r>
            <a:r>
              <a:rPr lang="en-GB" sz="4800" dirty="0"/>
              <a:t>: </a:t>
            </a:r>
            <a:r>
              <a:rPr lang="en-GB" sz="4800" b="1" dirty="0"/>
              <a:t>WP2</a:t>
            </a:r>
          </a:p>
          <a:p>
            <a:r>
              <a:rPr lang="en-GB" sz="4800" b="1" dirty="0" smtClean="0"/>
              <a:t>Vibration </a:t>
            </a:r>
            <a:r>
              <a:rPr lang="en-GB" sz="4800" dirty="0" smtClean="0"/>
              <a:t>: M. </a:t>
            </a:r>
            <a:r>
              <a:rPr lang="en-GB" sz="4800" dirty="0" err="1" smtClean="0"/>
              <a:t>Fitterer</a:t>
            </a:r>
            <a:r>
              <a:rPr lang="en-GB" sz="4800" dirty="0" smtClean="0"/>
              <a:t>, M</a:t>
            </a:r>
            <a:r>
              <a:rPr lang="en-GB" sz="4800" dirty="0"/>
              <a:t>. </a:t>
            </a:r>
            <a:r>
              <a:rPr lang="en-GB" sz="4800" dirty="0" err="1"/>
              <a:t>Guinchard</a:t>
            </a:r>
            <a:r>
              <a:rPr lang="en-GB" sz="4800" dirty="0"/>
              <a:t>  Lukasz Jerzy </a:t>
            </a:r>
            <a:r>
              <a:rPr lang="en-GB" sz="4800" dirty="0" err="1" smtClean="0"/>
              <a:t>Lacny</a:t>
            </a:r>
            <a:r>
              <a:rPr lang="en-GB" sz="4800" dirty="0" smtClean="0"/>
              <a:t>, J. </a:t>
            </a:r>
            <a:r>
              <a:rPr lang="en-GB" sz="4800" dirty="0" err="1" smtClean="0"/>
              <a:t>Wennigner</a:t>
            </a:r>
            <a:r>
              <a:rPr lang="en-GB" sz="4800" dirty="0" smtClean="0"/>
              <a:t> (BE-ABP+EN-MME)</a:t>
            </a:r>
            <a:endParaRPr lang="en-GB" sz="4800" dirty="0"/>
          </a:p>
          <a:p>
            <a:endParaRPr lang="en-GB" sz="4800" dirty="0"/>
          </a:p>
          <a:p>
            <a:r>
              <a:rPr lang="en-GB" sz="4800" b="1" dirty="0"/>
              <a:t>WP17</a:t>
            </a:r>
            <a:r>
              <a:rPr lang="en-GB" sz="4800" dirty="0"/>
              <a:t>: </a:t>
            </a:r>
            <a:r>
              <a:rPr lang="en-GB" sz="4800" dirty="0" smtClean="0"/>
              <a:t>EN-EL</a:t>
            </a:r>
            <a:r>
              <a:rPr lang="en-GB" sz="4800" dirty="0"/>
              <a:t>:  Gerard </a:t>
            </a:r>
            <a:r>
              <a:rPr lang="en-GB" sz="4800" dirty="0" err="1"/>
              <a:t>Cumer</a:t>
            </a:r>
            <a:r>
              <a:rPr lang="en-GB" sz="4800" dirty="0"/>
              <a:t>, </a:t>
            </a:r>
            <a:r>
              <a:rPr lang="en-GB" sz="4800" dirty="0" err="1"/>
              <a:t>Nuno</a:t>
            </a:r>
            <a:r>
              <a:rPr lang="en-GB" sz="4800" dirty="0"/>
              <a:t> Dos Santos, Jean-Claude Guillaume</a:t>
            </a:r>
          </a:p>
          <a:p>
            <a:r>
              <a:rPr lang="en-GB" sz="4800" dirty="0"/>
              <a:t>	EN-CV: M. </a:t>
            </a:r>
            <a:r>
              <a:rPr lang="en-GB" sz="4800" dirty="0" err="1"/>
              <a:t>Battistin</a:t>
            </a:r>
            <a:r>
              <a:rPr lang="en-GB" sz="4800" dirty="0"/>
              <a:t>, F. </a:t>
            </a:r>
            <a:r>
              <a:rPr lang="en-GB" sz="4800" dirty="0" err="1"/>
              <a:t>Boralho</a:t>
            </a:r>
            <a:r>
              <a:rPr lang="en-GB" sz="4800" dirty="0"/>
              <a:t>, P. </a:t>
            </a:r>
            <a:r>
              <a:rPr lang="en-GB" sz="4800" dirty="0" err="1"/>
              <a:t>Pepinster</a:t>
            </a:r>
            <a:r>
              <a:rPr lang="en-GB" sz="4800" dirty="0"/>
              <a:t> </a:t>
            </a:r>
          </a:p>
          <a:p>
            <a:r>
              <a:rPr lang="en-GB" sz="4800" dirty="0"/>
              <a:t>	EN-HE: C. Bertone, B. Feral, R. </a:t>
            </a:r>
            <a:r>
              <a:rPr lang="en-GB" sz="4800" dirty="0" err="1"/>
              <a:t>Rinaldesi</a:t>
            </a:r>
            <a:r>
              <a:rPr lang="en-GB" sz="4800" dirty="0"/>
              <a:t>, I. </a:t>
            </a:r>
            <a:r>
              <a:rPr lang="en-GB" sz="4800" dirty="0" err="1"/>
              <a:t>Ruehl</a:t>
            </a:r>
            <a:endParaRPr lang="en-GB" sz="4800" dirty="0"/>
          </a:p>
          <a:p>
            <a:r>
              <a:rPr lang="en-GB" sz="4800" dirty="0"/>
              <a:t>	GS-ASE: T. </a:t>
            </a:r>
            <a:r>
              <a:rPr lang="en-GB" sz="4800" dirty="0" err="1"/>
              <a:t>Hakulinen</a:t>
            </a:r>
            <a:r>
              <a:rPr lang="en-GB" sz="4800" dirty="0"/>
              <a:t>, S. De Luca, P. </a:t>
            </a:r>
            <a:r>
              <a:rPr lang="en-GB" sz="4800" dirty="0" err="1"/>
              <a:t>Ninin</a:t>
            </a:r>
            <a:endParaRPr lang="en-GB" sz="4800" dirty="0"/>
          </a:p>
          <a:p>
            <a:r>
              <a:rPr lang="en-GB" sz="4800" dirty="0"/>
              <a:t>	GS-SE: J. Osborne, P. </a:t>
            </a:r>
            <a:r>
              <a:rPr lang="en-GB" sz="4800" dirty="0" err="1"/>
              <a:t>Mattelaer</a:t>
            </a:r>
            <a:r>
              <a:rPr lang="en-GB" sz="4800" dirty="0"/>
              <a:t> </a:t>
            </a:r>
            <a:endParaRPr lang="en-GB" sz="4800" dirty="0" smtClean="0"/>
          </a:p>
          <a:p>
            <a:endParaRPr lang="en-GB" sz="4800" dirty="0"/>
          </a:p>
          <a:p>
            <a:r>
              <a:rPr lang="en-GB" sz="4800" dirty="0"/>
              <a:t>	T. Otto</a:t>
            </a:r>
          </a:p>
          <a:p>
            <a:r>
              <a:rPr lang="en-GB" sz="4800" b="1" dirty="0"/>
              <a:t>DGS-RP</a:t>
            </a:r>
            <a:r>
              <a:rPr lang="en-GB" sz="4800" dirty="0"/>
              <a:t>: C. </a:t>
            </a:r>
            <a:r>
              <a:rPr lang="en-GB" sz="4800" dirty="0" err="1"/>
              <a:t>Adorisio</a:t>
            </a:r>
            <a:endParaRPr lang="en-GB" sz="4800" dirty="0"/>
          </a:p>
          <a:p>
            <a:r>
              <a:rPr lang="en-GB" sz="4800" b="1" dirty="0"/>
              <a:t>DGS-SEE</a:t>
            </a:r>
            <a:r>
              <a:rPr lang="en-GB" sz="4800" dirty="0"/>
              <a:t>: J. </a:t>
            </a:r>
            <a:r>
              <a:rPr lang="en-GB" sz="4800" dirty="0" err="1"/>
              <a:t>Gascon</a:t>
            </a:r>
            <a:endParaRPr lang="en-GB" sz="4800" dirty="0"/>
          </a:p>
          <a:p>
            <a:r>
              <a:rPr lang="en-GB" sz="4800" b="1" dirty="0"/>
              <a:t>And many </a:t>
            </a:r>
            <a:r>
              <a:rPr lang="en-GB" sz="4800" b="1" dirty="0" smtClean="0"/>
              <a:t>others</a:t>
            </a:r>
          </a:p>
          <a:p>
            <a:pPr algn="ctr"/>
            <a:r>
              <a:rPr lang="en-GB" sz="5600" b="1" i="1" dirty="0" smtClean="0"/>
              <a:t>Prepared </a:t>
            </a:r>
            <a:r>
              <a:rPr lang="en-GB" sz="5600" b="1" i="1" dirty="0"/>
              <a:t>by P. </a:t>
            </a:r>
            <a:r>
              <a:rPr lang="en-GB" sz="5600" b="1" i="1" dirty="0" err="1"/>
              <a:t>Fessia</a:t>
            </a:r>
            <a:endParaRPr lang="en-GB" sz="5600" b="1" dirty="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Double Decker</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pic>
        <p:nvPicPr>
          <p:cNvPr id="5" name="Picture 4">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l="8413" t="8343" r="2921" b="12401"/>
          <a:stretch/>
        </p:blipFill>
        <p:spPr>
          <a:xfrm>
            <a:off x="20176" y="1316915"/>
            <a:ext cx="9153378" cy="4617192"/>
          </a:xfrm>
          <a:prstGeom prst="rect">
            <a:avLst/>
          </a:prstGeom>
        </p:spPr>
      </p:pic>
    </p:spTree>
    <p:extLst>
      <p:ext uri="{BB962C8B-B14F-4D97-AF65-F5344CB8AC3E}">
        <p14:creationId xmlns:p14="http://schemas.microsoft.com/office/powerpoint/2010/main" val="133784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One among many tests on vibrations effect…..</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a:p>
        </p:txBody>
      </p:sp>
      <p:grpSp>
        <p:nvGrpSpPr>
          <p:cNvPr id="5" name="Group 4"/>
          <p:cNvGrpSpPr/>
          <p:nvPr/>
        </p:nvGrpSpPr>
        <p:grpSpPr>
          <a:xfrm>
            <a:off x="456123" y="1610528"/>
            <a:ext cx="8699943" cy="4596248"/>
            <a:chOff x="350367" y="1943621"/>
            <a:chExt cx="8699943" cy="4596248"/>
          </a:xfrm>
        </p:grpSpPr>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57200" y="1943621"/>
              <a:ext cx="8540813" cy="4596248"/>
            </a:xfrm>
            <a:prstGeom prst="rect">
              <a:avLst/>
            </a:prstGeom>
          </p:spPr>
        </p:pic>
        <p:pic>
          <p:nvPicPr>
            <p:cNvPr id="7" name="Picture 6" descr="UL16 equipments.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73737" y="4807003"/>
              <a:ext cx="2676573" cy="1691222"/>
            </a:xfrm>
            <a:prstGeom prst="rect">
              <a:avLst/>
            </a:prstGeom>
            <a:ln w="28575" cmpd="sng">
              <a:solidFill>
                <a:schemeClr val="tx1"/>
              </a:solidFill>
            </a:ln>
          </p:spPr>
        </p:pic>
        <p:sp>
          <p:nvSpPr>
            <p:cNvPr id="8" name="Oval 7"/>
            <p:cNvSpPr/>
            <p:nvPr/>
          </p:nvSpPr>
          <p:spPr>
            <a:xfrm>
              <a:off x="1255518" y="3567226"/>
              <a:ext cx="317487" cy="173163"/>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024012" y="3394063"/>
              <a:ext cx="317487" cy="173163"/>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4-Point Star 9"/>
            <p:cNvSpPr/>
            <p:nvPr/>
          </p:nvSpPr>
          <p:spPr>
            <a:xfrm>
              <a:off x="5569420" y="5414502"/>
              <a:ext cx="343535" cy="333140"/>
            </a:xfrm>
            <a:prstGeom prst="star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cxnSp>
          <p:nvCxnSpPr>
            <p:cNvPr id="11" name="Straight Arrow Connector 10"/>
            <p:cNvCxnSpPr/>
            <p:nvPr/>
          </p:nvCxnSpPr>
          <p:spPr>
            <a:xfrm>
              <a:off x="5255626" y="3640103"/>
              <a:ext cx="386664" cy="1847276"/>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2" name="Straight Arrow Connector 11"/>
            <p:cNvCxnSpPr/>
            <p:nvPr/>
          </p:nvCxnSpPr>
          <p:spPr>
            <a:xfrm>
              <a:off x="1573005" y="3792503"/>
              <a:ext cx="3996415" cy="1694876"/>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13" name="TextBox 12"/>
            <p:cNvSpPr txBox="1"/>
            <p:nvPr/>
          </p:nvSpPr>
          <p:spPr>
            <a:xfrm>
              <a:off x="5102935" y="4269333"/>
              <a:ext cx="69115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89m</a:t>
              </a:r>
              <a:endParaRPr lang="en-US" dirty="0"/>
            </a:p>
          </p:txBody>
        </p:sp>
        <p:sp>
          <p:nvSpPr>
            <p:cNvPr id="14" name="TextBox 13"/>
            <p:cNvSpPr txBox="1"/>
            <p:nvPr/>
          </p:nvSpPr>
          <p:spPr>
            <a:xfrm>
              <a:off x="3610535" y="4620645"/>
              <a:ext cx="83459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141m</a:t>
              </a:r>
              <a:endParaRPr lang="en-US" dirty="0"/>
            </a:p>
          </p:txBody>
        </p:sp>
        <p:pic>
          <p:nvPicPr>
            <p:cNvPr id="15" name="Picture 14"/>
            <p:cNvPicPr>
              <a:picLocks noChangeAspect="1"/>
            </p:cNvPicPr>
            <p:nvPr/>
          </p:nvPicPr>
          <p:blipFill>
            <a:blip r:embed="rId6"/>
            <a:stretch>
              <a:fillRect/>
            </a:stretch>
          </p:blipFill>
          <p:spPr>
            <a:xfrm>
              <a:off x="350367" y="2579077"/>
              <a:ext cx="1369017" cy="912678"/>
            </a:xfrm>
            <a:prstGeom prst="rect">
              <a:avLst/>
            </a:prstGeom>
          </p:spPr>
        </p:pic>
        <p:pic>
          <p:nvPicPr>
            <p:cNvPr id="16" name="Picture 15"/>
            <p:cNvPicPr>
              <a:picLocks noChangeAspect="1"/>
            </p:cNvPicPr>
            <p:nvPr/>
          </p:nvPicPr>
          <p:blipFill>
            <a:blip r:embed="rId6"/>
            <a:stretch>
              <a:fillRect/>
            </a:stretch>
          </p:blipFill>
          <p:spPr>
            <a:xfrm>
              <a:off x="4273273" y="2379785"/>
              <a:ext cx="1369017" cy="912678"/>
            </a:xfrm>
            <a:prstGeom prst="rect">
              <a:avLst/>
            </a:prstGeom>
          </p:spPr>
        </p:pic>
        <p:sp>
          <p:nvSpPr>
            <p:cNvPr id="17" name="4-Point Star 16"/>
            <p:cNvSpPr/>
            <p:nvPr/>
          </p:nvSpPr>
          <p:spPr>
            <a:xfrm>
              <a:off x="5322893" y="3325185"/>
              <a:ext cx="343535" cy="333140"/>
            </a:xfrm>
            <a:prstGeom prst="star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8" name="4-Point Star 17"/>
            <p:cNvSpPr/>
            <p:nvPr/>
          </p:nvSpPr>
          <p:spPr>
            <a:xfrm>
              <a:off x="1573005" y="3493796"/>
              <a:ext cx="343535" cy="333140"/>
            </a:xfrm>
            <a:prstGeom prst="star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9" name="4-Point Star 18"/>
            <p:cNvSpPr/>
            <p:nvPr/>
          </p:nvSpPr>
          <p:spPr>
            <a:xfrm>
              <a:off x="3120585" y="5436035"/>
              <a:ext cx="343535" cy="333140"/>
            </a:xfrm>
            <a:prstGeom prst="star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0" name="TextBox 19"/>
            <p:cNvSpPr txBox="1"/>
            <p:nvPr/>
          </p:nvSpPr>
          <p:spPr>
            <a:xfrm>
              <a:off x="3483531" y="5387190"/>
              <a:ext cx="1719384" cy="369332"/>
            </a:xfrm>
            <a:prstGeom prst="rect">
              <a:avLst/>
            </a:prstGeom>
            <a:noFill/>
          </p:spPr>
          <p:txBody>
            <a:bodyPr wrap="square" rtlCol="0">
              <a:spAutoFit/>
            </a:bodyPr>
            <a:lstStyle/>
            <a:p>
              <a:r>
                <a:rPr lang="en-US" dirty="0" smtClean="0">
                  <a:latin typeface="+mj-lt"/>
                </a:rPr>
                <a:t>Geophones</a:t>
              </a:r>
              <a:endParaRPr lang="en-US" dirty="0">
                <a:latin typeface="+mj-lt"/>
              </a:endParaRPr>
            </a:p>
          </p:txBody>
        </p:sp>
      </p:grpSp>
      <p:pic>
        <p:nvPicPr>
          <p:cNvPr id="21" name="Shaker truck.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0" y="4213922"/>
            <a:ext cx="2987288" cy="1680349"/>
          </a:xfrm>
          <a:prstGeom prst="rect">
            <a:avLst/>
          </a:prstGeom>
        </p:spPr>
      </p:pic>
      <p:sp>
        <p:nvSpPr>
          <p:cNvPr id="22" name="Content Placeholder 5"/>
          <p:cNvSpPr txBox="1">
            <a:spLocks/>
          </p:cNvSpPr>
          <p:nvPr/>
        </p:nvSpPr>
        <p:spPr bwMode="auto">
          <a:xfrm>
            <a:off x="498593" y="859065"/>
            <a:ext cx="8195753" cy="9216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Font typeface="Courier New" panose="02070309020205020404" pitchFamily="49" charset="0"/>
              <a:buChar char="o"/>
              <a:defRPr sz="1800" i="1">
                <a:solidFill>
                  <a:srgbClr val="0000FF"/>
                </a:solidFill>
                <a:latin typeface="+mn-lt"/>
              </a:defRPr>
            </a:lvl2pPr>
            <a:lvl3pPr marL="1143000" indent="-228600" algn="l" rtl="0" eaLnBrk="0" fontAlgn="base" hangingPunct="0">
              <a:spcBef>
                <a:spcPct val="20000"/>
              </a:spcBef>
              <a:spcAft>
                <a:spcPct val="0"/>
              </a:spcAft>
              <a:buFont typeface="Arial" panose="020B0604020202020204" pitchFamily="34" charset="0"/>
              <a:buChar char="−"/>
              <a:defRPr sz="1800">
                <a:solidFill>
                  <a:schemeClr val="tx1"/>
                </a:solidFill>
                <a:latin typeface="+mn-lt"/>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800" kern="0" dirty="0" smtClean="0"/>
              <a:t>Vertical transfer functions were measured at point 1 with a vibrating truck (</a:t>
            </a:r>
            <a:r>
              <a:rPr lang="en-GB" sz="1800" b="1" kern="0" dirty="0" smtClean="0"/>
              <a:t>frequency range 4-100 Hz</a:t>
            </a:r>
            <a:r>
              <a:rPr lang="en-GB" sz="1800" kern="0" dirty="0" smtClean="0"/>
              <a:t>). </a:t>
            </a:r>
            <a:r>
              <a:rPr lang="en-GB" sz="1800" b="1" kern="0" dirty="0" smtClean="0">
                <a:solidFill>
                  <a:srgbClr val="0000FF"/>
                </a:solidFill>
              </a:rPr>
              <a:t>Beam observations </a:t>
            </a:r>
            <a:r>
              <a:rPr lang="en-GB" sz="1800" kern="0" dirty="0" smtClean="0"/>
              <a:t>were made in parallel (for 89m distance).</a:t>
            </a:r>
          </a:p>
        </p:txBody>
      </p:sp>
    </p:spTree>
    <p:extLst>
      <p:ext uri="{BB962C8B-B14F-4D97-AF65-F5344CB8AC3E}">
        <p14:creationId xmlns:p14="http://schemas.microsoft.com/office/powerpoint/2010/main" val="355317117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1"/>
                                        </p:tgtEl>
                                      </p:cBhvr>
                                    </p:cmd>
                                  </p:childTnLst>
                                </p:cTn>
                              </p:par>
                            </p:childTnLst>
                          </p:cTn>
                        </p:par>
                      </p:childTnLst>
                    </p:cTn>
                  </p:par>
                </p:childTnLst>
              </p:cTn>
              <p:nextCondLst>
                <p:cond evt="onClick" delay="0">
                  <p:tgtEl>
                    <p:spTgt spid="21"/>
                  </p:tgtEl>
                </p:cond>
              </p:nextCondLst>
            </p:seq>
            <p:video>
              <p:cMediaNode vol="80000">
                <p:cTn id="7" fill="hold" display="0">
                  <p:stCondLst>
                    <p:cond delay="indefinite"/>
                  </p:stCondLst>
                </p:cTn>
                <p:tgtEl>
                  <p:spTgt spid="21"/>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61617"/>
            <a:ext cx="7920000" cy="720000"/>
          </a:xfrm>
        </p:spPr>
        <p:txBody>
          <a:bodyPr/>
          <a:lstStyle/>
          <a:p>
            <a:r>
              <a:rPr lang="en-GB" dirty="0" smtClean="0"/>
              <a:t>….. and one of the many results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sp>
        <p:nvSpPr>
          <p:cNvPr id="15" name="Slide Number Placeholder 4"/>
          <p:cNvSpPr txBox="1">
            <a:spLocks/>
          </p:cNvSpPr>
          <p:nvPr/>
        </p:nvSpPr>
        <p:spPr>
          <a:xfrm>
            <a:off x="8686800" y="6356350"/>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EE4E98C2-E612-405D-9D9D-D2D7EB854B0E}" type="slidenum">
              <a:rPr lang="en-US" smtClean="0"/>
              <a:pPr>
                <a:defRPr/>
              </a:pPr>
              <a:t>12</a:t>
            </a:fld>
            <a:endParaRPr lang="en-US"/>
          </a:p>
        </p:txBody>
      </p:sp>
      <p:sp>
        <p:nvSpPr>
          <p:cNvPr id="16" name="Content Placeholder 5"/>
          <p:cNvSpPr txBox="1">
            <a:spLocks/>
          </p:cNvSpPr>
          <p:nvPr/>
        </p:nvSpPr>
        <p:spPr>
          <a:xfrm>
            <a:off x="577879" y="817564"/>
            <a:ext cx="7873025" cy="972352"/>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smtClean="0"/>
              <a:t>Beam measurements with the vibrating truck were performed for the squeezed optics (80 cm) at 6.5 TeV and at injection.</a:t>
            </a:r>
          </a:p>
          <a:p>
            <a:pPr lvl="1"/>
            <a:r>
              <a:rPr lang="en-GB" sz="1600" smtClean="0"/>
              <a:t>Multi-turn data (all BPMs) &amp; ADT data.</a:t>
            </a:r>
            <a:endParaRPr lang="en-GB" sz="1600" dirty="0" smtClean="0"/>
          </a:p>
        </p:txBody>
      </p:sp>
      <p:pic>
        <p:nvPicPr>
          <p:cNvPr id="17" name="Picture 16" descr="Spectrum_all_B1_vertical.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7905" y="3682548"/>
            <a:ext cx="3494854" cy="2621141"/>
          </a:xfrm>
          <a:prstGeom prst="rect">
            <a:avLst/>
          </a:prstGeom>
        </p:spPr>
      </p:pic>
      <p:pic>
        <p:nvPicPr>
          <p:cNvPr id="18" name="Picture 17" descr="Offset_B1V_Preliminary.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69795" y="1411014"/>
            <a:ext cx="2891535" cy="2168651"/>
          </a:xfrm>
          <a:prstGeom prst="rect">
            <a:avLst/>
          </a:prstGeom>
        </p:spPr>
      </p:pic>
      <p:sp>
        <p:nvSpPr>
          <p:cNvPr id="19" name="Content Placeholder 5"/>
          <p:cNvSpPr txBox="1">
            <a:spLocks/>
          </p:cNvSpPr>
          <p:nvPr/>
        </p:nvSpPr>
        <p:spPr bwMode="auto">
          <a:xfrm>
            <a:off x="0" y="1892799"/>
            <a:ext cx="5796136" cy="33412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Font typeface="Courier New" panose="02070309020205020404" pitchFamily="49" charset="0"/>
              <a:buChar char="o"/>
              <a:defRPr sz="1800" i="1">
                <a:solidFill>
                  <a:srgbClr val="0000FF"/>
                </a:solidFill>
                <a:latin typeface="+mn-lt"/>
              </a:defRPr>
            </a:lvl2pPr>
            <a:lvl3pPr marL="1143000" indent="-228600" algn="l" rtl="0" eaLnBrk="0" fontAlgn="base" hangingPunct="0">
              <a:spcBef>
                <a:spcPct val="20000"/>
              </a:spcBef>
              <a:spcAft>
                <a:spcPct val="0"/>
              </a:spcAft>
              <a:buFont typeface="Arial" panose="020B0604020202020204" pitchFamily="34" charset="0"/>
              <a:buChar char="−"/>
              <a:defRPr sz="1800">
                <a:solidFill>
                  <a:schemeClr val="tx1"/>
                </a:solidFill>
                <a:latin typeface="+mn-lt"/>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M</a:t>
            </a:r>
            <a:r>
              <a:rPr lang="en-GB" sz="1800" kern="0" dirty="0" smtClean="0"/>
              <a:t>easurements results:</a:t>
            </a:r>
          </a:p>
          <a:p>
            <a:pPr marL="533400" lvl="1" indent="-261938">
              <a:tabLst>
                <a:tab pos="533400" algn="l"/>
              </a:tabLst>
            </a:pPr>
            <a:r>
              <a:rPr lang="en-GB" sz="1600" kern="0" dirty="0" smtClean="0"/>
              <a:t>Beam oscillations were only observed in the vertical plane </a:t>
            </a:r>
            <a:r>
              <a:rPr lang="en-GB" sz="1600" kern="0" dirty="0" smtClean="0">
                <a:sym typeface="Symbol" panose="05050102010706020507" pitchFamily="18" charset="2"/>
              </a:rPr>
              <a:t>  </a:t>
            </a:r>
            <a:r>
              <a:rPr lang="en-GB" sz="1600" kern="0" dirty="0" smtClean="0"/>
              <a:t>truck location.</a:t>
            </a:r>
          </a:p>
          <a:p>
            <a:pPr marL="533400" lvl="1" indent="-261938">
              <a:tabLst>
                <a:tab pos="533400" algn="l"/>
              </a:tabLst>
            </a:pPr>
            <a:r>
              <a:rPr lang="en-GB" sz="1600" kern="0" dirty="0" smtClean="0"/>
              <a:t>Beam oscillations were only observed for </a:t>
            </a:r>
            <a:r>
              <a:rPr lang="en-GB" sz="1600" b="1" kern="0" dirty="0" smtClean="0">
                <a:solidFill>
                  <a:srgbClr val="FF0000"/>
                </a:solidFill>
              </a:rPr>
              <a:t>vibration frequencies of 18-22 Hz </a:t>
            </a:r>
            <a:r>
              <a:rPr lang="en-GB" sz="1600" kern="0" dirty="0" smtClean="0"/>
              <a:t>– consistent with the measured triplet </a:t>
            </a:r>
            <a:r>
              <a:rPr lang="en-GB" sz="1600" kern="0" dirty="0" err="1" smtClean="0"/>
              <a:t>cyostated</a:t>
            </a:r>
            <a:r>
              <a:rPr lang="en-GB" sz="1600" kern="0" dirty="0" smtClean="0"/>
              <a:t> magnet  resonances.</a:t>
            </a:r>
          </a:p>
          <a:p>
            <a:pPr marL="533400" lvl="1" indent="-261938">
              <a:tabLst>
                <a:tab pos="533400" algn="l"/>
              </a:tabLst>
            </a:pPr>
            <a:r>
              <a:rPr lang="en-GB" sz="1600" kern="0" dirty="0" smtClean="0"/>
              <a:t>Observed B1/B2 amplitude ratio of ~2.5 implies that the different triplet quads oscillated with different amplitudes.</a:t>
            </a:r>
          </a:p>
          <a:p>
            <a:pPr marL="533400" lvl="1" indent="-261938">
              <a:tabLst>
                <a:tab pos="533400" algn="l"/>
              </a:tabLst>
            </a:pPr>
            <a:r>
              <a:rPr lang="en-GB" sz="1600" kern="0" dirty="0" smtClean="0"/>
              <a:t>The oscillation amplitudes of the triplet CMs were in the </a:t>
            </a:r>
            <a:r>
              <a:rPr lang="en-GB" sz="1600" b="1" kern="0" dirty="0" smtClean="0">
                <a:solidFill>
                  <a:srgbClr val="FF0000"/>
                </a:solidFill>
              </a:rPr>
              <a:t>few</a:t>
            </a:r>
            <a:r>
              <a:rPr lang="en-GB" sz="1600" kern="0" dirty="0" smtClean="0">
                <a:solidFill>
                  <a:srgbClr val="FF0000"/>
                </a:solidFill>
              </a:rPr>
              <a:t> </a:t>
            </a:r>
            <a:r>
              <a:rPr lang="en-GB" sz="1600" b="1" kern="0" dirty="0" smtClean="0">
                <a:solidFill>
                  <a:srgbClr val="FF0000"/>
                </a:solidFill>
                <a:latin typeface="Symbol" panose="05050102010706020507" pitchFamily="18" charset="2"/>
              </a:rPr>
              <a:t>m</a:t>
            </a:r>
            <a:r>
              <a:rPr lang="en-GB" sz="1600" b="1" kern="0" dirty="0" smtClean="0">
                <a:solidFill>
                  <a:srgbClr val="FF0000"/>
                </a:solidFill>
              </a:rPr>
              <a:t>m range for a ground motion amplitudes of ~50 nm</a:t>
            </a:r>
            <a:r>
              <a:rPr lang="en-GB" sz="1600" kern="0" dirty="0"/>
              <a:t> </a:t>
            </a:r>
            <a:r>
              <a:rPr lang="en-GB" sz="1600" kern="0" dirty="0" smtClean="0"/>
              <a:t>in the tunnel.</a:t>
            </a:r>
            <a:endParaRPr lang="en-GB" sz="1600" kern="0" dirty="0"/>
          </a:p>
        </p:txBody>
      </p:sp>
      <p:sp>
        <p:nvSpPr>
          <p:cNvPr id="20" name="TextBox 19"/>
          <p:cNvSpPr txBox="1"/>
          <p:nvPr/>
        </p:nvSpPr>
        <p:spPr>
          <a:xfrm>
            <a:off x="7345382" y="4312315"/>
            <a:ext cx="1768435" cy="261610"/>
          </a:xfrm>
          <a:prstGeom prst="rect">
            <a:avLst/>
          </a:prstGeom>
        </p:spPr>
        <p:txBody>
          <a:bodyPr wrap="square" rtlCol="0">
            <a:spAutoFit/>
          </a:bodyPr>
          <a:lstStyle/>
          <a:p>
            <a:pPr algn="ctr">
              <a:spcBef>
                <a:spcPct val="20000"/>
              </a:spcBef>
              <a:spcAft>
                <a:spcPts val="400"/>
              </a:spcAft>
              <a:buClr>
                <a:srgbClr val="0000FF"/>
              </a:buClr>
              <a:buSzPct val="80000"/>
            </a:pPr>
            <a:r>
              <a:rPr lang="en-GB" sz="1100" b="1" i="1" kern="0" dirty="0" smtClean="0">
                <a:solidFill>
                  <a:srgbClr val="0000FF"/>
                </a:solidFill>
                <a:latin typeface="+mn-lt"/>
              </a:rPr>
              <a:t>Dark blue = no truck</a:t>
            </a:r>
          </a:p>
        </p:txBody>
      </p:sp>
      <p:sp>
        <p:nvSpPr>
          <p:cNvPr id="21" name="TextBox 20"/>
          <p:cNvSpPr txBox="1"/>
          <p:nvPr/>
        </p:nvSpPr>
        <p:spPr>
          <a:xfrm>
            <a:off x="1000335" y="5342892"/>
            <a:ext cx="4250571" cy="923330"/>
          </a:xfrm>
          <a:prstGeom prst="rect">
            <a:avLst/>
          </a:prstGeom>
          <a:solidFill>
            <a:schemeClr val="bg1"/>
          </a:solidFill>
          <a:ln>
            <a:solidFill>
              <a:schemeClr val="tx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spcBef>
                <a:spcPct val="20000"/>
              </a:spcBef>
              <a:spcAft>
                <a:spcPts val="400"/>
              </a:spcAft>
              <a:buClr>
                <a:srgbClr val="0000FF"/>
              </a:buClr>
              <a:buSzPct val="80000"/>
            </a:pPr>
            <a:r>
              <a:rPr lang="en-GB" kern="0" dirty="0" smtClean="0">
                <a:latin typeface="+mn-lt"/>
              </a:rPr>
              <a:t>The observations are consistent with the triplet resonances that enhance the vibrations by a factor &gt;&gt; 10</a:t>
            </a:r>
          </a:p>
        </p:txBody>
      </p:sp>
    </p:spTree>
    <p:extLst>
      <p:ext uri="{BB962C8B-B14F-4D97-AF65-F5344CB8AC3E}">
        <p14:creationId xmlns:p14="http://schemas.microsoft.com/office/powerpoint/2010/main" val="20848740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8413" t="8343" r="2921" b="12401"/>
          <a:stretch/>
        </p:blipFill>
        <p:spPr>
          <a:xfrm>
            <a:off x="20176" y="1316915"/>
            <a:ext cx="9153378" cy="4617192"/>
          </a:xfrm>
          <a:prstGeom prst="rect">
            <a:avLst/>
          </a:prstGeom>
        </p:spPr>
      </p:pic>
      <p:sp>
        <p:nvSpPr>
          <p:cNvPr id="2" name="Title 1"/>
          <p:cNvSpPr>
            <a:spLocks noGrp="1"/>
          </p:cNvSpPr>
          <p:nvPr>
            <p:ph type="title"/>
          </p:nvPr>
        </p:nvSpPr>
        <p:spPr/>
        <p:txBody>
          <a:bodyPr/>
          <a:lstStyle/>
          <a:p>
            <a:r>
              <a:rPr lang="en-GB" dirty="0" smtClean="0"/>
              <a:t>How to cure….</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13</a:t>
            </a:fld>
            <a:endParaRPr lang="fr-FR"/>
          </a:p>
        </p:txBody>
      </p:sp>
      <p:grpSp>
        <p:nvGrpSpPr>
          <p:cNvPr id="9" name="Group 8"/>
          <p:cNvGrpSpPr/>
          <p:nvPr/>
        </p:nvGrpSpPr>
        <p:grpSpPr>
          <a:xfrm>
            <a:off x="2906423" y="1630693"/>
            <a:ext cx="2503555" cy="1006219"/>
            <a:chOff x="2906423" y="1630693"/>
            <a:chExt cx="2503555" cy="1006219"/>
          </a:xfrm>
        </p:grpSpPr>
        <p:sp>
          <p:nvSpPr>
            <p:cNvPr id="7" name="TextBox 6"/>
            <p:cNvSpPr txBox="1"/>
            <p:nvPr/>
          </p:nvSpPr>
          <p:spPr>
            <a:xfrm>
              <a:off x="4067944" y="1630693"/>
              <a:ext cx="1342034" cy="523220"/>
            </a:xfrm>
            <a:prstGeom prst="rect">
              <a:avLst/>
            </a:prstGeom>
            <a:noFill/>
          </p:spPr>
          <p:txBody>
            <a:bodyPr wrap="none" rtlCol="0">
              <a:spAutoFit/>
            </a:bodyPr>
            <a:lstStyle/>
            <a:p>
              <a:r>
                <a:rPr lang="en-GB" sz="2800" b="1" dirty="0" smtClean="0">
                  <a:solidFill>
                    <a:schemeClr val="bg2"/>
                  </a:solidFill>
                </a:rPr>
                <a:t>Go Far</a:t>
              </a:r>
              <a:endParaRPr lang="en-GB" sz="2800" b="1" dirty="0">
                <a:solidFill>
                  <a:schemeClr val="bg2"/>
                </a:solidFill>
              </a:endParaRPr>
            </a:p>
          </p:txBody>
        </p:sp>
        <p:sp>
          <p:nvSpPr>
            <p:cNvPr id="6" name="Right Arrow 5"/>
            <p:cNvSpPr/>
            <p:nvPr/>
          </p:nvSpPr>
          <p:spPr>
            <a:xfrm rot="11810267">
              <a:off x="2906423" y="1916832"/>
              <a:ext cx="1944216" cy="7200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902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cure</a:t>
            </a:r>
            <a:r>
              <a:rPr lang="en-GB" dirty="0" smtClean="0"/>
              <a:t>….</a:t>
            </a:r>
            <a:br>
              <a:rPr lang="en-GB" dirty="0" smtClean="0"/>
            </a:br>
            <a:r>
              <a:rPr lang="en-GB" dirty="0" smtClean="0"/>
              <a:t>…. Do not do vibrate when you cannot</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a:p>
        </p:txBody>
      </p:sp>
      <p:sp>
        <p:nvSpPr>
          <p:cNvPr id="5" name="Content Placeholder 5"/>
          <p:cNvSpPr txBox="1">
            <a:spLocks/>
          </p:cNvSpPr>
          <p:nvPr/>
        </p:nvSpPr>
        <p:spPr>
          <a:xfrm>
            <a:off x="370656" y="851338"/>
            <a:ext cx="8617919" cy="15250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smtClean="0"/>
              <a:t>The </a:t>
            </a:r>
            <a:r>
              <a:rPr lang="en-GB" sz="1800" b="1" smtClean="0"/>
              <a:t>vertical shaft excavation overlaps with the 2018 LHC run</a:t>
            </a:r>
            <a:r>
              <a:rPr lang="en-GB" sz="1800" smtClean="0"/>
              <a:t>, the distances to the triplet are 90-95m longitudinally + height. The underground design was modified to place the shaft as far as possible from the triplets.</a:t>
            </a:r>
          </a:p>
          <a:p>
            <a:r>
              <a:rPr lang="en-GB" sz="1800" smtClean="0"/>
              <a:t>The horizontal galleries and cavern will be excavated during LS2.</a:t>
            </a:r>
          </a:p>
          <a:p>
            <a:r>
              <a:rPr lang="en-GB" sz="1800" b="1" smtClean="0"/>
              <a:t>Concreting / finishing work overlaps with LHC runs 2021 / 2022</a:t>
            </a:r>
            <a:r>
              <a:rPr lang="en-GB" sz="1800" smtClean="0"/>
              <a:t>.</a:t>
            </a:r>
            <a:endParaRPr lang="en-GB" sz="1800" dirty="0"/>
          </a:p>
        </p:txBody>
      </p:sp>
      <p:sp>
        <p:nvSpPr>
          <p:cNvPr id="6" name="Rectangle 5"/>
          <p:cNvSpPr/>
          <p:nvPr/>
        </p:nvSpPr>
        <p:spPr bwMode="auto">
          <a:xfrm>
            <a:off x="3727090" y="5118820"/>
            <a:ext cx="537670" cy="422455"/>
          </a:xfrm>
          <a:prstGeom prst="rect">
            <a:avLst/>
          </a:prstGeom>
          <a:noFill/>
          <a:ln w="38100"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7" name="Rectangle 6"/>
          <p:cNvSpPr/>
          <p:nvPr/>
        </p:nvSpPr>
        <p:spPr bwMode="auto">
          <a:xfrm>
            <a:off x="4264760" y="5118819"/>
            <a:ext cx="1228960" cy="422456"/>
          </a:xfrm>
          <a:prstGeom prst="rect">
            <a:avLst/>
          </a:prstGeom>
          <a:noFill/>
          <a:ln w="38100"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8" name="Rectangle 7"/>
          <p:cNvSpPr/>
          <p:nvPr/>
        </p:nvSpPr>
        <p:spPr bwMode="auto">
          <a:xfrm>
            <a:off x="5493719" y="5118819"/>
            <a:ext cx="806505" cy="422456"/>
          </a:xfrm>
          <a:prstGeom prst="rect">
            <a:avLst/>
          </a:prstGeom>
          <a:noFill/>
          <a:ln w="38100"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pic>
        <p:nvPicPr>
          <p:cNvPr id="9" name="Picture 8"/>
          <p:cNvPicPr>
            <a:picLocks noChangeAspect="1"/>
          </p:cNvPicPr>
          <p:nvPr/>
        </p:nvPicPr>
        <p:blipFill>
          <a:blip r:embed="rId2"/>
          <a:stretch>
            <a:fillRect/>
          </a:stretch>
        </p:blipFill>
        <p:spPr>
          <a:xfrm>
            <a:off x="140226" y="2507280"/>
            <a:ext cx="8925159" cy="3768967"/>
          </a:xfrm>
          <a:prstGeom prst="rect">
            <a:avLst/>
          </a:prstGeom>
        </p:spPr>
      </p:pic>
    </p:spTree>
    <p:extLst>
      <p:ext uri="{BB962C8B-B14F-4D97-AF65-F5344CB8AC3E}">
        <p14:creationId xmlns:p14="http://schemas.microsoft.com/office/powerpoint/2010/main" val="128315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 result….</a:t>
            </a:r>
            <a:endParaRPr lang="en-GB" dirty="0"/>
          </a:p>
        </p:txBody>
      </p:sp>
      <p:sp>
        <p:nvSpPr>
          <p:cNvPr id="6" name="Content Placeholder 5"/>
          <p:cNvSpPr>
            <a:spLocks noGrp="1"/>
          </p:cNvSpPr>
          <p:nvPr>
            <p:ph idx="1"/>
          </p:nvPr>
        </p:nvSpPr>
        <p:spPr>
          <a:xfrm>
            <a:off x="0" y="1219200"/>
            <a:ext cx="9144000" cy="4906963"/>
          </a:xfrm>
        </p:spPr>
        <p:txBody>
          <a:bodyPr>
            <a:normAutofit fontScale="92500"/>
          </a:bodyPr>
          <a:lstStyle/>
          <a:p>
            <a:pPr marL="0" indent="0" algn="ctr">
              <a:buNone/>
            </a:pPr>
            <a:r>
              <a:rPr lang="en-GB" dirty="0" smtClean="0"/>
              <a:t>Envelope of the underground structure</a:t>
            </a:r>
          </a:p>
          <a:p>
            <a:pPr marL="0" indent="0" algn="ctr">
              <a:buNone/>
            </a:pPr>
            <a:r>
              <a:rPr lang="en-GB" dirty="0" smtClean="0"/>
              <a:t> has been fixed the 26</a:t>
            </a:r>
            <a:r>
              <a:rPr lang="en-GB" baseline="30000" dirty="0" smtClean="0"/>
              <a:t>th</a:t>
            </a:r>
            <a:r>
              <a:rPr lang="en-GB" dirty="0" smtClean="0"/>
              <a:t>/02/2016</a:t>
            </a:r>
          </a:p>
          <a:p>
            <a:pPr marL="0" indent="0" algn="ctr">
              <a:buNone/>
            </a:pPr>
            <a:endParaRPr lang="en-GB" dirty="0"/>
          </a:p>
          <a:p>
            <a:pPr marL="0" indent="0" algn="ctr">
              <a:buNone/>
            </a:pPr>
            <a:r>
              <a:rPr lang="en-GB" dirty="0" smtClean="0"/>
              <a:t>Drawings will be handled to the contractor for construction design on the end of April 2016 </a:t>
            </a:r>
          </a:p>
          <a:p>
            <a:pPr marL="0" indent="0" algn="ctr">
              <a:buNone/>
            </a:pPr>
            <a:endParaRPr lang="en-GB" dirty="0"/>
          </a:p>
          <a:p>
            <a:pPr marL="0" indent="0" algn="ctr">
              <a:buNone/>
            </a:pPr>
            <a:r>
              <a:rPr lang="en-GB" dirty="0" smtClean="0"/>
              <a:t>From that moment till 2019 modification could be possible, </a:t>
            </a:r>
          </a:p>
          <a:p>
            <a:pPr marL="0" indent="0" algn="ctr">
              <a:buNone/>
            </a:pPr>
            <a:r>
              <a:rPr lang="en-GB" dirty="0" smtClean="0"/>
              <a:t>but will induce exponentially increasing extra costs</a:t>
            </a:r>
          </a:p>
          <a:p>
            <a:pPr marL="0" indent="0" algn="ctr">
              <a:buNone/>
            </a:pPr>
            <a:endParaRPr lang="en-GB" dirty="0"/>
          </a:p>
          <a:p>
            <a:pPr marL="0" indent="0" algn="ctr">
              <a:buNone/>
            </a:pPr>
            <a:r>
              <a:rPr lang="en-GB" dirty="0" smtClean="0"/>
              <a:t>From 2019 no modification will be possible</a:t>
            </a:r>
          </a:p>
          <a:p>
            <a:pPr marL="0" indent="0">
              <a:buNone/>
            </a:pP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3689780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General view of the underground integration of the powering system</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7" name="Text Placeholder 6"/>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090995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r15_120"/>
          <p:cNvPicPr>
            <a:picLocks noGrp="1" noChangeAspect="1"/>
          </p:cNvPicPr>
          <p:nvPr isPhoto="1"/>
        </p:nvPicPr>
        <p:blipFill rotWithShape="1">
          <a:blip r:embed="rId2">
            <a:lum/>
            <a:extLst>
              <a:ext uri="{28A0092B-C50C-407E-A947-70E740481C1C}">
                <a14:useLocalDpi xmlns:a14="http://schemas.microsoft.com/office/drawing/2010/main" val="0"/>
              </a:ext>
            </a:extLst>
          </a:blip>
          <a:srcRect t="9651" b="27999"/>
          <a:stretch/>
        </p:blipFill>
        <p:spPr>
          <a:xfrm>
            <a:off x="251520" y="3834591"/>
            <a:ext cx="8556623" cy="3010731"/>
          </a:xfrm>
          <a:prstGeom prst="rect">
            <a:avLst/>
          </a:prstGeom>
          <a:noFill/>
          <a:ln>
            <a:noFill/>
          </a:ln>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987" t="3145" b="4666"/>
          <a:stretch/>
        </p:blipFill>
        <p:spPr>
          <a:xfrm>
            <a:off x="1024067" y="5337"/>
            <a:ext cx="7465860" cy="4221088"/>
          </a:xfrm>
          <a:prstGeom prst="rect">
            <a:avLst/>
          </a:prstGeom>
        </p:spPr>
      </p:pic>
      <p:grpSp>
        <p:nvGrpSpPr>
          <p:cNvPr id="31" name="Group 30"/>
          <p:cNvGrpSpPr/>
          <p:nvPr/>
        </p:nvGrpSpPr>
        <p:grpSpPr>
          <a:xfrm>
            <a:off x="1979712" y="1124744"/>
            <a:ext cx="4608512" cy="2376264"/>
            <a:chOff x="1979712" y="1124744"/>
            <a:chExt cx="4608512" cy="2376264"/>
          </a:xfrm>
        </p:grpSpPr>
        <p:grpSp>
          <p:nvGrpSpPr>
            <p:cNvPr id="25" name="Group 24"/>
            <p:cNvGrpSpPr/>
            <p:nvPr/>
          </p:nvGrpSpPr>
          <p:grpSpPr>
            <a:xfrm>
              <a:off x="1979712" y="1412776"/>
              <a:ext cx="3888432" cy="1944216"/>
              <a:chOff x="1979712" y="1412776"/>
              <a:chExt cx="3888432" cy="1944216"/>
            </a:xfrm>
          </p:grpSpPr>
          <p:cxnSp>
            <p:nvCxnSpPr>
              <p:cNvPr id="9" name="Straight Connector 8"/>
              <p:cNvCxnSpPr/>
              <p:nvPr/>
            </p:nvCxnSpPr>
            <p:spPr>
              <a:xfrm>
                <a:off x="1979712" y="1700808"/>
                <a:ext cx="3888432" cy="1656184"/>
              </a:xfrm>
              <a:prstGeom prst="line">
                <a:avLst/>
              </a:prstGeom>
              <a:ln w="44450">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1979712" y="1412776"/>
                <a:ext cx="864096" cy="288032"/>
              </a:xfrm>
              <a:prstGeom prst="line">
                <a:avLst/>
              </a:prstGeom>
              <a:ln w="44450">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2843808" y="1412776"/>
                <a:ext cx="0" cy="216024"/>
              </a:xfrm>
              <a:prstGeom prst="line">
                <a:avLst/>
              </a:prstGeom>
              <a:ln w="44450">
                <a:solidFill>
                  <a:schemeClr val="tx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4644008" y="2276872"/>
                <a:ext cx="936104" cy="504056"/>
              </a:xfrm>
              <a:prstGeom prst="line">
                <a:avLst/>
              </a:prstGeom>
              <a:ln w="44450">
                <a:solidFill>
                  <a:schemeClr val="tx2"/>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5580112" y="2276872"/>
                <a:ext cx="0" cy="216024"/>
              </a:xfrm>
              <a:prstGeom prst="line">
                <a:avLst/>
              </a:prstGeom>
              <a:ln w="44450">
                <a:solidFill>
                  <a:schemeClr val="tx2">
                    <a:lumMod val="75000"/>
                  </a:schemeClr>
                </a:solidFill>
              </a:ln>
            </p:spPr>
            <p:style>
              <a:lnRef idx="2">
                <a:schemeClr val="accent1"/>
              </a:lnRef>
              <a:fillRef idx="0">
                <a:schemeClr val="accent1"/>
              </a:fillRef>
              <a:effectRef idx="1">
                <a:schemeClr val="accent1"/>
              </a:effectRef>
              <a:fontRef idx="minor">
                <a:schemeClr val="tx1"/>
              </a:fontRef>
            </p:style>
          </p:cxnSp>
        </p:grpSp>
        <p:grpSp>
          <p:nvGrpSpPr>
            <p:cNvPr id="30" name="Group 29"/>
            <p:cNvGrpSpPr/>
            <p:nvPr/>
          </p:nvGrpSpPr>
          <p:grpSpPr>
            <a:xfrm>
              <a:off x="5868144" y="1124744"/>
              <a:ext cx="720080" cy="2376264"/>
              <a:chOff x="5868144" y="1124744"/>
              <a:chExt cx="720080" cy="2376264"/>
            </a:xfrm>
          </p:grpSpPr>
          <p:cxnSp>
            <p:nvCxnSpPr>
              <p:cNvPr id="5" name="Straight Connector 4"/>
              <p:cNvCxnSpPr/>
              <p:nvPr/>
            </p:nvCxnSpPr>
            <p:spPr>
              <a:xfrm flipH="1">
                <a:off x="6516216" y="1124744"/>
                <a:ext cx="72008" cy="2304256"/>
              </a:xfrm>
              <a:prstGeom prst="line">
                <a:avLst/>
              </a:prstGeom>
              <a:ln w="44450"/>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6084168" y="3429000"/>
                <a:ext cx="432048" cy="0"/>
              </a:xfrm>
              <a:prstGeom prst="line">
                <a:avLst/>
              </a:prstGeom>
              <a:ln w="44450"/>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5868144" y="3284984"/>
                <a:ext cx="216024" cy="216024"/>
              </a:xfrm>
              <a:prstGeom prst="rect">
                <a:avLst/>
              </a:prstGeom>
              <a:gradFill>
                <a:gsLst>
                  <a:gs pos="28000">
                    <a:srgbClr val="3496C4"/>
                  </a:gs>
                  <a:gs pos="0">
                    <a:schemeClr val="tx2"/>
                  </a:gs>
                  <a:gs pos="100000">
                    <a:schemeClr val="tx2">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22" name="Group 21"/>
          <p:cNvGrpSpPr/>
          <p:nvPr/>
        </p:nvGrpSpPr>
        <p:grpSpPr>
          <a:xfrm>
            <a:off x="3059832" y="5275782"/>
            <a:ext cx="4398804" cy="1023439"/>
            <a:chOff x="3059832" y="5275782"/>
            <a:chExt cx="4398804" cy="1023439"/>
          </a:xfrm>
        </p:grpSpPr>
        <p:cxnSp>
          <p:nvCxnSpPr>
            <p:cNvPr id="58" name="Straight Connector 57"/>
            <p:cNvCxnSpPr/>
            <p:nvPr/>
          </p:nvCxnSpPr>
          <p:spPr>
            <a:xfrm>
              <a:off x="7092280" y="6138847"/>
              <a:ext cx="366356" cy="0"/>
            </a:xfrm>
            <a:prstGeom prst="line">
              <a:avLst/>
            </a:prstGeom>
            <a:ln w="44450"/>
          </p:spPr>
          <p:style>
            <a:lnRef idx="2">
              <a:schemeClr val="accent1"/>
            </a:lnRef>
            <a:fillRef idx="0">
              <a:schemeClr val="accent1"/>
            </a:fillRef>
            <a:effectRef idx="1">
              <a:schemeClr val="accent1"/>
            </a:effectRef>
            <a:fontRef idx="minor">
              <a:schemeClr val="tx1"/>
            </a:fontRef>
          </p:style>
        </p:cxnSp>
        <p:sp>
          <p:nvSpPr>
            <p:cNvPr id="59" name="Rectangle 58"/>
            <p:cNvSpPr/>
            <p:nvPr/>
          </p:nvSpPr>
          <p:spPr>
            <a:xfrm>
              <a:off x="6937923" y="6083197"/>
              <a:ext cx="216024" cy="216024"/>
            </a:xfrm>
            <a:prstGeom prst="rect">
              <a:avLst/>
            </a:prstGeom>
            <a:gradFill>
              <a:gsLst>
                <a:gs pos="28000">
                  <a:srgbClr val="3496C4"/>
                </a:gs>
                <a:gs pos="0">
                  <a:schemeClr val="tx2"/>
                </a:gs>
                <a:gs pos="100000">
                  <a:schemeClr val="tx2">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0" name="Straight Connector 59"/>
            <p:cNvCxnSpPr>
              <a:stCxn id="59" idx="1"/>
            </p:cNvCxnSpPr>
            <p:nvPr/>
          </p:nvCxnSpPr>
          <p:spPr>
            <a:xfrm flipH="1">
              <a:off x="3059832" y="6191209"/>
              <a:ext cx="3878091" cy="1"/>
            </a:xfrm>
            <a:prstGeom prst="line">
              <a:avLst/>
            </a:prstGeom>
            <a:ln w="44450">
              <a:solidFill>
                <a:schemeClr val="tx2"/>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3059832" y="5275782"/>
              <a:ext cx="0" cy="915427"/>
            </a:xfrm>
            <a:prstGeom prst="line">
              <a:avLst/>
            </a:prstGeom>
            <a:ln w="44450">
              <a:solidFill>
                <a:schemeClr val="tx2"/>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6084168" y="5275782"/>
              <a:ext cx="0" cy="915427"/>
            </a:xfrm>
            <a:prstGeom prst="line">
              <a:avLst/>
            </a:prstGeom>
            <a:ln w="44450">
              <a:solidFill>
                <a:schemeClr val="tx2"/>
              </a:solidFill>
            </a:ln>
          </p:spPr>
          <p:style>
            <a:lnRef idx="2">
              <a:schemeClr val="accent1"/>
            </a:lnRef>
            <a:fillRef idx="0">
              <a:schemeClr val="accent1"/>
            </a:fillRef>
            <a:effectRef idx="1">
              <a:schemeClr val="accent1"/>
            </a:effectRef>
            <a:fontRef idx="minor">
              <a:schemeClr val="tx1"/>
            </a:fontRef>
          </p:style>
        </p:cxnSp>
      </p:grpSp>
      <p:sp>
        <p:nvSpPr>
          <p:cNvPr id="4" name="Title 3"/>
          <p:cNvSpPr>
            <a:spLocks noGrp="1"/>
          </p:cNvSpPr>
          <p:nvPr>
            <p:ph type="title"/>
          </p:nvPr>
        </p:nvSpPr>
        <p:spPr>
          <a:xfrm>
            <a:off x="4756996" y="174145"/>
            <a:ext cx="4387003" cy="720000"/>
          </a:xfrm>
        </p:spPr>
        <p:txBody>
          <a:bodyPr/>
          <a:lstStyle/>
          <a:p>
            <a:r>
              <a:rPr lang="en-GB" dirty="0" smtClean="0"/>
              <a:t>Together with cryogenics</a:t>
            </a:r>
            <a:endParaRPr lang="en-GB" dirty="0"/>
          </a:p>
        </p:txBody>
      </p:sp>
    </p:spTree>
    <p:extLst>
      <p:ext uri="{BB962C8B-B14F-4D97-AF65-F5344CB8AC3E}">
        <p14:creationId xmlns:p14="http://schemas.microsoft.com/office/powerpoint/2010/main" val="116619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r15_120"/>
          <p:cNvPicPr>
            <a:picLocks noGrp="1" noChangeAspect="1"/>
          </p:cNvPicPr>
          <p:nvPr isPhoto="1"/>
        </p:nvPicPr>
        <p:blipFill rotWithShape="1">
          <a:blip r:embed="rId2">
            <a:lum/>
            <a:extLst>
              <a:ext uri="{28A0092B-C50C-407E-A947-70E740481C1C}">
                <a14:useLocalDpi xmlns:a14="http://schemas.microsoft.com/office/drawing/2010/main" val="0"/>
              </a:ext>
            </a:extLst>
          </a:blip>
          <a:srcRect t="9651" b="27999"/>
          <a:stretch/>
        </p:blipFill>
        <p:spPr>
          <a:xfrm>
            <a:off x="251520" y="3834591"/>
            <a:ext cx="8556623" cy="3010731"/>
          </a:xfrm>
          <a:prstGeom prst="rect">
            <a:avLst/>
          </a:prstGeom>
          <a:noFill/>
          <a:ln>
            <a:noFill/>
          </a:ln>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987" t="3145" b="4666"/>
          <a:stretch/>
        </p:blipFill>
        <p:spPr>
          <a:xfrm>
            <a:off x="1024067" y="5337"/>
            <a:ext cx="7465860" cy="4221088"/>
          </a:xfrm>
          <a:prstGeom prst="rect">
            <a:avLst/>
          </a:prstGeom>
        </p:spPr>
      </p:pic>
      <p:grpSp>
        <p:nvGrpSpPr>
          <p:cNvPr id="68" name="Group 67"/>
          <p:cNvGrpSpPr/>
          <p:nvPr/>
        </p:nvGrpSpPr>
        <p:grpSpPr>
          <a:xfrm>
            <a:off x="1414359" y="1199403"/>
            <a:ext cx="6361997" cy="2544905"/>
            <a:chOff x="1414359" y="1199403"/>
            <a:chExt cx="6361997" cy="2544905"/>
          </a:xfrm>
        </p:grpSpPr>
        <p:grpSp>
          <p:nvGrpSpPr>
            <p:cNvPr id="52" name="Group 51"/>
            <p:cNvGrpSpPr/>
            <p:nvPr/>
          </p:nvGrpSpPr>
          <p:grpSpPr>
            <a:xfrm>
              <a:off x="1414359" y="1199403"/>
              <a:ext cx="6361997" cy="2544905"/>
              <a:chOff x="1234339" y="1852764"/>
              <a:chExt cx="6361997" cy="2544905"/>
            </a:xfrm>
          </p:grpSpPr>
          <p:cxnSp>
            <p:nvCxnSpPr>
              <p:cNvPr id="41" name="Straight Connector 40"/>
              <p:cNvCxnSpPr/>
              <p:nvPr/>
            </p:nvCxnSpPr>
            <p:spPr>
              <a:xfrm>
                <a:off x="7099012" y="3407703"/>
                <a:ext cx="480843" cy="153679"/>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grpSp>
            <p:nvGrpSpPr>
              <p:cNvPr id="51" name="Group 50"/>
              <p:cNvGrpSpPr/>
              <p:nvPr/>
            </p:nvGrpSpPr>
            <p:grpSpPr>
              <a:xfrm>
                <a:off x="1234339" y="1852764"/>
                <a:ext cx="6361997" cy="2544905"/>
                <a:chOff x="1234339" y="1209981"/>
                <a:chExt cx="6361997" cy="2544905"/>
              </a:xfrm>
            </p:grpSpPr>
            <p:cxnSp>
              <p:nvCxnSpPr>
                <p:cNvPr id="32" name="Straight Connector 31"/>
                <p:cNvCxnSpPr/>
                <p:nvPr/>
              </p:nvCxnSpPr>
              <p:spPr>
                <a:xfrm flipH="1">
                  <a:off x="6459147" y="1209981"/>
                  <a:ext cx="57069" cy="2527177"/>
                </a:xfrm>
                <a:prstGeom prst="line">
                  <a:avLst/>
                </a:prstGeom>
                <a:ln w="44450">
                  <a:solidFill>
                    <a:srgbClr val="FF99FF"/>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1234339" y="1505871"/>
                  <a:ext cx="5281877" cy="2249015"/>
                </a:xfrm>
                <a:prstGeom prst="line">
                  <a:avLst/>
                </a:prstGeom>
                <a:ln w="44450">
                  <a:solidFill>
                    <a:srgbClr val="FF99FF"/>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6487681" y="3429000"/>
                  <a:ext cx="471139" cy="308158"/>
                </a:xfrm>
                <a:prstGeom prst="line">
                  <a:avLst/>
                </a:prstGeom>
                <a:ln w="44450">
                  <a:solidFill>
                    <a:srgbClr val="FF99FF"/>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a:off x="6973927" y="2924944"/>
                  <a:ext cx="622409" cy="475879"/>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092280" y="2780928"/>
                  <a:ext cx="0" cy="216024"/>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7234616" y="2826595"/>
                  <a:ext cx="0" cy="216024"/>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7336504" y="2826595"/>
                  <a:ext cx="0" cy="216024"/>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452320" y="2870983"/>
                  <a:ext cx="0" cy="216024"/>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grpSp>
        </p:grpSp>
        <p:cxnSp>
          <p:nvCxnSpPr>
            <p:cNvPr id="53" name="Straight Connector 52"/>
            <p:cNvCxnSpPr/>
            <p:nvPr/>
          </p:nvCxnSpPr>
          <p:spPr>
            <a:xfrm flipH="1">
              <a:off x="1414359" y="1277077"/>
              <a:ext cx="560696" cy="166854"/>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grpSp>
      <p:grpSp>
        <p:nvGrpSpPr>
          <p:cNvPr id="79" name="Group 78"/>
          <p:cNvGrpSpPr/>
          <p:nvPr/>
        </p:nvGrpSpPr>
        <p:grpSpPr>
          <a:xfrm>
            <a:off x="1750858" y="5220208"/>
            <a:ext cx="5759986" cy="918639"/>
            <a:chOff x="1750858" y="5220208"/>
            <a:chExt cx="5759986" cy="918639"/>
          </a:xfrm>
        </p:grpSpPr>
        <p:cxnSp>
          <p:nvCxnSpPr>
            <p:cNvPr id="63" name="Straight Connector 62"/>
            <p:cNvCxnSpPr/>
            <p:nvPr/>
          </p:nvCxnSpPr>
          <p:spPr>
            <a:xfrm flipH="1">
              <a:off x="7465151" y="5817050"/>
              <a:ext cx="12831" cy="317509"/>
            </a:xfrm>
            <a:prstGeom prst="line">
              <a:avLst/>
            </a:prstGeom>
            <a:ln w="44450">
              <a:solidFill>
                <a:srgbClr val="FF99FF"/>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2051720" y="6134559"/>
              <a:ext cx="5426263" cy="4288"/>
            </a:xfrm>
            <a:prstGeom prst="line">
              <a:avLst/>
            </a:prstGeom>
            <a:ln w="44450">
              <a:solidFill>
                <a:srgbClr val="FF99FF"/>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2051720" y="5747652"/>
              <a:ext cx="0" cy="343985"/>
            </a:xfrm>
            <a:prstGeom prst="line">
              <a:avLst/>
            </a:prstGeom>
            <a:ln w="44450">
              <a:solidFill>
                <a:srgbClr val="FF99FF"/>
              </a:solidFill>
            </a:ln>
          </p:spPr>
          <p:style>
            <a:lnRef idx="2">
              <a:schemeClr val="accent1"/>
            </a:lnRef>
            <a:fillRef idx="0">
              <a:schemeClr val="accent1"/>
            </a:fillRef>
            <a:effectRef idx="1">
              <a:schemeClr val="accent1"/>
            </a:effectRef>
            <a:fontRef idx="minor">
              <a:schemeClr val="tx1"/>
            </a:fontRef>
          </p:style>
        </p:cxnSp>
        <p:grpSp>
          <p:nvGrpSpPr>
            <p:cNvPr id="75" name="Group 74"/>
            <p:cNvGrpSpPr/>
            <p:nvPr/>
          </p:nvGrpSpPr>
          <p:grpSpPr>
            <a:xfrm>
              <a:off x="1750858" y="5220208"/>
              <a:ext cx="300862" cy="343985"/>
              <a:chOff x="1750858" y="5220208"/>
              <a:chExt cx="300862" cy="343985"/>
            </a:xfrm>
          </p:grpSpPr>
          <p:cxnSp>
            <p:nvCxnSpPr>
              <p:cNvPr id="71" name="Straight Connector 70"/>
              <p:cNvCxnSpPr/>
              <p:nvPr/>
            </p:nvCxnSpPr>
            <p:spPr>
              <a:xfrm flipV="1">
                <a:off x="2051720" y="5220208"/>
                <a:ext cx="0" cy="343985"/>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1750858" y="5229200"/>
                <a:ext cx="300862" cy="0"/>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grpSp>
        <p:grpSp>
          <p:nvGrpSpPr>
            <p:cNvPr id="76" name="Group 75"/>
            <p:cNvGrpSpPr/>
            <p:nvPr/>
          </p:nvGrpSpPr>
          <p:grpSpPr>
            <a:xfrm>
              <a:off x="7209982" y="5229200"/>
              <a:ext cx="300862" cy="343985"/>
              <a:chOff x="1750858" y="5220208"/>
              <a:chExt cx="300862" cy="343985"/>
            </a:xfrm>
          </p:grpSpPr>
          <p:cxnSp>
            <p:nvCxnSpPr>
              <p:cNvPr id="77" name="Straight Connector 76"/>
              <p:cNvCxnSpPr/>
              <p:nvPr/>
            </p:nvCxnSpPr>
            <p:spPr>
              <a:xfrm flipV="1">
                <a:off x="2051720" y="5220208"/>
                <a:ext cx="0" cy="343985"/>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1750858" y="5229200"/>
                <a:ext cx="300862" cy="0"/>
              </a:xfrm>
              <a:prstGeom prst="line">
                <a:avLst/>
              </a:prstGeom>
              <a:ln w="44450">
                <a:solidFill>
                  <a:srgbClr val="7030A0"/>
                </a:solidFill>
              </a:ln>
            </p:spPr>
            <p:style>
              <a:lnRef idx="2">
                <a:schemeClr val="accent1"/>
              </a:lnRef>
              <a:fillRef idx="0">
                <a:schemeClr val="accent1"/>
              </a:fillRef>
              <a:effectRef idx="1">
                <a:schemeClr val="accent1"/>
              </a:effectRef>
              <a:fontRef idx="minor">
                <a:schemeClr val="tx1"/>
              </a:fontRef>
            </p:style>
          </p:cxnSp>
        </p:grpSp>
      </p:grpSp>
      <p:sp>
        <p:nvSpPr>
          <p:cNvPr id="27" name="Title 3"/>
          <p:cNvSpPr txBox="1">
            <a:spLocks/>
          </p:cNvSpPr>
          <p:nvPr/>
        </p:nvSpPr>
        <p:spPr>
          <a:xfrm>
            <a:off x="4756996" y="174145"/>
            <a:ext cx="4387003"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solidFill>
                  <a:srgbClr val="7030A0"/>
                </a:solidFill>
              </a:rPr>
              <a:t>Together with crab RF</a:t>
            </a:r>
            <a:endParaRPr lang="en-GB" dirty="0">
              <a:solidFill>
                <a:srgbClr val="7030A0"/>
              </a:solidFill>
            </a:endParaRPr>
          </a:p>
        </p:txBody>
      </p:sp>
    </p:spTree>
    <p:extLst>
      <p:ext uri="{BB962C8B-B14F-4D97-AF65-F5344CB8AC3E}">
        <p14:creationId xmlns:p14="http://schemas.microsoft.com/office/powerpoint/2010/main" val="363056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cBhvr additive="base">
                                        <p:cTn id="14" dur="500" fill="hold"/>
                                        <p:tgtEl>
                                          <p:spTgt spid="79"/>
                                        </p:tgtEl>
                                        <p:attrNameLst>
                                          <p:attrName>ppt_x</p:attrName>
                                        </p:attrNameLst>
                                      </p:cBhvr>
                                      <p:tavLst>
                                        <p:tav tm="0">
                                          <p:val>
                                            <p:strVal val="#ppt_x"/>
                                          </p:val>
                                        </p:tav>
                                        <p:tav tm="100000">
                                          <p:val>
                                            <p:strVal val="#ppt_x"/>
                                          </p:val>
                                        </p:tav>
                                      </p:tavLst>
                                    </p:anim>
                                    <p:anim calcmode="lin" valueType="num">
                                      <p:cBhvr additive="base">
                                        <p:cTn id="15"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r15_120"/>
          <p:cNvPicPr>
            <a:picLocks noGrp="1" noChangeAspect="1"/>
          </p:cNvPicPr>
          <p:nvPr isPhoto="1"/>
        </p:nvPicPr>
        <p:blipFill rotWithShape="1">
          <a:blip r:embed="rId2">
            <a:lum/>
            <a:extLst>
              <a:ext uri="{28A0092B-C50C-407E-A947-70E740481C1C}">
                <a14:useLocalDpi xmlns:a14="http://schemas.microsoft.com/office/drawing/2010/main" val="0"/>
              </a:ext>
            </a:extLst>
          </a:blip>
          <a:srcRect t="9651" b="27999"/>
          <a:stretch/>
        </p:blipFill>
        <p:spPr>
          <a:xfrm>
            <a:off x="251520" y="3808165"/>
            <a:ext cx="8556623" cy="3010731"/>
          </a:xfrm>
          <a:prstGeom prst="rect">
            <a:avLst/>
          </a:prstGeom>
          <a:noFill/>
          <a:ln>
            <a:noFill/>
          </a:ln>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987" t="3145" b="4666"/>
          <a:stretch/>
        </p:blipFill>
        <p:spPr>
          <a:xfrm>
            <a:off x="1024067" y="5337"/>
            <a:ext cx="7465860" cy="4221088"/>
          </a:xfrm>
          <a:prstGeom prst="rect">
            <a:avLst/>
          </a:prstGeom>
        </p:spPr>
      </p:pic>
      <p:grpSp>
        <p:nvGrpSpPr>
          <p:cNvPr id="40" name="Group 39"/>
          <p:cNvGrpSpPr/>
          <p:nvPr/>
        </p:nvGrpSpPr>
        <p:grpSpPr>
          <a:xfrm>
            <a:off x="1454075" y="1215694"/>
            <a:ext cx="4198044" cy="1929291"/>
            <a:chOff x="1454075" y="1215694"/>
            <a:chExt cx="4198044" cy="1929291"/>
          </a:xfrm>
        </p:grpSpPr>
        <p:grpSp>
          <p:nvGrpSpPr>
            <p:cNvPr id="13" name="Group 12"/>
            <p:cNvGrpSpPr/>
            <p:nvPr/>
          </p:nvGrpSpPr>
          <p:grpSpPr>
            <a:xfrm>
              <a:off x="3867012" y="2258888"/>
              <a:ext cx="1785107" cy="886097"/>
              <a:chOff x="3867012" y="2258888"/>
              <a:chExt cx="1785107" cy="886097"/>
            </a:xfrm>
          </p:grpSpPr>
          <p:grpSp>
            <p:nvGrpSpPr>
              <p:cNvPr id="11" name="Group 10"/>
              <p:cNvGrpSpPr/>
              <p:nvPr/>
            </p:nvGrpSpPr>
            <p:grpSpPr>
              <a:xfrm>
                <a:off x="3867012" y="2258888"/>
                <a:ext cx="1713100" cy="563936"/>
                <a:chOff x="3867012" y="2276872"/>
                <a:chExt cx="1713100" cy="563936"/>
              </a:xfrm>
            </p:grpSpPr>
            <p:cxnSp>
              <p:nvCxnSpPr>
                <p:cNvPr id="9" name="Straight Connector 8"/>
                <p:cNvCxnSpPr/>
                <p:nvPr/>
              </p:nvCxnSpPr>
              <p:spPr>
                <a:xfrm>
                  <a:off x="3867012" y="2507781"/>
                  <a:ext cx="458780" cy="18762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a:off x="4644008" y="2276872"/>
                  <a:ext cx="936104" cy="504056"/>
                  <a:chOff x="4644008" y="2276872"/>
                  <a:chExt cx="936104" cy="504056"/>
                </a:xfrm>
              </p:grpSpPr>
              <p:cxnSp>
                <p:nvCxnSpPr>
                  <p:cNvPr id="21" name="Straight Connector 20"/>
                  <p:cNvCxnSpPr/>
                  <p:nvPr/>
                </p:nvCxnSpPr>
                <p:spPr>
                  <a:xfrm flipV="1">
                    <a:off x="4644008" y="2276872"/>
                    <a:ext cx="936104" cy="504056"/>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5580112" y="2276872"/>
                    <a:ext cx="0" cy="21602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sp>
              <p:nvSpPr>
                <p:cNvPr id="46" name="Rectangle 45"/>
                <p:cNvSpPr/>
                <p:nvPr/>
              </p:nvSpPr>
              <p:spPr>
                <a:xfrm>
                  <a:off x="4318805" y="2615792"/>
                  <a:ext cx="325201" cy="225016"/>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 name="Group 11"/>
              <p:cNvGrpSpPr/>
              <p:nvPr/>
            </p:nvGrpSpPr>
            <p:grpSpPr>
              <a:xfrm>
                <a:off x="4751944" y="2348880"/>
                <a:ext cx="900175" cy="796105"/>
                <a:chOff x="4751944" y="2348880"/>
                <a:chExt cx="900175" cy="796105"/>
              </a:xfrm>
            </p:grpSpPr>
            <p:grpSp>
              <p:nvGrpSpPr>
                <p:cNvPr id="57" name="Group 56"/>
                <p:cNvGrpSpPr/>
                <p:nvPr/>
              </p:nvGrpSpPr>
              <p:grpSpPr>
                <a:xfrm>
                  <a:off x="4777584" y="2348880"/>
                  <a:ext cx="874535" cy="473944"/>
                  <a:chOff x="4644008" y="2276872"/>
                  <a:chExt cx="936104" cy="504056"/>
                </a:xfrm>
              </p:grpSpPr>
              <p:cxnSp>
                <p:nvCxnSpPr>
                  <p:cNvPr id="64" name="Straight Connector 63"/>
                  <p:cNvCxnSpPr/>
                  <p:nvPr/>
                </p:nvCxnSpPr>
                <p:spPr>
                  <a:xfrm flipV="1">
                    <a:off x="4644008" y="2276872"/>
                    <a:ext cx="936104" cy="504056"/>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5580112" y="2276872"/>
                    <a:ext cx="0" cy="21602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cxnSp>
              <p:nvCxnSpPr>
                <p:cNvPr id="67" name="Straight Connector 66"/>
                <p:cNvCxnSpPr/>
                <p:nvPr/>
              </p:nvCxnSpPr>
              <p:spPr>
                <a:xfrm>
                  <a:off x="5060086" y="2957365"/>
                  <a:ext cx="458780" cy="18762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55" name="Rectangle 54"/>
                <p:cNvSpPr/>
                <p:nvPr/>
              </p:nvSpPr>
              <p:spPr>
                <a:xfrm rot="10594242">
                  <a:off x="4751944" y="2790452"/>
                  <a:ext cx="325201" cy="225016"/>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70" name="Group 69"/>
            <p:cNvGrpSpPr/>
            <p:nvPr/>
          </p:nvGrpSpPr>
          <p:grpSpPr>
            <a:xfrm>
              <a:off x="1454075" y="1215694"/>
              <a:ext cx="1490198" cy="886097"/>
              <a:chOff x="4161921" y="2258888"/>
              <a:chExt cx="1490198" cy="886097"/>
            </a:xfrm>
          </p:grpSpPr>
          <p:grpSp>
            <p:nvGrpSpPr>
              <p:cNvPr id="73" name="Group 72"/>
              <p:cNvGrpSpPr/>
              <p:nvPr/>
            </p:nvGrpSpPr>
            <p:grpSpPr>
              <a:xfrm>
                <a:off x="4161921" y="2258888"/>
                <a:ext cx="1418191" cy="563936"/>
                <a:chOff x="4161921" y="2276872"/>
                <a:chExt cx="1418191" cy="563936"/>
              </a:xfrm>
            </p:grpSpPr>
            <p:cxnSp>
              <p:nvCxnSpPr>
                <p:cNvPr id="85" name="Straight Connector 84"/>
                <p:cNvCxnSpPr/>
                <p:nvPr/>
              </p:nvCxnSpPr>
              <p:spPr>
                <a:xfrm>
                  <a:off x="4161921" y="2569983"/>
                  <a:ext cx="163871" cy="125418"/>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grpSp>
              <p:nvGrpSpPr>
                <p:cNvPr id="86" name="Group 85"/>
                <p:cNvGrpSpPr/>
                <p:nvPr/>
              </p:nvGrpSpPr>
              <p:grpSpPr>
                <a:xfrm>
                  <a:off x="4644008" y="2276872"/>
                  <a:ext cx="936104" cy="504056"/>
                  <a:chOff x="4644008" y="2276872"/>
                  <a:chExt cx="936104" cy="504056"/>
                </a:xfrm>
              </p:grpSpPr>
              <p:cxnSp>
                <p:nvCxnSpPr>
                  <p:cNvPr id="88" name="Straight Connector 87"/>
                  <p:cNvCxnSpPr/>
                  <p:nvPr/>
                </p:nvCxnSpPr>
                <p:spPr>
                  <a:xfrm flipV="1">
                    <a:off x="4644008" y="2318522"/>
                    <a:ext cx="936104" cy="462406"/>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V="1">
                    <a:off x="5580112" y="2276872"/>
                    <a:ext cx="0" cy="21602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sp>
              <p:nvSpPr>
                <p:cNvPr id="87" name="Rectangle 86"/>
                <p:cNvSpPr/>
                <p:nvPr/>
              </p:nvSpPr>
              <p:spPr>
                <a:xfrm>
                  <a:off x="4318805" y="2615792"/>
                  <a:ext cx="325201" cy="225016"/>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4" name="Group 73"/>
              <p:cNvGrpSpPr/>
              <p:nvPr/>
            </p:nvGrpSpPr>
            <p:grpSpPr>
              <a:xfrm>
                <a:off x="4751944" y="2348880"/>
                <a:ext cx="900175" cy="796105"/>
                <a:chOff x="4751944" y="2348880"/>
                <a:chExt cx="900175" cy="796105"/>
              </a:xfrm>
            </p:grpSpPr>
            <p:grpSp>
              <p:nvGrpSpPr>
                <p:cNvPr id="80" name="Group 79"/>
                <p:cNvGrpSpPr/>
                <p:nvPr/>
              </p:nvGrpSpPr>
              <p:grpSpPr>
                <a:xfrm>
                  <a:off x="4777584" y="2348880"/>
                  <a:ext cx="874535" cy="473944"/>
                  <a:chOff x="4644008" y="2276872"/>
                  <a:chExt cx="936104" cy="504056"/>
                </a:xfrm>
              </p:grpSpPr>
              <p:cxnSp>
                <p:nvCxnSpPr>
                  <p:cNvPr id="83" name="Straight Connector 82"/>
                  <p:cNvCxnSpPr/>
                  <p:nvPr/>
                </p:nvCxnSpPr>
                <p:spPr>
                  <a:xfrm flipV="1">
                    <a:off x="4644008" y="2276872"/>
                    <a:ext cx="936104" cy="504056"/>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V="1">
                    <a:off x="5580112" y="2276872"/>
                    <a:ext cx="0" cy="21602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cxnSp>
              <p:nvCxnSpPr>
                <p:cNvPr id="81" name="Straight Connector 80"/>
                <p:cNvCxnSpPr/>
                <p:nvPr/>
              </p:nvCxnSpPr>
              <p:spPr>
                <a:xfrm>
                  <a:off x="5060086" y="2957365"/>
                  <a:ext cx="458780" cy="18762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2" name="Rectangle 81"/>
                <p:cNvSpPr/>
                <p:nvPr/>
              </p:nvSpPr>
              <p:spPr>
                <a:xfrm rot="10594242">
                  <a:off x="4751944" y="2790452"/>
                  <a:ext cx="325201" cy="225016"/>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grpSp>
        <p:nvGrpSpPr>
          <p:cNvPr id="38" name="Group 37"/>
          <p:cNvGrpSpPr/>
          <p:nvPr/>
        </p:nvGrpSpPr>
        <p:grpSpPr>
          <a:xfrm>
            <a:off x="2284624" y="5211766"/>
            <a:ext cx="4447616" cy="1005334"/>
            <a:chOff x="2284624" y="5211766"/>
            <a:chExt cx="4447616" cy="1005334"/>
          </a:xfrm>
        </p:grpSpPr>
        <p:grpSp>
          <p:nvGrpSpPr>
            <p:cNvPr id="35" name="Group 34"/>
            <p:cNvGrpSpPr/>
            <p:nvPr/>
          </p:nvGrpSpPr>
          <p:grpSpPr>
            <a:xfrm>
              <a:off x="6109061" y="5238192"/>
              <a:ext cx="623179" cy="978908"/>
              <a:chOff x="6109061" y="5238192"/>
              <a:chExt cx="623179" cy="978908"/>
            </a:xfrm>
          </p:grpSpPr>
          <p:cxnSp>
            <p:nvCxnSpPr>
              <p:cNvPr id="90" name="Straight Connector 89"/>
              <p:cNvCxnSpPr/>
              <p:nvPr/>
            </p:nvCxnSpPr>
            <p:spPr>
              <a:xfrm>
                <a:off x="6372200" y="6153646"/>
                <a:ext cx="360040" cy="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91" name="Rectangle 90"/>
              <p:cNvSpPr/>
              <p:nvPr/>
            </p:nvSpPr>
            <p:spPr>
              <a:xfrm rot="10800000">
                <a:off x="6211395" y="6104592"/>
                <a:ext cx="187624" cy="112508"/>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2" name="Straight Connector 91"/>
              <p:cNvCxnSpPr/>
              <p:nvPr/>
            </p:nvCxnSpPr>
            <p:spPr>
              <a:xfrm flipV="1">
                <a:off x="6109061" y="5238192"/>
                <a:ext cx="3256" cy="92265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a:endCxn id="91" idx="3"/>
              </p:cNvCxnSpPr>
              <p:nvPr/>
            </p:nvCxnSpPr>
            <p:spPr>
              <a:xfrm>
                <a:off x="6129363" y="6153646"/>
                <a:ext cx="82032" cy="7200"/>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grpSp>
          <p:nvGrpSpPr>
            <p:cNvPr id="94" name="Group 93"/>
            <p:cNvGrpSpPr/>
            <p:nvPr/>
          </p:nvGrpSpPr>
          <p:grpSpPr>
            <a:xfrm flipH="1">
              <a:off x="5316927" y="5238192"/>
              <a:ext cx="742595" cy="978908"/>
              <a:chOff x="6109061" y="5238192"/>
              <a:chExt cx="623179" cy="978908"/>
            </a:xfrm>
          </p:grpSpPr>
          <p:cxnSp>
            <p:nvCxnSpPr>
              <p:cNvPr id="95" name="Straight Connector 94"/>
              <p:cNvCxnSpPr/>
              <p:nvPr/>
            </p:nvCxnSpPr>
            <p:spPr>
              <a:xfrm>
                <a:off x="6372200" y="6153646"/>
                <a:ext cx="360040" cy="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96" name="Rectangle 95"/>
              <p:cNvSpPr/>
              <p:nvPr/>
            </p:nvSpPr>
            <p:spPr>
              <a:xfrm rot="10800000">
                <a:off x="6211395" y="6104592"/>
                <a:ext cx="187624" cy="112508"/>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7" name="Straight Connector 96"/>
              <p:cNvCxnSpPr/>
              <p:nvPr/>
            </p:nvCxnSpPr>
            <p:spPr>
              <a:xfrm flipV="1">
                <a:off x="6109061" y="5238192"/>
                <a:ext cx="3256" cy="92265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a:endCxn id="96" idx="3"/>
              </p:cNvCxnSpPr>
              <p:nvPr/>
            </p:nvCxnSpPr>
            <p:spPr>
              <a:xfrm>
                <a:off x="6129363" y="6153646"/>
                <a:ext cx="82032" cy="7200"/>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2284624" y="5211766"/>
              <a:ext cx="1415313" cy="978908"/>
              <a:chOff x="5469327" y="5390592"/>
              <a:chExt cx="1415313" cy="978908"/>
            </a:xfrm>
          </p:grpSpPr>
          <p:grpSp>
            <p:nvGrpSpPr>
              <p:cNvPr id="99" name="Group 98"/>
              <p:cNvGrpSpPr/>
              <p:nvPr/>
            </p:nvGrpSpPr>
            <p:grpSpPr>
              <a:xfrm>
                <a:off x="6261461" y="5390592"/>
                <a:ext cx="623179" cy="978908"/>
                <a:chOff x="6109061" y="5238192"/>
                <a:chExt cx="623179" cy="978908"/>
              </a:xfrm>
            </p:grpSpPr>
            <p:cxnSp>
              <p:nvCxnSpPr>
                <p:cNvPr id="100" name="Straight Connector 99"/>
                <p:cNvCxnSpPr/>
                <p:nvPr/>
              </p:nvCxnSpPr>
              <p:spPr>
                <a:xfrm>
                  <a:off x="6372200" y="6153646"/>
                  <a:ext cx="360040" cy="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01" name="Rectangle 100"/>
                <p:cNvSpPr/>
                <p:nvPr/>
              </p:nvSpPr>
              <p:spPr>
                <a:xfrm rot="10800000">
                  <a:off x="6211395" y="6104592"/>
                  <a:ext cx="187624" cy="112508"/>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2" name="Straight Connector 101"/>
                <p:cNvCxnSpPr/>
                <p:nvPr/>
              </p:nvCxnSpPr>
              <p:spPr>
                <a:xfrm flipV="1">
                  <a:off x="6109061" y="5238192"/>
                  <a:ext cx="3256" cy="92265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103" name="Straight Connector 102"/>
                <p:cNvCxnSpPr>
                  <a:endCxn id="101" idx="3"/>
                </p:cNvCxnSpPr>
                <p:nvPr/>
              </p:nvCxnSpPr>
              <p:spPr>
                <a:xfrm>
                  <a:off x="6129363" y="6153646"/>
                  <a:ext cx="82032" cy="7200"/>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grpSp>
            <p:nvGrpSpPr>
              <p:cNvPr id="104" name="Group 103"/>
              <p:cNvGrpSpPr/>
              <p:nvPr/>
            </p:nvGrpSpPr>
            <p:grpSpPr>
              <a:xfrm flipH="1">
                <a:off x="5469327" y="5390592"/>
                <a:ext cx="742595" cy="978908"/>
                <a:chOff x="6109061" y="5238192"/>
                <a:chExt cx="623179" cy="978908"/>
              </a:xfrm>
            </p:grpSpPr>
            <p:cxnSp>
              <p:nvCxnSpPr>
                <p:cNvPr id="105" name="Straight Connector 104"/>
                <p:cNvCxnSpPr/>
                <p:nvPr/>
              </p:nvCxnSpPr>
              <p:spPr>
                <a:xfrm>
                  <a:off x="6372200" y="6153646"/>
                  <a:ext cx="360040" cy="0"/>
                </a:xfrm>
                <a:prstGeom prst="line">
                  <a:avLst/>
                </a:prstGeom>
                <a:ln w="44450">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06" name="Rectangle 105"/>
                <p:cNvSpPr/>
                <p:nvPr/>
              </p:nvSpPr>
              <p:spPr>
                <a:xfrm rot="10800000">
                  <a:off x="6211395" y="6104592"/>
                  <a:ext cx="187624" cy="112508"/>
                </a:xfrm>
                <a:prstGeom prst="rect">
                  <a:avLst/>
                </a:prstGeom>
                <a:gradFill>
                  <a:gsLst>
                    <a:gs pos="0">
                      <a:srgbClr val="FF0000"/>
                    </a:gs>
                    <a:gs pos="100000">
                      <a:schemeClr val="accent3">
                        <a:lumMod val="40000"/>
                        <a:lumOff val="60000"/>
                      </a:schemeClr>
                    </a:gs>
                  </a:gsLst>
                  <a:lin ang="6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7" name="Straight Connector 106"/>
                <p:cNvCxnSpPr/>
                <p:nvPr/>
              </p:nvCxnSpPr>
              <p:spPr>
                <a:xfrm flipV="1">
                  <a:off x="6109061" y="5238192"/>
                  <a:ext cx="3256" cy="922654"/>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108" name="Straight Connector 107"/>
                <p:cNvCxnSpPr>
                  <a:endCxn id="106" idx="3"/>
                </p:cNvCxnSpPr>
                <p:nvPr/>
              </p:nvCxnSpPr>
              <p:spPr>
                <a:xfrm>
                  <a:off x="6129363" y="6153646"/>
                  <a:ext cx="82032" cy="7200"/>
                </a:xfrm>
                <a:prstGeom prst="line">
                  <a:avLst/>
                </a:prstGeom>
                <a:ln w="4445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grpSp>
      </p:grpSp>
      <p:sp>
        <p:nvSpPr>
          <p:cNvPr id="53" name="Title 3"/>
          <p:cNvSpPr txBox="1">
            <a:spLocks/>
          </p:cNvSpPr>
          <p:nvPr/>
        </p:nvSpPr>
        <p:spPr>
          <a:xfrm>
            <a:off x="4756996" y="174145"/>
            <a:ext cx="4387003"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solidFill>
                  <a:schemeClr val="accent2">
                    <a:lumMod val="60000"/>
                    <a:lumOff val="40000"/>
                  </a:schemeClr>
                </a:solidFill>
              </a:rPr>
              <a:t>Powering syste</a:t>
            </a:r>
            <a:r>
              <a:rPr lang="en-GB" dirty="0">
                <a:solidFill>
                  <a:schemeClr val="accent2">
                    <a:lumMod val="60000"/>
                    <a:lumOff val="40000"/>
                  </a:schemeClr>
                </a:solidFill>
              </a:rPr>
              <a:t>m</a:t>
            </a:r>
          </a:p>
        </p:txBody>
      </p:sp>
    </p:spTree>
    <p:extLst>
      <p:ext uri="{BB962C8B-B14F-4D97-AF65-F5344CB8AC3E}">
        <p14:creationId xmlns:p14="http://schemas.microsoft.com/office/powerpoint/2010/main" val="3981871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ppt_x"/>
                                          </p:val>
                                        </p:tav>
                                        <p:tav tm="100000">
                                          <p:val>
                                            <p:strVal val="#ppt_x"/>
                                          </p:val>
                                        </p:tav>
                                      </p:tavLst>
                                    </p:anim>
                                    <p:anim calcmode="lin" valueType="num">
                                      <p:cBhvr additive="base">
                                        <p:cTn id="1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612000" y="764704"/>
            <a:ext cx="7920000" cy="5361459"/>
          </a:xfrm>
        </p:spPr>
        <p:txBody>
          <a:bodyPr/>
          <a:lstStyle/>
          <a:p>
            <a:r>
              <a:rPr lang="en-GB" dirty="0" smtClean="0"/>
              <a:t>The environment and the integration objectives</a:t>
            </a:r>
          </a:p>
          <a:p>
            <a:r>
              <a:rPr lang="en-GB" dirty="0" smtClean="0"/>
              <a:t>The 11 T at Point 7</a:t>
            </a:r>
          </a:p>
          <a:p>
            <a:r>
              <a:rPr lang="en-GB" dirty="0" smtClean="0"/>
              <a:t>Point 1 and Point 5</a:t>
            </a:r>
            <a:endParaRPr lang="en-GB" dirty="0"/>
          </a:p>
          <a:p>
            <a:pPr lvl="1"/>
            <a:r>
              <a:rPr lang="en-GB" dirty="0" smtClean="0"/>
              <a:t>The adopted approach and the related constraints</a:t>
            </a:r>
          </a:p>
          <a:p>
            <a:pPr lvl="1"/>
            <a:r>
              <a:rPr lang="en-GB" dirty="0" smtClean="0"/>
              <a:t>General view of the underground integration of the powering system</a:t>
            </a:r>
          </a:p>
          <a:p>
            <a:pPr lvl="2"/>
            <a:r>
              <a:rPr lang="en-GB" dirty="0" smtClean="0"/>
              <a:t>“Technical service” side</a:t>
            </a:r>
          </a:p>
          <a:p>
            <a:pPr lvl="2"/>
            <a:r>
              <a:rPr lang="en-GB" dirty="0" smtClean="0"/>
              <a:t>“Machine” side</a:t>
            </a:r>
          </a:p>
          <a:p>
            <a:pPr lvl="1"/>
            <a:r>
              <a:rPr lang="en-GB" dirty="0" smtClean="0"/>
              <a:t>Initial consideration on the protection system</a:t>
            </a:r>
          </a:p>
          <a:p>
            <a:pPr lvl="1"/>
            <a:r>
              <a:rPr lang="en-GB" dirty="0" smtClean="0"/>
              <a:t>Installation constraints </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6755552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49" y="1052736"/>
            <a:ext cx="9144000" cy="5160109"/>
          </a:xfrm>
          <a:prstGeom prst="rect">
            <a:avLst/>
          </a:prstGeom>
        </p:spPr>
      </p:pic>
      <p:sp>
        <p:nvSpPr>
          <p:cNvPr id="3" name="Title 2"/>
          <p:cNvSpPr>
            <a:spLocks noGrp="1"/>
          </p:cNvSpPr>
          <p:nvPr>
            <p:ph type="title"/>
          </p:nvPr>
        </p:nvSpPr>
        <p:spPr/>
        <p:txBody>
          <a:bodyPr/>
          <a:lstStyle/>
          <a:p>
            <a:r>
              <a:rPr lang="en-GB" dirty="0" smtClean="0"/>
              <a:t>Hl-LHC machine: from Q1 to DFM</a:t>
            </a:r>
            <a:endParaRPr lang="en-GB" dirty="0"/>
          </a:p>
        </p:txBody>
      </p:sp>
      <p:sp>
        <p:nvSpPr>
          <p:cNvPr id="4" name="TextBox 3"/>
          <p:cNvSpPr txBox="1"/>
          <p:nvPr/>
        </p:nvSpPr>
        <p:spPr>
          <a:xfrm rot="20856126">
            <a:off x="6990074" y="4221088"/>
            <a:ext cx="492443" cy="369332"/>
          </a:xfrm>
          <a:prstGeom prst="rect">
            <a:avLst/>
          </a:prstGeom>
          <a:noFill/>
        </p:spPr>
        <p:txBody>
          <a:bodyPr wrap="none" rtlCol="0">
            <a:spAutoFit/>
          </a:bodyPr>
          <a:lstStyle/>
          <a:p>
            <a:r>
              <a:rPr lang="en-GB" b="1" i="1" dirty="0" smtClean="0"/>
              <a:t>Q1</a:t>
            </a:r>
            <a:endParaRPr lang="en-GB" b="1" i="1" dirty="0"/>
          </a:p>
        </p:txBody>
      </p:sp>
      <p:sp>
        <p:nvSpPr>
          <p:cNvPr id="5" name="TextBox 4"/>
          <p:cNvSpPr txBox="1"/>
          <p:nvPr/>
        </p:nvSpPr>
        <p:spPr>
          <a:xfrm rot="20808033">
            <a:off x="6300192" y="4293096"/>
            <a:ext cx="620683" cy="369332"/>
          </a:xfrm>
          <a:prstGeom prst="rect">
            <a:avLst/>
          </a:prstGeom>
          <a:noFill/>
        </p:spPr>
        <p:txBody>
          <a:bodyPr wrap="none" rtlCol="0">
            <a:spAutoFit/>
          </a:bodyPr>
          <a:lstStyle/>
          <a:p>
            <a:r>
              <a:rPr lang="en-GB" b="1" i="1" dirty="0" smtClean="0"/>
              <a:t>Q2a</a:t>
            </a:r>
            <a:endParaRPr lang="en-GB" b="1" i="1" dirty="0"/>
          </a:p>
        </p:txBody>
      </p:sp>
      <p:sp>
        <p:nvSpPr>
          <p:cNvPr id="6" name="TextBox 5"/>
          <p:cNvSpPr txBox="1"/>
          <p:nvPr/>
        </p:nvSpPr>
        <p:spPr>
          <a:xfrm rot="20891856">
            <a:off x="5617996" y="4445496"/>
            <a:ext cx="633507" cy="369332"/>
          </a:xfrm>
          <a:prstGeom prst="rect">
            <a:avLst/>
          </a:prstGeom>
          <a:noFill/>
        </p:spPr>
        <p:txBody>
          <a:bodyPr wrap="none" rtlCol="0">
            <a:spAutoFit/>
          </a:bodyPr>
          <a:lstStyle/>
          <a:p>
            <a:r>
              <a:rPr lang="en-GB" b="1" i="1" dirty="0" smtClean="0"/>
              <a:t>Q2b</a:t>
            </a:r>
            <a:endParaRPr lang="en-GB" b="1" i="1" dirty="0"/>
          </a:p>
        </p:txBody>
      </p:sp>
      <p:sp>
        <p:nvSpPr>
          <p:cNvPr id="7" name="TextBox 6"/>
          <p:cNvSpPr txBox="1"/>
          <p:nvPr/>
        </p:nvSpPr>
        <p:spPr>
          <a:xfrm rot="20805482">
            <a:off x="4928114" y="4616830"/>
            <a:ext cx="492443" cy="369332"/>
          </a:xfrm>
          <a:prstGeom prst="rect">
            <a:avLst/>
          </a:prstGeom>
          <a:noFill/>
        </p:spPr>
        <p:txBody>
          <a:bodyPr wrap="none" rtlCol="0">
            <a:spAutoFit/>
          </a:bodyPr>
          <a:lstStyle/>
          <a:p>
            <a:r>
              <a:rPr lang="en-GB" b="1" i="1" dirty="0" smtClean="0"/>
              <a:t>Q3</a:t>
            </a:r>
            <a:endParaRPr lang="en-GB" b="1" i="1" dirty="0"/>
          </a:p>
        </p:txBody>
      </p:sp>
      <p:sp>
        <p:nvSpPr>
          <p:cNvPr id="8" name="TextBox 7"/>
          <p:cNvSpPr txBox="1"/>
          <p:nvPr/>
        </p:nvSpPr>
        <p:spPr>
          <a:xfrm rot="20747751">
            <a:off x="4139952" y="4875531"/>
            <a:ext cx="505267" cy="369332"/>
          </a:xfrm>
          <a:prstGeom prst="rect">
            <a:avLst/>
          </a:prstGeom>
          <a:noFill/>
        </p:spPr>
        <p:txBody>
          <a:bodyPr wrap="none" rtlCol="0">
            <a:spAutoFit/>
          </a:bodyPr>
          <a:lstStyle/>
          <a:p>
            <a:r>
              <a:rPr lang="en-GB" b="1" i="1" dirty="0" smtClean="0"/>
              <a:t>CP</a:t>
            </a:r>
            <a:endParaRPr lang="en-GB" b="1" i="1" dirty="0"/>
          </a:p>
        </p:txBody>
      </p:sp>
      <p:sp>
        <p:nvSpPr>
          <p:cNvPr id="9" name="TextBox 8"/>
          <p:cNvSpPr txBox="1"/>
          <p:nvPr/>
        </p:nvSpPr>
        <p:spPr>
          <a:xfrm rot="20569521">
            <a:off x="3660334" y="4949380"/>
            <a:ext cx="479618" cy="369332"/>
          </a:xfrm>
          <a:prstGeom prst="rect">
            <a:avLst/>
          </a:prstGeom>
          <a:noFill/>
        </p:spPr>
        <p:txBody>
          <a:bodyPr wrap="none" rtlCol="0">
            <a:spAutoFit/>
          </a:bodyPr>
          <a:lstStyle/>
          <a:p>
            <a:r>
              <a:rPr lang="en-GB" b="1" i="1" dirty="0" smtClean="0"/>
              <a:t>D1</a:t>
            </a:r>
            <a:endParaRPr lang="en-GB" b="1" i="1" dirty="0"/>
          </a:p>
        </p:txBody>
      </p:sp>
      <p:sp>
        <p:nvSpPr>
          <p:cNvPr id="10" name="TextBox 9"/>
          <p:cNvSpPr txBox="1"/>
          <p:nvPr/>
        </p:nvSpPr>
        <p:spPr>
          <a:xfrm rot="20667193">
            <a:off x="2957708" y="5147900"/>
            <a:ext cx="646331" cy="369332"/>
          </a:xfrm>
          <a:prstGeom prst="rect">
            <a:avLst/>
          </a:prstGeom>
          <a:noFill/>
        </p:spPr>
        <p:txBody>
          <a:bodyPr wrap="none" rtlCol="0">
            <a:spAutoFit/>
          </a:bodyPr>
          <a:lstStyle/>
          <a:p>
            <a:r>
              <a:rPr lang="en-GB" b="1" i="1" dirty="0"/>
              <a:t>D</a:t>
            </a:r>
            <a:r>
              <a:rPr lang="en-GB" b="1" i="1" dirty="0" smtClean="0"/>
              <a:t>FX</a:t>
            </a:r>
            <a:endParaRPr lang="en-GB" b="1" i="1" dirty="0"/>
          </a:p>
        </p:txBody>
      </p:sp>
      <p:sp>
        <p:nvSpPr>
          <p:cNvPr id="11" name="TextBox 10"/>
          <p:cNvSpPr txBox="1"/>
          <p:nvPr/>
        </p:nvSpPr>
        <p:spPr>
          <a:xfrm rot="20709473">
            <a:off x="2123728" y="5225773"/>
            <a:ext cx="684803" cy="369332"/>
          </a:xfrm>
          <a:prstGeom prst="rect">
            <a:avLst/>
          </a:prstGeom>
          <a:noFill/>
        </p:spPr>
        <p:txBody>
          <a:bodyPr wrap="none" rtlCol="0">
            <a:spAutoFit/>
          </a:bodyPr>
          <a:lstStyle/>
          <a:p>
            <a:r>
              <a:rPr lang="en-GB" b="1" i="1" dirty="0" smtClean="0"/>
              <a:t>DFM</a:t>
            </a:r>
            <a:endParaRPr lang="en-GB" b="1" i="1" dirty="0"/>
          </a:p>
        </p:txBody>
      </p:sp>
    </p:spTree>
    <p:extLst>
      <p:ext uri="{BB962C8B-B14F-4D97-AF65-F5344CB8AC3E}">
        <p14:creationId xmlns:p14="http://schemas.microsoft.com/office/powerpoint/2010/main" val="1261911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36712"/>
            <a:ext cx="9129284" cy="5151804"/>
          </a:xfrm>
          <a:prstGeom prst="rect">
            <a:avLst/>
          </a:prstGeom>
        </p:spPr>
      </p:pic>
      <p:cxnSp>
        <p:nvCxnSpPr>
          <p:cNvPr id="4" name="Straight Connector 3"/>
          <p:cNvCxnSpPr/>
          <p:nvPr/>
        </p:nvCxnSpPr>
        <p:spPr>
          <a:xfrm flipH="1">
            <a:off x="107504" y="3738344"/>
            <a:ext cx="7992888" cy="1728192"/>
          </a:xfrm>
          <a:prstGeom prst="line">
            <a:avLst/>
          </a:prstGeom>
          <a:ln w="41275">
            <a:solidFill>
              <a:schemeClr val="accent2">
                <a:lumMod val="60000"/>
                <a:lumOff val="40000"/>
              </a:schemeClr>
            </a:solidFill>
            <a:prstDash val="dash"/>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rot="20495240">
            <a:off x="8534792" y="3645024"/>
            <a:ext cx="646331" cy="369332"/>
          </a:xfrm>
          <a:prstGeom prst="rect">
            <a:avLst/>
          </a:prstGeom>
          <a:noFill/>
        </p:spPr>
        <p:txBody>
          <a:bodyPr wrap="none" rtlCol="0">
            <a:spAutoFit/>
          </a:bodyPr>
          <a:lstStyle/>
          <a:p>
            <a:r>
              <a:rPr lang="en-GB" b="1" i="1" dirty="0"/>
              <a:t>D</a:t>
            </a:r>
            <a:r>
              <a:rPr lang="en-GB" b="1" i="1" dirty="0" smtClean="0"/>
              <a:t>FX</a:t>
            </a:r>
            <a:endParaRPr lang="en-GB" b="1" i="1" dirty="0"/>
          </a:p>
        </p:txBody>
      </p:sp>
      <p:sp>
        <p:nvSpPr>
          <p:cNvPr id="6" name="TextBox 5"/>
          <p:cNvSpPr txBox="1"/>
          <p:nvPr/>
        </p:nvSpPr>
        <p:spPr>
          <a:xfrm rot="20784716">
            <a:off x="7975191" y="3738344"/>
            <a:ext cx="684803" cy="369332"/>
          </a:xfrm>
          <a:prstGeom prst="rect">
            <a:avLst/>
          </a:prstGeom>
          <a:noFill/>
        </p:spPr>
        <p:txBody>
          <a:bodyPr wrap="none" rtlCol="0">
            <a:spAutoFit/>
          </a:bodyPr>
          <a:lstStyle/>
          <a:p>
            <a:r>
              <a:rPr lang="en-GB" b="1" i="1" dirty="0" smtClean="0"/>
              <a:t>DFM</a:t>
            </a:r>
            <a:endParaRPr lang="en-GB" b="1" i="1" dirty="0"/>
          </a:p>
        </p:txBody>
      </p:sp>
      <p:sp>
        <p:nvSpPr>
          <p:cNvPr id="7" name="TextBox 6"/>
          <p:cNvSpPr txBox="1"/>
          <p:nvPr/>
        </p:nvSpPr>
        <p:spPr>
          <a:xfrm rot="20759161">
            <a:off x="3779912" y="4725144"/>
            <a:ext cx="479618" cy="369332"/>
          </a:xfrm>
          <a:prstGeom prst="rect">
            <a:avLst/>
          </a:prstGeom>
          <a:noFill/>
        </p:spPr>
        <p:txBody>
          <a:bodyPr wrap="none" rtlCol="0">
            <a:spAutoFit/>
          </a:bodyPr>
          <a:lstStyle/>
          <a:p>
            <a:r>
              <a:rPr lang="en-GB" b="1" i="1" dirty="0" smtClean="0"/>
              <a:t>D2</a:t>
            </a:r>
            <a:endParaRPr lang="en-GB" b="1" i="1" dirty="0"/>
          </a:p>
        </p:txBody>
      </p:sp>
      <p:sp>
        <p:nvSpPr>
          <p:cNvPr id="8" name="TextBox 7"/>
          <p:cNvSpPr txBox="1"/>
          <p:nvPr/>
        </p:nvSpPr>
        <p:spPr>
          <a:xfrm rot="20839212">
            <a:off x="63942" y="5542859"/>
            <a:ext cx="492443" cy="369332"/>
          </a:xfrm>
          <a:prstGeom prst="rect">
            <a:avLst/>
          </a:prstGeom>
          <a:noFill/>
        </p:spPr>
        <p:txBody>
          <a:bodyPr wrap="none" rtlCol="0">
            <a:spAutoFit/>
          </a:bodyPr>
          <a:lstStyle/>
          <a:p>
            <a:r>
              <a:rPr lang="en-GB" b="1" i="1" dirty="0" smtClean="0"/>
              <a:t>Q4</a:t>
            </a:r>
            <a:endParaRPr lang="en-GB" b="1" i="1" dirty="0"/>
          </a:p>
        </p:txBody>
      </p:sp>
      <p:sp>
        <p:nvSpPr>
          <p:cNvPr id="9" name="TextBox 8"/>
          <p:cNvSpPr txBox="1"/>
          <p:nvPr/>
        </p:nvSpPr>
        <p:spPr>
          <a:xfrm rot="20773688">
            <a:off x="1076183" y="5255545"/>
            <a:ext cx="1762021" cy="369332"/>
          </a:xfrm>
          <a:prstGeom prst="rect">
            <a:avLst/>
          </a:prstGeom>
          <a:noFill/>
        </p:spPr>
        <p:txBody>
          <a:bodyPr wrap="none" rtlCol="0">
            <a:spAutoFit/>
          </a:bodyPr>
          <a:lstStyle/>
          <a:p>
            <a:r>
              <a:rPr lang="en-GB" b="1" i="1" dirty="0" smtClean="0">
                <a:solidFill>
                  <a:srgbClr val="7030A0"/>
                </a:solidFill>
              </a:rPr>
              <a:t>CRAB cavities</a:t>
            </a:r>
            <a:endParaRPr lang="en-GB" b="1" i="1" dirty="0">
              <a:solidFill>
                <a:srgbClr val="7030A0"/>
              </a:solidFill>
            </a:endParaRPr>
          </a:p>
        </p:txBody>
      </p:sp>
      <p:sp>
        <p:nvSpPr>
          <p:cNvPr id="10" name="Titl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Hl-LHC machine: from DFX to Q4</a:t>
            </a:r>
            <a:endParaRPr lang="en-GB" dirty="0"/>
          </a:p>
        </p:txBody>
      </p:sp>
    </p:spTree>
    <p:extLst>
      <p:ext uri="{BB962C8B-B14F-4D97-AF65-F5344CB8AC3E}">
        <p14:creationId xmlns:p14="http://schemas.microsoft.com/office/powerpoint/2010/main" val="328201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16" y="1517556"/>
            <a:ext cx="9129284" cy="5151804"/>
          </a:xfrm>
          <a:prstGeom prst="rect">
            <a:avLst/>
          </a:prstGeom>
        </p:spPr>
      </p:pic>
      <p:cxnSp>
        <p:nvCxnSpPr>
          <p:cNvPr id="4" name="Straight Connector 3"/>
          <p:cNvCxnSpPr/>
          <p:nvPr/>
        </p:nvCxnSpPr>
        <p:spPr>
          <a:xfrm flipH="1">
            <a:off x="4067944" y="3585250"/>
            <a:ext cx="5076056" cy="792088"/>
          </a:xfrm>
          <a:prstGeom prst="line">
            <a:avLst/>
          </a:prstGeom>
          <a:ln w="41275">
            <a:solidFill>
              <a:schemeClr val="accent2">
                <a:lumMod val="60000"/>
                <a:lumOff val="40000"/>
              </a:schemeClr>
            </a:solidFill>
            <a:prstDash val="dash"/>
          </a:ln>
        </p:spPr>
        <p:style>
          <a:lnRef idx="2">
            <a:schemeClr val="accent1"/>
          </a:lnRef>
          <a:fillRef idx="0">
            <a:schemeClr val="accent1"/>
          </a:fillRef>
          <a:effectRef idx="1">
            <a:schemeClr val="accent1"/>
          </a:effectRef>
          <a:fontRef idx="minor">
            <a:schemeClr val="tx1"/>
          </a:fontRef>
        </p:style>
      </p:cxnSp>
      <p:sp>
        <p:nvSpPr>
          <p:cNvPr id="8" name="Trapezoid 7"/>
          <p:cNvSpPr/>
          <p:nvPr/>
        </p:nvSpPr>
        <p:spPr>
          <a:xfrm rot="16200000">
            <a:off x="3723987" y="4242365"/>
            <a:ext cx="576064" cy="184015"/>
          </a:xfrm>
          <a:prstGeom prst="trapezoid">
            <a:avLst/>
          </a:prstGeom>
          <a:gradFill>
            <a:gsLst>
              <a:gs pos="0">
                <a:schemeClr val="tx2">
                  <a:alpha val="2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rot="21303557">
            <a:off x="6765576" y="3908792"/>
            <a:ext cx="492443" cy="369332"/>
          </a:xfrm>
          <a:prstGeom prst="rect">
            <a:avLst/>
          </a:prstGeom>
          <a:noFill/>
        </p:spPr>
        <p:txBody>
          <a:bodyPr wrap="none" rtlCol="0">
            <a:spAutoFit/>
          </a:bodyPr>
          <a:lstStyle/>
          <a:p>
            <a:r>
              <a:rPr lang="en-GB" b="1" i="1" dirty="0" smtClean="0"/>
              <a:t>Q4</a:t>
            </a:r>
            <a:endParaRPr lang="en-GB" b="1" i="1" dirty="0"/>
          </a:p>
        </p:txBody>
      </p:sp>
      <p:sp>
        <p:nvSpPr>
          <p:cNvPr id="6" name="TextBox 5"/>
          <p:cNvSpPr txBox="1"/>
          <p:nvPr/>
        </p:nvSpPr>
        <p:spPr>
          <a:xfrm rot="20976956">
            <a:off x="7561727" y="3776173"/>
            <a:ext cx="1031051" cy="646331"/>
          </a:xfrm>
          <a:prstGeom prst="rect">
            <a:avLst/>
          </a:prstGeom>
          <a:noFill/>
        </p:spPr>
        <p:txBody>
          <a:bodyPr wrap="none" rtlCol="0">
            <a:spAutoFit/>
          </a:bodyPr>
          <a:lstStyle/>
          <a:p>
            <a:r>
              <a:rPr lang="en-GB" b="1" i="1" dirty="0" smtClean="0">
                <a:solidFill>
                  <a:srgbClr val="7030A0"/>
                </a:solidFill>
              </a:rPr>
              <a:t>CRAB </a:t>
            </a:r>
          </a:p>
          <a:p>
            <a:r>
              <a:rPr lang="en-GB" b="1" i="1" dirty="0" smtClean="0">
                <a:solidFill>
                  <a:srgbClr val="7030A0"/>
                </a:solidFill>
              </a:rPr>
              <a:t>cavities</a:t>
            </a:r>
            <a:endParaRPr lang="en-GB" b="1" i="1" dirty="0">
              <a:solidFill>
                <a:srgbClr val="7030A0"/>
              </a:solidFill>
            </a:endParaRPr>
          </a:p>
        </p:txBody>
      </p:sp>
      <p:sp>
        <p:nvSpPr>
          <p:cNvPr id="9" name="TextBox 8"/>
          <p:cNvSpPr txBox="1"/>
          <p:nvPr/>
        </p:nvSpPr>
        <p:spPr>
          <a:xfrm rot="21199659">
            <a:off x="8516719" y="3693868"/>
            <a:ext cx="479618" cy="369332"/>
          </a:xfrm>
          <a:prstGeom prst="rect">
            <a:avLst/>
          </a:prstGeom>
          <a:noFill/>
        </p:spPr>
        <p:txBody>
          <a:bodyPr wrap="none" rtlCol="0">
            <a:spAutoFit/>
          </a:bodyPr>
          <a:lstStyle/>
          <a:p>
            <a:r>
              <a:rPr lang="en-GB" b="1" i="1" dirty="0" smtClean="0"/>
              <a:t>D2</a:t>
            </a:r>
            <a:endParaRPr lang="en-GB" b="1" i="1" dirty="0"/>
          </a:p>
        </p:txBody>
      </p:sp>
      <p:sp>
        <p:nvSpPr>
          <p:cNvPr id="10" name="TextBox 9"/>
          <p:cNvSpPr txBox="1"/>
          <p:nvPr/>
        </p:nvSpPr>
        <p:spPr>
          <a:xfrm rot="21171772">
            <a:off x="5260654" y="4245858"/>
            <a:ext cx="492443" cy="369332"/>
          </a:xfrm>
          <a:prstGeom prst="rect">
            <a:avLst/>
          </a:prstGeom>
          <a:noFill/>
        </p:spPr>
        <p:txBody>
          <a:bodyPr wrap="none" rtlCol="0">
            <a:spAutoFit/>
          </a:bodyPr>
          <a:lstStyle/>
          <a:p>
            <a:r>
              <a:rPr lang="en-GB" b="1" i="1" dirty="0" smtClean="0"/>
              <a:t>Q5</a:t>
            </a:r>
            <a:endParaRPr lang="en-GB" b="1" i="1" dirty="0"/>
          </a:p>
        </p:txBody>
      </p:sp>
      <p:sp>
        <p:nvSpPr>
          <p:cNvPr id="11" name="TextBox 10"/>
          <p:cNvSpPr txBox="1"/>
          <p:nvPr/>
        </p:nvSpPr>
        <p:spPr>
          <a:xfrm rot="21192872">
            <a:off x="4117823" y="4348894"/>
            <a:ext cx="492443" cy="369332"/>
          </a:xfrm>
          <a:prstGeom prst="rect">
            <a:avLst/>
          </a:prstGeom>
          <a:noFill/>
        </p:spPr>
        <p:txBody>
          <a:bodyPr wrap="none" rtlCol="0">
            <a:spAutoFit/>
          </a:bodyPr>
          <a:lstStyle/>
          <a:p>
            <a:r>
              <a:rPr lang="en-GB" b="1" i="1" dirty="0" smtClean="0"/>
              <a:t>Q6</a:t>
            </a:r>
            <a:endParaRPr lang="en-GB" b="1" i="1" dirty="0"/>
          </a:p>
        </p:txBody>
      </p:sp>
      <p:sp>
        <p:nvSpPr>
          <p:cNvPr id="12" name="TextBox 11"/>
          <p:cNvSpPr txBox="1"/>
          <p:nvPr/>
        </p:nvSpPr>
        <p:spPr>
          <a:xfrm rot="20962566">
            <a:off x="2994691" y="4573945"/>
            <a:ext cx="886716" cy="461665"/>
          </a:xfrm>
          <a:prstGeom prst="rect">
            <a:avLst/>
          </a:prstGeom>
          <a:noFill/>
        </p:spPr>
        <p:txBody>
          <a:bodyPr wrap="square" rtlCol="0">
            <a:spAutoFit/>
          </a:bodyPr>
          <a:lstStyle/>
          <a:p>
            <a:r>
              <a:rPr lang="en-GB" sz="2400" b="1" i="1" dirty="0" smtClean="0">
                <a:solidFill>
                  <a:srgbClr val="00B050"/>
                </a:solidFill>
              </a:rPr>
              <a:t>LHC</a:t>
            </a:r>
            <a:endParaRPr lang="en-GB" sz="2400" b="1" i="1" dirty="0">
              <a:solidFill>
                <a:srgbClr val="00B050"/>
              </a:solidFill>
            </a:endParaRPr>
          </a:p>
        </p:txBody>
      </p:sp>
      <p:sp>
        <p:nvSpPr>
          <p:cNvPr id="13" name="Titl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Hl-LHC machine: D2 to Q6</a:t>
            </a:r>
            <a:endParaRPr lang="en-GB" dirty="0"/>
          </a:p>
        </p:txBody>
      </p:sp>
    </p:spTree>
    <p:extLst>
      <p:ext uri="{BB962C8B-B14F-4D97-AF65-F5344CB8AC3E}">
        <p14:creationId xmlns:p14="http://schemas.microsoft.com/office/powerpoint/2010/main" val="398088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23</a:t>
            </a:fld>
            <a:endParaRPr lang="fr-FR"/>
          </a:p>
        </p:txBody>
      </p:sp>
      <p:pic>
        <p:nvPicPr>
          <p:cNvPr id="4" name="Picture 3" descr="ur15_110"/>
          <p:cNvPicPr>
            <a:picLocks noGrp="1" noChangeAspect="1"/>
          </p:cNvPicPr>
          <p:nvPr isPhoto="1"/>
        </p:nvPicPr>
        <p:blipFill rotWithShape="1">
          <a:blip r:embed="rId2">
            <a:lum/>
            <a:extLst>
              <a:ext uri="{28A0092B-C50C-407E-A947-70E740481C1C}">
                <a14:useLocalDpi xmlns:a14="http://schemas.microsoft.com/office/drawing/2010/main" val="0"/>
              </a:ext>
            </a:extLst>
          </a:blip>
          <a:srcRect r="11280"/>
          <a:stretch/>
        </p:blipFill>
        <p:spPr>
          <a:xfrm>
            <a:off x="0" y="882258"/>
            <a:ext cx="9144000" cy="5816332"/>
          </a:xfrm>
          <a:prstGeom prst="rect">
            <a:avLst/>
          </a:prstGeom>
          <a:noFill/>
          <a:ln>
            <a:noFill/>
          </a:ln>
        </p:spPr>
      </p:pic>
      <p:sp>
        <p:nvSpPr>
          <p:cNvPr id="5" name="Right Arrow 4"/>
          <p:cNvSpPr/>
          <p:nvPr/>
        </p:nvSpPr>
        <p:spPr>
          <a:xfrm>
            <a:off x="5148064" y="2890324"/>
            <a:ext cx="3995936" cy="1800200"/>
          </a:xfrm>
          <a:prstGeom prst="rightArrow">
            <a:avLst/>
          </a:prstGeom>
          <a:gradFill>
            <a:gsLst>
              <a:gs pos="0">
                <a:srgbClr val="92D050">
                  <a:alpha val="25000"/>
                </a:srgbClr>
              </a:gs>
              <a:gs pos="100000">
                <a:srgbClr val="00B050">
                  <a:alpha val="25000"/>
                </a:srgbClr>
              </a:gs>
            </a:gsLst>
            <a:lin ang="108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ight Arrow 5"/>
          <p:cNvSpPr/>
          <p:nvPr/>
        </p:nvSpPr>
        <p:spPr>
          <a:xfrm rot="10800000">
            <a:off x="827584" y="2890324"/>
            <a:ext cx="4320480" cy="1800200"/>
          </a:xfrm>
          <a:prstGeom prst="rightArrow">
            <a:avLst/>
          </a:prstGeom>
          <a:gradFill>
            <a:gsLst>
              <a:gs pos="100000">
                <a:schemeClr val="accent2">
                  <a:lumMod val="60000"/>
                  <a:lumOff val="40000"/>
                  <a:alpha val="25000"/>
                </a:schemeClr>
              </a:gs>
              <a:gs pos="0">
                <a:srgbClr val="FFC000">
                  <a:alpha val="25000"/>
                </a:srgbClr>
              </a:gs>
            </a:gsLst>
            <a:lin ang="108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itl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Powering system: the UR</a:t>
            </a:r>
            <a:endParaRPr lang="en-GB" dirty="0"/>
          </a:p>
        </p:txBody>
      </p:sp>
    </p:spTree>
    <p:extLst>
      <p:ext uri="{BB962C8B-B14F-4D97-AF65-F5344CB8AC3E}">
        <p14:creationId xmlns:p14="http://schemas.microsoft.com/office/powerpoint/2010/main" val="363938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8568" y="0"/>
            <a:ext cx="7920000" cy="620688"/>
          </a:xfrm>
        </p:spPr>
        <p:txBody>
          <a:bodyPr/>
          <a:lstStyle/>
          <a:p>
            <a:r>
              <a:rPr lang="en-GB" dirty="0" smtClean="0"/>
              <a:t>What you find in the integration</a:t>
            </a:r>
            <a:endParaRPr lang="en-GB" dirty="0"/>
          </a:p>
        </p:txBody>
      </p:sp>
      <p:sp>
        <p:nvSpPr>
          <p:cNvPr id="5" name="Content Placeholder 4"/>
          <p:cNvSpPr>
            <a:spLocks noGrp="1"/>
          </p:cNvSpPr>
          <p:nvPr>
            <p:ph idx="1"/>
          </p:nvPr>
        </p:nvSpPr>
        <p:spPr>
          <a:xfrm>
            <a:off x="0" y="476672"/>
            <a:ext cx="9144000" cy="5649491"/>
          </a:xfrm>
        </p:spPr>
        <p:txBody>
          <a:bodyPr/>
          <a:lstStyle/>
          <a:p>
            <a:r>
              <a:rPr lang="en-GB" sz="2000" dirty="0" smtClean="0"/>
              <a:t>As stated integration was in hurry to prepare proper CE engineering volumes, therefore taking risk several changes were introduced vs. the baseline</a:t>
            </a:r>
          </a:p>
          <a:p>
            <a:endParaRPr lang="en-GB" dirty="0"/>
          </a:p>
          <a:p>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24</a:t>
            </a:fld>
            <a:endParaRPr lang="fr-FR"/>
          </a:p>
        </p:txBody>
      </p:sp>
      <p:pic>
        <p:nvPicPr>
          <p:cNvPr id="7" name="Picture 6"/>
          <p:cNvPicPr>
            <a:picLocks noChangeAspect="1"/>
          </p:cNvPicPr>
          <p:nvPr/>
        </p:nvPicPr>
        <p:blipFill>
          <a:blip r:embed="rId2"/>
          <a:stretch>
            <a:fillRect/>
          </a:stretch>
        </p:blipFill>
        <p:spPr>
          <a:xfrm>
            <a:off x="2051720" y="1088231"/>
            <a:ext cx="5295820" cy="5760641"/>
          </a:xfrm>
          <a:prstGeom prst="rect">
            <a:avLst/>
          </a:prstGeom>
        </p:spPr>
      </p:pic>
    </p:spTree>
    <p:extLst>
      <p:ext uri="{BB962C8B-B14F-4D97-AF65-F5344CB8AC3E}">
        <p14:creationId xmlns:p14="http://schemas.microsoft.com/office/powerpoint/2010/main" val="12303115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r15_102"/>
          <p:cNvPicPr>
            <a:picLocks noGrp="1" noChangeAspect="1"/>
          </p:cNvPicPr>
          <p:nvPr isPhoto="1"/>
        </p:nvPicPr>
        <p:blipFill rotWithShape="1">
          <a:blip r:embed="rId2">
            <a:lum/>
            <a:extLst>
              <a:ext uri="{28A0092B-C50C-407E-A947-70E740481C1C}">
                <a14:useLocalDpi xmlns:a14="http://schemas.microsoft.com/office/drawing/2010/main" val="0"/>
              </a:ext>
            </a:extLst>
          </a:blip>
          <a:srcRect l="401" t="7000" r="-401" b="9001"/>
          <a:stretch/>
        </p:blipFill>
        <p:spPr>
          <a:xfrm>
            <a:off x="23259" y="404664"/>
            <a:ext cx="9114235" cy="4320480"/>
          </a:xfrm>
          <a:prstGeom prst="rect">
            <a:avLst/>
          </a:prstGeom>
          <a:noFill/>
          <a:ln>
            <a:noFill/>
          </a:ln>
        </p:spPr>
      </p:pic>
      <p:pic>
        <p:nvPicPr>
          <p:cNvPr id="2" name="Picture 1" descr="ur15_107"/>
          <p:cNvPicPr>
            <a:picLocks noGrp="1" noChangeAspect="1"/>
          </p:cNvPicPr>
          <p:nvPr isPhoto="1"/>
        </p:nvPicPr>
        <p:blipFill rotWithShape="1">
          <a:blip r:embed="rId3">
            <a:lum/>
            <a:extLst>
              <a:ext uri="{28A0092B-C50C-407E-A947-70E740481C1C}">
                <a14:useLocalDpi xmlns:a14="http://schemas.microsoft.com/office/drawing/2010/main" val="0"/>
              </a:ext>
            </a:extLst>
          </a:blip>
          <a:srcRect t="37799" b="25801"/>
          <a:stretch/>
        </p:blipFill>
        <p:spPr>
          <a:xfrm>
            <a:off x="29765" y="4985792"/>
            <a:ext cx="9114235" cy="1872208"/>
          </a:xfrm>
          <a:prstGeom prst="rect">
            <a:avLst/>
          </a:prstGeom>
          <a:noFill/>
          <a:ln>
            <a:noFill/>
          </a:ln>
        </p:spPr>
      </p:pic>
      <p:sp>
        <p:nvSpPr>
          <p:cNvPr id="4" name="Title 2"/>
          <p:cNvSpPr txBox="1">
            <a:spLocks/>
          </p:cNvSpPr>
          <p:nvPr/>
        </p:nvSpPr>
        <p:spPr>
          <a:xfrm>
            <a:off x="5220072" y="2502"/>
            <a:ext cx="3923928" cy="1698306"/>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Powering system: the UR transformers </a:t>
            </a:r>
          </a:p>
          <a:p>
            <a:r>
              <a:rPr lang="en-GB" dirty="0" smtClean="0"/>
              <a:t>for L and R</a:t>
            </a:r>
            <a:endParaRPr lang="en-GB" dirty="0"/>
          </a:p>
        </p:txBody>
      </p:sp>
    </p:spTree>
    <p:extLst>
      <p:ext uri="{BB962C8B-B14F-4D97-AF65-F5344CB8AC3E}">
        <p14:creationId xmlns:p14="http://schemas.microsoft.com/office/powerpoint/2010/main" val="22033699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r15_101"/>
          <p:cNvPicPr>
            <a:picLocks noGrp="1" noChangeAspect="1"/>
          </p:cNvPicPr>
          <p:nvPr isPhoto="1"/>
        </p:nvPicPr>
        <p:blipFill rotWithShape="1">
          <a:blip r:embed="rId2">
            <a:lum/>
            <a:extLst>
              <a:ext uri="{28A0092B-C50C-407E-A947-70E740481C1C}">
                <a14:useLocalDpi xmlns:a14="http://schemas.microsoft.com/office/drawing/2010/main" val="0"/>
              </a:ext>
            </a:extLst>
          </a:blip>
          <a:srcRect t="5935" b="9534"/>
          <a:stretch/>
        </p:blipFill>
        <p:spPr>
          <a:xfrm>
            <a:off x="0" y="-35400"/>
            <a:ext cx="9114235" cy="4347864"/>
          </a:xfrm>
          <a:prstGeom prst="rect">
            <a:avLst/>
          </a:prstGeom>
          <a:noFill/>
          <a:ln>
            <a:noFill/>
          </a:ln>
        </p:spPr>
      </p:pic>
      <p:pic>
        <p:nvPicPr>
          <p:cNvPr id="2" name="Picture 1" descr="ur15_106"/>
          <p:cNvPicPr>
            <a:picLocks noGrp="1" noChangeAspect="1"/>
          </p:cNvPicPr>
          <p:nvPr isPhoto="1"/>
        </p:nvPicPr>
        <p:blipFill rotWithShape="1">
          <a:blip r:embed="rId3">
            <a:lum/>
            <a:extLst>
              <a:ext uri="{28A0092B-C50C-407E-A947-70E740481C1C}">
                <a14:useLocalDpi xmlns:a14="http://schemas.microsoft.com/office/drawing/2010/main" val="0"/>
              </a:ext>
            </a:extLst>
          </a:blip>
          <a:srcRect t="22932" b="27201"/>
          <a:stretch/>
        </p:blipFill>
        <p:spPr>
          <a:xfrm>
            <a:off x="26564" y="4293096"/>
            <a:ext cx="9114235" cy="2564904"/>
          </a:xfrm>
          <a:prstGeom prst="rect">
            <a:avLst/>
          </a:prstGeom>
          <a:noFill/>
          <a:ln>
            <a:noFill/>
          </a:ln>
        </p:spPr>
      </p:pic>
      <p:sp>
        <p:nvSpPr>
          <p:cNvPr id="4" name="Title 2"/>
          <p:cNvSpPr txBox="1">
            <a:spLocks/>
          </p:cNvSpPr>
          <p:nvPr/>
        </p:nvSpPr>
        <p:spPr>
          <a:xfrm>
            <a:off x="5436096" y="2502"/>
            <a:ext cx="3707904" cy="1050234"/>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Powering system: the D1 to Q1 supply </a:t>
            </a:r>
          </a:p>
          <a:p>
            <a:r>
              <a:rPr lang="en-GB" dirty="0" smtClean="0"/>
              <a:t>(via DFHX)</a:t>
            </a:r>
            <a:endParaRPr lang="en-GB" dirty="0"/>
          </a:p>
        </p:txBody>
      </p:sp>
    </p:spTree>
    <p:extLst>
      <p:ext uri="{BB962C8B-B14F-4D97-AF65-F5344CB8AC3E}">
        <p14:creationId xmlns:p14="http://schemas.microsoft.com/office/powerpoint/2010/main" val="8466370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r15_100"/>
          <p:cNvPicPr>
            <a:picLocks noGrp="1" noChangeAspect="1"/>
          </p:cNvPicPr>
          <p:nvPr isPhoto="1"/>
        </p:nvPicPr>
        <p:blipFill rotWithShape="1">
          <a:blip r:embed="rId2">
            <a:lum/>
            <a:extLst>
              <a:ext uri="{28A0092B-C50C-407E-A947-70E740481C1C}">
                <a14:useLocalDpi xmlns:a14="http://schemas.microsoft.com/office/drawing/2010/main" val="0"/>
              </a:ext>
            </a:extLst>
          </a:blip>
          <a:srcRect t="5600" b="10934"/>
          <a:stretch/>
        </p:blipFill>
        <p:spPr>
          <a:xfrm>
            <a:off x="6157" y="44624"/>
            <a:ext cx="9114235" cy="4293096"/>
          </a:xfrm>
          <a:prstGeom prst="rect">
            <a:avLst/>
          </a:prstGeom>
          <a:noFill/>
          <a:ln>
            <a:noFill/>
          </a:ln>
        </p:spPr>
      </p:pic>
      <p:pic>
        <p:nvPicPr>
          <p:cNvPr id="2" name="Picture 1" descr="ur15_105"/>
          <p:cNvPicPr>
            <a:picLocks noGrp="1" noChangeAspect="1"/>
          </p:cNvPicPr>
          <p:nvPr isPhoto="1"/>
        </p:nvPicPr>
        <p:blipFill rotWithShape="1">
          <a:blip r:embed="rId3">
            <a:lum/>
            <a:extLst>
              <a:ext uri="{28A0092B-C50C-407E-A947-70E740481C1C}">
                <a14:useLocalDpi xmlns:a14="http://schemas.microsoft.com/office/drawing/2010/main" val="0"/>
              </a:ext>
            </a:extLst>
          </a:blip>
          <a:srcRect t="18465" b="27468"/>
          <a:stretch/>
        </p:blipFill>
        <p:spPr>
          <a:xfrm>
            <a:off x="-1" y="4077072"/>
            <a:ext cx="9114235" cy="2780928"/>
          </a:xfrm>
          <a:prstGeom prst="rect">
            <a:avLst/>
          </a:prstGeom>
          <a:noFill/>
          <a:ln>
            <a:noFill/>
          </a:ln>
        </p:spPr>
      </p:pic>
      <p:sp>
        <p:nvSpPr>
          <p:cNvPr id="4" name="Rectangle 3"/>
          <p:cNvSpPr/>
          <p:nvPr/>
        </p:nvSpPr>
        <p:spPr>
          <a:xfrm>
            <a:off x="7452320" y="4869160"/>
            <a:ext cx="576064" cy="21602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CLIQ</a:t>
            </a:r>
            <a:endParaRPr lang="en-GB" sz="1200" dirty="0">
              <a:solidFill>
                <a:schemeClr val="tx1"/>
              </a:solidFill>
            </a:endParaRPr>
          </a:p>
        </p:txBody>
      </p:sp>
      <p:sp>
        <p:nvSpPr>
          <p:cNvPr id="7" name="Rectangle 6"/>
          <p:cNvSpPr/>
          <p:nvPr/>
        </p:nvSpPr>
        <p:spPr>
          <a:xfrm rot="1108521">
            <a:off x="8191783" y="2794630"/>
            <a:ext cx="576064" cy="21602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rPr>
              <a:t>CLIQ</a:t>
            </a:r>
            <a:endParaRPr lang="en-GB" sz="1200" dirty="0">
              <a:solidFill>
                <a:schemeClr val="tx1"/>
              </a:solidFill>
            </a:endParaRPr>
          </a:p>
        </p:txBody>
      </p:sp>
      <p:sp>
        <p:nvSpPr>
          <p:cNvPr id="6" name="Title 2"/>
          <p:cNvSpPr txBox="1">
            <a:spLocks/>
          </p:cNvSpPr>
          <p:nvPr/>
        </p:nvSpPr>
        <p:spPr>
          <a:xfrm>
            <a:off x="5220072" y="2502"/>
            <a:ext cx="3923928" cy="1338266"/>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Powering system: the D2 to Q6 supply</a:t>
            </a:r>
          </a:p>
          <a:p>
            <a:r>
              <a:rPr lang="en-GB" dirty="0" smtClean="0"/>
              <a:t>(via DFHM)</a:t>
            </a:r>
          </a:p>
        </p:txBody>
      </p:sp>
      <p:sp>
        <p:nvSpPr>
          <p:cNvPr id="5" name="Rectangle 4"/>
          <p:cNvSpPr/>
          <p:nvPr/>
        </p:nvSpPr>
        <p:spPr>
          <a:xfrm>
            <a:off x="6157" y="2492896"/>
            <a:ext cx="2981667" cy="13681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Latest integration features  all SC links of the same length</a:t>
            </a:r>
            <a:endParaRPr lang="en-GB" dirty="0"/>
          </a:p>
        </p:txBody>
      </p:sp>
    </p:spTree>
    <p:extLst>
      <p:ext uri="{BB962C8B-B14F-4D97-AF65-F5344CB8AC3E}">
        <p14:creationId xmlns:p14="http://schemas.microsoft.com/office/powerpoint/2010/main" val="3942806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2000" y="-47617"/>
            <a:ext cx="7920000" cy="720000"/>
          </a:xfrm>
        </p:spPr>
        <p:txBody>
          <a:bodyPr/>
          <a:lstStyle/>
          <a:p>
            <a:r>
              <a:rPr lang="en-GB" dirty="0" smtClean="0"/>
              <a:t>An obvious recall</a:t>
            </a:r>
            <a:endParaRPr lang="en-GB" dirty="0"/>
          </a:p>
        </p:txBody>
      </p:sp>
      <p:sp>
        <p:nvSpPr>
          <p:cNvPr id="5" name="Content Placeholder 4"/>
          <p:cNvSpPr>
            <a:spLocks noGrp="1"/>
          </p:cNvSpPr>
          <p:nvPr>
            <p:ph idx="1"/>
          </p:nvPr>
        </p:nvSpPr>
        <p:spPr>
          <a:xfrm>
            <a:off x="251520" y="548680"/>
            <a:ext cx="9001000" cy="6167670"/>
          </a:xfrm>
        </p:spPr>
        <p:txBody>
          <a:bodyPr/>
          <a:lstStyle/>
          <a:p>
            <a:pPr marL="0" indent="0">
              <a:buNone/>
            </a:pPr>
            <a:r>
              <a:rPr lang="en-GB" dirty="0" smtClean="0"/>
              <a:t>Integration of the powering system is not only finding place for convertors and services equipment but it is also part of optimising the full </a:t>
            </a:r>
            <a:r>
              <a:rPr lang="en-GB" dirty="0"/>
              <a:t> </a:t>
            </a:r>
            <a:r>
              <a:rPr lang="en-GB" dirty="0" smtClean="0"/>
              <a:t>performance:</a:t>
            </a:r>
          </a:p>
          <a:p>
            <a:pPr marL="0" indent="0">
              <a:buNone/>
            </a:pPr>
            <a:endParaRPr lang="en-GB" dirty="0"/>
          </a:p>
          <a:p>
            <a:pPr marL="0" indent="0">
              <a:buNone/>
            </a:pPr>
            <a:r>
              <a:rPr lang="en-GB" dirty="0" smtClean="0"/>
              <a:t> </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28</a:t>
            </a:fld>
            <a:endParaRPr lang="fr-FR"/>
          </a:p>
        </p:txBody>
      </p:sp>
      <p:sp>
        <p:nvSpPr>
          <p:cNvPr id="6" name="Oval 5"/>
          <p:cNvSpPr/>
          <p:nvPr/>
        </p:nvSpPr>
        <p:spPr>
          <a:xfrm>
            <a:off x="3707904" y="1830703"/>
            <a:ext cx="1728192" cy="808957"/>
          </a:xfrm>
          <a:prstGeom prst="ellipse">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1kW dissipated</a:t>
            </a:r>
            <a:endParaRPr lang="en-GB" dirty="0"/>
          </a:p>
        </p:txBody>
      </p:sp>
      <p:sp>
        <p:nvSpPr>
          <p:cNvPr id="25" name="Oval 24"/>
          <p:cNvSpPr/>
          <p:nvPr/>
        </p:nvSpPr>
        <p:spPr>
          <a:xfrm>
            <a:off x="146304" y="1967369"/>
            <a:ext cx="1938624" cy="808957"/>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Operational costs</a:t>
            </a:r>
            <a:endParaRPr lang="en-GB" dirty="0"/>
          </a:p>
        </p:txBody>
      </p:sp>
      <p:grpSp>
        <p:nvGrpSpPr>
          <p:cNvPr id="68" name="Group 67"/>
          <p:cNvGrpSpPr/>
          <p:nvPr/>
        </p:nvGrpSpPr>
        <p:grpSpPr>
          <a:xfrm>
            <a:off x="1905000" y="2235182"/>
            <a:ext cx="5109864" cy="1263509"/>
            <a:chOff x="1905000" y="2235182"/>
            <a:chExt cx="5109864" cy="1263509"/>
          </a:xfrm>
        </p:grpSpPr>
        <p:sp>
          <p:nvSpPr>
            <p:cNvPr id="7" name="Oval 6"/>
            <p:cNvSpPr/>
            <p:nvPr/>
          </p:nvSpPr>
          <p:spPr>
            <a:xfrm>
              <a:off x="1905000" y="2689734"/>
              <a:ext cx="1728192" cy="808957"/>
            </a:xfrm>
            <a:prstGeom prst="ellipse">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Air cooling</a:t>
              </a:r>
              <a:endParaRPr lang="en-GB" dirty="0"/>
            </a:p>
          </p:txBody>
        </p:sp>
        <p:sp>
          <p:nvSpPr>
            <p:cNvPr id="8" name="Oval 7"/>
            <p:cNvSpPr/>
            <p:nvPr/>
          </p:nvSpPr>
          <p:spPr>
            <a:xfrm>
              <a:off x="5286672" y="2689733"/>
              <a:ext cx="1728192" cy="808957"/>
            </a:xfrm>
            <a:prstGeom prst="ellipse">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Water cooling</a:t>
              </a:r>
              <a:endParaRPr lang="en-GB" dirty="0"/>
            </a:p>
          </p:txBody>
        </p:sp>
        <p:cxnSp>
          <p:nvCxnSpPr>
            <p:cNvPr id="27" name="Elbow Connector 26"/>
            <p:cNvCxnSpPr>
              <a:stCxn id="6" idx="2"/>
              <a:endCxn id="7" idx="0"/>
            </p:cNvCxnSpPr>
            <p:nvPr/>
          </p:nvCxnSpPr>
          <p:spPr>
            <a:xfrm rot="10800000" flipV="1">
              <a:off x="2769096" y="2235182"/>
              <a:ext cx="938808" cy="454552"/>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Elbow Connector 27"/>
            <p:cNvCxnSpPr>
              <a:endCxn id="8" idx="0"/>
            </p:cNvCxnSpPr>
            <p:nvPr/>
          </p:nvCxnSpPr>
          <p:spPr>
            <a:xfrm>
              <a:off x="5436096" y="2235182"/>
              <a:ext cx="714672" cy="45455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69" name="Group 68"/>
          <p:cNvGrpSpPr/>
          <p:nvPr/>
        </p:nvGrpSpPr>
        <p:grpSpPr>
          <a:xfrm>
            <a:off x="86354" y="3498689"/>
            <a:ext cx="8921204" cy="1289848"/>
            <a:chOff x="86354" y="3498689"/>
            <a:chExt cx="8921204" cy="1289848"/>
          </a:xfrm>
        </p:grpSpPr>
        <p:sp>
          <p:nvSpPr>
            <p:cNvPr id="9" name="Oval 8"/>
            <p:cNvSpPr/>
            <p:nvPr/>
          </p:nvSpPr>
          <p:spPr>
            <a:xfrm>
              <a:off x="683568" y="3757659"/>
              <a:ext cx="1728192" cy="808957"/>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Air ducts</a:t>
              </a:r>
              <a:endParaRPr lang="en-GB" dirty="0"/>
            </a:p>
          </p:txBody>
        </p:sp>
        <p:sp>
          <p:nvSpPr>
            <p:cNvPr id="10" name="Oval 9"/>
            <p:cNvSpPr/>
            <p:nvPr/>
          </p:nvSpPr>
          <p:spPr>
            <a:xfrm>
              <a:off x="2843808" y="3714085"/>
              <a:ext cx="1728192" cy="808957"/>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Air treatment units</a:t>
              </a:r>
              <a:endParaRPr lang="en-GB" dirty="0"/>
            </a:p>
          </p:txBody>
        </p:sp>
        <p:sp>
          <p:nvSpPr>
            <p:cNvPr id="11" name="Oval 10"/>
            <p:cNvSpPr/>
            <p:nvPr/>
          </p:nvSpPr>
          <p:spPr>
            <a:xfrm>
              <a:off x="4865184" y="3750923"/>
              <a:ext cx="1728192" cy="808957"/>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Water piping</a:t>
              </a:r>
              <a:endParaRPr lang="en-GB" dirty="0"/>
            </a:p>
          </p:txBody>
        </p:sp>
        <p:sp>
          <p:nvSpPr>
            <p:cNvPr id="12" name="Oval 11"/>
            <p:cNvSpPr/>
            <p:nvPr/>
          </p:nvSpPr>
          <p:spPr>
            <a:xfrm>
              <a:off x="6745776" y="3750923"/>
              <a:ext cx="1728192" cy="808957"/>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Water cooling units</a:t>
              </a:r>
              <a:endParaRPr lang="en-GB" dirty="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54" y="3554993"/>
              <a:ext cx="762380" cy="1200815"/>
            </a:xfrm>
            <a:prstGeom prst="rect">
              <a:avLst/>
            </a:prstGeom>
          </p:spPr>
        </p:pic>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9778" y="3587722"/>
              <a:ext cx="762380" cy="1200815"/>
            </a:xfrm>
            <a:prstGeom prst="rect">
              <a:avLst/>
            </a:prstGeom>
          </p:spPr>
        </p:pic>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518155"/>
              <a:ext cx="762380" cy="1200815"/>
            </a:xfrm>
            <a:prstGeom prst="rect">
              <a:avLst/>
            </a:prstGeom>
          </p:spPr>
        </p:pic>
        <p:pic>
          <p:nvPicPr>
            <p:cNvPr id="19" name="Pictur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5178" y="3554992"/>
              <a:ext cx="762380" cy="1200815"/>
            </a:xfrm>
            <a:prstGeom prst="rect">
              <a:avLst/>
            </a:prstGeom>
          </p:spPr>
        </p:pic>
        <p:cxnSp>
          <p:nvCxnSpPr>
            <p:cNvPr id="31" name="Elbow Connector 30"/>
            <p:cNvCxnSpPr>
              <a:stCxn id="7" idx="4"/>
              <a:endCxn id="9" idx="0"/>
            </p:cNvCxnSpPr>
            <p:nvPr/>
          </p:nvCxnSpPr>
          <p:spPr>
            <a:xfrm rot="5400000">
              <a:off x="2028896" y="3017459"/>
              <a:ext cx="258968" cy="122143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Elbow Connector 33"/>
            <p:cNvCxnSpPr>
              <a:stCxn id="7" idx="4"/>
              <a:endCxn id="10" idx="0"/>
            </p:cNvCxnSpPr>
            <p:nvPr/>
          </p:nvCxnSpPr>
          <p:spPr>
            <a:xfrm rot="16200000" flipH="1">
              <a:off x="3130803" y="3136984"/>
              <a:ext cx="215394" cy="93880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Elbow Connector 36"/>
            <p:cNvCxnSpPr>
              <a:stCxn id="8" idx="4"/>
              <a:endCxn id="11" idx="0"/>
            </p:cNvCxnSpPr>
            <p:nvPr/>
          </p:nvCxnSpPr>
          <p:spPr>
            <a:xfrm rot="5400000">
              <a:off x="5813908" y="3414062"/>
              <a:ext cx="252233" cy="42148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Elbow Connector 39"/>
            <p:cNvCxnSpPr>
              <a:stCxn id="8" idx="4"/>
              <a:endCxn id="12" idx="0"/>
            </p:cNvCxnSpPr>
            <p:nvPr/>
          </p:nvCxnSpPr>
          <p:spPr>
            <a:xfrm rot="16200000" flipH="1">
              <a:off x="6754204" y="2895254"/>
              <a:ext cx="252233" cy="1459104"/>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44" name="Oval 43"/>
          <p:cNvSpPr/>
          <p:nvPr/>
        </p:nvSpPr>
        <p:spPr>
          <a:xfrm>
            <a:off x="7185087" y="1881247"/>
            <a:ext cx="1728192" cy="808957"/>
          </a:xfrm>
          <a:prstGeom prst="ellipse">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C</a:t>
            </a:r>
            <a:r>
              <a:rPr lang="en-GB" dirty="0" smtClean="0"/>
              <a:t>abling</a:t>
            </a:r>
            <a:endParaRPr lang="en-GB" dirty="0"/>
          </a:p>
        </p:txBody>
      </p:sp>
      <p:cxnSp>
        <p:nvCxnSpPr>
          <p:cNvPr id="46" name="Elbow Connector 45"/>
          <p:cNvCxnSpPr>
            <a:stCxn id="6" idx="6"/>
            <a:endCxn id="44" idx="2"/>
          </p:cNvCxnSpPr>
          <p:nvPr/>
        </p:nvCxnSpPr>
        <p:spPr>
          <a:xfrm>
            <a:off x="5436096" y="2235182"/>
            <a:ext cx="1748991" cy="50544"/>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9" name="Group 38"/>
          <p:cNvGrpSpPr/>
          <p:nvPr/>
        </p:nvGrpSpPr>
        <p:grpSpPr>
          <a:xfrm>
            <a:off x="5774224" y="2690204"/>
            <a:ext cx="2427272" cy="3790340"/>
            <a:chOff x="5772877" y="2566008"/>
            <a:chExt cx="2427272" cy="3790340"/>
          </a:xfrm>
        </p:grpSpPr>
        <p:sp>
          <p:nvSpPr>
            <p:cNvPr id="15" name="Oval 14"/>
            <p:cNvSpPr/>
            <p:nvPr/>
          </p:nvSpPr>
          <p:spPr>
            <a:xfrm>
              <a:off x="6255933" y="5179753"/>
              <a:ext cx="1944216" cy="808957"/>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Installed electrical power</a:t>
              </a:r>
              <a:endParaRPr lang="en-GB" dirty="0"/>
            </a:p>
          </p:txBody>
        </p:sp>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2877" y="5155533"/>
              <a:ext cx="762380" cy="1200815"/>
            </a:xfrm>
            <a:prstGeom prst="rect">
              <a:avLst/>
            </a:prstGeom>
          </p:spPr>
        </p:pic>
        <p:cxnSp>
          <p:nvCxnSpPr>
            <p:cNvPr id="48" name="Elbow Connector 47"/>
            <p:cNvCxnSpPr>
              <a:stCxn id="44" idx="4"/>
              <a:endCxn id="15" idx="6"/>
            </p:cNvCxnSpPr>
            <p:nvPr/>
          </p:nvCxnSpPr>
          <p:spPr>
            <a:xfrm rot="16200000" flipH="1">
              <a:off x="6614880" y="3998963"/>
              <a:ext cx="3018224" cy="152313"/>
            </a:xfrm>
            <a:prstGeom prst="bentConnector4">
              <a:avLst>
                <a:gd name="adj1" fmla="val 19856"/>
                <a:gd name="adj2" fmla="val 660227"/>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90" name="Group 89"/>
          <p:cNvGrpSpPr/>
          <p:nvPr/>
        </p:nvGrpSpPr>
        <p:grpSpPr>
          <a:xfrm>
            <a:off x="195661" y="4441412"/>
            <a:ext cx="6803203" cy="2036290"/>
            <a:chOff x="-194682" y="6322394"/>
            <a:chExt cx="6803203" cy="2036290"/>
          </a:xfrm>
        </p:grpSpPr>
        <p:grpSp>
          <p:nvGrpSpPr>
            <p:cNvPr id="41" name="Group 40"/>
            <p:cNvGrpSpPr/>
            <p:nvPr/>
          </p:nvGrpSpPr>
          <p:grpSpPr>
            <a:xfrm>
              <a:off x="-194682" y="6447597"/>
              <a:ext cx="5349899" cy="1911087"/>
              <a:chOff x="-477846" y="5656013"/>
              <a:chExt cx="5349899" cy="1911087"/>
            </a:xfrm>
          </p:grpSpPr>
          <p:cxnSp>
            <p:nvCxnSpPr>
              <p:cNvPr id="53" name="Elbow Connector 52"/>
              <p:cNvCxnSpPr>
                <a:stCxn id="9" idx="4"/>
                <a:endCxn id="13" idx="0"/>
              </p:cNvCxnSpPr>
              <p:nvPr/>
            </p:nvCxnSpPr>
            <p:spPr>
              <a:xfrm rot="16200000" flipH="1">
                <a:off x="532933" y="5997238"/>
                <a:ext cx="849789" cy="167340"/>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8" name="Group 37"/>
              <p:cNvGrpSpPr/>
              <p:nvPr/>
            </p:nvGrpSpPr>
            <p:grpSpPr>
              <a:xfrm>
                <a:off x="-477846" y="6281864"/>
                <a:ext cx="5349899" cy="1285236"/>
                <a:chOff x="4419" y="4687315"/>
                <a:chExt cx="5349899" cy="1285236"/>
              </a:xfrm>
            </p:grpSpPr>
            <p:sp>
              <p:nvSpPr>
                <p:cNvPr id="13" name="Oval 12"/>
                <p:cNvSpPr/>
                <p:nvPr/>
              </p:nvSpPr>
              <p:spPr>
                <a:xfrm>
                  <a:off x="659666" y="4911254"/>
                  <a:ext cx="1728192" cy="808957"/>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Tunnel sections</a:t>
                  </a:r>
                  <a:endParaRPr lang="en-GB" dirty="0"/>
                </a:p>
              </p:txBody>
            </p:sp>
            <p:sp>
              <p:nvSpPr>
                <p:cNvPr id="14" name="Oval 13"/>
                <p:cNvSpPr/>
                <p:nvPr/>
              </p:nvSpPr>
              <p:spPr>
                <a:xfrm>
                  <a:off x="2530511" y="4904518"/>
                  <a:ext cx="1944216" cy="808957"/>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Cavern dimensions</a:t>
                  </a:r>
                  <a:endParaRPr lang="en-GB" dirty="0"/>
                </a:p>
              </p:txBody>
            </p:sp>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8438" y="4687315"/>
                  <a:ext cx="762380" cy="1200815"/>
                </a:xfrm>
                <a:prstGeom prst="rect">
                  <a:avLst/>
                </a:pr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1938" y="4687315"/>
                  <a:ext cx="762380" cy="1200815"/>
                </a:xfrm>
                <a:prstGeom prst="rect">
                  <a:avLst/>
                </a:prstGeom>
              </p:spPr>
            </p:pic>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770" y="4771736"/>
                  <a:ext cx="762380" cy="1200815"/>
                </a:xfrm>
                <a:prstGeom prst="rect">
                  <a:avLst/>
                </a:prstGeom>
              </p:spPr>
            </p:pic>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 y="4745873"/>
                  <a:ext cx="762380" cy="1200815"/>
                </a:xfrm>
                <a:prstGeom prst="rect">
                  <a:avLst/>
                </a:prstGeom>
              </p:spPr>
            </p:pic>
          </p:grpSp>
        </p:grpSp>
        <p:cxnSp>
          <p:nvCxnSpPr>
            <p:cNvPr id="73" name="Elbow Connector 72"/>
            <p:cNvCxnSpPr>
              <a:stCxn id="10" idx="4"/>
              <a:endCxn id="14" idx="0"/>
            </p:cNvCxnSpPr>
            <p:nvPr/>
          </p:nvCxnSpPr>
          <p:spPr>
            <a:xfrm rot="5400000">
              <a:off x="2867227" y="6840316"/>
              <a:ext cx="886627" cy="14043"/>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Elbow Connector 75"/>
            <p:cNvCxnSpPr>
              <a:stCxn id="11" idx="4"/>
              <a:endCxn id="13" idx="0"/>
            </p:cNvCxnSpPr>
            <p:nvPr/>
          </p:nvCxnSpPr>
          <p:spPr>
            <a:xfrm rot="5400000">
              <a:off x="2903537" y="4861986"/>
              <a:ext cx="856525" cy="4014276"/>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9" name="Elbow Connector 78"/>
            <p:cNvCxnSpPr>
              <a:stCxn id="12" idx="3"/>
              <a:endCxn id="14" idx="0"/>
            </p:cNvCxnSpPr>
            <p:nvPr/>
          </p:nvCxnSpPr>
          <p:spPr>
            <a:xfrm rot="5400000">
              <a:off x="4471891" y="5154021"/>
              <a:ext cx="968258" cy="3305003"/>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02" name="Group 101"/>
          <p:cNvGrpSpPr/>
          <p:nvPr/>
        </p:nvGrpSpPr>
        <p:grpSpPr>
          <a:xfrm>
            <a:off x="3707905" y="4523041"/>
            <a:ext cx="3901968" cy="780907"/>
            <a:chOff x="3707905" y="4523041"/>
            <a:chExt cx="3901968" cy="780907"/>
          </a:xfrm>
        </p:grpSpPr>
        <p:cxnSp>
          <p:nvCxnSpPr>
            <p:cNvPr id="62" name="Elbow Connector 61"/>
            <p:cNvCxnSpPr>
              <a:stCxn id="12" idx="4"/>
              <a:endCxn id="15" idx="0"/>
            </p:cNvCxnSpPr>
            <p:nvPr/>
          </p:nvCxnSpPr>
          <p:spPr>
            <a:xfrm rot="5400000">
              <a:off x="7047596" y="4741672"/>
              <a:ext cx="744069" cy="380484"/>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8" name="Elbow Connector 97"/>
            <p:cNvCxnSpPr>
              <a:stCxn id="10" idx="4"/>
              <a:endCxn id="15" idx="0"/>
            </p:cNvCxnSpPr>
            <p:nvPr/>
          </p:nvCxnSpPr>
          <p:spPr>
            <a:xfrm rot="16200000" flipH="1">
              <a:off x="5078193" y="3152753"/>
              <a:ext cx="780907" cy="3521484"/>
            </a:xfrm>
            <a:prstGeom prst="bentConnector3">
              <a:avLst>
                <a:gd name="adj1" fmla="val 7602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42709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ppt_x"/>
                                          </p:val>
                                        </p:tav>
                                        <p:tav tm="100000">
                                          <p:val>
                                            <p:strVal val="#ppt_x"/>
                                          </p:val>
                                        </p:tav>
                                      </p:tavLst>
                                    </p:anim>
                                    <p:anim calcmode="lin" valueType="num">
                                      <p:cBhvr additive="base">
                                        <p:cTn id="1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ppt_x"/>
                                          </p:val>
                                        </p:tav>
                                        <p:tav tm="100000">
                                          <p:val>
                                            <p:strVal val="#ppt_x"/>
                                          </p:val>
                                        </p:tav>
                                      </p:tavLst>
                                    </p:anim>
                                    <p:anim calcmode="lin" valueType="num">
                                      <p:cBhvr additive="base">
                                        <p:cTn id="20"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additive="base">
                                        <p:cTn id="25" dur="500" fill="hold"/>
                                        <p:tgtEl>
                                          <p:spTgt spid="90"/>
                                        </p:tgtEl>
                                        <p:attrNameLst>
                                          <p:attrName>ppt_x</p:attrName>
                                        </p:attrNameLst>
                                      </p:cBhvr>
                                      <p:tavLst>
                                        <p:tav tm="0">
                                          <p:val>
                                            <p:strVal val="#ppt_x"/>
                                          </p:val>
                                        </p:tav>
                                        <p:tav tm="100000">
                                          <p:val>
                                            <p:strVal val="#ppt_x"/>
                                          </p:val>
                                        </p:tav>
                                      </p:tavLst>
                                    </p:anim>
                                    <p:anim calcmode="lin" valueType="num">
                                      <p:cBhvr additive="base">
                                        <p:cTn id="26"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2"/>
                                        </p:tgtEl>
                                        <p:attrNameLst>
                                          <p:attrName>style.visibility</p:attrName>
                                        </p:attrNameLst>
                                      </p:cBhvr>
                                      <p:to>
                                        <p:strVal val="visible"/>
                                      </p:to>
                                    </p:set>
                                    <p:anim calcmode="lin" valueType="num">
                                      <p:cBhvr additive="base">
                                        <p:cTn id="31" dur="500" fill="hold"/>
                                        <p:tgtEl>
                                          <p:spTgt spid="102"/>
                                        </p:tgtEl>
                                        <p:attrNameLst>
                                          <p:attrName>ppt_x</p:attrName>
                                        </p:attrNameLst>
                                      </p:cBhvr>
                                      <p:tavLst>
                                        <p:tav tm="0">
                                          <p:val>
                                            <p:strVal val="#ppt_x"/>
                                          </p:val>
                                        </p:tav>
                                        <p:tav tm="100000">
                                          <p:val>
                                            <p:strVal val="#ppt_x"/>
                                          </p:val>
                                        </p:tav>
                                      </p:tavLst>
                                    </p:anim>
                                    <p:anim calcmode="lin" valueType="num">
                                      <p:cBhvr additive="base">
                                        <p:cTn id="32"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4395" r="16471"/>
          <a:stretch/>
        </p:blipFill>
        <p:spPr>
          <a:xfrm>
            <a:off x="1763688" y="-7343"/>
            <a:ext cx="7191151" cy="6862317"/>
          </a:xfrm>
          <a:prstGeom prst="rect">
            <a:avLst/>
          </a:prstGeom>
        </p:spPr>
      </p:pic>
      <p:sp>
        <p:nvSpPr>
          <p:cNvPr id="9" name="Rectangle 8"/>
          <p:cNvSpPr/>
          <p:nvPr/>
        </p:nvSpPr>
        <p:spPr>
          <a:xfrm>
            <a:off x="-10655" y="0"/>
            <a:ext cx="2710448" cy="2348880"/>
          </a:xfrm>
          <a:prstGeom prst="rect">
            <a:avLst/>
          </a:prstGeom>
          <a:gradFill>
            <a:gsLst>
              <a:gs pos="0">
                <a:schemeClr val="bg2">
                  <a:lumMod val="75000"/>
                </a:schemeClr>
              </a:gs>
              <a:gs pos="100000">
                <a:schemeClr val="bg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Integration and WP17 have worked hard since last summer to reduce heating loads. The achievements were already partially presented in the integrating talk at the annual review it will be updated and reviewed in the L. Tavian talk  </a:t>
            </a:r>
            <a:endParaRPr lang="en-GB" sz="1600" dirty="0"/>
          </a:p>
        </p:txBody>
      </p:sp>
    </p:spTree>
    <p:extLst>
      <p:ext uri="{BB962C8B-B14F-4D97-AF65-F5344CB8AC3E}">
        <p14:creationId xmlns:p14="http://schemas.microsoft.com/office/powerpoint/2010/main" val="4128749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The environment and the integration </a:t>
            </a:r>
            <a:r>
              <a:rPr lang="en-GB" dirty="0" smtClean="0"/>
              <a:t>objectives</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Text Placeholder 6"/>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0455983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Initial consideration on the protection </a:t>
            </a:r>
            <a:r>
              <a:rPr lang="en-GB" dirty="0" smtClean="0"/>
              <a:t>system</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a:p>
        </p:txBody>
      </p:sp>
      <p:sp>
        <p:nvSpPr>
          <p:cNvPr id="7" name="Text Placeholder 6"/>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053318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b="43333"/>
          <a:stretch/>
        </p:blipFill>
        <p:spPr>
          <a:xfrm>
            <a:off x="-131913" y="1686153"/>
            <a:ext cx="9312425" cy="2977849"/>
          </a:xfrm>
          <a:prstGeom prst="rect">
            <a:avLst/>
          </a:prstGeom>
        </p:spPr>
      </p:pic>
      <p:sp>
        <p:nvSpPr>
          <p:cNvPr id="4" name="Slide Number Placeholder 3"/>
          <p:cNvSpPr>
            <a:spLocks noGrp="1"/>
          </p:cNvSpPr>
          <p:nvPr>
            <p:ph type="sldNum" sz="quarter" idx="12"/>
          </p:nvPr>
        </p:nvSpPr>
        <p:spPr/>
        <p:txBody>
          <a:bodyPr/>
          <a:lstStyle/>
          <a:p>
            <a:fld id="{2E49A455-B0C6-4F03-9F35-70EE66DFA8BF}" type="slidenum">
              <a:rPr lang="fr-FR" smtClean="0"/>
              <a:t>31</a:t>
            </a:fld>
            <a:endParaRPr lang="fr-FR"/>
          </a:p>
        </p:txBody>
      </p:sp>
      <p:sp>
        <p:nvSpPr>
          <p:cNvPr id="7" name="TextBox 6"/>
          <p:cNvSpPr txBox="1"/>
          <p:nvPr/>
        </p:nvSpPr>
        <p:spPr>
          <a:xfrm>
            <a:off x="3157650" y="3815219"/>
            <a:ext cx="671551"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latin typeface="+mj-lt"/>
              </a:rPr>
              <a:t>UL557</a:t>
            </a:r>
            <a:endParaRPr lang="fr-FR" sz="1100" dirty="0">
              <a:latin typeface="+mj-lt"/>
            </a:endParaRPr>
          </a:p>
        </p:txBody>
      </p:sp>
      <p:sp>
        <p:nvSpPr>
          <p:cNvPr id="8" name="TextBox 7"/>
          <p:cNvSpPr txBox="1"/>
          <p:nvPr/>
        </p:nvSpPr>
        <p:spPr>
          <a:xfrm>
            <a:off x="8410949" y="2390080"/>
            <a:ext cx="740441"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latin typeface="+mj-lt"/>
              </a:rPr>
              <a:t>RR57</a:t>
            </a:r>
            <a:endParaRPr lang="fr-FR" sz="1100" dirty="0">
              <a:latin typeface="+mj-lt"/>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4235" t="29105" r="56983" b="6702"/>
          <a:stretch/>
        </p:blipFill>
        <p:spPr>
          <a:xfrm>
            <a:off x="6300035" y="4321963"/>
            <a:ext cx="2775286" cy="2536037"/>
          </a:xfrm>
          <a:prstGeom prst="rect">
            <a:avLst/>
          </a:prstGeom>
        </p:spPr>
        <p:style>
          <a:lnRef idx="2">
            <a:schemeClr val="dk1"/>
          </a:lnRef>
          <a:fillRef idx="1">
            <a:schemeClr val="lt1"/>
          </a:fillRef>
          <a:effectRef idx="0">
            <a:schemeClr val="dk1"/>
          </a:effectRef>
          <a:fontRef idx="minor">
            <a:schemeClr val="dk1"/>
          </a:fontRef>
        </p:style>
      </p:pic>
      <p:sp>
        <p:nvSpPr>
          <p:cNvPr id="10" name="Rectangle 9"/>
          <p:cNvSpPr/>
          <p:nvPr/>
        </p:nvSpPr>
        <p:spPr>
          <a:xfrm>
            <a:off x="8604448" y="4313156"/>
            <a:ext cx="470873" cy="11572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latin typeface="+mj-lt"/>
            </a:endParaRPr>
          </a:p>
        </p:txBody>
      </p:sp>
      <p:cxnSp>
        <p:nvCxnSpPr>
          <p:cNvPr id="12" name="Straight Arrow Connector 11"/>
          <p:cNvCxnSpPr>
            <a:stCxn id="9" idx="0"/>
          </p:cNvCxnSpPr>
          <p:nvPr/>
        </p:nvCxnSpPr>
        <p:spPr>
          <a:xfrm flipV="1">
            <a:off x="7687678" y="3429001"/>
            <a:ext cx="1204802" cy="89296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36765" t="6516" r="2864" b="19933"/>
          <a:stretch/>
        </p:blipFill>
        <p:spPr>
          <a:xfrm>
            <a:off x="2564916" y="4321963"/>
            <a:ext cx="3720191" cy="2502158"/>
          </a:xfrm>
          <a:prstGeom prst="rect">
            <a:avLst/>
          </a:prstGeom>
        </p:spPr>
        <p:style>
          <a:lnRef idx="2">
            <a:schemeClr val="dk1"/>
          </a:lnRef>
          <a:fillRef idx="1">
            <a:schemeClr val="lt1"/>
          </a:fillRef>
          <a:effectRef idx="0">
            <a:schemeClr val="dk1"/>
          </a:effectRef>
          <a:fontRef idx="minor">
            <a:schemeClr val="dk1"/>
          </a:fontRef>
        </p:style>
      </p:pic>
      <p:cxnSp>
        <p:nvCxnSpPr>
          <p:cNvPr id="15" name="Straight Arrow Connector 14"/>
          <p:cNvCxnSpPr>
            <a:stCxn id="13" idx="1"/>
          </p:cNvCxnSpPr>
          <p:nvPr/>
        </p:nvCxnSpPr>
        <p:spPr>
          <a:xfrm flipH="1" flipV="1">
            <a:off x="2337124" y="4437380"/>
            <a:ext cx="227792" cy="113566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68151" y="2845884"/>
            <a:ext cx="602155"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latin typeface="+mj-lt"/>
              </a:rPr>
              <a:t>Q1</a:t>
            </a:r>
            <a:endParaRPr lang="fr-FR" sz="1100" dirty="0">
              <a:latin typeface="+mj-lt"/>
            </a:endParaRPr>
          </a:p>
        </p:txBody>
      </p:sp>
      <p:sp>
        <p:nvSpPr>
          <p:cNvPr id="21" name="TextBox 20"/>
          <p:cNvSpPr txBox="1"/>
          <p:nvPr/>
        </p:nvSpPr>
        <p:spPr>
          <a:xfrm>
            <a:off x="3045169" y="2873253"/>
            <a:ext cx="53468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latin typeface="+mj-lt"/>
              </a:rPr>
              <a:t>D1</a:t>
            </a:r>
            <a:endParaRPr lang="fr-FR" sz="1100" dirty="0">
              <a:latin typeface="+mj-lt"/>
            </a:endParaRPr>
          </a:p>
        </p:txBody>
      </p:sp>
      <p:sp>
        <p:nvSpPr>
          <p:cNvPr id="28" name="TextBox 27"/>
          <p:cNvSpPr txBox="1"/>
          <p:nvPr/>
        </p:nvSpPr>
        <p:spPr>
          <a:xfrm>
            <a:off x="4526298" y="2667280"/>
            <a:ext cx="362444"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latin typeface="+mj-lt"/>
              </a:rPr>
              <a:t>D2</a:t>
            </a:r>
            <a:endParaRPr lang="fr-FR" sz="1100" dirty="0">
              <a:latin typeface="+mj-lt"/>
            </a:endParaRPr>
          </a:p>
        </p:txBody>
      </p:sp>
      <p:sp>
        <p:nvSpPr>
          <p:cNvPr id="31" name="TextBox 30"/>
          <p:cNvSpPr txBox="1"/>
          <p:nvPr/>
        </p:nvSpPr>
        <p:spPr>
          <a:xfrm>
            <a:off x="8344217" y="2802918"/>
            <a:ext cx="436953"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100" dirty="0">
                <a:latin typeface="+mj-lt"/>
              </a:rPr>
              <a:t>Q6</a:t>
            </a:r>
            <a:endParaRPr lang="fr-FR" sz="1100" dirty="0">
              <a:latin typeface="+mj-lt"/>
            </a:endParaRPr>
          </a:p>
        </p:txBody>
      </p:sp>
      <p:sp>
        <p:nvSpPr>
          <p:cNvPr id="26" name="Title 23"/>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Point 5: protection preliminary integration</a:t>
            </a:r>
            <a:endParaRPr lang="en-GB" dirty="0"/>
          </a:p>
        </p:txBody>
      </p:sp>
    </p:spTree>
    <p:extLst>
      <p:ext uri="{BB962C8B-B14F-4D97-AF65-F5344CB8AC3E}">
        <p14:creationId xmlns:p14="http://schemas.microsoft.com/office/powerpoint/2010/main" val="1495583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05" y="1199622"/>
            <a:ext cx="9354387" cy="5278695"/>
          </a:xfrm>
          <a:prstGeom prst="rect">
            <a:avLst/>
          </a:prstGeom>
        </p:spPr>
        <p:style>
          <a:lnRef idx="2">
            <a:schemeClr val="dk1"/>
          </a:lnRef>
          <a:fillRef idx="1">
            <a:schemeClr val="lt1"/>
          </a:fillRef>
          <a:effectRef idx="0">
            <a:schemeClr val="dk1"/>
          </a:effectRef>
          <a:fontRef idx="minor">
            <a:schemeClr val="dk1"/>
          </a:fontRef>
        </p:style>
      </p:pic>
      <p:sp>
        <p:nvSpPr>
          <p:cNvPr id="7" name="TextBox 6"/>
          <p:cNvSpPr txBox="1"/>
          <p:nvPr/>
        </p:nvSpPr>
        <p:spPr>
          <a:xfrm>
            <a:off x="4771941" y="888027"/>
            <a:ext cx="833305" cy="253916"/>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Q1-Q3</a:t>
            </a:r>
            <a:endParaRPr lang="fr-FR" sz="1050" dirty="0"/>
          </a:p>
        </p:txBody>
      </p:sp>
      <p:sp>
        <p:nvSpPr>
          <p:cNvPr id="8" name="TextBox 7"/>
          <p:cNvSpPr txBox="1"/>
          <p:nvPr/>
        </p:nvSpPr>
        <p:spPr>
          <a:xfrm>
            <a:off x="7792892" y="1736798"/>
            <a:ext cx="1024009" cy="253916"/>
          </a:xfrm>
          <a:prstGeom prst="rect">
            <a:avLst/>
          </a:prstGeom>
          <a:solidFill>
            <a:schemeClr val="accent4">
              <a:lumMod val="60000"/>
              <a:lumOff val="4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Q2A-Q2B</a:t>
            </a:r>
            <a:endParaRPr lang="fr-FR" sz="1050" dirty="0"/>
          </a:p>
        </p:txBody>
      </p:sp>
      <p:cxnSp>
        <p:nvCxnSpPr>
          <p:cNvPr id="10" name="Straight Arrow Connector 9"/>
          <p:cNvCxnSpPr>
            <a:stCxn id="7" idx="2"/>
          </p:cNvCxnSpPr>
          <p:nvPr/>
        </p:nvCxnSpPr>
        <p:spPr>
          <a:xfrm flipH="1">
            <a:off x="4643879" y="1141943"/>
            <a:ext cx="544715" cy="12116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184357" y="1319687"/>
            <a:ext cx="582769" cy="253916"/>
          </a:xfrm>
          <a:prstGeom prst="rect">
            <a:avLst/>
          </a:prstGeom>
          <a:solidFill>
            <a:srgbClr val="7030A0"/>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solidFill>
                  <a:schemeClr val="bg1"/>
                </a:solidFill>
              </a:rPr>
              <a:t>D1</a:t>
            </a:r>
            <a:endParaRPr lang="fr-FR" sz="1050" dirty="0">
              <a:solidFill>
                <a:schemeClr val="bg1"/>
              </a:solidFill>
            </a:endParaRPr>
          </a:p>
        </p:txBody>
      </p:sp>
      <p:sp>
        <p:nvSpPr>
          <p:cNvPr id="24" name="Title 23"/>
          <p:cNvSpPr>
            <a:spLocks noGrp="1"/>
          </p:cNvSpPr>
          <p:nvPr>
            <p:ph type="title"/>
          </p:nvPr>
        </p:nvSpPr>
        <p:spPr/>
        <p:txBody>
          <a:bodyPr/>
          <a:lstStyle/>
          <a:p>
            <a:r>
              <a:rPr lang="en-GB" dirty="0" smtClean="0"/>
              <a:t>Point 5: protection preliminary integration</a:t>
            </a:r>
            <a:endParaRPr lang="en-GB" dirty="0"/>
          </a:p>
        </p:txBody>
      </p:sp>
      <p:sp>
        <p:nvSpPr>
          <p:cNvPr id="20" name="Slide Number Placeholder 19"/>
          <p:cNvSpPr>
            <a:spLocks noGrp="1"/>
          </p:cNvSpPr>
          <p:nvPr>
            <p:ph type="sldNum" sz="quarter" idx="12"/>
          </p:nvPr>
        </p:nvSpPr>
        <p:spPr/>
        <p:txBody>
          <a:bodyPr/>
          <a:lstStyle/>
          <a:p>
            <a:fld id="{2E49A455-B0C6-4F03-9F35-70EE66DFA8BF}" type="slidenum">
              <a:rPr lang="fr-FR" smtClean="0"/>
              <a:t>32</a:t>
            </a:fld>
            <a:endParaRPr lang="fr-FR"/>
          </a:p>
        </p:txBody>
      </p:sp>
      <p:cxnSp>
        <p:nvCxnSpPr>
          <p:cNvPr id="28" name="Straight Arrow Connector 27"/>
          <p:cNvCxnSpPr/>
          <p:nvPr/>
        </p:nvCxnSpPr>
        <p:spPr>
          <a:xfrm>
            <a:off x="6286501" y="2830230"/>
            <a:ext cx="53891"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8" idx="2"/>
          </p:cNvCxnSpPr>
          <p:nvPr/>
        </p:nvCxnSpPr>
        <p:spPr>
          <a:xfrm flipH="1">
            <a:off x="6516216" y="1990714"/>
            <a:ext cx="1788681" cy="163060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1"/>
          </p:cNvCxnSpPr>
          <p:nvPr/>
        </p:nvCxnSpPr>
        <p:spPr>
          <a:xfrm flipH="1">
            <a:off x="5795950" y="1446645"/>
            <a:ext cx="1388407" cy="16375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2892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6380"/>
            <a:ext cx="6936080" cy="3914040"/>
          </a:xfrm>
          <a:prstGeom prst="rect">
            <a:avLst/>
          </a:prstGeom>
        </p:spPr>
        <p:style>
          <a:lnRef idx="2">
            <a:schemeClr val="dk1"/>
          </a:lnRef>
          <a:fillRef idx="1">
            <a:schemeClr val="lt1"/>
          </a:fillRef>
          <a:effectRef idx="0">
            <a:schemeClr val="dk1"/>
          </a:effectRef>
          <a:fontRef idx="minor">
            <a:schemeClr val="dk1"/>
          </a:fontRef>
        </p:style>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2002" t="23947" r="6581" b="13295"/>
          <a:stretch/>
        </p:blipFill>
        <p:spPr>
          <a:xfrm>
            <a:off x="3995936" y="4486801"/>
            <a:ext cx="4765006" cy="2362860"/>
          </a:xfrm>
          <a:prstGeom prst="rect">
            <a:avLst/>
          </a:prstGeom>
        </p:spPr>
        <p:style>
          <a:lnRef idx="2">
            <a:schemeClr val="dk1"/>
          </a:lnRef>
          <a:fillRef idx="1">
            <a:schemeClr val="lt1"/>
          </a:fillRef>
          <a:effectRef idx="0">
            <a:schemeClr val="dk1"/>
          </a:effectRef>
          <a:fontRef idx="minor">
            <a:schemeClr val="dk1"/>
          </a:fontRef>
        </p:style>
      </p:pic>
      <p:sp>
        <p:nvSpPr>
          <p:cNvPr id="5" name="TextBox 4"/>
          <p:cNvSpPr txBox="1"/>
          <p:nvPr/>
        </p:nvSpPr>
        <p:spPr>
          <a:xfrm>
            <a:off x="4664678" y="2241015"/>
            <a:ext cx="64369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UL16</a:t>
            </a:r>
            <a:endParaRPr lang="fr-FR" sz="1350" dirty="0"/>
          </a:p>
        </p:txBody>
      </p:sp>
      <p:sp>
        <p:nvSpPr>
          <p:cNvPr id="6" name="TextBox 5"/>
          <p:cNvSpPr txBox="1"/>
          <p:nvPr/>
        </p:nvSpPr>
        <p:spPr>
          <a:xfrm>
            <a:off x="6692160" y="6175745"/>
            <a:ext cx="64369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UL16</a:t>
            </a:r>
            <a:endParaRPr lang="fr-FR" sz="1350" dirty="0"/>
          </a:p>
        </p:txBody>
      </p:sp>
      <p:sp>
        <p:nvSpPr>
          <p:cNvPr id="7" name="TextBox 6"/>
          <p:cNvSpPr txBox="1"/>
          <p:nvPr/>
        </p:nvSpPr>
        <p:spPr>
          <a:xfrm>
            <a:off x="7432592" y="4690910"/>
            <a:ext cx="750672" cy="2539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Q1-Q3</a:t>
            </a:r>
            <a:endParaRPr lang="fr-FR" sz="1050" dirty="0"/>
          </a:p>
        </p:txBody>
      </p:sp>
      <p:sp>
        <p:nvSpPr>
          <p:cNvPr id="8" name="TextBox 7"/>
          <p:cNvSpPr txBox="1"/>
          <p:nvPr/>
        </p:nvSpPr>
        <p:spPr>
          <a:xfrm>
            <a:off x="8183262" y="5101548"/>
            <a:ext cx="863537" cy="2539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Q2A-Q2B</a:t>
            </a:r>
            <a:endParaRPr lang="fr-FR" sz="1050" dirty="0"/>
          </a:p>
        </p:txBody>
      </p:sp>
      <p:cxnSp>
        <p:nvCxnSpPr>
          <p:cNvPr id="10" name="Straight Arrow Connector 9"/>
          <p:cNvCxnSpPr>
            <a:stCxn id="7" idx="2"/>
          </p:cNvCxnSpPr>
          <p:nvPr/>
        </p:nvCxnSpPr>
        <p:spPr>
          <a:xfrm flipH="1">
            <a:off x="7432592" y="4944826"/>
            <a:ext cx="375336" cy="3875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1"/>
          </p:cNvCxnSpPr>
          <p:nvPr/>
        </p:nvCxnSpPr>
        <p:spPr>
          <a:xfrm flipH="1">
            <a:off x="7920684" y="5228506"/>
            <a:ext cx="262578" cy="5388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340812" y="4695134"/>
            <a:ext cx="420130" cy="2539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D1</a:t>
            </a:r>
            <a:endParaRPr lang="fr-FR" sz="1050" dirty="0"/>
          </a:p>
        </p:txBody>
      </p:sp>
      <p:cxnSp>
        <p:nvCxnSpPr>
          <p:cNvPr id="15" name="Straight Arrow Connector 14"/>
          <p:cNvCxnSpPr>
            <a:stCxn id="14" idx="1"/>
          </p:cNvCxnSpPr>
          <p:nvPr/>
        </p:nvCxnSpPr>
        <p:spPr>
          <a:xfrm flipH="1">
            <a:off x="7716796" y="4822092"/>
            <a:ext cx="624016" cy="6371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Slide Number Placeholder 19"/>
          <p:cNvSpPr>
            <a:spLocks noGrp="1"/>
          </p:cNvSpPr>
          <p:nvPr>
            <p:ph type="sldNum" sz="quarter" idx="12"/>
          </p:nvPr>
        </p:nvSpPr>
        <p:spPr/>
        <p:txBody>
          <a:bodyPr/>
          <a:lstStyle/>
          <a:p>
            <a:fld id="{2E49A455-B0C6-4F03-9F35-70EE66DFA8BF}" type="slidenum">
              <a:rPr lang="fr-FR" smtClean="0"/>
              <a:t>33</a:t>
            </a:fld>
            <a:endParaRPr lang="fr-FR"/>
          </a:p>
        </p:txBody>
      </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l="26588" r="30906"/>
          <a:stretch/>
        </p:blipFill>
        <p:spPr>
          <a:xfrm>
            <a:off x="7335850" y="2013371"/>
            <a:ext cx="1666145" cy="2211935"/>
          </a:xfrm>
          <a:prstGeom prst="rect">
            <a:avLst/>
          </a:prstGeom>
        </p:spPr>
        <p:style>
          <a:lnRef idx="2">
            <a:schemeClr val="dk1"/>
          </a:lnRef>
          <a:fillRef idx="1">
            <a:schemeClr val="lt1"/>
          </a:fillRef>
          <a:effectRef idx="0">
            <a:schemeClr val="dk1"/>
          </a:effectRef>
          <a:fontRef idx="minor">
            <a:schemeClr val="dk1"/>
          </a:fontRef>
        </p:style>
      </p:pic>
      <p:cxnSp>
        <p:nvCxnSpPr>
          <p:cNvPr id="24" name="Straight Connector 23"/>
          <p:cNvCxnSpPr/>
          <p:nvPr/>
        </p:nvCxnSpPr>
        <p:spPr>
          <a:xfrm flipH="1" flipV="1">
            <a:off x="5362850" y="1435084"/>
            <a:ext cx="721730" cy="1258316"/>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349260" y="3056779"/>
            <a:ext cx="34290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A</a:t>
            </a:r>
            <a:endParaRPr lang="fr-FR" sz="1350" dirty="0"/>
          </a:p>
        </p:txBody>
      </p:sp>
      <p:cxnSp>
        <p:nvCxnSpPr>
          <p:cNvPr id="28" name="Straight Arrow Connector 27"/>
          <p:cNvCxnSpPr>
            <a:stCxn id="26" idx="1"/>
          </p:cNvCxnSpPr>
          <p:nvPr/>
        </p:nvCxnSpPr>
        <p:spPr>
          <a:xfrm flipH="1" flipV="1">
            <a:off x="6084580" y="2693400"/>
            <a:ext cx="264680" cy="5134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915478" y="1772816"/>
            <a:ext cx="618921"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A-A</a:t>
            </a:r>
            <a:endParaRPr lang="fr-FR" sz="1350" dirty="0"/>
          </a:p>
        </p:txBody>
      </p:sp>
      <p:sp>
        <p:nvSpPr>
          <p:cNvPr id="23" name="Title 23"/>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Point 1: protection preliminary integration</a:t>
            </a:r>
            <a:endParaRPr lang="en-GB" dirty="0"/>
          </a:p>
        </p:txBody>
      </p:sp>
    </p:spTree>
    <p:extLst>
      <p:ext uri="{BB962C8B-B14F-4D97-AF65-F5344CB8AC3E}">
        <p14:creationId xmlns:p14="http://schemas.microsoft.com/office/powerpoint/2010/main" val="16853898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Example of installation </a:t>
            </a:r>
            <a:r>
              <a:rPr lang="en-GB" dirty="0"/>
              <a:t>constraints </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34</a:t>
            </a:fld>
            <a:endParaRPr lang="fr-FR"/>
          </a:p>
        </p:txBody>
      </p:sp>
      <p:sp>
        <p:nvSpPr>
          <p:cNvPr id="7" name="Text Placeholder 6"/>
          <p:cNvSpPr>
            <a:spLocks noGrp="1"/>
          </p:cNvSpPr>
          <p:nvPr>
            <p:ph type="body" sz="quarter" idx="14"/>
          </p:nvPr>
        </p:nvSpPr>
        <p:spPr>
          <a:xfrm>
            <a:off x="1351800" y="4149080"/>
            <a:ext cx="6440400" cy="2023120"/>
          </a:xfrm>
        </p:spPr>
        <p:txBody>
          <a:bodyPr anchor="t"/>
          <a:lstStyle/>
          <a:p>
            <a:r>
              <a:rPr lang="en-GB" dirty="0" smtClean="0"/>
              <a:t>The installation in the underground technical galleries and cavern should follow the sequence here below:</a:t>
            </a:r>
          </a:p>
          <a:p>
            <a:pPr>
              <a:buFont typeface="+mj-lt"/>
              <a:buAutoNum type="arabicPeriod"/>
            </a:pPr>
            <a:r>
              <a:rPr lang="en-GB" dirty="0" smtClean="0"/>
              <a:t>Safety related elements</a:t>
            </a:r>
          </a:p>
          <a:p>
            <a:pPr>
              <a:buFont typeface="+mj-lt"/>
              <a:buAutoNum type="arabicPeriod"/>
            </a:pPr>
            <a:r>
              <a:rPr lang="en-GB" dirty="0" smtClean="0"/>
              <a:t>Cranes</a:t>
            </a:r>
          </a:p>
          <a:p>
            <a:pPr>
              <a:buFont typeface="+mj-lt"/>
              <a:buAutoNum type="arabicPeriod"/>
            </a:pPr>
            <a:r>
              <a:rPr lang="en-GB" dirty="0" smtClean="0"/>
              <a:t>Metallic structures</a:t>
            </a:r>
          </a:p>
          <a:p>
            <a:pPr>
              <a:buFont typeface="+mj-lt"/>
              <a:buAutoNum type="arabicPeriod"/>
            </a:pPr>
            <a:r>
              <a:rPr lang="en-GB" dirty="0" smtClean="0"/>
              <a:t>General services: electrical, ventilation, communication system, </a:t>
            </a:r>
            <a:r>
              <a:rPr lang="en-GB" dirty="0" err="1" smtClean="0"/>
              <a:t>etc</a:t>
            </a:r>
            <a:endParaRPr lang="en-GB" dirty="0" smtClean="0"/>
          </a:p>
          <a:p>
            <a:pPr>
              <a:buFont typeface="+mj-lt"/>
              <a:buAutoNum type="arabicPeriod"/>
            </a:pPr>
            <a:r>
              <a:rPr lang="en-GB" dirty="0" smtClean="0"/>
              <a:t>Cryogenic</a:t>
            </a:r>
          </a:p>
          <a:p>
            <a:pPr>
              <a:buFont typeface="+mj-lt"/>
              <a:buAutoNum type="arabicPeriod"/>
            </a:pPr>
            <a:r>
              <a:rPr lang="en-GB" dirty="0" smtClean="0"/>
              <a:t>SC link</a:t>
            </a:r>
          </a:p>
          <a:p>
            <a:pPr>
              <a:buFont typeface="+mj-lt"/>
              <a:buAutoNum type="arabicPeriod"/>
            </a:pPr>
            <a:r>
              <a:rPr lang="en-GB" dirty="0" smtClean="0"/>
              <a:t>Power converters</a:t>
            </a:r>
          </a:p>
          <a:p>
            <a:pPr>
              <a:buFont typeface="+mj-lt"/>
              <a:buAutoNum type="arabicPeriod"/>
            </a:pPr>
            <a:endParaRPr lang="en-GB" dirty="0" smtClean="0"/>
          </a:p>
          <a:p>
            <a:endParaRPr lang="en-GB" dirty="0"/>
          </a:p>
        </p:txBody>
      </p:sp>
    </p:spTree>
    <p:extLst>
      <p:ext uri="{BB962C8B-B14F-4D97-AF65-F5344CB8AC3E}">
        <p14:creationId xmlns:p14="http://schemas.microsoft.com/office/powerpoint/2010/main" val="23237095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4472392"/>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6712"/>
            <a:ext cx="9144000" cy="4551725"/>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4" y="1479369"/>
            <a:ext cx="9144000" cy="455172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384" y="2126862"/>
            <a:ext cx="9144000" cy="4551725"/>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768" y="2292855"/>
            <a:ext cx="9144000" cy="4551725"/>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768" y="2396316"/>
            <a:ext cx="9144000" cy="4461684"/>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792" y="2428213"/>
            <a:ext cx="9144000" cy="4481295"/>
          </a:xfrm>
          <a:prstGeom prst="rect">
            <a:avLst/>
          </a:prstGeom>
        </p:spPr>
      </p:pic>
      <p:pic>
        <p:nvPicPr>
          <p:cNvPr id="7"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152" y="2324752"/>
            <a:ext cx="9144000" cy="4551725"/>
          </a:xfrm>
          <a:prstGeom prst="rect">
            <a:avLst/>
          </a:prstGeom>
        </p:spPr>
      </p:pic>
    </p:spTree>
    <p:extLst>
      <p:ext uri="{BB962C8B-B14F-4D97-AF65-F5344CB8AC3E}">
        <p14:creationId xmlns:p14="http://schemas.microsoft.com/office/powerpoint/2010/main" val="306689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a:t>
            </a:r>
            <a:r>
              <a:rPr lang="en-GB" dirty="0" smtClean="0"/>
              <a:t>nnexes</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36</a:t>
            </a:fld>
            <a:endParaRPr lang="fr-FR"/>
          </a:p>
        </p:txBody>
      </p:sp>
      <p:sp>
        <p:nvSpPr>
          <p:cNvPr id="5" name="Text Placeholder 4"/>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819284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557" y="1490722"/>
            <a:ext cx="6782500" cy="3826460"/>
          </a:xfrm>
          <a:prstGeom prst="rect">
            <a:avLst/>
          </a:prstGeom>
        </p:spPr>
        <p:style>
          <a:lnRef idx="2">
            <a:schemeClr val="dk1"/>
          </a:lnRef>
          <a:fillRef idx="1">
            <a:schemeClr val="lt1"/>
          </a:fillRef>
          <a:effectRef idx="0">
            <a:schemeClr val="dk1"/>
          </a:effectRef>
          <a:fontRef idx="minor">
            <a:schemeClr val="dk1"/>
          </a:fontRef>
        </p:style>
      </p:pic>
      <p:sp>
        <p:nvSpPr>
          <p:cNvPr id="5" name="TextBox 4"/>
          <p:cNvSpPr txBox="1"/>
          <p:nvPr/>
        </p:nvSpPr>
        <p:spPr>
          <a:xfrm>
            <a:off x="5548183" y="4809987"/>
            <a:ext cx="729049"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350" dirty="0"/>
              <a:t>≈ 120 m</a:t>
            </a:r>
          </a:p>
        </p:txBody>
      </p:sp>
      <p:cxnSp>
        <p:nvCxnSpPr>
          <p:cNvPr id="7" name="Straight Arrow Connector 6"/>
          <p:cNvCxnSpPr>
            <a:stCxn id="5" idx="1"/>
          </p:cNvCxnSpPr>
          <p:nvPr/>
        </p:nvCxnSpPr>
        <p:spPr>
          <a:xfrm flipH="1" flipV="1">
            <a:off x="2891201" y="4803688"/>
            <a:ext cx="2656982" cy="2602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4294967295"/>
          </p:nvPr>
        </p:nvSpPr>
        <p:spPr>
          <a:xfrm>
            <a:off x="628650" y="5624513"/>
            <a:ext cx="2057400" cy="273844"/>
          </a:xfrm>
          <a:prstGeom prst="rect">
            <a:avLst/>
          </a:prstGeom>
        </p:spPr>
        <p:txBody>
          <a:bodyPr/>
          <a:lstStyle/>
          <a:p>
            <a:r>
              <a:rPr lang="fr-FR" smtClean="0"/>
              <a:t>05/01/2016</a:t>
            </a:r>
            <a:endParaRPr lang="fr-FR"/>
          </a:p>
        </p:txBody>
      </p:sp>
      <p:sp>
        <p:nvSpPr>
          <p:cNvPr id="10" name="Slide Number Placeholder 9"/>
          <p:cNvSpPr>
            <a:spLocks noGrp="1"/>
          </p:cNvSpPr>
          <p:nvPr>
            <p:ph type="sldNum" sz="quarter" idx="12"/>
          </p:nvPr>
        </p:nvSpPr>
        <p:spPr/>
        <p:txBody>
          <a:bodyPr/>
          <a:lstStyle/>
          <a:p>
            <a:fld id="{2E49A455-B0C6-4F03-9F35-70EE66DFA8BF}" type="slidenum">
              <a:rPr lang="fr-FR" smtClean="0"/>
              <a:t>37</a:t>
            </a:fld>
            <a:endParaRPr lang="fr-FR"/>
          </a:p>
        </p:txBody>
      </p:sp>
      <p:sp>
        <p:nvSpPr>
          <p:cNvPr id="11" name="TextBox 10"/>
          <p:cNvSpPr txBox="1"/>
          <p:nvPr/>
        </p:nvSpPr>
        <p:spPr>
          <a:xfrm>
            <a:off x="3689651" y="2878939"/>
            <a:ext cx="643690"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UL557</a:t>
            </a:r>
            <a:endParaRPr lang="fr-FR" sz="1350" dirty="0"/>
          </a:p>
        </p:txBody>
      </p:sp>
      <p:sp>
        <p:nvSpPr>
          <p:cNvPr id="12" name="TextBox 11"/>
          <p:cNvSpPr txBox="1"/>
          <p:nvPr/>
        </p:nvSpPr>
        <p:spPr>
          <a:xfrm>
            <a:off x="1497272" y="1515770"/>
            <a:ext cx="320156"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Q1</a:t>
            </a:r>
            <a:endParaRPr lang="fr-FR" sz="1050" dirty="0"/>
          </a:p>
        </p:txBody>
      </p:sp>
      <p:sp>
        <p:nvSpPr>
          <p:cNvPr id="13" name="TextBox 12"/>
          <p:cNvSpPr txBox="1"/>
          <p:nvPr/>
        </p:nvSpPr>
        <p:spPr>
          <a:xfrm>
            <a:off x="2480899" y="1631186"/>
            <a:ext cx="410303"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Q2A</a:t>
            </a:r>
            <a:endParaRPr lang="fr-FR" sz="1050" dirty="0"/>
          </a:p>
        </p:txBody>
      </p:sp>
      <p:sp>
        <p:nvSpPr>
          <p:cNvPr id="14" name="TextBox 13"/>
          <p:cNvSpPr txBox="1"/>
          <p:nvPr/>
        </p:nvSpPr>
        <p:spPr>
          <a:xfrm>
            <a:off x="3806344" y="1833764"/>
            <a:ext cx="410303"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Q2B</a:t>
            </a:r>
            <a:endParaRPr lang="fr-FR" sz="1050" dirty="0"/>
          </a:p>
        </p:txBody>
      </p:sp>
      <p:sp>
        <p:nvSpPr>
          <p:cNvPr id="18" name="TextBox 17"/>
          <p:cNvSpPr txBox="1"/>
          <p:nvPr/>
        </p:nvSpPr>
        <p:spPr>
          <a:xfrm>
            <a:off x="6051720" y="2395666"/>
            <a:ext cx="488093"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D1</a:t>
            </a:r>
            <a:endParaRPr lang="fr-FR" sz="1350" dirty="0"/>
          </a:p>
        </p:txBody>
      </p:sp>
      <p:sp>
        <p:nvSpPr>
          <p:cNvPr id="19" name="TextBox 18"/>
          <p:cNvSpPr txBox="1"/>
          <p:nvPr/>
        </p:nvSpPr>
        <p:spPr>
          <a:xfrm>
            <a:off x="4905740" y="2113136"/>
            <a:ext cx="320156"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Q3</a:t>
            </a:r>
            <a:endParaRPr lang="fr-FR" sz="1050" dirty="0"/>
          </a:p>
        </p:txBody>
      </p:sp>
      <p:sp>
        <p:nvSpPr>
          <p:cNvPr id="20" name="Freeform 19"/>
          <p:cNvSpPr/>
          <p:nvPr/>
        </p:nvSpPr>
        <p:spPr>
          <a:xfrm>
            <a:off x="1631092" y="2727873"/>
            <a:ext cx="5424617" cy="2009399"/>
          </a:xfrm>
          <a:custGeom>
            <a:avLst/>
            <a:gdLst>
              <a:gd name="connsiteX0" fmla="*/ 2059460 w 7232822"/>
              <a:gd name="connsiteY0" fmla="*/ 2679198 h 2679198"/>
              <a:gd name="connsiteX1" fmla="*/ 2150076 w 7232822"/>
              <a:gd name="connsiteY1" fmla="*/ 2670960 h 2679198"/>
              <a:gd name="connsiteX2" fmla="*/ 2232454 w 7232822"/>
              <a:gd name="connsiteY2" fmla="*/ 2646247 h 2679198"/>
              <a:gd name="connsiteX3" fmla="*/ 2281881 w 7232822"/>
              <a:gd name="connsiteY3" fmla="*/ 2638009 h 2679198"/>
              <a:gd name="connsiteX4" fmla="*/ 2413687 w 7232822"/>
              <a:gd name="connsiteY4" fmla="*/ 2621533 h 2679198"/>
              <a:gd name="connsiteX5" fmla="*/ 2520779 w 7232822"/>
              <a:gd name="connsiteY5" fmla="*/ 2596820 h 2679198"/>
              <a:gd name="connsiteX6" fmla="*/ 2611395 w 7232822"/>
              <a:gd name="connsiteY6" fmla="*/ 2588582 h 2679198"/>
              <a:gd name="connsiteX7" fmla="*/ 2660822 w 7232822"/>
              <a:gd name="connsiteY7" fmla="*/ 2580344 h 2679198"/>
              <a:gd name="connsiteX8" fmla="*/ 2718487 w 7232822"/>
              <a:gd name="connsiteY8" fmla="*/ 2572106 h 2679198"/>
              <a:gd name="connsiteX9" fmla="*/ 2751438 w 7232822"/>
              <a:gd name="connsiteY9" fmla="*/ 2563868 h 2679198"/>
              <a:gd name="connsiteX10" fmla="*/ 2842054 w 7232822"/>
              <a:gd name="connsiteY10" fmla="*/ 2547393 h 2679198"/>
              <a:gd name="connsiteX11" fmla="*/ 2875006 w 7232822"/>
              <a:gd name="connsiteY11" fmla="*/ 2539155 h 2679198"/>
              <a:gd name="connsiteX12" fmla="*/ 2932670 w 7232822"/>
              <a:gd name="connsiteY12" fmla="*/ 2530917 h 2679198"/>
              <a:gd name="connsiteX13" fmla="*/ 2973860 w 7232822"/>
              <a:gd name="connsiteY13" fmla="*/ 2522679 h 2679198"/>
              <a:gd name="connsiteX14" fmla="*/ 3056238 w 7232822"/>
              <a:gd name="connsiteY14" fmla="*/ 2514441 h 2679198"/>
              <a:gd name="connsiteX15" fmla="*/ 3138616 w 7232822"/>
              <a:gd name="connsiteY15" fmla="*/ 2497966 h 2679198"/>
              <a:gd name="connsiteX16" fmla="*/ 3196281 w 7232822"/>
              <a:gd name="connsiteY16" fmla="*/ 2489728 h 2679198"/>
              <a:gd name="connsiteX17" fmla="*/ 3237470 w 7232822"/>
              <a:gd name="connsiteY17" fmla="*/ 2481490 h 2679198"/>
              <a:gd name="connsiteX18" fmla="*/ 3402227 w 7232822"/>
              <a:gd name="connsiteY18" fmla="*/ 2473252 h 2679198"/>
              <a:gd name="connsiteX19" fmla="*/ 3468130 w 7232822"/>
              <a:gd name="connsiteY19" fmla="*/ 2465014 h 2679198"/>
              <a:gd name="connsiteX20" fmla="*/ 3534033 w 7232822"/>
              <a:gd name="connsiteY20" fmla="*/ 2448539 h 2679198"/>
              <a:gd name="connsiteX21" fmla="*/ 3616411 w 7232822"/>
              <a:gd name="connsiteY21" fmla="*/ 2440301 h 2679198"/>
              <a:gd name="connsiteX22" fmla="*/ 3723503 w 7232822"/>
              <a:gd name="connsiteY22" fmla="*/ 2423825 h 2679198"/>
              <a:gd name="connsiteX23" fmla="*/ 3756454 w 7232822"/>
              <a:gd name="connsiteY23" fmla="*/ 2415587 h 2679198"/>
              <a:gd name="connsiteX24" fmla="*/ 3855308 w 7232822"/>
              <a:gd name="connsiteY24" fmla="*/ 2399112 h 2679198"/>
              <a:gd name="connsiteX25" fmla="*/ 3880022 w 7232822"/>
              <a:gd name="connsiteY25" fmla="*/ 2390874 h 2679198"/>
              <a:gd name="connsiteX26" fmla="*/ 3945925 w 7232822"/>
              <a:gd name="connsiteY26" fmla="*/ 2382636 h 2679198"/>
              <a:gd name="connsiteX27" fmla="*/ 3970638 w 7232822"/>
              <a:gd name="connsiteY27" fmla="*/ 2366160 h 2679198"/>
              <a:gd name="connsiteX28" fmla="*/ 4003589 w 7232822"/>
              <a:gd name="connsiteY28" fmla="*/ 2357922 h 2679198"/>
              <a:gd name="connsiteX29" fmla="*/ 4028303 w 7232822"/>
              <a:gd name="connsiteY29" fmla="*/ 2349685 h 2679198"/>
              <a:gd name="connsiteX30" fmla="*/ 4053016 w 7232822"/>
              <a:gd name="connsiteY30" fmla="*/ 2333209 h 2679198"/>
              <a:gd name="connsiteX31" fmla="*/ 4110681 w 7232822"/>
              <a:gd name="connsiteY31" fmla="*/ 2316733 h 2679198"/>
              <a:gd name="connsiteX32" fmla="*/ 4135395 w 7232822"/>
              <a:gd name="connsiteY32" fmla="*/ 2300258 h 2679198"/>
              <a:gd name="connsiteX33" fmla="*/ 4168346 w 7232822"/>
              <a:gd name="connsiteY33" fmla="*/ 2292020 h 2679198"/>
              <a:gd name="connsiteX34" fmla="*/ 4193060 w 7232822"/>
              <a:gd name="connsiteY34" fmla="*/ 2283782 h 2679198"/>
              <a:gd name="connsiteX35" fmla="*/ 4242487 w 7232822"/>
              <a:gd name="connsiteY35" fmla="*/ 2275544 h 2679198"/>
              <a:gd name="connsiteX36" fmla="*/ 4399006 w 7232822"/>
              <a:gd name="connsiteY36" fmla="*/ 2250831 h 2679198"/>
              <a:gd name="connsiteX37" fmla="*/ 4440195 w 7232822"/>
              <a:gd name="connsiteY37" fmla="*/ 2242593 h 2679198"/>
              <a:gd name="connsiteX38" fmla="*/ 4464908 w 7232822"/>
              <a:gd name="connsiteY38" fmla="*/ 2234355 h 2679198"/>
              <a:gd name="connsiteX39" fmla="*/ 4547287 w 7232822"/>
              <a:gd name="connsiteY39" fmla="*/ 2226117 h 2679198"/>
              <a:gd name="connsiteX40" fmla="*/ 4588476 w 7232822"/>
              <a:gd name="connsiteY40" fmla="*/ 2217879 h 2679198"/>
              <a:gd name="connsiteX41" fmla="*/ 4621427 w 7232822"/>
              <a:gd name="connsiteY41" fmla="*/ 2209641 h 2679198"/>
              <a:gd name="connsiteX42" fmla="*/ 4687330 w 7232822"/>
              <a:gd name="connsiteY42" fmla="*/ 2201404 h 2679198"/>
              <a:gd name="connsiteX43" fmla="*/ 4728519 w 7232822"/>
              <a:gd name="connsiteY43" fmla="*/ 2193166 h 2679198"/>
              <a:gd name="connsiteX44" fmla="*/ 4794422 w 7232822"/>
              <a:gd name="connsiteY44" fmla="*/ 2184928 h 2679198"/>
              <a:gd name="connsiteX45" fmla="*/ 4942703 w 7232822"/>
              <a:gd name="connsiteY45" fmla="*/ 2160214 h 2679198"/>
              <a:gd name="connsiteX46" fmla="*/ 5016843 w 7232822"/>
              <a:gd name="connsiteY46" fmla="*/ 2143739 h 2679198"/>
              <a:gd name="connsiteX47" fmla="*/ 5082746 w 7232822"/>
              <a:gd name="connsiteY47" fmla="*/ 2135501 h 2679198"/>
              <a:gd name="connsiteX48" fmla="*/ 5123935 w 7232822"/>
              <a:gd name="connsiteY48" fmla="*/ 2127263 h 2679198"/>
              <a:gd name="connsiteX49" fmla="*/ 5231027 w 7232822"/>
              <a:gd name="connsiteY49" fmla="*/ 2110787 h 2679198"/>
              <a:gd name="connsiteX50" fmla="*/ 5263979 w 7232822"/>
              <a:gd name="connsiteY50" fmla="*/ 2102550 h 2679198"/>
              <a:gd name="connsiteX51" fmla="*/ 5321643 w 7232822"/>
              <a:gd name="connsiteY51" fmla="*/ 2094312 h 2679198"/>
              <a:gd name="connsiteX52" fmla="*/ 5436973 w 7232822"/>
              <a:gd name="connsiteY52" fmla="*/ 2077836 h 2679198"/>
              <a:gd name="connsiteX53" fmla="*/ 5502876 w 7232822"/>
              <a:gd name="connsiteY53" fmla="*/ 2061360 h 2679198"/>
              <a:gd name="connsiteX54" fmla="*/ 5560541 w 7232822"/>
              <a:gd name="connsiteY54" fmla="*/ 2053122 h 2679198"/>
              <a:gd name="connsiteX55" fmla="*/ 5601730 w 7232822"/>
              <a:gd name="connsiteY55" fmla="*/ 2044885 h 2679198"/>
              <a:gd name="connsiteX56" fmla="*/ 5700584 w 7232822"/>
              <a:gd name="connsiteY56" fmla="*/ 2028409 h 2679198"/>
              <a:gd name="connsiteX57" fmla="*/ 5725297 w 7232822"/>
              <a:gd name="connsiteY57" fmla="*/ 2020171 h 2679198"/>
              <a:gd name="connsiteX58" fmla="*/ 5758249 w 7232822"/>
              <a:gd name="connsiteY58" fmla="*/ 2011933 h 2679198"/>
              <a:gd name="connsiteX59" fmla="*/ 5815914 w 7232822"/>
              <a:gd name="connsiteY59" fmla="*/ 1995458 h 2679198"/>
              <a:gd name="connsiteX60" fmla="*/ 5890054 w 7232822"/>
              <a:gd name="connsiteY60" fmla="*/ 1987220 h 2679198"/>
              <a:gd name="connsiteX61" fmla="*/ 5923006 w 7232822"/>
              <a:gd name="connsiteY61" fmla="*/ 1978982 h 2679198"/>
              <a:gd name="connsiteX62" fmla="*/ 6161903 w 7232822"/>
              <a:gd name="connsiteY62" fmla="*/ 1954268 h 2679198"/>
              <a:gd name="connsiteX63" fmla="*/ 6194854 w 7232822"/>
              <a:gd name="connsiteY63" fmla="*/ 1946031 h 2679198"/>
              <a:gd name="connsiteX64" fmla="*/ 6301946 w 7232822"/>
              <a:gd name="connsiteY64" fmla="*/ 1929555 h 2679198"/>
              <a:gd name="connsiteX65" fmla="*/ 6326660 w 7232822"/>
              <a:gd name="connsiteY65" fmla="*/ 1921317 h 2679198"/>
              <a:gd name="connsiteX66" fmla="*/ 6400800 w 7232822"/>
              <a:gd name="connsiteY66" fmla="*/ 1913079 h 2679198"/>
              <a:gd name="connsiteX67" fmla="*/ 6524368 w 7232822"/>
              <a:gd name="connsiteY67" fmla="*/ 1896604 h 2679198"/>
              <a:gd name="connsiteX68" fmla="*/ 6565557 w 7232822"/>
              <a:gd name="connsiteY68" fmla="*/ 1888366 h 2679198"/>
              <a:gd name="connsiteX69" fmla="*/ 6936260 w 7232822"/>
              <a:gd name="connsiteY69" fmla="*/ 1896604 h 2679198"/>
              <a:gd name="connsiteX70" fmla="*/ 6969211 w 7232822"/>
              <a:gd name="connsiteY70" fmla="*/ 1904841 h 2679198"/>
              <a:gd name="connsiteX71" fmla="*/ 7043352 w 7232822"/>
              <a:gd name="connsiteY71" fmla="*/ 1913079 h 2679198"/>
              <a:gd name="connsiteX72" fmla="*/ 7175157 w 7232822"/>
              <a:gd name="connsiteY72" fmla="*/ 1904841 h 2679198"/>
              <a:gd name="connsiteX73" fmla="*/ 7199870 w 7232822"/>
              <a:gd name="connsiteY73" fmla="*/ 1880128 h 2679198"/>
              <a:gd name="connsiteX74" fmla="*/ 7232822 w 7232822"/>
              <a:gd name="connsiteY74" fmla="*/ 1830701 h 2679198"/>
              <a:gd name="connsiteX75" fmla="*/ 7216346 w 7232822"/>
              <a:gd name="connsiteY75" fmla="*/ 1715371 h 2679198"/>
              <a:gd name="connsiteX76" fmla="*/ 7199870 w 7232822"/>
              <a:gd name="connsiteY76" fmla="*/ 1690658 h 2679198"/>
              <a:gd name="connsiteX77" fmla="*/ 7158681 w 7232822"/>
              <a:gd name="connsiteY77" fmla="*/ 1616517 h 2679198"/>
              <a:gd name="connsiteX78" fmla="*/ 7133968 w 7232822"/>
              <a:gd name="connsiteY78" fmla="*/ 1600041 h 2679198"/>
              <a:gd name="connsiteX79" fmla="*/ 7059827 w 7232822"/>
              <a:gd name="connsiteY79" fmla="*/ 1542377 h 2679198"/>
              <a:gd name="connsiteX80" fmla="*/ 7010400 w 7232822"/>
              <a:gd name="connsiteY80" fmla="*/ 1525901 h 2679198"/>
              <a:gd name="connsiteX81" fmla="*/ 6895070 w 7232822"/>
              <a:gd name="connsiteY81" fmla="*/ 1476474 h 2679198"/>
              <a:gd name="connsiteX82" fmla="*/ 6870357 w 7232822"/>
              <a:gd name="connsiteY82" fmla="*/ 1459998 h 2679198"/>
              <a:gd name="connsiteX83" fmla="*/ 6837406 w 7232822"/>
              <a:gd name="connsiteY83" fmla="*/ 1451760 h 2679198"/>
              <a:gd name="connsiteX84" fmla="*/ 6796216 w 7232822"/>
              <a:gd name="connsiteY84" fmla="*/ 1435285 h 2679198"/>
              <a:gd name="connsiteX85" fmla="*/ 6771503 w 7232822"/>
              <a:gd name="connsiteY85" fmla="*/ 1427047 h 2679198"/>
              <a:gd name="connsiteX86" fmla="*/ 6746789 w 7232822"/>
              <a:gd name="connsiteY86" fmla="*/ 1410571 h 2679198"/>
              <a:gd name="connsiteX87" fmla="*/ 6672649 w 7232822"/>
              <a:gd name="connsiteY87" fmla="*/ 1402333 h 2679198"/>
              <a:gd name="connsiteX88" fmla="*/ 6614984 w 7232822"/>
              <a:gd name="connsiteY88" fmla="*/ 1377620 h 2679198"/>
              <a:gd name="connsiteX89" fmla="*/ 6573795 w 7232822"/>
              <a:gd name="connsiteY89" fmla="*/ 1369382 h 2679198"/>
              <a:gd name="connsiteX90" fmla="*/ 6507892 w 7232822"/>
              <a:gd name="connsiteY90" fmla="*/ 1344668 h 2679198"/>
              <a:gd name="connsiteX91" fmla="*/ 6458465 w 7232822"/>
              <a:gd name="connsiteY91" fmla="*/ 1336431 h 2679198"/>
              <a:gd name="connsiteX92" fmla="*/ 6425514 w 7232822"/>
              <a:gd name="connsiteY92" fmla="*/ 1328193 h 2679198"/>
              <a:gd name="connsiteX93" fmla="*/ 6376087 w 7232822"/>
              <a:gd name="connsiteY93" fmla="*/ 1319955 h 2679198"/>
              <a:gd name="connsiteX94" fmla="*/ 6285470 w 7232822"/>
              <a:gd name="connsiteY94" fmla="*/ 1303479 h 2679198"/>
              <a:gd name="connsiteX95" fmla="*/ 6178379 w 7232822"/>
              <a:gd name="connsiteY95" fmla="*/ 1287004 h 2679198"/>
              <a:gd name="connsiteX96" fmla="*/ 6145427 w 7232822"/>
              <a:gd name="connsiteY96" fmla="*/ 1270528 h 2679198"/>
              <a:gd name="connsiteX97" fmla="*/ 6104238 w 7232822"/>
              <a:gd name="connsiteY97" fmla="*/ 1262290 h 2679198"/>
              <a:gd name="connsiteX98" fmla="*/ 6071287 w 7232822"/>
              <a:gd name="connsiteY98" fmla="*/ 1254052 h 2679198"/>
              <a:gd name="connsiteX99" fmla="*/ 5955957 w 7232822"/>
              <a:gd name="connsiteY99" fmla="*/ 1229339 h 2679198"/>
              <a:gd name="connsiteX100" fmla="*/ 5881816 w 7232822"/>
              <a:gd name="connsiteY100" fmla="*/ 1212863 h 2679198"/>
              <a:gd name="connsiteX101" fmla="*/ 5799438 w 7232822"/>
              <a:gd name="connsiteY101" fmla="*/ 1204625 h 2679198"/>
              <a:gd name="connsiteX102" fmla="*/ 5766487 w 7232822"/>
              <a:gd name="connsiteY102" fmla="*/ 1196387 h 2679198"/>
              <a:gd name="connsiteX103" fmla="*/ 5700584 w 7232822"/>
              <a:gd name="connsiteY103" fmla="*/ 1179912 h 2679198"/>
              <a:gd name="connsiteX104" fmla="*/ 5618206 w 7232822"/>
              <a:gd name="connsiteY104" fmla="*/ 1171674 h 2679198"/>
              <a:gd name="connsiteX105" fmla="*/ 5544065 w 7232822"/>
              <a:gd name="connsiteY105" fmla="*/ 1155198 h 2679198"/>
              <a:gd name="connsiteX106" fmla="*/ 5469925 w 7232822"/>
              <a:gd name="connsiteY106" fmla="*/ 1146960 h 2679198"/>
              <a:gd name="connsiteX107" fmla="*/ 5379308 w 7232822"/>
              <a:gd name="connsiteY107" fmla="*/ 1130485 h 2679198"/>
              <a:gd name="connsiteX108" fmla="*/ 5296930 w 7232822"/>
              <a:gd name="connsiteY108" fmla="*/ 1122247 h 2679198"/>
              <a:gd name="connsiteX109" fmla="*/ 5239265 w 7232822"/>
              <a:gd name="connsiteY109" fmla="*/ 1105771 h 2679198"/>
              <a:gd name="connsiteX110" fmla="*/ 5173362 w 7232822"/>
              <a:gd name="connsiteY110" fmla="*/ 1097533 h 2679198"/>
              <a:gd name="connsiteX111" fmla="*/ 5074508 w 7232822"/>
              <a:gd name="connsiteY111" fmla="*/ 1081058 h 2679198"/>
              <a:gd name="connsiteX112" fmla="*/ 5016843 w 7232822"/>
              <a:gd name="connsiteY112" fmla="*/ 1072820 h 2679198"/>
              <a:gd name="connsiteX113" fmla="*/ 4992130 w 7232822"/>
              <a:gd name="connsiteY113" fmla="*/ 1064582 h 2679198"/>
              <a:gd name="connsiteX114" fmla="*/ 4835611 w 7232822"/>
              <a:gd name="connsiteY114" fmla="*/ 1039868 h 2679198"/>
              <a:gd name="connsiteX115" fmla="*/ 4753233 w 7232822"/>
              <a:gd name="connsiteY115" fmla="*/ 1015155 h 2679198"/>
              <a:gd name="connsiteX116" fmla="*/ 4670854 w 7232822"/>
              <a:gd name="connsiteY116" fmla="*/ 990441 h 2679198"/>
              <a:gd name="connsiteX117" fmla="*/ 4629665 w 7232822"/>
              <a:gd name="connsiteY117" fmla="*/ 982204 h 2679198"/>
              <a:gd name="connsiteX118" fmla="*/ 4596714 w 7232822"/>
              <a:gd name="connsiteY118" fmla="*/ 973966 h 2679198"/>
              <a:gd name="connsiteX119" fmla="*/ 4514335 w 7232822"/>
              <a:gd name="connsiteY119" fmla="*/ 965728 h 2679198"/>
              <a:gd name="connsiteX120" fmla="*/ 4489622 w 7232822"/>
              <a:gd name="connsiteY120" fmla="*/ 957490 h 2679198"/>
              <a:gd name="connsiteX121" fmla="*/ 4349579 w 7232822"/>
              <a:gd name="connsiteY121" fmla="*/ 941014 h 2679198"/>
              <a:gd name="connsiteX122" fmla="*/ 4324865 w 7232822"/>
              <a:gd name="connsiteY122" fmla="*/ 932777 h 2679198"/>
              <a:gd name="connsiteX123" fmla="*/ 4300152 w 7232822"/>
              <a:gd name="connsiteY123" fmla="*/ 916301 h 2679198"/>
              <a:gd name="connsiteX124" fmla="*/ 4250725 w 7232822"/>
              <a:gd name="connsiteY124" fmla="*/ 908063 h 2679198"/>
              <a:gd name="connsiteX125" fmla="*/ 4226011 w 7232822"/>
              <a:gd name="connsiteY125" fmla="*/ 899825 h 2679198"/>
              <a:gd name="connsiteX126" fmla="*/ 4184822 w 7232822"/>
              <a:gd name="connsiteY126" fmla="*/ 891587 h 2679198"/>
              <a:gd name="connsiteX127" fmla="*/ 4160108 w 7232822"/>
              <a:gd name="connsiteY127" fmla="*/ 883350 h 2679198"/>
              <a:gd name="connsiteX128" fmla="*/ 4102443 w 7232822"/>
              <a:gd name="connsiteY128" fmla="*/ 875112 h 2679198"/>
              <a:gd name="connsiteX129" fmla="*/ 4020065 w 7232822"/>
              <a:gd name="connsiteY129" fmla="*/ 858636 h 2679198"/>
              <a:gd name="connsiteX130" fmla="*/ 3954162 w 7232822"/>
              <a:gd name="connsiteY130" fmla="*/ 850398 h 2679198"/>
              <a:gd name="connsiteX131" fmla="*/ 3880022 w 7232822"/>
              <a:gd name="connsiteY131" fmla="*/ 842160 h 2679198"/>
              <a:gd name="connsiteX132" fmla="*/ 3781168 w 7232822"/>
              <a:gd name="connsiteY132" fmla="*/ 825685 h 2679198"/>
              <a:gd name="connsiteX133" fmla="*/ 3748216 w 7232822"/>
              <a:gd name="connsiteY133" fmla="*/ 817447 h 2679198"/>
              <a:gd name="connsiteX134" fmla="*/ 3723503 w 7232822"/>
              <a:gd name="connsiteY134" fmla="*/ 809209 h 2679198"/>
              <a:gd name="connsiteX135" fmla="*/ 3665838 w 7232822"/>
              <a:gd name="connsiteY135" fmla="*/ 800971 h 2679198"/>
              <a:gd name="connsiteX136" fmla="*/ 3468130 w 7232822"/>
              <a:gd name="connsiteY136" fmla="*/ 792733 h 2679198"/>
              <a:gd name="connsiteX137" fmla="*/ 3361038 w 7232822"/>
              <a:gd name="connsiteY137" fmla="*/ 776258 h 2679198"/>
              <a:gd name="connsiteX138" fmla="*/ 3303373 w 7232822"/>
              <a:gd name="connsiteY138" fmla="*/ 768020 h 2679198"/>
              <a:gd name="connsiteX139" fmla="*/ 3237470 w 7232822"/>
              <a:gd name="connsiteY139" fmla="*/ 751544 h 2679198"/>
              <a:gd name="connsiteX140" fmla="*/ 3113903 w 7232822"/>
              <a:gd name="connsiteY140" fmla="*/ 735068 h 2679198"/>
              <a:gd name="connsiteX141" fmla="*/ 3056238 w 7232822"/>
              <a:gd name="connsiteY141" fmla="*/ 718593 h 2679198"/>
              <a:gd name="connsiteX142" fmla="*/ 2998573 w 7232822"/>
              <a:gd name="connsiteY142" fmla="*/ 710355 h 2679198"/>
              <a:gd name="connsiteX143" fmla="*/ 2883243 w 7232822"/>
              <a:gd name="connsiteY143" fmla="*/ 693879 h 2679198"/>
              <a:gd name="connsiteX144" fmla="*/ 2800865 w 7232822"/>
              <a:gd name="connsiteY144" fmla="*/ 677404 h 2679198"/>
              <a:gd name="connsiteX145" fmla="*/ 2734962 w 7232822"/>
              <a:gd name="connsiteY145" fmla="*/ 660928 h 2679198"/>
              <a:gd name="connsiteX146" fmla="*/ 2677297 w 7232822"/>
              <a:gd name="connsiteY146" fmla="*/ 652690 h 2679198"/>
              <a:gd name="connsiteX147" fmla="*/ 2644346 w 7232822"/>
              <a:gd name="connsiteY147" fmla="*/ 644452 h 2679198"/>
              <a:gd name="connsiteX148" fmla="*/ 2619633 w 7232822"/>
              <a:gd name="connsiteY148" fmla="*/ 636214 h 2679198"/>
              <a:gd name="connsiteX149" fmla="*/ 2529016 w 7232822"/>
              <a:gd name="connsiteY149" fmla="*/ 627977 h 2679198"/>
              <a:gd name="connsiteX150" fmla="*/ 2504303 w 7232822"/>
              <a:gd name="connsiteY150" fmla="*/ 619739 h 2679198"/>
              <a:gd name="connsiteX151" fmla="*/ 2454876 w 7232822"/>
              <a:gd name="connsiteY151" fmla="*/ 611501 h 2679198"/>
              <a:gd name="connsiteX152" fmla="*/ 2421925 w 7232822"/>
              <a:gd name="connsiteY152" fmla="*/ 595025 h 2679198"/>
              <a:gd name="connsiteX153" fmla="*/ 2380735 w 7232822"/>
              <a:gd name="connsiteY153" fmla="*/ 586787 h 2679198"/>
              <a:gd name="connsiteX154" fmla="*/ 2331308 w 7232822"/>
              <a:gd name="connsiteY154" fmla="*/ 570312 h 2679198"/>
              <a:gd name="connsiteX155" fmla="*/ 2290119 w 7232822"/>
              <a:gd name="connsiteY155" fmla="*/ 562074 h 2679198"/>
              <a:gd name="connsiteX156" fmla="*/ 2248930 w 7232822"/>
              <a:gd name="connsiteY156" fmla="*/ 545598 h 2679198"/>
              <a:gd name="connsiteX157" fmla="*/ 2174789 w 7232822"/>
              <a:gd name="connsiteY157" fmla="*/ 520885 h 2679198"/>
              <a:gd name="connsiteX158" fmla="*/ 2125362 w 7232822"/>
              <a:gd name="connsiteY158" fmla="*/ 504409 h 2679198"/>
              <a:gd name="connsiteX159" fmla="*/ 2100649 w 7232822"/>
              <a:gd name="connsiteY159" fmla="*/ 496171 h 2679198"/>
              <a:gd name="connsiteX160" fmla="*/ 2067697 w 7232822"/>
              <a:gd name="connsiteY160" fmla="*/ 479695 h 2679198"/>
              <a:gd name="connsiteX161" fmla="*/ 2001795 w 7232822"/>
              <a:gd name="connsiteY161" fmla="*/ 471458 h 2679198"/>
              <a:gd name="connsiteX162" fmla="*/ 1944130 w 7232822"/>
              <a:gd name="connsiteY162" fmla="*/ 463220 h 2679198"/>
              <a:gd name="connsiteX163" fmla="*/ 1911179 w 7232822"/>
              <a:gd name="connsiteY163" fmla="*/ 454982 h 2679198"/>
              <a:gd name="connsiteX164" fmla="*/ 1845276 w 7232822"/>
              <a:gd name="connsiteY164" fmla="*/ 446744 h 2679198"/>
              <a:gd name="connsiteX165" fmla="*/ 1804087 w 7232822"/>
              <a:gd name="connsiteY165" fmla="*/ 438506 h 2679198"/>
              <a:gd name="connsiteX166" fmla="*/ 1721708 w 7232822"/>
              <a:gd name="connsiteY166" fmla="*/ 430268 h 2679198"/>
              <a:gd name="connsiteX167" fmla="*/ 1581665 w 7232822"/>
              <a:gd name="connsiteY167" fmla="*/ 405555 h 2679198"/>
              <a:gd name="connsiteX168" fmla="*/ 1482811 w 7232822"/>
              <a:gd name="connsiteY168" fmla="*/ 380841 h 2679198"/>
              <a:gd name="connsiteX169" fmla="*/ 1449860 w 7232822"/>
              <a:gd name="connsiteY169" fmla="*/ 372604 h 2679198"/>
              <a:gd name="connsiteX170" fmla="*/ 1375719 w 7232822"/>
              <a:gd name="connsiteY170" fmla="*/ 364366 h 2679198"/>
              <a:gd name="connsiteX171" fmla="*/ 1342768 w 7232822"/>
              <a:gd name="connsiteY171" fmla="*/ 356128 h 2679198"/>
              <a:gd name="connsiteX172" fmla="*/ 1227438 w 7232822"/>
              <a:gd name="connsiteY172" fmla="*/ 339652 h 2679198"/>
              <a:gd name="connsiteX173" fmla="*/ 1128584 w 7232822"/>
              <a:gd name="connsiteY173" fmla="*/ 323177 h 2679198"/>
              <a:gd name="connsiteX174" fmla="*/ 1046206 w 7232822"/>
              <a:gd name="connsiteY174" fmla="*/ 298463 h 2679198"/>
              <a:gd name="connsiteX175" fmla="*/ 1021492 w 7232822"/>
              <a:gd name="connsiteY175" fmla="*/ 290225 h 2679198"/>
              <a:gd name="connsiteX176" fmla="*/ 980303 w 7232822"/>
              <a:gd name="connsiteY176" fmla="*/ 281987 h 2679198"/>
              <a:gd name="connsiteX177" fmla="*/ 955589 w 7232822"/>
              <a:gd name="connsiteY177" fmla="*/ 273750 h 2679198"/>
              <a:gd name="connsiteX178" fmla="*/ 906162 w 7232822"/>
              <a:gd name="connsiteY178" fmla="*/ 265512 h 2679198"/>
              <a:gd name="connsiteX179" fmla="*/ 881449 w 7232822"/>
              <a:gd name="connsiteY179" fmla="*/ 249036 h 2679198"/>
              <a:gd name="connsiteX180" fmla="*/ 799070 w 7232822"/>
              <a:gd name="connsiteY180" fmla="*/ 224322 h 2679198"/>
              <a:gd name="connsiteX181" fmla="*/ 774357 w 7232822"/>
              <a:gd name="connsiteY181" fmla="*/ 207847 h 2679198"/>
              <a:gd name="connsiteX182" fmla="*/ 749643 w 7232822"/>
              <a:gd name="connsiteY182" fmla="*/ 199609 h 2679198"/>
              <a:gd name="connsiteX183" fmla="*/ 667265 w 7232822"/>
              <a:gd name="connsiteY183" fmla="*/ 174895 h 2679198"/>
              <a:gd name="connsiteX184" fmla="*/ 601362 w 7232822"/>
              <a:gd name="connsiteY184" fmla="*/ 141944 h 2679198"/>
              <a:gd name="connsiteX185" fmla="*/ 568411 w 7232822"/>
              <a:gd name="connsiteY185" fmla="*/ 125468 h 2679198"/>
              <a:gd name="connsiteX186" fmla="*/ 502508 w 7232822"/>
              <a:gd name="connsiteY186" fmla="*/ 108993 h 2679198"/>
              <a:gd name="connsiteX187" fmla="*/ 477795 w 7232822"/>
              <a:gd name="connsiteY187" fmla="*/ 100755 h 2679198"/>
              <a:gd name="connsiteX188" fmla="*/ 420130 w 7232822"/>
              <a:gd name="connsiteY188" fmla="*/ 76041 h 2679198"/>
              <a:gd name="connsiteX189" fmla="*/ 395416 w 7232822"/>
              <a:gd name="connsiteY189" fmla="*/ 59566 h 2679198"/>
              <a:gd name="connsiteX190" fmla="*/ 345989 w 7232822"/>
              <a:gd name="connsiteY190" fmla="*/ 51328 h 2679198"/>
              <a:gd name="connsiteX191" fmla="*/ 313038 w 7232822"/>
              <a:gd name="connsiteY191" fmla="*/ 43090 h 2679198"/>
              <a:gd name="connsiteX192" fmla="*/ 247135 w 7232822"/>
              <a:gd name="connsiteY192" fmla="*/ 34852 h 2679198"/>
              <a:gd name="connsiteX193" fmla="*/ 148281 w 7232822"/>
              <a:gd name="connsiteY193" fmla="*/ 18377 h 2679198"/>
              <a:gd name="connsiteX194" fmla="*/ 98854 w 7232822"/>
              <a:gd name="connsiteY194" fmla="*/ 10139 h 2679198"/>
              <a:gd name="connsiteX195" fmla="*/ 0 w 7232822"/>
              <a:gd name="connsiteY195" fmla="*/ 1901 h 267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7232822" h="2679198">
                <a:moveTo>
                  <a:pt x="2059460" y="2679198"/>
                </a:moveTo>
                <a:cubicBezTo>
                  <a:pt x="2089665" y="2676452"/>
                  <a:pt x="2120159" y="2675946"/>
                  <a:pt x="2150076" y="2670960"/>
                </a:cubicBezTo>
                <a:cubicBezTo>
                  <a:pt x="2275756" y="2650014"/>
                  <a:pt x="2162859" y="2661713"/>
                  <a:pt x="2232454" y="2646247"/>
                </a:cubicBezTo>
                <a:cubicBezTo>
                  <a:pt x="2248759" y="2642624"/>
                  <a:pt x="2265447" y="2640997"/>
                  <a:pt x="2281881" y="2638009"/>
                </a:cubicBezTo>
                <a:cubicBezTo>
                  <a:pt x="2366997" y="2622533"/>
                  <a:pt x="2278396" y="2633832"/>
                  <a:pt x="2413687" y="2621533"/>
                </a:cubicBezTo>
                <a:cubicBezTo>
                  <a:pt x="2449384" y="2613295"/>
                  <a:pt x="2484642" y="2602843"/>
                  <a:pt x="2520779" y="2596820"/>
                </a:cubicBezTo>
                <a:cubicBezTo>
                  <a:pt x="2550696" y="2591834"/>
                  <a:pt x="2581273" y="2592126"/>
                  <a:pt x="2611395" y="2588582"/>
                </a:cubicBezTo>
                <a:cubicBezTo>
                  <a:pt x="2627984" y="2586630"/>
                  <a:pt x="2644313" y="2582884"/>
                  <a:pt x="2660822" y="2580344"/>
                </a:cubicBezTo>
                <a:cubicBezTo>
                  <a:pt x="2680013" y="2577391"/>
                  <a:pt x="2699383" y="2575579"/>
                  <a:pt x="2718487" y="2572106"/>
                </a:cubicBezTo>
                <a:cubicBezTo>
                  <a:pt x="2729626" y="2570081"/>
                  <a:pt x="2740386" y="2566324"/>
                  <a:pt x="2751438" y="2563868"/>
                </a:cubicBezTo>
                <a:cubicBezTo>
                  <a:pt x="2830930" y="2546204"/>
                  <a:pt x="2752661" y="2565272"/>
                  <a:pt x="2842054" y="2547393"/>
                </a:cubicBezTo>
                <a:cubicBezTo>
                  <a:pt x="2853156" y="2545173"/>
                  <a:pt x="2863867" y="2541180"/>
                  <a:pt x="2875006" y="2539155"/>
                </a:cubicBezTo>
                <a:cubicBezTo>
                  <a:pt x="2894109" y="2535682"/>
                  <a:pt x="2913518" y="2534109"/>
                  <a:pt x="2932670" y="2530917"/>
                </a:cubicBezTo>
                <a:cubicBezTo>
                  <a:pt x="2946481" y="2528615"/>
                  <a:pt x="2959981" y="2524530"/>
                  <a:pt x="2973860" y="2522679"/>
                </a:cubicBezTo>
                <a:cubicBezTo>
                  <a:pt x="3001214" y="2519032"/>
                  <a:pt x="3028947" y="2518535"/>
                  <a:pt x="3056238" y="2514441"/>
                </a:cubicBezTo>
                <a:cubicBezTo>
                  <a:pt x="3083931" y="2510287"/>
                  <a:pt x="3110894" y="2501926"/>
                  <a:pt x="3138616" y="2497966"/>
                </a:cubicBezTo>
                <a:cubicBezTo>
                  <a:pt x="3157838" y="2495220"/>
                  <a:pt x="3177128" y="2492920"/>
                  <a:pt x="3196281" y="2489728"/>
                </a:cubicBezTo>
                <a:cubicBezTo>
                  <a:pt x="3210092" y="2487426"/>
                  <a:pt x="3223513" y="2482607"/>
                  <a:pt x="3237470" y="2481490"/>
                </a:cubicBezTo>
                <a:cubicBezTo>
                  <a:pt x="3292282" y="2477105"/>
                  <a:pt x="3347308" y="2475998"/>
                  <a:pt x="3402227" y="2473252"/>
                </a:cubicBezTo>
                <a:cubicBezTo>
                  <a:pt x="3424195" y="2470506"/>
                  <a:pt x="3446371" y="2469094"/>
                  <a:pt x="3468130" y="2465014"/>
                </a:cubicBezTo>
                <a:cubicBezTo>
                  <a:pt x="3490386" y="2460841"/>
                  <a:pt x="3511502" y="2450792"/>
                  <a:pt x="3534033" y="2448539"/>
                </a:cubicBezTo>
                <a:lnTo>
                  <a:pt x="3616411" y="2440301"/>
                </a:lnTo>
                <a:cubicBezTo>
                  <a:pt x="3690765" y="2421712"/>
                  <a:pt x="3600158" y="2442802"/>
                  <a:pt x="3723503" y="2423825"/>
                </a:cubicBezTo>
                <a:cubicBezTo>
                  <a:pt x="3734693" y="2422103"/>
                  <a:pt x="3745402" y="2418043"/>
                  <a:pt x="3756454" y="2415587"/>
                </a:cubicBezTo>
                <a:cubicBezTo>
                  <a:pt x="3799808" y="2405953"/>
                  <a:pt x="3807184" y="2405987"/>
                  <a:pt x="3855308" y="2399112"/>
                </a:cubicBezTo>
                <a:cubicBezTo>
                  <a:pt x="3863546" y="2396366"/>
                  <a:pt x="3871478" y="2392427"/>
                  <a:pt x="3880022" y="2390874"/>
                </a:cubicBezTo>
                <a:cubicBezTo>
                  <a:pt x="3901804" y="2386914"/>
                  <a:pt x="3924566" y="2388461"/>
                  <a:pt x="3945925" y="2382636"/>
                </a:cubicBezTo>
                <a:cubicBezTo>
                  <a:pt x="3955477" y="2380031"/>
                  <a:pt x="3961538" y="2370060"/>
                  <a:pt x="3970638" y="2366160"/>
                </a:cubicBezTo>
                <a:cubicBezTo>
                  <a:pt x="3981044" y="2361700"/>
                  <a:pt x="3992703" y="2361032"/>
                  <a:pt x="4003589" y="2357922"/>
                </a:cubicBezTo>
                <a:cubicBezTo>
                  <a:pt x="4011938" y="2355537"/>
                  <a:pt x="4020065" y="2352431"/>
                  <a:pt x="4028303" y="2349685"/>
                </a:cubicBezTo>
                <a:cubicBezTo>
                  <a:pt x="4036541" y="2344193"/>
                  <a:pt x="4043916" y="2337109"/>
                  <a:pt x="4053016" y="2333209"/>
                </a:cubicBezTo>
                <a:cubicBezTo>
                  <a:pt x="4089985" y="2317365"/>
                  <a:pt x="4078607" y="2332770"/>
                  <a:pt x="4110681" y="2316733"/>
                </a:cubicBezTo>
                <a:cubicBezTo>
                  <a:pt x="4119536" y="2312305"/>
                  <a:pt x="4126295" y="2304158"/>
                  <a:pt x="4135395" y="2300258"/>
                </a:cubicBezTo>
                <a:cubicBezTo>
                  <a:pt x="4145801" y="2295798"/>
                  <a:pt x="4157460" y="2295130"/>
                  <a:pt x="4168346" y="2292020"/>
                </a:cubicBezTo>
                <a:cubicBezTo>
                  <a:pt x="4176695" y="2289634"/>
                  <a:pt x="4184583" y="2285666"/>
                  <a:pt x="4193060" y="2283782"/>
                </a:cubicBezTo>
                <a:cubicBezTo>
                  <a:pt x="4209365" y="2280159"/>
                  <a:pt x="4226155" y="2279044"/>
                  <a:pt x="4242487" y="2275544"/>
                </a:cubicBezTo>
                <a:cubicBezTo>
                  <a:pt x="4365406" y="2249203"/>
                  <a:pt x="4248879" y="2264477"/>
                  <a:pt x="4399006" y="2250831"/>
                </a:cubicBezTo>
                <a:cubicBezTo>
                  <a:pt x="4412736" y="2248085"/>
                  <a:pt x="4426611" y="2245989"/>
                  <a:pt x="4440195" y="2242593"/>
                </a:cubicBezTo>
                <a:cubicBezTo>
                  <a:pt x="4448619" y="2240487"/>
                  <a:pt x="4456326" y="2235675"/>
                  <a:pt x="4464908" y="2234355"/>
                </a:cubicBezTo>
                <a:cubicBezTo>
                  <a:pt x="4492184" y="2230159"/>
                  <a:pt x="4519827" y="2228863"/>
                  <a:pt x="4547287" y="2226117"/>
                </a:cubicBezTo>
                <a:cubicBezTo>
                  <a:pt x="4561017" y="2223371"/>
                  <a:pt x="4574808" y="2220916"/>
                  <a:pt x="4588476" y="2217879"/>
                </a:cubicBezTo>
                <a:cubicBezTo>
                  <a:pt x="4599528" y="2215423"/>
                  <a:pt x="4610259" y="2211502"/>
                  <a:pt x="4621427" y="2209641"/>
                </a:cubicBezTo>
                <a:cubicBezTo>
                  <a:pt x="4643264" y="2206002"/>
                  <a:pt x="4665449" y="2204770"/>
                  <a:pt x="4687330" y="2201404"/>
                </a:cubicBezTo>
                <a:cubicBezTo>
                  <a:pt x="4701169" y="2199275"/>
                  <a:pt x="4714680" y="2195295"/>
                  <a:pt x="4728519" y="2193166"/>
                </a:cubicBezTo>
                <a:cubicBezTo>
                  <a:pt x="4750400" y="2189800"/>
                  <a:pt x="4772454" y="2187674"/>
                  <a:pt x="4794422" y="2184928"/>
                </a:cubicBezTo>
                <a:cubicBezTo>
                  <a:pt x="4911685" y="2155612"/>
                  <a:pt x="4807828" y="2178197"/>
                  <a:pt x="4942703" y="2160214"/>
                </a:cubicBezTo>
                <a:cubicBezTo>
                  <a:pt x="5034305" y="2148001"/>
                  <a:pt x="4938522" y="2156793"/>
                  <a:pt x="5016843" y="2143739"/>
                </a:cubicBezTo>
                <a:cubicBezTo>
                  <a:pt x="5038680" y="2140099"/>
                  <a:pt x="5060865" y="2138867"/>
                  <a:pt x="5082746" y="2135501"/>
                </a:cubicBezTo>
                <a:cubicBezTo>
                  <a:pt x="5096585" y="2133372"/>
                  <a:pt x="5110124" y="2129565"/>
                  <a:pt x="5123935" y="2127263"/>
                </a:cubicBezTo>
                <a:cubicBezTo>
                  <a:pt x="5171435" y="2119346"/>
                  <a:pt x="5185415" y="2119909"/>
                  <a:pt x="5231027" y="2110787"/>
                </a:cubicBezTo>
                <a:cubicBezTo>
                  <a:pt x="5242129" y="2108567"/>
                  <a:pt x="5252840" y="2104575"/>
                  <a:pt x="5263979" y="2102550"/>
                </a:cubicBezTo>
                <a:cubicBezTo>
                  <a:pt x="5283082" y="2099077"/>
                  <a:pt x="5302491" y="2097504"/>
                  <a:pt x="5321643" y="2094312"/>
                </a:cubicBezTo>
                <a:cubicBezTo>
                  <a:pt x="5426555" y="2076826"/>
                  <a:pt x="5279056" y="2095383"/>
                  <a:pt x="5436973" y="2077836"/>
                </a:cubicBezTo>
                <a:cubicBezTo>
                  <a:pt x="5458941" y="2072344"/>
                  <a:pt x="5480460" y="2064562"/>
                  <a:pt x="5502876" y="2061360"/>
                </a:cubicBezTo>
                <a:cubicBezTo>
                  <a:pt x="5522098" y="2058614"/>
                  <a:pt x="5541388" y="2056314"/>
                  <a:pt x="5560541" y="2053122"/>
                </a:cubicBezTo>
                <a:cubicBezTo>
                  <a:pt x="5574352" y="2050820"/>
                  <a:pt x="5587919" y="2047187"/>
                  <a:pt x="5601730" y="2044885"/>
                </a:cubicBezTo>
                <a:cubicBezTo>
                  <a:pt x="5643573" y="2037912"/>
                  <a:pt x="5661760" y="2038115"/>
                  <a:pt x="5700584" y="2028409"/>
                </a:cubicBezTo>
                <a:cubicBezTo>
                  <a:pt x="5709008" y="2026303"/>
                  <a:pt x="5716948" y="2022557"/>
                  <a:pt x="5725297" y="2020171"/>
                </a:cubicBezTo>
                <a:cubicBezTo>
                  <a:pt x="5736183" y="2017061"/>
                  <a:pt x="5747363" y="2015043"/>
                  <a:pt x="5758249" y="2011933"/>
                </a:cubicBezTo>
                <a:cubicBezTo>
                  <a:pt x="5783376" y="2004754"/>
                  <a:pt x="5788003" y="1999752"/>
                  <a:pt x="5815914" y="1995458"/>
                </a:cubicBezTo>
                <a:cubicBezTo>
                  <a:pt x="5840490" y="1991677"/>
                  <a:pt x="5865341" y="1989966"/>
                  <a:pt x="5890054" y="1987220"/>
                </a:cubicBezTo>
                <a:cubicBezTo>
                  <a:pt x="5901038" y="1984474"/>
                  <a:pt x="5911838" y="1980843"/>
                  <a:pt x="5923006" y="1978982"/>
                </a:cubicBezTo>
                <a:cubicBezTo>
                  <a:pt x="6002157" y="1965790"/>
                  <a:pt x="6082752" y="1967459"/>
                  <a:pt x="6161903" y="1954268"/>
                </a:cubicBezTo>
                <a:cubicBezTo>
                  <a:pt x="6173071" y="1952407"/>
                  <a:pt x="6183686" y="1947892"/>
                  <a:pt x="6194854" y="1946031"/>
                </a:cubicBezTo>
                <a:cubicBezTo>
                  <a:pt x="6254874" y="1936028"/>
                  <a:pt x="6251556" y="1942153"/>
                  <a:pt x="6301946" y="1929555"/>
                </a:cubicBezTo>
                <a:cubicBezTo>
                  <a:pt x="6310370" y="1927449"/>
                  <a:pt x="6318095" y="1922745"/>
                  <a:pt x="6326660" y="1921317"/>
                </a:cubicBezTo>
                <a:cubicBezTo>
                  <a:pt x="6351187" y="1917229"/>
                  <a:pt x="6376087" y="1915825"/>
                  <a:pt x="6400800" y="1913079"/>
                </a:cubicBezTo>
                <a:cubicBezTo>
                  <a:pt x="6473551" y="1894891"/>
                  <a:pt x="6394685" y="1912814"/>
                  <a:pt x="6524368" y="1896604"/>
                </a:cubicBezTo>
                <a:cubicBezTo>
                  <a:pt x="6538261" y="1894867"/>
                  <a:pt x="6551827" y="1891112"/>
                  <a:pt x="6565557" y="1888366"/>
                </a:cubicBezTo>
                <a:lnTo>
                  <a:pt x="6936260" y="1896604"/>
                </a:lnTo>
                <a:cubicBezTo>
                  <a:pt x="6947572" y="1897066"/>
                  <a:pt x="6958021" y="1903120"/>
                  <a:pt x="6969211" y="1904841"/>
                </a:cubicBezTo>
                <a:cubicBezTo>
                  <a:pt x="6993788" y="1908622"/>
                  <a:pt x="7018638" y="1910333"/>
                  <a:pt x="7043352" y="1913079"/>
                </a:cubicBezTo>
                <a:cubicBezTo>
                  <a:pt x="7087287" y="1910333"/>
                  <a:pt x="7132081" y="1913910"/>
                  <a:pt x="7175157" y="1904841"/>
                </a:cubicBezTo>
                <a:cubicBezTo>
                  <a:pt x="7186557" y="1902441"/>
                  <a:pt x="7192718" y="1889324"/>
                  <a:pt x="7199870" y="1880128"/>
                </a:cubicBezTo>
                <a:cubicBezTo>
                  <a:pt x="7212027" y="1864498"/>
                  <a:pt x="7232822" y="1830701"/>
                  <a:pt x="7232822" y="1830701"/>
                </a:cubicBezTo>
                <a:cubicBezTo>
                  <a:pt x="7230717" y="1807552"/>
                  <a:pt x="7232194" y="1747066"/>
                  <a:pt x="7216346" y="1715371"/>
                </a:cubicBezTo>
                <a:cubicBezTo>
                  <a:pt x="7211918" y="1706516"/>
                  <a:pt x="7205362" y="1698896"/>
                  <a:pt x="7199870" y="1690658"/>
                </a:cubicBezTo>
                <a:cubicBezTo>
                  <a:pt x="7191286" y="1664903"/>
                  <a:pt x="7182964" y="1632706"/>
                  <a:pt x="7158681" y="1616517"/>
                </a:cubicBezTo>
                <a:cubicBezTo>
                  <a:pt x="7150443" y="1611025"/>
                  <a:pt x="7141574" y="1606379"/>
                  <a:pt x="7133968" y="1600041"/>
                </a:cubicBezTo>
                <a:cubicBezTo>
                  <a:pt x="7105538" y="1576349"/>
                  <a:pt x="7101465" y="1556257"/>
                  <a:pt x="7059827" y="1542377"/>
                </a:cubicBezTo>
                <a:cubicBezTo>
                  <a:pt x="7043351" y="1536885"/>
                  <a:pt x="7025933" y="1533668"/>
                  <a:pt x="7010400" y="1525901"/>
                </a:cubicBezTo>
                <a:cubicBezTo>
                  <a:pt x="6917895" y="1479649"/>
                  <a:pt x="6957806" y="1492158"/>
                  <a:pt x="6895070" y="1476474"/>
                </a:cubicBezTo>
                <a:cubicBezTo>
                  <a:pt x="6886832" y="1470982"/>
                  <a:pt x="6879457" y="1463898"/>
                  <a:pt x="6870357" y="1459998"/>
                </a:cubicBezTo>
                <a:cubicBezTo>
                  <a:pt x="6859951" y="1455538"/>
                  <a:pt x="6848147" y="1455340"/>
                  <a:pt x="6837406" y="1451760"/>
                </a:cubicBezTo>
                <a:cubicBezTo>
                  <a:pt x="6823377" y="1447084"/>
                  <a:pt x="6810062" y="1440477"/>
                  <a:pt x="6796216" y="1435285"/>
                </a:cubicBezTo>
                <a:cubicBezTo>
                  <a:pt x="6788086" y="1432236"/>
                  <a:pt x="6779270" y="1430930"/>
                  <a:pt x="6771503" y="1427047"/>
                </a:cubicBezTo>
                <a:cubicBezTo>
                  <a:pt x="6762647" y="1422619"/>
                  <a:pt x="6756394" y="1412972"/>
                  <a:pt x="6746789" y="1410571"/>
                </a:cubicBezTo>
                <a:cubicBezTo>
                  <a:pt x="6722666" y="1404540"/>
                  <a:pt x="6697362" y="1405079"/>
                  <a:pt x="6672649" y="1402333"/>
                </a:cubicBezTo>
                <a:cubicBezTo>
                  <a:pt x="6649076" y="1390547"/>
                  <a:pt x="6639223" y="1383680"/>
                  <a:pt x="6614984" y="1377620"/>
                </a:cubicBezTo>
                <a:cubicBezTo>
                  <a:pt x="6601400" y="1374224"/>
                  <a:pt x="6587206" y="1373405"/>
                  <a:pt x="6573795" y="1369382"/>
                </a:cubicBezTo>
                <a:cubicBezTo>
                  <a:pt x="6555470" y="1363884"/>
                  <a:pt x="6528473" y="1349241"/>
                  <a:pt x="6507892" y="1344668"/>
                </a:cubicBezTo>
                <a:cubicBezTo>
                  <a:pt x="6491587" y="1341045"/>
                  <a:pt x="6474844" y="1339707"/>
                  <a:pt x="6458465" y="1336431"/>
                </a:cubicBezTo>
                <a:cubicBezTo>
                  <a:pt x="6447363" y="1334211"/>
                  <a:pt x="6436616" y="1330413"/>
                  <a:pt x="6425514" y="1328193"/>
                </a:cubicBezTo>
                <a:cubicBezTo>
                  <a:pt x="6409135" y="1324917"/>
                  <a:pt x="6392521" y="1322943"/>
                  <a:pt x="6376087" y="1319955"/>
                </a:cubicBezTo>
                <a:cubicBezTo>
                  <a:pt x="6249438" y="1296928"/>
                  <a:pt x="6431115" y="1327754"/>
                  <a:pt x="6285470" y="1303479"/>
                </a:cubicBezTo>
                <a:cubicBezTo>
                  <a:pt x="6207086" y="1277350"/>
                  <a:pt x="6356765" y="1325229"/>
                  <a:pt x="6178379" y="1287004"/>
                </a:cubicBezTo>
                <a:cubicBezTo>
                  <a:pt x="6166371" y="1284431"/>
                  <a:pt x="6157077" y="1274411"/>
                  <a:pt x="6145427" y="1270528"/>
                </a:cubicBezTo>
                <a:cubicBezTo>
                  <a:pt x="6132144" y="1266100"/>
                  <a:pt x="6117906" y="1265327"/>
                  <a:pt x="6104238" y="1262290"/>
                </a:cubicBezTo>
                <a:cubicBezTo>
                  <a:pt x="6093186" y="1259834"/>
                  <a:pt x="6082131" y="1257305"/>
                  <a:pt x="6071287" y="1254052"/>
                </a:cubicBezTo>
                <a:cubicBezTo>
                  <a:pt x="5987445" y="1228900"/>
                  <a:pt x="6056190" y="1241868"/>
                  <a:pt x="5955957" y="1229339"/>
                </a:cubicBezTo>
                <a:cubicBezTo>
                  <a:pt x="5933582" y="1223745"/>
                  <a:pt x="5904229" y="1215851"/>
                  <a:pt x="5881816" y="1212863"/>
                </a:cubicBezTo>
                <a:cubicBezTo>
                  <a:pt x="5854462" y="1209216"/>
                  <a:pt x="5826897" y="1207371"/>
                  <a:pt x="5799438" y="1204625"/>
                </a:cubicBezTo>
                <a:cubicBezTo>
                  <a:pt x="5788454" y="1201879"/>
                  <a:pt x="5777373" y="1199497"/>
                  <a:pt x="5766487" y="1196387"/>
                </a:cubicBezTo>
                <a:cubicBezTo>
                  <a:pt x="5730109" y="1185994"/>
                  <a:pt x="5747677" y="1186191"/>
                  <a:pt x="5700584" y="1179912"/>
                </a:cubicBezTo>
                <a:cubicBezTo>
                  <a:pt x="5673230" y="1176265"/>
                  <a:pt x="5645665" y="1174420"/>
                  <a:pt x="5618206" y="1171674"/>
                </a:cubicBezTo>
                <a:cubicBezTo>
                  <a:pt x="5594223" y="1165678"/>
                  <a:pt x="5568466" y="1158684"/>
                  <a:pt x="5544065" y="1155198"/>
                </a:cubicBezTo>
                <a:cubicBezTo>
                  <a:pt x="5519449" y="1151681"/>
                  <a:pt x="5494541" y="1150477"/>
                  <a:pt x="5469925" y="1146960"/>
                </a:cubicBezTo>
                <a:cubicBezTo>
                  <a:pt x="5351829" y="1130089"/>
                  <a:pt x="5514750" y="1147415"/>
                  <a:pt x="5379308" y="1130485"/>
                </a:cubicBezTo>
                <a:cubicBezTo>
                  <a:pt x="5351925" y="1127062"/>
                  <a:pt x="5324389" y="1124993"/>
                  <a:pt x="5296930" y="1122247"/>
                </a:cubicBezTo>
                <a:cubicBezTo>
                  <a:pt x="5277344" y="1115718"/>
                  <a:pt x="5259951" y="1109219"/>
                  <a:pt x="5239265" y="1105771"/>
                </a:cubicBezTo>
                <a:cubicBezTo>
                  <a:pt x="5217428" y="1102131"/>
                  <a:pt x="5195306" y="1100459"/>
                  <a:pt x="5173362" y="1097533"/>
                </a:cubicBezTo>
                <a:cubicBezTo>
                  <a:pt x="5038764" y="1079586"/>
                  <a:pt x="5180218" y="1098676"/>
                  <a:pt x="5074508" y="1081058"/>
                </a:cubicBezTo>
                <a:cubicBezTo>
                  <a:pt x="5055355" y="1077866"/>
                  <a:pt x="5036065" y="1075566"/>
                  <a:pt x="5016843" y="1072820"/>
                </a:cubicBezTo>
                <a:cubicBezTo>
                  <a:pt x="5008605" y="1070074"/>
                  <a:pt x="5000591" y="1066535"/>
                  <a:pt x="4992130" y="1064582"/>
                </a:cubicBezTo>
                <a:cubicBezTo>
                  <a:pt x="4912822" y="1046280"/>
                  <a:pt x="4913207" y="1048490"/>
                  <a:pt x="4835611" y="1039868"/>
                </a:cubicBezTo>
                <a:cubicBezTo>
                  <a:pt x="4775443" y="1019813"/>
                  <a:pt x="4803032" y="1027605"/>
                  <a:pt x="4753233" y="1015155"/>
                </a:cubicBezTo>
                <a:cubicBezTo>
                  <a:pt x="4710726" y="986817"/>
                  <a:pt x="4741532" y="1002220"/>
                  <a:pt x="4670854" y="990441"/>
                </a:cubicBezTo>
                <a:cubicBezTo>
                  <a:pt x="4657043" y="988139"/>
                  <a:pt x="4643333" y="985241"/>
                  <a:pt x="4629665" y="982204"/>
                </a:cubicBezTo>
                <a:cubicBezTo>
                  <a:pt x="4618613" y="979748"/>
                  <a:pt x="4607922" y="975567"/>
                  <a:pt x="4596714" y="973966"/>
                </a:cubicBezTo>
                <a:cubicBezTo>
                  <a:pt x="4569395" y="970063"/>
                  <a:pt x="4541795" y="968474"/>
                  <a:pt x="4514335" y="965728"/>
                </a:cubicBezTo>
                <a:cubicBezTo>
                  <a:pt x="4506097" y="962982"/>
                  <a:pt x="4498099" y="959374"/>
                  <a:pt x="4489622" y="957490"/>
                </a:cubicBezTo>
                <a:cubicBezTo>
                  <a:pt x="4443847" y="947318"/>
                  <a:pt x="4395873" y="945223"/>
                  <a:pt x="4349579" y="941014"/>
                </a:cubicBezTo>
                <a:cubicBezTo>
                  <a:pt x="4341341" y="938268"/>
                  <a:pt x="4332632" y="936660"/>
                  <a:pt x="4324865" y="932777"/>
                </a:cubicBezTo>
                <a:cubicBezTo>
                  <a:pt x="4316010" y="928349"/>
                  <a:pt x="4309544" y="919432"/>
                  <a:pt x="4300152" y="916301"/>
                </a:cubicBezTo>
                <a:cubicBezTo>
                  <a:pt x="4284306" y="911019"/>
                  <a:pt x="4267030" y="911686"/>
                  <a:pt x="4250725" y="908063"/>
                </a:cubicBezTo>
                <a:cubicBezTo>
                  <a:pt x="4242248" y="906179"/>
                  <a:pt x="4234435" y="901931"/>
                  <a:pt x="4226011" y="899825"/>
                </a:cubicBezTo>
                <a:cubicBezTo>
                  <a:pt x="4212427" y="896429"/>
                  <a:pt x="4198406" y="894983"/>
                  <a:pt x="4184822" y="891587"/>
                </a:cubicBezTo>
                <a:cubicBezTo>
                  <a:pt x="4176398" y="889481"/>
                  <a:pt x="4168623" y="885053"/>
                  <a:pt x="4160108" y="883350"/>
                </a:cubicBezTo>
                <a:cubicBezTo>
                  <a:pt x="4141068" y="879542"/>
                  <a:pt x="4121564" y="878486"/>
                  <a:pt x="4102443" y="875112"/>
                </a:cubicBezTo>
                <a:cubicBezTo>
                  <a:pt x="4074866" y="870245"/>
                  <a:pt x="4047852" y="862109"/>
                  <a:pt x="4020065" y="858636"/>
                </a:cubicBezTo>
                <a:lnTo>
                  <a:pt x="3954162" y="850398"/>
                </a:lnTo>
                <a:lnTo>
                  <a:pt x="3880022" y="842160"/>
                </a:lnTo>
                <a:cubicBezTo>
                  <a:pt x="3840736" y="837249"/>
                  <a:pt x="3818148" y="833902"/>
                  <a:pt x="3781168" y="825685"/>
                </a:cubicBezTo>
                <a:cubicBezTo>
                  <a:pt x="3770116" y="823229"/>
                  <a:pt x="3759102" y="820557"/>
                  <a:pt x="3748216" y="817447"/>
                </a:cubicBezTo>
                <a:cubicBezTo>
                  <a:pt x="3739867" y="815061"/>
                  <a:pt x="3732018" y="810912"/>
                  <a:pt x="3723503" y="809209"/>
                </a:cubicBezTo>
                <a:cubicBezTo>
                  <a:pt x="3704463" y="805401"/>
                  <a:pt x="3685215" y="802221"/>
                  <a:pt x="3665838" y="800971"/>
                </a:cubicBezTo>
                <a:cubicBezTo>
                  <a:pt x="3600015" y="796724"/>
                  <a:pt x="3534033" y="795479"/>
                  <a:pt x="3468130" y="792733"/>
                </a:cubicBezTo>
                <a:cubicBezTo>
                  <a:pt x="3300920" y="768845"/>
                  <a:pt x="3509628" y="799117"/>
                  <a:pt x="3361038" y="776258"/>
                </a:cubicBezTo>
                <a:cubicBezTo>
                  <a:pt x="3341847" y="773306"/>
                  <a:pt x="3322413" y="771828"/>
                  <a:pt x="3303373" y="768020"/>
                </a:cubicBezTo>
                <a:cubicBezTo>
                  <a:pt x="3281169" y="763579"/>
                  <a:pt x="3259806" y="755267"/>
                  <a:pt x="3237470" y="751544"/>
                </a:cubicBezTo>
                <a:cubicBezTo>
                  <a:pt x="3163516" y="739218"/>
                  <a:pt x="3204644" y="745151"/>
                  <a:pt x="3113903" y="735068"/>
                </a:cubicBezTo>
                <a:cubicBezTo>
                  <a:pt x="3092733" y="728012"/>
                  <a:pt x="3078988" y="722729"/>
                  <a:pt x="3056238" y="718593"/>
                </a:cubicBezTo>
                <a:cubicBezTo>
                  <a:pt x="3037134" y="715120"/>
                  <a:pt x="3017764" y="713308"/>
                  <a:pt x="2998573" y="710355"/>
                </a:cubicBezTo>
                <a:cubicBezTo>
                  <a:pt x="2895635" y="694518"/>
                  <a:pt x="3007701" y="709436"/>
                  <a:pt x="2883243" y="693879"/>
                </a:cubicBezTo>
                <a:cubicBezTo>
                  <a:pt x="2779329" y="667900"/>
                  <a:pt x="2942244" y="707699"/>
                  <a:pt x="2800865" y="677404"/>
                </a:cubicBezTo>
                <a:cubicBezTo>
                  <a:pt x="2778724" y="672660"/>
                  <a:pt x="2757378" y="664130"/>
                  <a:pt x="2734962" y="660928"/>
                </a:cubicBezTo>
                <a:cubicBezTo>
                  <a:pt x="2715740" y="658182"/>
                  <a:pt x="2696401" y="656163"/>
                  <a:pt x="2677297" y="652690"/>
                </a:cubicBezTo>
                <a:cubicBezTo>
                  <a:pt x="2666158" y="650665"/>
                  <a:pt x="2655232" y="647562"/>
                  <a:pt x="2644346" y="644452"/>
                </a:cubicBezTo>
                <a:cubicBezTo>
                  <a:pt x="2635997" y="642066"/>
                  <a:pt x="2628229" y="637442"/>
                  <a:pt x="2619633" y="636214"/>
                </a:cubicBezTo>
                <a:cubicBezTo>
                  <a:pt x="2589608" y="631925"/>
                  <a:pt x="2559222" y="630723"/>
                  <a:pt x="2529016" y="627977"/>
                </a:cubicBezTo>
                <a:cubicBezTo>
                  <a:pt x="2520778" y="625231"/>
                  <a:pt x="2512780" y="621623"/>
                  <a:pt x="2504303" y="619739"/>
                </a:cubicBezTo>
                <a:cubicBezTo>
                  <a:pt x="2487998" y="616116"/>
                  <a:pt x="2470874" y="616301"/>
                  <a:pt x="2454876" y="611501"/>
                </a:cubicBezTo>
                <a:cubicBezTo>
                  <a:pt x="2443114" y="607972"/>
                  <a:pt x="2433575" y="598908"/>
                  <a:pt x="2421925" y="595025"/>
                </a:cubicBezTo>
                <a:cubicBezTo>
                  <a:pt x="2408642" y="590597"/>
                  <a:pt x="2394244" y="590471"/>
                  <a:pt x="2380735" y="586787"/>
                </a:cubicBezTo>
                <a:cubicBezTo>
                  <a:pt x="2363980" y="582218"/>
                  <a:pt x="2348063" y="574881"/>
                  <a:pt x="2331308" y="570312"/>
                </a:cubicBezTo>
                <a:cubicBezTo>
                  <a:pt x="2317800" y="566628"/>
                  <a:pt x="2303530" y="566097"/>
                  <a:pt x="2290119" y="562074"/>
                </a:cubicBezTo>
                <a:cubicBezTo>
                  <a:pt x="2275955" y="557825"/>
                  <a:pt x="2262827" y="550652"/>
                  <a:pt x="2248930" y="545598"/>
                </a:cubicBezTo>
                <a:cubicBezTo>
                  <a:pt x="2248818" y="545557"/>
                  <a:pt x="2187202" y="525023"/>
                  <a:pt x="2174789" y="520885"/>
                </a:cubicBezTo>
                <a:lnTo>
                  <a:pt x="2125362" y="504409"/>
                </a:lnTo>
                <a:cubicBezTo>
                  <a:pt x="2117124" y="501663"/>
                  <a:pt x="2108416" y="500054"/>
                  <a:pt x="2100649" y="496171"/>
                </a:cubicBezTo>
                <a:cubicBezTo>
                  <a:pt x="2089665" y="490679"/>
                  <a:pt x="2079611" y="482673"/>
                  <a:pt x="2067697" y="479695"/>
                </a:cubicBezTo>
                <a:cubicBezTo>
                  <a:pt x="2046220" y="474326"/>
                  <a:pt x="2023739" y="474384"/>
                  <a:pt x="2001795" y="471458"/>
                </a:cubicBezTo>
                <a:cubicBezTo>
                  <a:pt x="1982548" y="468892"/>
                  <a:pt x="1963234" y="466693"/>
                  <a:pt x="1944130" y="463220"/>
                </a:cubicBezTo>
                <a:cubicBezTo>
                  <a:pt x="1932991" y="461195"/>
                  <a:pt x="1922347" y="456843"/>
                  <a:pt x="1911179" y="454982"/>
                </a:cubicBezTo>
                <a:cubicBezTo>
                  <a:pt x="1889342" y="451342"/>
                  <a:pt x="1867157" y="450110"/>
                  <a:pt x="1845276" y="446744"/>
                </a:cubicBezTo>
                <a:cubicBezTo>
                  <a:pt x="1831437" y="444615"/>
                  <a:pt x="1817966" y="440357"/>
                  <a:pt x="1804087" y="438506"/>
                </a:cubicBezTo>
                <a:cubicBezTo>
                  <a:pt x="1776732" y="434859"/>
                  <a:pt x="1749168" y="433014"/>
                  <a:pt x="1721708" y="430268"/>
                </a:cubicBezTo>
                <a:cubicBezTo>
                  <a:pt x="1631683" y="407762"/>
                  <a:pt x="1678311" y="416294"/>
                  <a:pt x="1581665" y="405555"/>
                </a:cubicBezTo>
                <a:lnTo>
                  <a:pt x="1482811" y="380841"/>
                </a:lnTo>
                <a:cubicBezTo>
                  <a:pt x="1471827" y="378095"/>
                  <a:pt x="1461112" y="373854"/>
                  <a:pt x="1449860" y="372604"/>
                </a:cubicBezTo>
                <a:lnTo>
                  <a:pt x="1375719" y="364366"/>
                </a:lnTo>
                <a:cubicBezTo>
                  <a:pt x="1364735" y="361620"/>
                  <a:pt x="1353936" y="357989"/>
                  <a:pt x="1342768" y="356128"/>
                </a:cubicBezTo>
                <a:cubicBezTo>
                  <a:pt x="1304463" y="349744"/>
                  <a:pt x="1265112" y="349071"/>
                  <a:pt x="1227438" y="339652"/>
                </a:cubicBezTo>
                <a:cubicBezTo>
                  <a:pt x="1173009" y="326044"/>
                  <a:pt x="1205721" y="332818"/>
                  <a:pt x="1128584" y="323177"/>
                </a:cubicBezTo>
                <a:cubicBezTo>
                  <a:pt x="1011131" y="284025"/>
                  <a:pt x="1133351" y="323362"/>
                  <a:pt x="1046206" y="298463"/>
                </a:cubicBezTo>
                <a:cubicBezTo>
                  <a:pt x="1037857" y="296077"/>
                  <a:pt x="1029916" y="292331"/>
                  <a:pt x="1021492" y="290225"/>
                </a:cubicBezTo>
                <a:cubicBezTo>
                  <a:pt x="1007908" y="286829"/>
                  <a:pt x="993887" y="285383"/>
                  <a:pt x="980303" y="281987"/>
                </a:cubicBezTo>
                <a:cubicBezTo>
                  <a:pt x="971879" y="279881"/>
                  <a:pt x="964066" y="275634"/>
                  <a:pt x="955589" y="273750"/>
                </a:cubicBezTo>
                <a:cubicBezTo>
                  <a:pt x="939284" y="270127"/>
                  <a:pt x="922638" y="268258"/>
                  <a:pt x="906162" y="265512"/>
                </a:cubicBezTo>
                <a:cubicBezTo>
                  <a:pt x="897924" y="260020"/>
                  <a:pt x="890549" y="252936"/>
                  <a:pt x="881449" y="249036"/>
                </a:cubicBezTo>
                <a:cubicBezTo>
                  <a:pt x="849211" y="235219"/>
                  <a:pt x="832300" y="246475"/>
                  <a:pt x="799070" y="224322"/>
                </a:cubicBezTo>
                <a:cubicBezTo>
                  <a:pt x="790832" y="218830"/>
                  <a:pt x="783212" y="212275"/>
                  <a:pt x="774357" y="207847"/>
                </a:cubicBezTo>
                <a:cubicBezTo>
                  <a:pt x="766590" y="203964"/>
                  <a:pt x="757774" y="202658"/>
                  <a:pt x="749643" y="199609"/>
                </a:cubicBezTo>
                <a:cubicBezTo>
                  <a:pt x="687711" y="176384"/>
                  <a:pt x="730285" y="187499"/>
                  <a:pt x="667265" y="174895"/>
                </a:cubicBezTo>
                <a:lnTo>
                  <a:pt x="601362" y="141944"/>
                </a:lnTo>
                <a:cubicBezTo>
                  <a:pt x="590378" y="136452"/>
                  <a:pt x="580325" y="128446"/>
                  <a:pt x="568411" y="125468"/>
                </a:cubicBezTo>
                <a:cubicBezTo>
                  <a:pt x="546443" y="119976"/>
                  <a:pt x="523990" y="116154"/>
                  <a:pt x="502508" y="108993"/>
                </a:cubicBezTo>
                <a:cubicBezTo>
                  <a:pt x="494270" y="106247"/>
                  <a:pt x="485562" y="104638"/>
                  <a:pt x="477795" y="100755"/>
                </a:cubicBezTo>
                <a:cubicBezTo>
                  <a:pt x="420906" y="72310"/>
                  <a:pt x="488706" y="93186"/>
                  <a:pt x="420130" y="76041"/>
                </a:cubicBezTo>
                <a:cubicBezTo>
                  <a:pt x="411892" y="70549"/>
                  <a:pt x="404809" y="62697"/>
                  <a:pt x="395416" y="59566"/>
                </a:cubicBezTo>
                <a:cubicBezTo>
                  <a:pt x="379570" y="54284"/>
                  <a:pt x="362368" y="54604"/>
                  <a:pt x="345989" y="51328"/>
                </a:cubicBezTo>
                <a:cubicBezTo>
                  <a:pt x="334887" y="49108"/>
                  <a:pt x="324206" y="44951"/>
                  <a:pt x="313038" y="43090"/>
                </a:cubicBezTo>
                <a:cubicBezTo>
                  <a:pt x="291201" y="39450"/>
                  <a:pt x="269029" y="38136"/>
                  <a:pt x="247135" y="34852"/>
                </a:cubicBezTo>
                <a:cubicBezTo>
                  <a:pt x="214099" y="29897"/>
                  <a:pt x="181232" y="23869"/>
                  <a:pt x="148281" y="18377"/>
                </a:cubicBezTo>
                <a:lnTo>
                  <a:pt x="98854" y="10139"/>
                </a:lnTo>
                <a:cubicBezTo>
                  <a:pt x="50696" y="-5914"/>
                  <a:pt x="82824" y="1901"/>
                  <a:pt x="0" y="1901"/>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22" name="Straight Arrow Connector 21"/>
          <p:cNvCxnSpPr>
            <a:stCxn id="5" idx="1"/>
            <a:endCxn id="12" idx="2"/>
          </p:cNvCxnSpPr>
          <p:nvPr/>
        </p:nvCxnSpPr>
        <p:spPr>
          <a:xfrm flipH="1" flipV="1">
            <a:off x="1657350" y="1931268"/>
            <a:ext cx="3890833" cy="31326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65214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6742"/>
            <a:ext cx="8609570" cy="4858394"/>
          </a:xfrm>
          <a:prstGeom prst="rect">
            <a:avLst/>
          </a:prstGeom>
        </p:spPr>
      </p:pic>
      <p:sp>
        <p:nvSpPr>
          <p:cNvPr id="2" name="Rectangle 1"/>
          <p:cNvSpPr/>
          <p:nvPr/>
        </p:nvSpPr>
        <p:spPr>
          <a:xfrm>
            <a:off x="1878807" y="4341928"/>
            <a:ext cx="1568728" cy="785813"/>
          </a:xfrm>
          <a:prstGeom prst="rect">
            <a:avLst/>
          </a:prstGeom>
          <a:solidFill>
            <a:srgbClr val="5B9BD5">
              <a:alpha val="8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3" name="TextBox 2"/>
          <p:cNvSpPr txBox="1"/>
          <p:nvPr/>
        </p:nvSpPr>
        <p:spPr>
          <a:xfrm>
            <a:off x="2462665" y="3919720"/>
            <a:ext cx="650081"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2X4 m</a:t>
            </a:r>
            <a:endParaRPr lang="fr-FR" sz="1350" dirty="0"/>
          </a:p>
        </p:txBody>
      </p:sp>
      <p:sp>
        <p:nvSpPr>
          <p:cNvPr id="4" name="Rectangle 3"/>
          <p:cNvSpPr/>
          <p:nvPr/>
        </p:nvSpPr>
        <p:spPr>
          <a:xfrm>
            <a:off x="4101897" y="3422841"/>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 name="TextBox 6"/>
          <p:cNvSpPr txBox="1"/>
          <p:nvPr/>
        </p:nvSpPr>
        <p:spPr>
          <a:xfrm>
            <a:off x="4798392" y="3919720"/>
            <a:ext cx="650081"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1X1 m</a:t>
            </a:r>
            <a:endParaRPr lang="fr-FR" sz="1350" dirty="0"/>
          </a:p>
        </p:txBody>
      </p:sp>
      <p:sp>
        <p:nvSpPr>
          <p:cNvPr id="11" name="Rectangle 10"/>
          <p:cNvSpPr/>
          <p:nvPr/>
        </p:nvSpPr>
        <p:spPr>
          <a:xfrm>
            <a:off x="4514775" y="3429270"/>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Rectangle 11"/>
          <p:cNvSpPr/>
          <p:nvPr/>
        </p:nvSpPr>
        <p:spPr>
          <a:xfrm>
            <a:off x="4920547" y="3422841"/>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3" name="Rectangle 12"/>
          <p:cNvSpPr/>
          <p:nvPr/>
        </p:nvSpPr>
        <p:spPr>
          <a:xfrm>
            <a:off x="5333425" y="3429270"/>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4" name="Rectangle 13"/>
          <p:cNvSpPr/>
          <p:nvPr/>
        </p:nvSpPr>
        <p:spPr>
          <a:xfrm>
            <a:off x="5746303" y="3429270"/>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5" name="Rectangle 14"/>
          <p:cNvSpPr/>
          <p:nvPr/>
        </p:nvSpPr>
        <p:spPr>
          <a:xfrm>
            <a:off x="6152075" y="3429270"/>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6" name="Rectangle 15"/>
          <p:cNvSpPr/>
          <p:nvPr/>
        </p:nvSpPr>
        <p:spPr>
          <a:xfrm>
            <a:off x="6557847" y="3422841"/>
            <a:ext cx="405772" cy="369775"/>
          </a:xfrm>
          <a:prstGeom prst="rect">
            <a:avLst/>
          </a:prstGeom>
          <a:solidFill>
            <a:srgbClr val="C5E0B4">
              <a:alpha val="67059"/>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6" name="Straight Arrow Connector 5"/>
          <p:cNvCxnSpPr>
            <a:stCxn id="7" idx="0"/>
          </p:cNvCxnSpPr>
          <p:nvPr/>
        </p:nvCxnSpPr>
        <p:spPr>
          <a:xfrm flipV="1">
            <a:off x="5123433" y="3598407"/>
            <a:ext cx="30680" cy="3213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394071" y="4793249"/>
            <a:ext cx="538196" cy="300082"/>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RQ4</a:t>
            </a:r>
            <a:endParaRPr lang="fr-FR" sz="1350" dirty="0"/>
          </a:p>
        </p:txBody>
      </p:sp>
      <p:sp>
        <p:nvSpPr>
          <p:cNvPr id="21" name="TextBox 20"/>
          <p:cNvSpPr txBox="1"/>
          <p:nvPr/>
        </p:nvSpPr>
        <p:spPr>
          <a:xfrm>
            <a:off x="3637758" y="4596335"/>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RQ7</a:t>
            </a:r>
            <a:endParaRPr lang="fr-FR" sz="900" dirty="0"/>
          </a:p>
        </p:txBody>
      </p:sp>
      <p:sp>
        <p:nvSpPr>
          <p:cNvPr id="22" name="TextBox 21"/>
          <p:cNvSpPr txBox="1"/>
          <p:nvPr/>
        </p:nvSpPr>
        <p:spPr>
          <a:xfrm>
            <a:off x="5429457" y="4598273"/>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RQ9</a:t>
            </a:r>
            <a:endParaRPr lang="fr-FR" sz="900" dirty="0"/>
          </a:p>
        </p:txBody>
      </p:sp>
      <p:sp>
        <p:nvSpPr>
          <p:cNvPr id="23" name="TextBox 22"/>
          <p:cNvSpPr txBox="1"/>
          <p:nvPr/>
        </p:nvSpPr>
        <p:spPr>
          <a:xfrm>
            <a:off x="4525797" y="4596334"/>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RQ8</a:t>
            </a:r>
            <a:endParaRPr lang="fr-FR" sz="900" dirty="0"/>
          </a:p>
        </p:txBody>
      </p:sp>
      <p:sp>
        <p:nvSpPr>
          <p:cNvPr id="24" name="TextBox 23"/>
          <p:cNvSpPr txBox="1"/>
          <p:nvPr/>
        </p:nvSpPr>
        <p:spPr>
          <a:xfrm>
            <a:off x="6388722" y="4596335"/>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RQ10</a:t>
            </a:r>
            <a:endParaRPr lang="fr-FR" sz="900" dirty="0"/>
          </a:p>
        </p:txBody>
      </p:sp>
      <p:sp>
        <p:nvSpPr>
          <p:cNvPr id="25" name="TextBox 24"/>
          <p:cNvSpPr txBox="1"/>
          <p:nvPr/>
        </p:nvSpPr>
        <p:spPr>
          <a:xfrm>
            <a:off x="2394072" y="3503852"/>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RQ6</a:t>
            </a:r>
            <a:endParaRPr lang="fr-FR" sz="900" dirty="0"/>
          </a:p>
        </p:txBody>
      </p:sp>
      <p:sp>
        <p:nvSpPr>
          <p:cNvPr id="26" name="TextBox 25"/>
          <p:cNvSpPr txBox="1"/>
          <p:nvPr/>
        </p:nvSpPr>
        <p:spPr>
          <a:xfrm>
            <a:off x="3363355" y="3494532"/>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RQ6</a:t>
            </a:r>
            <a:endParaRPr lang="fr-FR" sz="900" dirty="0"/>
          </a:p>
        </p:txBody>
      </p:sp>
      <p:sp>
        <p:nvSpPr>
          <p:cNvPr id="27" name="TextBox 26"/>
          <p:cNvSpPr txBox="1"/>
          <p:nvPr/>
        </p:nvSpPr>
        <p:spPr>
          <a:xfrm>
            <a:off x="4362461" y="3503852"/>
            <a:ext cx="381008" cy="369332"/>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RQ5</a:t>
            </a:r>
            <a:endParaRPr lang="fr-FR" sz="900" dirty="0"/>
          </a:p>
        </p:txBody>
      </p:sp>
      <p:sp>
        <p:nvSpPr>
          <p:cNvPr id="28" name="TextBox 27"/>
          <p:cNvSpPr txBox="1"/>
          <p:nvPr/>
        </p:nvSpPr>
        <p:spPr>
          <a:xfrm>
            <a:off x="6280693" y="3500624"/>
            <a:ext cx="381008" cy="230832"/>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D2</a:t>
            </a:r>
            <a:endParaRPr lang="fr-FR" sz="900" dirty="0"/>
          </a:p>
        </p:txBody>
      </p:sp>
      <p:cxnSp>
        <p:nvCxnSpPr>
          <p:cNvPr id="31" name="Straight Arrow Connector 30"/>
          <p:cNvCxnSpPr/>
          <p:nvPr/>
        </p:nvCxnSpPr>
        <p:spPr>
          <a:xfrm flipH="1">
            <a:off x="2663170" y="4196720"/>
            <a:ext cx="124535" cy="4513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663170" y="1013929"/>
            <a:ext cx="39363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STAY</a:t>
            </a:r>
            <a:endParaRPr lang="fr-FR" sz="900" dirty="0"/>
          </a:p>
        </p:txBody>
      </p:sp>
      <p:sp>
        <p:nvSpPr>
          <p:cNvPr id="35" name="TextBox 34"/>
          <p:cNvSpPr txBox="1"/>
          <p:nvPr/>
        </p:nvSpPr>
        <p:spPr>
          <a:xfrm>
            <a:off x="3298626" y="1013929"/>
            <a:ext cx="631749" cy="369332"/>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REMOVE</a:t>
            </a:r>
            <a:endParaRPr lang="fr-FR" sz="900" dirty="0"/>
          </a:p>
        </p:txBody>
      </p:sp>
      <p:sp>
        <p:nvSpPr>
          <p:cNvPr id="18" name="Slide Number Placeholder 17"/>
          <p:cNvSpPr>
            <a:spLocks noGrp="1"/>
          </p:cNvSpPr>
          <p:nvPr>
            <p:ph type="sldNum" sz="quarter" idx="12"/>
          </p:nvPr>
        </p:nvSpPr>
        <p:spPr/>
        <p:txBody>
          <a:bodyPr/>
          <a:lstStyle/>
          <a:p>
            <a:fld id="{2E49A455-B0C6-4F03-9F35-70EE66DFA8BF}" type="slidenum">
              <a:rPr lang="fr-FR" smtClean="0"/>
              <a:t>38</a:t>
            </a:fld>
            <a:endParaRPr lang="fr-FR"/>
          </a:p>
        </p:txBody>
      </p:sp>
    </p:spTree>
    <p:extLst>
      <p:ext uri="{BB962C8B-B14F-4D97-AF65-F5344CB8AC3E}">
        <p14:creationId xmlns:p14="http://schemas.microsoft.com/office/powerpoint/2010/main" val="34534001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0750" y="1515770"/>
            <a:ext cx="6782500" cy="3826460"/>
          </a:xfrm>
          <a:prstGeom prst="rect">
            <a:avLst/>
          </a:prstGeom>
        </p:spPr>
        <p:style>
          <a:lnRef idx="2">
            <a:schemeClr val="dk1"/>
          </a:lnRef>
          <a:fillRef idx="1">
            <a:schemeClr val="lt1"/>
          </a:fillRef>
          <a:effectRef idx="0">
            <a:schemeClr val="dk1"/>
          </a:effectRef>
          <a:fontRef idx="minor">
            <a:schemeClr val="dk1"/>
          </a:fontRef>
        </p:style>
      </p:pic>
      <p:sp>
        <p:nvSpPr>
          <p:cNvPr id="18" name="TextBox 17"/>
          <p:cNvSpPr txBox="1"/>
          <p:nvPr/>
        </p:nvSpPr>
        <p:spPr>
          <a:xfrm>
            <a:off x="4114716" y="5061338"/>
            <a:ext cx="643690"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UL557</a:t>
            </a:r>
            <a:endParaRPr lang="fr-FR" sz="1350" dirty="0"/>
          </a:p>
        </p:txBody>
      </p:sp>
      <p:sp>
        <p:nvSpPr>
          <p:cNvPr id="2" name="Date Placeholder 1"/>
          <p:cNvSpPr>
            <a:spLocks noGrp="1"/>
          </p:cNvSpPr>
          <p:nvPr>
            <p:ph type="dt" sz="half" idx="4294967295"/>
          </p:nvPr>
        </p:nvSpPr>
        <p:spPr>
          <a:xfrm>
            <a:off x="628650" y="5624513"/>
            <a:ext cx="2057400" cy="273844"/>
          </a:xfrm>
          <a:prstGeom prst="rect">
            <a:avLst/>
          </a:prstGeom>
        </p:spPr>
        <p:txBody>
          <a:bodyPr/>
          <a:lstStyle/>
          <a:p>
            <a:r>
              <a:rPr lang="fr-FR" smtClean="0"/>
              <a:t>05/01/2016</a:t>
            </a:r>
            <a:endParaRPr lang="fr-FR"/>
          </a:p>
        </p:txBody>
      </p:sp>
      <p:sp>
        <p:nvSpPr>
          <p:cNvPr id="5" name="Slide Number Placeholder 4"/>
          <p:cNvSpPr>
            <a:spLocks noGrp="1"/>
          </p:cNvSpPr>
          <p:nvPr>
            <p:ph type="sldNum" sz="quarter" idx="12"/>
          </p:nvPr>
        </p:nvSpPr>
        <p:spPr/>
        <p:txBody>
          <a:bodyPr/>
          <a:lstStyle/>
          <a:p>
            <a:fld id="{2E49A455-B0C6-4F03-9F35-70EE66DFA8BF}" type="slidenum">
              <a:rPr lang="fr-FR" smtClean="0"/>
              <a:t>39</a:t>
            </a:fld>
            <a:endParaRPr lang="fr-FR"/>
          </a:p>
        </p:txBody>
      </p:sp>
      <p:sp>
        <p:nvSpPr>
          <p:cNvPr id="16" name="TextBox 15"/>
          <p:cNvSpPr txBox="1"/>
          <p:nvPr/>
        </p:nvSpPr>
        <p:spPr>
          <a:xfrm>
            <a:off x="1427437" y="1769684"/>
            <a:ext cx="320156"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Q1</a:t>
            </a:r>
            <a:endParaRPr lang="fr-FR" sz="1050" dirty="0"/>
          </a:p>
        </p:txBody>
      </p:sp>
      <p:sp>
        <p:nvSpPr>
          <p:cNvPr id="17" name="TextBox 16"/>
          <p:cNvSpPr txBox="1"/>
          <p:nvPr/>
        </p:nvSpPr>
        <p:spPr>
          <a:xfrm>
            <a:off x="2195086" y="1762829"/>
            <a:ext cx="410303"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Q2A</a:t>
            </a:r>
            <a:endParaRPr lang="fr-FR" sz="1050" dirty="0"/>
          </a:p>
        </p:txBody>
      </p:sp>
      <p:sp>
        <p:nvSpPr>
          <p:cNvPr id="19" name="TextBox 18"/>
          <p:cNvSpPr txBox="1"/>
          <p:nvPr/>
        </p:nvSpPr>
        <p:spPr>
          <a:xfrm>
            <a:off x="3114565" y="1762829"/>
            <a:ext cx="410303"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Q2B</a:t>
            </a:r>
            <a:endParaRPr lang="fr-FR" sz="1050" dirty="0"/>
          </a:p>
        </p:txBody>
      </p:sp>
      <p:sp>
        <p:nvSpPr>
          <p:cNvPr id="20" name="TextBox 19"/>
          <p:cNvSpPr txBox="1"/>
          <p:nvPr/>
        </p:nvSpPr>
        <p:spPr>
          <a:xfrm>
            <a:off x="4923161" y="1762829"/>
            <a:ext cx="334036"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D1</a:t>
            </a:r>
            <a:endParaRPr lang="fr-FR" sz="1050" dirty="0"/>
          </a:p>
        </p:txBody>
      </p:sp>
      <p:sp>
        <p:nvSpPr>
          <p:cNvPr id="21" name="TextBox 20"/>
          <p:cNvSpPr txBox="1"/>
          <p:nvPr/>
        </p:nvSpPr>
        <p:spPr>
          <a:xfrm>
            <a:off x="3844400" y="1762829"/>
            <a:ext cx="320156"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050" dirty="0"/>
              <a:t>Q3</a:t>
            </a:r>
            <a:endParaRPr lang="fr-FR" sz="1050" dirty="0"/>
          </a:p>
        </p:txBody>
      </p:sp>
      <p:sp>
        <p:nvSpPr>
          <p:cNvPr id="25" name="TextBox 24"/>
          <p:cNvSpPr txBox="1"/>
          <p:nvPr/>
        </p:nvSpPr>
        <p:spPr>
          <a:xfrm>
            <a:off x="6675654" y="3152000"/>
            <a:ext cx="64369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UJ57</a:t>
            </a:r>
            <a:endParaRPr lang="fr-FR" sz="1350" dirty="0"/>
          </a:p>
        </p:txBody>
      </p:sp>
      <p:sp>
        <p:nvSpPr>
          <p:cNvPr id="7" name="Freeform 6"/>
          <p:cNvSpPr/>
          <p:nvPr/>
        </p:nvSpPr>
        <p:spPr>
          <a:xfrm>
            <a:off x="1946047" y="2595195"/>
            <a:ext cx="4158191" cy="2086472"/>
          </a:xfrm>
          <a:custGeom>
            <a:avLst/>
            <a:gdLst>
              <a:gd name="connsiteX0" fmla="*/ 2471541 w 5544255"/>
              <a:gd name="connsiteY0" fmla="*/ 2781962 h 2781962"/>
              <a:gd name="connsiteX1" fmla="*/ 2512730 w 5544255"/>
              <a:gd name="connsiteY1" fmla="*/ 2740772 h 2781962"/>
              <a:gd name="connsiteX2" fmla="*/ 2562157 w 5544255"/>
              <a:gd name="connsiteY2" fmla="*/ 2707821 h 2781962"/>
              <a:gd name="connsiteX3" fmla="*/ 2619822 w 5544255"/>
              <a:gd name="connsiteY3" fmla="*/ 2641918 h 2781962"/>
              <a:gd name="connsiteX4" fmla="*/ 2652774 w 5544255"/>
              <a:gd name="connsiteY4" fmla="*/ 2625443 h 2781962"/>
              <a:gd name="connsiteX5" fmla="*/ 2718676 w 5544255"/>
              <a:gd name="connsiteY5" fmla="*/ 2576016 h 2781962"/>
              <a:gd name="connsiteX6" fmla="*/ 2743390 w 5544255"/>
              <a:gd name="connsiteY6" fmla="*/ 2551302 h 2781962"/>
              <a:gd name="connsiteX7" fmla="*/ 2792817 w 5544255"/>
              <a:gd name="connsiteY7" fmla="*/ 2518351 h 2781962"/>
              <a:gd name="connsiteX8" fmla="*/ 2842244 w 5544255"/>
              <a:gd name="connsiteY8" fmla="*/ 2477162 h 2781962"/>
              <a:gd name="connsiteX9" fmla="*/ 2866957 w 5544255"/>
              <a:gd name="connsiteY9" fmla="*/ 2468924 h 2781962"/>
              <a:gd name="connsiteX10" fmla="*/ 2924622 w 5544255"/>
              <a:gd name="connsiteY10" fmla="*/ 2411259 h 2781962"/>
              <a:gd name="connsiteX11" fmla="*/ 2949336 w 5544255"/>
              <a:gd name="connsiteY11" fmla="*/ 2386545 h 2781962"/>
              <a:gd name="connsiteX12" fmla="*/ 3023476 w 5544255"/>
              <a:gd name="connsiteY12" fmla="*/ 2337118 h 2781962"/>
              <a:gd name="connsiteX13" fmla="*/ 3048190 w 5544255"/>
              <a:gd name="connsiteY13" fmla="*/ 2320643 h 2781962"/>
              <a:gd name="connsiteX14" fmla="*/ 3072903 w 5544255"/>
              <a:gd name="connsiteY14" fmla="*/ 2295929 h 2781962"/>
              <a:gd name="connsiteX15" fmla="*/ 3089379 w 5544255"/>
              <a:gd name="connsiteY15" fmla="*/ 2262978 h 2781962"/>
              <a:gd name="connsiteX16" fmla="*/ 3138806 w 5544255"/>
              <a:gd name="connsiteY16" fmla="*/ 2230026 h 2781962"/>
              <a:gd name="connsiteX17" fmla="*/ 3155282 w 5544255"/>
              <a:gd name="connsiteY17" fmla="*/ 2205313 h 2781962"/>
              <a:gd name="connsiteX18" fmla="*/ 3179995 w 5544255"/>
              <a:gd name="connsiteY18" fmla="*/ 2188837 h 2781962"/>
              <a:gd name="connsiteX19" fmla="*/ 3196471 w 5544255"/>
              <a:gd name="connsiteY19" fmla="*/ 2155886 h 2781962"/>
              <a:gd name="connsiteX20" fmla="*/ 3221185 w 5544255"/>
              <a:gd name="connsiteY20" fmla="*/ 2131172 h 2781962"/>
              <a:gd name="connsiteX21" fmla="*/ 3262374 w 5544255"/>
              <a:gd name="connsiteY21" fmla="*/ 2081745 h 2781962"/>
              <a:gd name="connsiteX22" fmla="*/ 3270612 w 5544255"/>
              <a:gd name="connsiteY22" fmla="*/ 2057032 h 2781962"/>
              <a:gd name="connsiteX23" fmla="*/ 3295325 w 5544255"/>
              <a:gd name="connsiteY23" fmla="*/ 2032318 h 2781962"/>
              <a:gd name="connsiteX24" fmla="*/ 3311801 w 5544255"/>
              <a:gd name="connsiteY24" fmla="*/ 2007605 h 2781962"/>
              <a:gd name="connsiteX25" fmla="*/ 3320039 w 5544255"/>
              <a:gd name="connsiteY25" fmla="*/ 1982891 h 2781962"/>
              <a:gd name="connsiteX26" fmla="*/ 3369466 w 5544255"/>
              <a:gd name="connsiteY26" fmla="*/ 1933464 h 2781962"/>
              <a:gd name="connsiteX27" fmla="*/ 3402417 w 5544255"/>
              <a:gd name="connsiteY27" fmla="*/ 1892275 h 2781962"/>
              <a:gd name="connsiteX28" fmla="*/ 3435368 w 5544255"/>
              <a:gd name="connsiteY28" fmla="*/ 1842848 h 2781962"/>
              <a:gd name="connsiteX29" fmla="*/ 3468320 w 5544255"/>
              <a:gd name="connsiteY29" fmla="*/ 1793421 h 2781962"/>
              <a:gd name="connsiteX30" fmla="*/ 3484795 w 5544255"/>
              <a:gd name="connsiteY30" fmla="*/ 1768708 h 2781962"/>
              <a:gd name="connsiteX31" fmla="*/ 3509509 w 5544255"/>
              <a:gd name="connsiteY31" fmla="*/ 1743994 h 2781962"/>
              <a:gd name="connsiteX32" fmla="*/ 3534222 w 5544255"/>
              <a:gd name="connsiteY32" fmla="*/ 1694567 h 2781962"/>
              <a:gd name="connsiteX33" fmla="*/ 3558936 w 5544255"/>
              <a:gd name="connsiteY33" fmla="*/ 1678091 h 2781962"/>
              <a:gd name="connsiteX34" fmla="*/ 3575412 w 5544255"/>
              <a:gd name="connsiteY34" fmla="*/ 1653378 h 2781962"/>
              <a:gd name="connsiteX35" fmla="*/ 3600125 w 5544255"/>
              <a:gd name="connsiteY35" fmla="*/ 1603951 h 2781962"/>
              <a:gd name="connsiteX36" fmla="*/ 3649552 w 5544255"/>
              <a:gd name="connsiteY36" fmla="*/ 1554524 h 2781962"/>
              <a:gd name="connsiteX37" fmla="*/ 3666028 w 5544255"/>
              <a:gd name="connsiteY37" fmla="*/ 1529810 h 2781962"/>
              <a:gd name="connsiteX38" fmla="*/ 3690741 w 5544255"/>
              <a:gd name="connsiteY38" fmla="*/ 1505097 h 2781962"/>
              <a:gd name="connsiteX39" fmla="*/ 3707217 w 5544255"/>
              <a:gd name="connsiteY39" fmla="*/ 1472145 h 2781962"/>
              <a:gd name="connsiteX40" fmla="*/ 3731930 w 5544255"/>
              <a:gd name="connsiteY40" fmla="*/ 1447432 h 2781962"/>
              <a:gd name="connsiteX41" fmla="*/ 3773120 w 5544255"/>
              <a:gd name="connsiteY41" fmla="*/ 1398005 h 2781962"/>
              <a:gd name="connsiteX42" fmla="*/ 3822547 w 5544255"/>
              <a:gd name="connsiteY42" fmla="*/ 1365054 h 2781962"/>
              <a:gd name="connsiteX43" fmla="*/ 3847260 w 5544255"/>
              <a:gd name="connsiteY43" fmla="*/ 1348578 h 2781962"/>
              <a:gd name="connsiteX44" fmla="*/ 3871974 w 5544255"/>
              <a:gd name="connsiteY44" fmla="*/ 1332102 h 2781962"/>
              <a:gd name="connsiteX45" fmla="*/ 3929639 w 5544255"/>
              <a:gd name="connsiteY45" fmla="*/ 1282675 h 2781962"/>
              <a:gd name="connsiteX46" fmla="*/ 3962590 w 5544255"/>
              <a:gd name="connsiteY46" fmla="*/ 1274437 h 2781962"/>
              <a:gd name="connsiteX47" fmla="*/ 3987303 w 5544255"/>
              <a:gd name="connsiteY47" fmla="*/ 1249724 h 2781962"/>
              <a:gd name="connsiteX48" fmla="*/ 4061444 w 5544255"/>
              <a:gd name="connsiteY48" fmla="*/ 1200297 h 2781962"/>
              <a:gd name="connsiteX49" fmla="*/ 4094395 w 5544255"/>
              <a:gd name="connsiteY49" fmla="*/ 1175583 h 2781962"/>
              <a:gd name="connsiteX50" fmla="*/ 4119109 w 5544255"/>
              <a:gd name="connsiteY50" fmla="*/ 1150870 h 2781962"/>
              <a:gd name="connsiteX51" fmla="*/ 4160298 w 5544255"/>
              <a:gd name="connsiteY51" fmla="*/ 1134394 h 2781962"/>
              <a:gd name="connsiteX52" fmla="*/ 4209725 w 5544255"/>
              <a:gd name="connsiteY52" fmla="*/ 1093205 h 2781962"/>
              <a:gd name="connsiteX53" fmla="*/ 4234439 w 5544255"/>
              <a:gd name="connsiteY53" fmla="*/ 1068491 h 2781962"/>
              <a:gd name="connsiteX54" fmla="*/ 4259152 w 5544255"/>
              <a:gd name="connsiteY54" fmla="*/ 1052016 h 2781962"/>
              <a:gd name="connsiteX55" fmla="*/ 4283866 w 5544255"/>
              <a:gd name="connsiteY55" fmla="*/ 1027302 h 2781962"/>
              <a:gd name="connsiteX56" fmla="*/ 4316817 w 5544255"/>
              <a:gd name="connsiteY56" fmla="*/ 1010826 h 2781962"/>
              <a:gd name="connsiteX57" fmla="*/ 4341530 w 5544255"/>
              <a:gd name="connsiteY57" fmla="*/ 986113 h 2781962"/>
              <a:gd name="connsiteX58" fmla="*/ 4390957 w 5544255"/>
              <a:gd name="connsiteY58" fmla="*/ 961399 h 2781962"/>
              <a:gd name="connsiteX59" fmla="*/ 4465098 w 5544255"/>
              <a:gd name="connsiteY59" fmla="*/ 920210 h 2781962"/>
              <a:gd name="connsiteX60" fmla="*/ 4489812 w 5544255"/>
              <a:gd name="connsiteY60" fmla="*/ 895497 h 2781962"/>
              <a:gd name="connsiteX61" fmla="*/ 4539239 w 5544255"/>
              <a:gd name="connsiteY61" fmla="*/ 879021 h 2781962"/>
              <a:gd name="connsiteX62" fmla="*/ 4588666 w 5544255"/>
              <a:gd name="connsiteY62" fmla="*/ 862545 h 2781962"/>
              <a:gd name="connsiteX63" fmla="*/ 4613379 w 5544255"/>
              <a:gd name="connsiteY63" fmla="*/ 854308 h 2781962"/>
              <a:gd name="connsiteX64" fmla="*/ 4638093 w 5544255"/>
              <a:gd name="connsiteY64" fmla="*/ 846070 h 2781962"/>
              <a:gd name="connsiteX65" fmla="*/ 4662806 w 5544255"/>
              <a:gd name="connsiteY65" fmla="*/ 829594 h 2781962"/>
              <a:gd name="connsiteX66" fmla="*/ 4720471 w 5544255"/>
              <a:gd name="connsiteY66" fmla="*/ 813118 h 2781962"/>
              <a:gd name="connsiteX67" fmla="*/ 4745185 w 5544255"/>
              <a:gd name="connsiteY67" fmla="*/ 796643 h 2781962"/>
              <a:gd name="connsiteX68" fmla="*/ 4778136 w 5544255"/>
              <a:gd name="connsiteY68" fmla="*/ 788405 h 2781962"/>
              <a:gd name="connsiteX69" fmla="*/ 4811087 w 5544255"/>
              <a:gd name="connsiteY69" fmla="*/ 771929 h 2781962"/>
              <a:gd name="connsiteX70" fmla="*/ 4885228 w 5544255"/>
              <a:gd name="connsiteY70" fmla="*/ 747216 h 2781962"/>
              <a:gd name="connsiteX71" fmla="*/ 4951130 w 5544255"/>
              <a:gd name="connsiteY71" fmla="*/ 706026 h 2781962"/>
              <a:gd name="connsiteX72" fmla="*/ 5008795 w 5544255"/>
              <a:gd name="connsiteY72" fmla="*/ 681313 h 2781962"/>
              <a:gd name="connsiteX73" fmla="*/ 5058222 w 5544255"/>
              <a:gd name="connsiteY73" fmla="*/ 640124 h 2781962"/>
              <a:gd name="connsiteX74" fmla="*/ 5140601 w 5544255"/>
              <a:gd name="connsiteY74" fmla="*/ 590697 h 2781962"/>
              <a:gd name="connsiteX75" fmla="*/ 5206503 w 5544255"/>
              <a:gd name="connsiteY75" fmla="*/ 541270 h 2781962"/>
              <a:gd name="connsiteX76" fmla="*/ 5231217 w 5544255"/>
              <a:gd name="connsiteY76" fmla="*/ 516556 h 2781962"/>
              <a:gd name="connsiteX77" fmla="*/ 5280644 w 5544255"/>
              <a:gd name="connsiteY77" fmla="*/ 483605 h 2781962"/>
              <a:gd name="connsiteX78" fmla="*/ 5330071 w 5544255"/>
              <a:gd name="connsiteY78" fmla="*/ 450654 h 2781962"/>
              <a:gd name="connsiteX79" fmla="*/ 5363022 w 5544255"/>
              <a:gd name="connsiteY79" fmla="*/ 434178 h 2781962"/>
              <a:gd name="connsiteX80" fmla="*/ 5404212 w 5544255"/>
              <a:gd name="connsiteY80" fmla="*/ 401226 h 2781962"/>
              <a:gd name="connsiteX81" fmla="*/ 5420687 w 5544255"/>
              <a:gd name="connsiteY81" fmla="*/ 376513 h 2781962"/>
              <a:gd name="connsiteX82" fmla="*/ 5470114 w 5544255"/>
              <a:gd name="connsiteY82" fmla="*/ 343562 h 2781962"/>
              <a:gd name="connsiteX83" fmla="*/ 5494828 w 5544255"/>
              <a:gd name="connsiteY83" fmla="*/ 327086 h 2781962"/>
              <a:gd name="connsiteX84" fmla="*/ 5511303 w 5544255"/>
              <a:gd name="connsiteY84" fmla="*/ 302372 h 2781962"/>
              <a:gd name="connsiteX85" fmla="*/ 5519541 w 5544255"/>
              <a:gd name="connsiteY85" fmla="*/ 269421 h 2781962"/>
              <a:gd name="connsiteX86" fmla="*/ 5536017 w 5544255"/>
              <a:gd name="connsiteY86" fmla="*/ 219994 h 2781962"/>
              <a:gd name="connsiteX87" fmla="*/ 5544255 w 5544255"/>
              <a:gd name="connsiteY87" fmla="*/ 195281 h 2781962"/>
              <a:gd name="connsiteX88" fmla="*/ 5536017 w 5544255"/>
              <a:gd name="connsiteY88" fmla="*/ 129378 h 2781962"/>
              <a:gd name="connsiteX89" fmla="*/ 5511303 w 5544255"/>
              <a:gd name="connsiteY89" fmla="*/ 121140 h 2781962"/>
              <a:gd name="connsiteX90" fmla="*/ 5412449 w 5544255"/>
              <a:gd name="connsiteY90" fmla="*/ 104664 h 2781962"/>
              <a:gd name="connsiteX91" fmla="*/ 3245898 w 5544255"/>
              <a:gd name="connsiteY91" fmla="*/ 88189 h 2781962"/>
              <a:gd name="connsiteX92" fmla="*/ 3212947 w 5544255"/>
              <a:gd name="connsiteY92" fmla="*/ 79951 h 2781962"/>
              <a:gd name="connsiteX93" fmla="*/ 2990525 w 5544255"/>
              <a:gd name="connsiteY93" fmla="*/ 71713 h 2781962"/>
              <a:gd name="connsiteX94" fmla="*/ 2636298 w 5544255"/>
              <a:gd name="connsiteY94" fmla="*/ 55237 h 2781962"/>
              <a:gd name="connsiteX95" fmla="*/ 403844 w 5544255"/>
              <a:gd name="connsiteY95" fmla="*/ 46999 h 2781962"/>
              <a:gd name="connsiteX96" fmla="*/ 74330 w 5544255"/>
              <a:gd name="connsiteY96" fmla="*/ 46999 h 2781962"/>
              <a:gd name="connsiteX97" fmla="*/ 33141 w 5544255"/>
              <a:gd name="connsiteY97" fmla="*/ 55237 h 2781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5544255" h="2781962">
                <a:moveTo>
                  <a:pt x="2471541" y="2781962"/>
                </a:moveTo>
                <a:cubicBezTo>
                  <a:pt x="2485271" y="2768232"/>
                  <a:pt x="2497702" y="2753068"/>
                  <a:pt x="2512730" y="2740772"/>
                </a:cubicBezTo>
                <a:cubicBezTo>
                  <a:pt x="2528055" y="2728233"/>
                  <a:pt x="2550276" y="2723662"/>
                  <a:pt x="2562157" y="2707821"/>
                </a:cubicBezTo>
                <a:cubicBezTo>
                  <a:pt x="2580028" y="2683993"/>
                  <a:pt x="2595449" y="2660198"/>
                  <a:pt x="2619822" y="2641918"/>
                </a:cubicBezTo>
                <a:cubicBezTo>
                  <a:pt x="2629646" y="2634550"/>
                  <a:pt x="2641790" y="2630935"/>
                  <a:pt x="2652774" y="2625443"/>
                </a:cubicBezTo>
                <a:cubicBezTo>
                  <a:pt x="2685731" y="2576004"/>
                  <a:pt x="2648738" y="2622641"/>
                  <a:pt x="2718676" y="2576016"/>
                </a:cubicBezTo>
                <a:cubicBezTo>
                  <a:pt x="2728370" y="2569554"/>
                  <a:pt x="2734194" y="2558455"/>
                  <a:pt x="2743390" y="2551302"/>
                </a:cubicBezTo>
                <a:cubicBezTo>
                  <a:pt x="2759020" y="2539145"/>
                  <a:pt x="2778816" y="2532353"/>
                  <a:pt x="2792817" y="2518351"/>
                </a:cubicBezTo>
                <a:cubicBezTo>
                  <a:pt x="2811039" y="2500129"/>
                  <a:pt x="2819302" y="2488633"/>
                  <a:pt x="2842244" y="2477162"/>
                </a:cubicBezTo>
                <a:cubicBezTo>
                  <a:pt x="2850011" y="2473279"/>
                  <a:pt x="2858719" y="2471670"/>
                  <a:pt x="2866957" y="2468924"/>
                </a:cubicBezTo>
                <a:lnTo>
                  <a:pt x="2924622" y="2411259"/>
                </a:lnTo>
                <a:cubicBezTo>
                  <a:pt x="2932860" y="2403021"/>
                  <a:pt x="2939642" y="2393007"/>
                  <a:pt x="2949336" y="2386545"/>
                </a:cubicBezTo>
                <a:lnTo>
                  <a:pt x="3023476" y="2337118"/>
                </a:lnTo>
                <a:cubicBezTo>
                  <a:pt x="3031714" y="2331626"/>
                  <a:pt x="3041189" y="2327644"/>
                  <a:pt x="3048190" y="2320643"/>
                </a:cubicBezTo>
                <a:cubicBezTo>
                  <a:pt x="3056428" y="2312405"/>
                  <a:pt x="3066132" y="2305409"/>
                  <a:pt x="3072903" y="2295929"/>
                </a:cubicBezTo>
                <a:cubicBezTo>
                  <a:pt x="3080041" y="2285936"/>
                  <a:pt x="3080696" y="2271661"/>
                  <a:pt x="3089379" y="2262978"/>
                </a:cubicBezTo>
                <a:cubicBezTo>
                  <a:pt x="3103381" y="2248976"/>
                  <a:pt x="3138806" y="2230026"/>
                  <a:pt x="3138806" y="2230026"/>
                </a:cubicBezTo>
                <a:cubicBezTo>
                  <a:pt x="3144298" y="2221788"/>
                  <a:pt x="3148281" y="2212314"/>
                  <a:pt x="3155282" y="2205313"/>
                </a:cubicBezTo>
                <a:cubicBezTo>
                  <a:pt x="3162283" y="2198312"/>
                  <a:pt x="3173657" y="2196443"/>
                  <a:pt x="3179995" y="2188837"/>
                </a:cubicBezTo>
                <a:cubicBezTo>
                  <a:pt x="3187857" y="2179403"/>
                  <a:pt x="3189333" y="2165879"/>
                  <a:pt x="3196471" y="2155886"/>
                </a:cubicBezTo>
                <a:cubicBezTo>
                  <a:pt x="3203243" y="2146406"/>
                  <a:pt x="3213727" y="2140122"/>
                  <a:pt x="3221185" y="2131172"/>
                </a:cubicBezTo>
                <a:cubicBezTo>
                  <a:pt x="3278530" y="2062357"/>
                  <a:pt x="3190170" y="2153949"/>
                  <a:pt x="3262374" y="2081745"/>
                </a:cubicBezTo>
                <a:cubicBezTo>
                  <a:pt x="3265120" y="2073507"/>
                  <a:pt x="3265795" y="2064257"/>
                  <a:pt x="3270612" y="2057032"/>
                </a:cubicBezTo>
                <a:cubicBezTo>
                  <a:pt x="3277074" y="2047339"/>
                  <a:pt x="3287867" y="2041268"/>
                  <a:pt x="3295325" y="2032318"/>
                </a:cubicBezTo>
                <a:cubicBezTo>
                  <a:pt x="3301663" y="2024712"/>
                  <a:pt x="3306309" y="2015843"/>
                  <a:pt x="3311801" y="2007605"/>
                </a:cubicBezTo>
                <a:cubicBezTo>
                  <a:pt x="3314547" y="1999367"/>
                  <a:pt x="3314708" y="1989745"/>
                  <a:pt x="3320039" y="1982891"/>
                </a:cubicBezTo>
                <a:cubicBezTo>
                  <a:pt x="3334344" y="1964499"/>
                  <a:pt x="3369466" y="1933464"/>
                  <a:pt x="3369466" y="1933464"/>
                </a:cubicBezTo>
                <a:cubicBezTo>
                  <a:pt x="3388015" y="1877812"/>
                  <a:pt x="3362290" y="1938135"/>
                  <a:pt x="3402417" y="1892275"/>
                </a:cubicBezTo>
                <a:cubicBezTo>
                  <a:pt x="3415456" y="1877373"/>
                  <a:pt x="3424384" y="1859324"/>
                  <a:pt x="3435368" y="1842848"/>
                </a:cubicBezTo>
                <a:lnTo>
                  <a:pt x="3468320" y="1793421"/>
                </a:lnTo>
                <a:cubicBezTo>
                  <a:pt x="3473812" y="1785183"/>
                  <a:pt x="3477794" y="1775709"/>
                  <a:pt x="3484795" y="1768708"/>
                </a:cubicBezTo>
                <a:lnTo>
                  <a:pt x="3509509" y="1743994"/>
                </a:lnTo>
                <a:cubicBezTo>
                  <a:pt x="3516209" y="1723896"/>
                  <a:pt x="3518255" y="1710535"/>
                  <a:pt x="3534222" y="1694567"/>
                </a:cubicBezTo>
                <a:cubicBezTo>
                  <a:pt x="3541223" y="1687566"/>
                  <a:pt x="3550698" y="1683583"/>
                  <a:pt x="3558936" y="1678091"/>
                </a:cubicBezTo>
                <a:cubicBezTo>
                  <a:pt x="3564428" y="1669853"/>
                  <a:pt x="3570984" y="1662233"/>
                  <a:pt x="3575412" y="1653378"/>
                </a:cubicBezTo>
                <a:cubicBezTo>
                  <a:pt x="3591772" y="1620657"/>
                  <a:pt x="3573140" y="1634309"/>
                  <a:pt x="3600125" y="1603951"/>
                </a:cubicBezTo>
                <a:cubicBezTo>
                  <a:pt x="3615605" y="1586536"/>
                  <a:pt x="3636627" y="1573911"/>
                  <a:pt x="3649552" y="1554524"/>
                </a:cubicBezTo>
                <a:cubicBezTo>
                  <a:pt x="3655044" y="1546286"/>
                  <a:pt x="3659690" y="1537416"/>
                  <a:pt x="3666028" y="1529810"/>
                </a:cubicBezTo>
                <a:cubicBezTo>
                  <a:pt x="3673486" y="1520860"/>
                  <a:pt x="3683970" y="1514577"/>
                  <a:pt x="3690741" y="1505097"/>
                </a:cubicBezTo>
                <a:cubicBezTo>
                  <a:pt x="3697879" y="1495104"/>
                  <a:pt x="3700079" y="1482138"/>
                  <a:pt x="3707217" y="1472145"/>
                </a:cubicBezTo>
                <a:cubicBezTo>
                  <a:pt x="3713988" y="1462665"/>
                  <a:pt x="3724472" y="1456382"/>
                  <a:pt x="3731930" y="1447432"/>
                </a:cubicBezTo>
                <a:cubicBezTo>
                  <a:pt x="3756982" y="1417370"/>
                  <a:pt x="3738918" y="1424606"/>
                  <a:pt x="3773120" y="1398005"/>
                </a:cubicBezTo>
                <a:cubicBezTo>
                  <a:pt x="3788750" y="1385848"/>
                  <a:pt x="3806071" y="1376038"/>
                  <a:pt x="3822547" y="1365054"/>
                </a:cubicBezTo>
                <a:lnTo>
                  <a:pt x="3847260" y="1348578"/>
                </a:lnTo>
                <a:cubicBezTo>
                  <a:pt x="3855498" y="1343086"/>
                  <a:pt x="3864973" y="1339103"/>
                  <a:pt x="3871974" y="1332102"/>
                </a:cubicBezTo>
                <a:cubicBezTo>
                  <a:pt x="3888462" y="1315614"/>
                  <a:pt x="3908503" y="1293243"/>
                  <a:pt x="3929639" y="1282675"/>
                </a:cubicBezTo>
                <a:cubicBezTo>
                  <a:pt x="3939765" y="1277612"/>
                  <a:pt x="3951606" y="1277183"/>
                  <a:pt x="3962590" y="1274437"/>
                </a:cubicBezTo>
                <a:cubicBezTo>
                  <a:pt x="3970828" y="1266199"/>
                  <a:pt x="3978107" y="1256876"/>
                  <a:pt x="3987303" y="1249724"/>
                </a:cubicBezTo>
                <a:cubicBezTo>
                  <a:pt x="4061659" y="1191891"/>
                  <a:pt x="4011908" y="1237450"/>
                  <a:pt x="4061444" y="1200297"/>
                </a:cubicBezTo>
                <a:cubicBezTo>
                  <a:pt x="4072428" y="1192059"/>
                  <a:pt x="4083971" y="1184518"/>
                  <a:pt x="4094395" y="1175583"/>
                </a:cubicBezTo>
                <a:cubicBezTo>
                  <a:pt x="4103240" y="1168001"/>
                  <a:pt x="4109230" y="1157044"/>
                  <a:pt x="4119109" y="1150870"/>
                </a:cubicBezTo>
                <a:cubicBezTo>
                  <a:pt x="4131649" y="1143033"/>
                  <a:pt x="4146568" y="1139886"/>
                  <a:pt x="4160298" y="1134394"/>
                </a:cubicBezTo>
                <a:cubicBezTo>
                  <a:pt x="4220060" y="1054714"/>
                  <a:pt x="4153116" y="1130945"/>
                  <a:pt x="4209725" y="1093205"/>
                </a:cubicBezTo>
                <a:cubicBezTo>
                  <a:pt x="4219419" y="1086742"/>
                  <a:pt x="4225489" y="1075949"/>
                  <a:pt x="4234439" y="1068491"/>
                </a:cubicBezTo>
                <a:cubicBezTo>
                  <a:pt x="4242045" y="1062153"/>
                  <a:pt x="4251546" y="1058354"/>
                  <a:pt x="4259152" y="1052016"/>
                </a:cubicBezTo>
                <a:cubicBezTo>
                  <a:pt x="4268102" y="1044558"/>
                  <a:pt x="4274386" y="1034074"/>
                  <a:pt x="4283866" y="1027302"/>
                </a:cubicBezTo>
                <a:cubicBezTo>
                  <a:pt x="4293859" y="1020164"/>
                  <a:pt x="4306824" y="1017964"/>
                  <a:pt x="4316817" y="1010826"/>
                </a:cubicBezTo>
                <a:cubicBezTo>
                  <a:pt x="4326297" y="1004055"/>
                  <a:pt x="4332580" y="993571"/>
                  <a:pt x="4341530" y="986113"/>
                </a:cubicBezTo>
                <a:cubicBezTo>
                  <a:pt x="4385413" y="949544"/>
                  <a:pt x="4346376" y="986166"/>
                  <a:pt x="4390957" y="961399"/>
                </a:cubicBezTo>
                <a:cubicBezTo>
                  <a:pt x="4475935" y="914189"/>
                  <a:pt x="4409179" y="938851"/>
                  <a:pt x="4465098" y="920210"/>
                </a:cubicBezTo>
                <a:cubicBezTo>
                  <a:pt x="4473336" y="911972"/>
                  <a:pt x="4479628" y="901155"/>
                  <a:pt x="4489812" y="895497"/>
                </a:cubicBezTo>
                <a:cubicBezTo>
                  <a:pt x="4504993" y="887063"/>
                  <a:pt x="4522763" y="884513"/>
                  <a:pt x="4539239" y="879021"/>
                </a:cubicBezTo>
                <a:lnTo>
                  <a:pt x="4588666" y="862545"/>
                </a:lnTo>
                <a:lnTo>
                  <a:pt x="4613379" y="854308"/>
                </a:lnTo>
                <a:lnTo>
                  <a:pt x="4638093" y="846070"/>
                </a:lnTo>
                <a:cubicBezTo>
                  <a:pt x="4646331" y="840578"/>
                  <a:pt x="4653706" y="833494"/>
                  <a:pt x="4662806" y="829594"/>
                </a:cubicBezTo>
                <a:cubicBezTo>
                  <a:pt x="4699774" y="813750"/>
                  <a:pt x="4688397" y="829155"/>
                  <a:pt x="4720471" y="813118"/>
                </a:cubicBezTo>
                <a:cubicBezTo>
                  <a:pt x="4729326" y="808690"/>
                  <a:pt x="4736085" y="800543"/>
                  <a:pt x="4745185" y="796643"/>
                </a:cubicBezTo>
                <a:cubicBezTo>
                  <a:pt x="4755591" y="792183"/>
                  <a:pt x="4767535" y="792380"/>
                  <a:pt x="4778136" y="788405"/>
                </a:cubicBezTo>
                <a:cubicBezTo>
                  <a:pt x="4789634" y="784093"/>
                  <a:pt x="4799625" y="776337"/>
                  <a:pt x="4811087" y="771929"/>
                </a:cubicBezTo>
                <a:cubicBezTo>
                  <a:pt x="4835401" y="762577"/>
                  <a:pt x="4885228" y="747216"/>
                  <a:pt x="4885228" y="747216"/>
                </a:cubicBezTo>
                <a:cubicBezTo>
                  <a:pt x="4904832" y="734146"/>
                  <a:pt x="4931259" y="715961"/>
                  <a:pt x="4951130" y="706026"/>
                </a:cubicBezTo>
                <a:cubicBezTo>
                  <a:pt x="5043557" y="659813"/>
                  <a:pt x="4888794" y="749886"/>
                  <a:pt x="5008795" y="681313"/>
                </a:cubicBezTo>
                <a:cubicBezTo>
                  <a:pt x="5056349" y="654139"/>
                  <a:pt x="5011039" y="676822"/>
                  <a:pt x="5058222" y="640124"/>
                </a:cubicBezTo>
                <a:cubicBezTo>
                  <a:pt x="5180772" y="544806"/>
                  <a:pt x="5050926" y="650480"/>
                  <a:pt x="5140601" y="590697"/>
                </a:cubicBezTo>
                <a:cubicBezTo>
                  <a:pt x="5163449" y="575465"/>
                  <a:pt x="5187086" y="560687"/>
                  <a:pt x="5206503" y="541270"/>
                </a:cubicBezTo>
                <a:cubicBezTo>
                  <a:pt x="5214741" y="533032"/>
                  <a:pt x="5222021" y="523709"/>
                  <a:pt x="5231217" y="516556"/>
                </a:cubicBezTo>
                <a:cubicBezTo>
                  <a:pt x="5246847" y="504399"/>
                  <a:pt x="5264168" y="494589"/>
                  <a:pt x="5280644" y="483605"/>
                </a:cubicBezTo>
                <a:lnTo>
                  <a:pt x="5330071" y="450654"/>
                </a:lnTo>
                <a:lnTo>
                  <a:pt x="5363022" y="434178"/>
                </a:lnTo>
                <a:cubicBezTo>
                  <a:pt x="5410239" y="363352"/>
                  <a:pt x="5347368" y="446701"/>
                  <a:pt x="5404212" y="401226"/>
                </a:cubicBezTo>
                <a:cubicBezTo>
                  <a:pt x="5411943" y="395041"/>
                  <a:pt x="5413236" y="383032"/>
                  <a:pt x="5420687" y="376513"/>
                </a:cubicBezTo>
                <a:cubicBezTo>
                  <a:pt x="5435589" y="363474"/>
                  <a:pt x="5453638" y="354546"/>
                  <a:pt x="5470114" y="343562"/>
                </a:cubicBezTo>
                <a:lnTo>
                  <a:pt x="5494828" y="327086"/>
                </a:lnTo>
                <a:cubicBezTo>
                  <a:pt x="5500320" y="318848"/>
                  <a:pt x="5507403" y="311472"/>
                  <a:pt x="5511303" y="302372"/>
                </a:cubicBezTo>
                <a:cubicBezTo>
                  <a:pt x="5515763" y="291966"/>
                  <a:pt x="5516288" y="280265"/>
                  <a:pt x="5519541" y="269421"/>
                </a:cubicBezTo>
                <a:cubicBezTo>
                  <a:pt x="5524531" y="252787"/>
                  <a:pt x="5530525" y="236470"/>
                  <a:pt x="5536017" y="219994"/>
                </a:cubicBezTo>
                <a:lnTo>
                  <a:pt x="5544255" y="195281"/>
                </a:lnTo>
                <a:cubicBezTo>
                  <a:pt x="5541509" y="173313"/>
                  <a:pt x="5545008" y="149608"/>
                  <a:pt x="5536017" y="129378"/>
                </a:cubicBezTo>
                <a:cubicBezTo>
                  <a:pt x="5532490" y="121443"/>
                  <a:pt x="5519652" y="123526"/>
                  <a:pt x="5511303" y="121140"/>
                </a:cubicBezTo>
                <a:cubicBezTo>
                  <a:pt x="5468969" y="109044"/>
                  <a:pt x="5465937" y="111350"/>
                  <a:pt x="5412449" y="104664"/>
                </a:cubicBezTo>
                <a:cubicBezTo>
                  <a:pt x="4727308" y="-123725"/>
                  <a:pt x="3968082" y="93660"/>
                  <a:pt x="3245898" y="88189"/>
                </a:cubicBezTo>
                <a:cubicBezTo>
                  <a:pt x="3234577" y="88103"/>
                  <a:pt x="3224245" y="80680"/>
                  <a:pt x="3212947" y="79951"/>
                </a:cubicBezTo>
                <a:cubicBezTo>
                  <a:pt x="3138909" y="75174"/>
                  <a:pt x="3064633" y="75242"/>
                  <a:pt x="2990525" y="71713"/>
                </a:cubicBezTo>
                <a:cubicBezTo>
                  <a:pt x="2800427" y="62661"/>
                  <a:pt x="2889136" y="56928"/>
                  <a:pt x="2636298" y="55237"/>
                </a:cubicBezTo>
                <a:lnTo>
                  <a:pt x="403844" y="46999"/>
                </a:lnTo>
                <a:cubicBezTo>
                  <a:pt x="267905" y="24345"/>
                  <a:pt x="339685" y="33034"/>
                  <a:pt x="74330" y="46999"/>
                </a:cubicBezTo>
                <a:cubicBezTo>
                  <a:pt x="-94853" y="55903"/>
                  <a:pt x="85097" y="55237"/>
                  <a:pt x="33141" y="55237"/>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26" name="TextBox 25"/>
          <p:cNvSpPr txBox="1"/>
          <p:nvPr/>
        </p:nvSpPr>
        <p:spPr>
          <a:xfrm>
            <a:off x="5369011" y="4030532"/>
            <a:ext cx="735227"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350" dirty="0"/>
              <a:t>≈ 120 m</a:t>
            </a:r>
          </a:p>
        </p:txBody>
      </p:sp>
      <p:cxnSp>
        <p:nvCxnSpPr>
          <p:cNvPr id="27" name="Straight Arrow Connector 26"/>
          <p:cNvCxnSpPr>
            <a:stCxn id="26" idx="1"/>
          </p:cNvCxnSpPr>
          <p:nvPr/>
        </p:nvCxnSpPr>
        <p:spPr>
          <a:xfrm flipH="1">
            <a:off x="3754938" y="4284448"/>
            <a:ext cx="1614073" cy="4946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6" idx="1"/>
            <a:endCxn id="7" idx="97"/>
          </p:cNvCxnSpPr>
          <p:nvPr/>
        </p:nvCxnSpPr>
        <p:spPr>
          <a:xfrm flipH="1" flipV="1">
            <a:off x="1970903" y="2636623"/>
            <a:ext cx="3398108" cy="16478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2817335" y="2593374"/>
            <a:ext cx="1210968" cy="2286000"/>
          </a:xfrm>
          <a:custGeom>
            <a:avLst/>
            <a:gdLst>
              <a:gd name="connsiteX0" fmla="*/ 1614624 w 1614624"/>
              <a:gd name="connsiteY0" fmla="*/ 3048000 h 3048000"/>
              <a:gd name="connsiteX1" fmla="*/ 1573435 w 1614624"/>
              <a:gd name="connsiteY1" fmla="*/ 3015049 h 3048000"/>
              <a:gd name="connsiteX2" fmla="*/ 1548722 w 1614624"/>
              <a:gd name="connsiteY2" fmla="*/ 2973860 h 3048000"/>
              <a:gd name="connsiteX3" fmla="*/ 1515770 w 1614624"/>
              <a:gd name="connsiteY3" fmla="*/ 2932671 h 3048000"/>
              <a:gd name="connsiteX4" fmla="*/ 1507532 w 1614624"/>
              <a:gd name="connsiteY4" fmla="*/ 2907957 h 3048000"/>
              <a:gd name="connsiteX5" fmla="*/ 1499295 w 1614624"/>
              <a:gd name="connsiteY5" fmla="*/ 2866768 h 3048000"/>
              <a:gd name="connsiteX6" fmla="*/ 1482819 w 1614624"/>
              <a:gd name="connsiteY6" fmla="*/ 2842054 h 3048000"/>
              <a:gd name="connsiteX7" fmla="*/ 1466343 w 1614624"/>
              <a:gd name="connsiteY7" fmla="*/ 2800865 h 3048000"/>
              <a:gd name="connsiteX8" fmla="*/ 1425154 w 1614624"/>
              <a:gd name="connsiteY8" fmla="*/ 2726725 h 3048000"/>
              <a:gd name="connsiteX9" fmla="*/ 1408678 w 1614624"/>
              <a:gd name="connsiteY9" fmla="*/ 2669060 h 3048000"/>
              <a:gd name="connsiteX10" fmla="*/ 1400440 w 1614624"/>
              <a:gd name="connsiteY10" fmla="*/ 2644346 h 3048000"/>
              <a:gd name="connsiteX11" fmla="*/ 1359251 w 1614624"/>
              <a:gd name="connsiteY11" fmla="*/ 2578444 h 3048000"/>
              <a:gd name="connsiteX12" fmla="*/ 1309824 w 1614624"/>
              <a:gd name="connsiteY12" fmla="*/ 2487827 h 3048000"/>
              <a:gd name="connsiteX13" fmla="*/ 1285111 w 1614624"/>
              <a:gd name="connsiteY13" fmla="*/ 2471352 h 3048000"/>
              <a:gd name="connsiteX14" fmla="*/ 1235684 w 1614624"/>
              <a:gd name="connsiteY14" fmla="*/ 2397211 h 3048000"/>
              <a:gd name="connsiteX15" fmla="*/ 1219208 w 1614624"/>
              <a:gd name="connsiteY15" fmla="*/ 2364260 h 3048000"/>
              <a:gd name="connsiteX16" fmla="*/ 1194495 w 1614624"/>
              <a:gd name="connsiteY16" fmla="*/ 2339546 h 3048000"/>
              <a:gd name="connsiteX17" fmla="*/ 1169781 w 1614624"/>
              <a:gd name="connsiteY17" fmla="*/ 2306595 h 3048000"/>
              <a:gd name="connsiteX18" fmla="*/ 1136830 w 1614624"/>
              <a:gd name="connsiteY18" fmla="*/ 2257168 h 3048000"/>
              <a:gd name="connsiteX19" fmla="*/ 1087403 w 1614624"/>
              <a:gd name="connsiteY19" fmla="*/ 2199503 h 3048000"/>
              <a:gd name="connsiteX20" fmla="*/ 1062689 w 1614624"/>
              <a:gd name="connsiteY20" fmla="*/ 2174790 h 3048000"/>
              <a:gd name="connsiteX21" fmla="*/ 1046213 w 1614624"/>
              <a:gd name="connsiteY21" fmla="*/ 2150076 h 3048000"/>
              <a:gd name="connsiteX22" fmla="*/ 1021500 w 1614624"/>
              <a:gd name="connsiteY22" fmla="*/ 2125363 h 3048000"/>
              <a:gd name="connsiteX23" fmla="*/ 955597 w 1614624"/>
              <a:gd name="connsiteY23" fmla="*/ 2051222 h 3048000"/>
              <a:gd name="connsiteX24" fmla="*/ 930884 w 1614624"/>
              <a:gd name="connsiteY24" fmla="*/ 2042984 h 3048000"/>
              <a:gd name="connsiteX25" fmla="*/ 856743 w 1614624"/>
              <a:gd name="connsiteY25" fmla="*/ 1985319 h 3048000"/>
              <a:gd name="connsiteX26" fmla="*/ 840268 w 1614624"/>
              <a:gd name="connsiteY26" fmla="*/ 1960606 h 3048000"/>
              <a:gd name="connsiteX27" fmla="*/ 807316 w 1614624"/>
              <a:gd name="connsiteY27" fmla="*/ 1944130 h 3048000"/>
              <a:gd name="connsiteX28" fmla="*/ 774365 w 1614624"/>
              <a:gd name="connsiteY28" fmla="*/ 1919417 h 3048000"/>
              <a:gd name="connsiteX29" fmla="*/ 749651 w 1614624"/>
              <a:gd name="connsiteY29" fmla="*/ 1902941 h 3048000"/>
              <a:gd name="connsiteX30" fmla="*/ 724938 w 1614624"/>
              <a:gd name="connsiteY30" fmla="*/ 1878227 h 3048000"/>
              <a:gd name="connsiteX31" fmla="*/ 675511 w 1614624"/>
              <a:gd name="connsiteY31" fmla="*/ 1845276 h 3048000"/>
              <a:gd name="connsiteX32" fmla="*/ 650797 w 1614624"/>
              <a:gd name="connsiteY32" fmla="*/ 1828800 h 3048000"/>
              <a:gd name="connsiteX33" fmla="*/ 601370 w 1614624"/>
              <a:gd name="connsiteY33" fmla="*/ 1779373 h 3048000"/>
              <a:gd name="connsiteX34" fmla="*/ 502516 w 1614624"/>
              <a:gd name="connsiteY34" fmla="*/ 1696995 h 3048000"/>
              <a:gd name="connsiteX35" fmla="*/ 444851 w 1614624"/>
              <a:gd name="connsiteY35" fmla="*/ 1622854 h 3048000"/>
              <a:gd name="connsiteX36" fmla="*/ 403662 w 1614624"/>
              <a:gd name="connsiteY36" fmla="*/ 1565190 h 3048000"/>
              <a:gd name="connsiteX37" fmla="*/ 345997 w 1614624"/>
              <a:gd name="connsiteY37" fmla="*/ 1482811 h 3048000"/>
              <a:gd name="connsiteX38" fmla="*/ 321284 w 1614624"/>
              <a:gd name="connsiteY38" fmla="*/ 1458098 h 3048000"/>
              <a:gd name="connsiteX39" fmla="*/ 271857 w 1614624"/>
              <a:gd name="connsiteY39" fmla="*/ 1383957 h 3048000"/>
              <a:gd name="connsiteX40" fmla="*/ 255381 w 1614624"/>
              <a:gd name="connsiteY40" fmla="*/ 1359244 h 3048000"/>
              <a:gd name="connsiteX41" fmla="*/ 238905 w 1614624"/>
              <a:gd name="connsiteY41" fmla="*/ 1334530 h 3048000"/>
              <a:gd name="connsiteX42" fmla="*/ 214192 w 1614624"/>
              <a:gd name="connsiteY42" fmla="*/ 1285103 h 3048000"/>
              <a:gd name="connsiteX43" fmla="*/ 205954 w 1614624"/>
              <a:gd name="connsiteY43" fmla="*/ 1260390 h 3048000"/>
              <a:gd name="connsiteX44" fmla="*/ 189478 w 1614624"/>
              <a:gd name="connsiteY44" fmla="*/ 1235676 h 3048000"/>
              <a:gd name="connsiteX45" fmla="*/ 173003 w 1614624"/>
              <a:gd name="connsiteY45" fmla="*/ 1202725 h 3048000"/>
              <a:gd name="connsiteX46" fmla="*/ 164765 w 1614624"/>
              <a:gd name="connsiteY46" fmla="*/ 1178011 h 3048000"/>
              <a:gd name="connsiteX47" fmla="*/ 148289 w 1614624"/>
              <a:gd name="connsiteY47" fmla="*/ 1153298 h 3048000"/>
              <a:gd name="connsiteX48" fmla="*/ 123576 w 1614624"/>
              <a:gd name="connsiteY48" fmla="*/ 1070919 h 3048000"/>
              <a:gd name="connsiteX49" fmla="*/ 115338 w 1614624"/>
              <a:gd name="connsiteY49" fmla="*/ 1046206 h 3048000"/>
              <a:gd name="connsiteX50" fmla="*/ 98862 w 1614624"/>
              <a:gd name="connsiteY50" fmla="*/ 1021492 h 3048000"/>
              <a:gd name="connsiteX51" fmla="*/ 82386 w 1614624"/>
              <a:gd name="connsiteY51" fmla="*/ 972065 h 3048000"/>
              <a:gd name="connsiteX52" fmla="*/ 65911 w 1614624"/>
              <a:gd name="connsiteY52" fmla="*/ 856736 h 3048000"/>
              <a:gd name="connsiteX53" fmla="*/ 49435 w 1614624"/>
              <a:gd name="connsiteY53" fmla="*/ 766119 h 3048000"/>
              <a:gd name="connsiteX54" fmla="*/ 41197 w 1614624"/>
              <a:gd name="connsiteY54" fmla="*/ 263611 h 3048000"/>
              <a:gd name="connsiteX55" fmla="*/ 32959 w 1614624"/>
              <a:gd name="connsiteY55" fmla="*/ 230660 h 3048000"/>
              <a:gd name="connsiteX56" fmla="*/ 16484 w 1614624"/>
              <a:gd name="connsiteY56" fmla="*/ 148282 h 3048000"/>
              <a:gd name="connsiteX57" fmla="*/ 8246 w 1614624"/>
              <a:gd name="connsiteY57" fmla="*/ 90617 h 3048000"/>
              <a:gd name="connsiteX58" fmla="*/ 8 w 1614624"/>
              <a:gd name="connsiteY58" fmla="*/ 0 h 30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614624" h="3048000">
                <a:moveTo>
                  <a:pt x="1614624" y="3048000"/>
                </a:moveTo>
                <a:cubicBezTo>
                  <a:pt x="1600894" y="3037016"/>
                  <a:pt x="1585116" y="3028190"/>
                  <a:pt x="1573435" y="3015049"/>
                </a:cubicBezTo>
                <a:cubicBezTo>
                  <a:pt x="1562798" y="3003082"/>
                  <a:pt x="1557904" y="2986977"/>
                  <a:pt x="1548722" y="2973860"/>
                </a:cubicBezTo>
                <a:cubicBezTo>
                  <a:pt x="1538639" y="2959456"/>
                  <a:pt x="1526754" y="2946401"/>
                  <a:pt x="1515770" y="2932671"/>
                </a:cubicBezTo>
                <a:cubicBezTo>
                  <a:pt x="1513024" y="2924433"/>
                  <a:pt x="1509638" y="2916381"/>
                  <a:pt x="1507532" y="2907957"/>
                </a:cubicBezTo>
                <a:cubicBezTo>
                  <a:pt x="1504136" y="2894373"/>
                  <a:pt x="1504211" y="2879878"/>
                  <a:pt x="1499295" y="2866768"/>
                </a:cubicBezTo>
                <a:cubicBezTo>
                  <a:pt x="1495819" y="2857498"/>
                  <a:pt x="1487247" y="2850910"/>
                  <a:pt x="1482819" y="2842054"/>
                </a:cubicBezTo>
                <a:cubicBezTo>
                  <a:pt x="1476206" y="2828828"/>
                  <a:pt x="1472956" y="2814091"/>
                  <a:pt x="1466343" y="2800865"/>
                </a:cubicBezTo>
                <a:cubicBezTo>
                  <a:pt x="1435104" y="2738386"/>
                  <a:pt x="1448950" y="2782249"/>
                  <a:pt x="1425154" y="2726725"/>
                </a:cubicBezTo>
                <a:cubicBezTo>
                  <a:pt x="1416690" y="2706975"/>
                  <a:pt x="1414649" y="2689959"/>
                  <a:pt x="1408678" y="2669060"/>
                </a:cubicBezTo>
                <a:cubicBezTo>
                  <a:pt x="1406292" y="2660711"/>
                  <a:pt x="1404323" y="2652113"/>
                  <a:pt x="1400440" y="2644346"/>
                </a:cubicBezTo>
                <a:cubicBezTo>
                  <a:pt x="1369353" y="2582172"/>
                  <a:pt x="1385400" y="2624206"/>
                  <a:pt x="1359251" y="2578444"/>
                </a:cubicBezTo>
                <a:cubicBezTo>
                  <a:pt x="1340325" y="2545323"/>
                  <a:pt x="1335440" y="2520761"/>
                  <a:pt x="1309824" y="2487827"/>
                </a:cubicBezTo>
                <a:cubicBezTo>
                  <a:pt x="1303746" y="2480012"/>
                  <a:pt x="1293349" y="2476844"/>
                  <a:pt x="1285111" y="2471352"/>
                </a:cubicBezTo>
                <a:cubicBezTo>
                  <a:pt x="1268635" y="2446638"/>
                  <a:pt x="1248967" y="2423777"/>
                  <a:pt x="1235684" y="2397211"/>
                </a:cubicBezTo>
                <a:cubicBezTo>
                  <a:pt x="1230192" y="2386227"/>
                  <a:pt x="1226346" y="2374253"/>
                  <a:pt x="1219208" y="2364260"/>
                </a:cubicBezTo>
                <a:cubicBezTo>
                  <a:pt x="1212437" y="2354780"/>
                  <a:pt x="1202077" y="2348391"/>
                  <a:pt x="1194495" y="2339546"/>
                </a:cubicBezTo>
                <a:cubicBezTo>
                  <a:pt x="1185560" y="2329122"/>
                  <a:pt x="1177655" y="2317843"/>
                  <a:pt x="1169781" y="2306595"/>
                </a:cubicBezTo>
                <a:cubicBezTo>
                  <a:pt x="1158426" y="2290373"/>
                  <a:pt x="1150832" y="2271170"/>
                  <a:pt x="1136830" y="2257168"/>
                </a:cubicBezTo>
                <a:cubicBezTo>
                  <a:pt x="1075498" y="2195836"/>
                  <a:pt x="1150818" y="2273486"/>
                  <a:pt x="1087403" y="2199503"/>
                </a:cubicBezTo>
                <a:cubicBezTo>
                  <a:pt x="1079821" y="2190658"/>
                  <a:pt x="1070147" y="2183740"/>
                  <a:pt x="1062689" y="2174790"/>
                </a:cubicBezTo>
                <a:cubicBezTo>
                  <a:pt x="1056351" y="2167184"/>
                  <a:pt x="1052551" y="2157682"/>
                  <a:pt x="1046213" y="2150076"/>
                </a:cubicBezTo>
                <a:cubicBezTo>
                  <a:pt x="1038755" y="2141126"/>
                  <a:pt x="1029171" y="2134130"/>
                  <a:pt x="1021500" y="2125363"/>
                </a:cubicBezTo>
                <a:cubicBezTo>
                  <a:pt x="1002424" y="2103562"/>
                  <a:pt x="980152" y="2068761"/>
                  <a:pt x="955597" y="2051222"/>
                </a:cubicBezTo>
                <a:cubicBezTo>
                  <a:pt x="948531" y="2046175"/>
                  <a:pt x="939122" y="2045730"/>
                  <a:pt x="930884" y="2042984"/>
                </a:cubicBezTo>
                <a:cubicBezTo>
                  <a:pt x="875317" y="1987417"/>
                  <a:pt x="903561" y="2000925"/>
                  <a:pt x="856743" y="1985319"/>
                </a:cubicBezTo>
                <a:cubicBezTo>
                  <a:pt x="851251" y="1977081"/>
                  <a:pt x="847874" y="1966944"/>
                  <a:pt x="840268" y="1960606"/>
                </a:cubicBezTo>
                <a:cubicBezTo>
                  <a:pt x="830834" y="1952744"/>
                  <a:pt x="817730" y="1950639"/>
                  <a:pt x="807316" y="1944130"/>
                </a:cubicBezTo>
                <a:cubicBezTo>
                  <a:pt x="795673" y="1936853"/>
                  <a:pt x="785537" y="1927397"/>
                  <a:pt x="774365" y="1919417"/>
                </a:cubicBezTo>
                <a:cubicBezTo>
                  <a:pt x="766308" y="1913662"/>
                  <a:pt x="757257" y="1909279"/>
                  <a:pt x="749651" y="1902941"/>
                </a:cubicBezTo>
                <a:cubicBezTo>
                  <a:pt x="740701" y="1895483"/>
                  <a:pt x="734134" y="1885379"/>
                  <a:pt x="724938" y="1878227"/>
                </a:cubicBezTo>
                <a:cubicBezTo>
                  <a:pt x="709308" y="1866070"/>
                  <a:pt x="691987" y="1856260"/>
                  <a:pt x="675511" y="1845276"/>
                </a:cubicBezTo>
                <a:cubicBezTo>
                  <a:pt x="667273" y="1839784"/>
                  <a:pt x="657798" y="1835801"/>
                  <a:pt x="650797" y="1828800"/>
                </a:cubicBezTo>
                <a:cubicBezTo>
                  <a:pt x="634321" y="1812324"/>
                  <a:pt x="620757" y="1792297"/>
                  <a:pt x="601370" y="1779373"/>
                </a:cubicBezTo>
                <a:cubicBezTo>
                  <a:pt x="532556" y="1733498"/>
                  <a:pt x="565945" y="1760424"/>
                  <a:pt x="502516" y="1696995"/>
                </a:cubicBezTo>
                <a:cubicBezTo>
                  <a:pt x="475396" y="1669875"/>
                  <a:pt x="464557" y="1662267"/>
                  <a:pt x="444851" y="1622854"/>
                </a:cubicBezTo>
                <a:cubicBezTo>
                  <a:pt x="409085" y="1551319"/>
                  <a:pt x="450418" y="1625305"/>
                  <a:pt x="403662" y="1565190"/>
                </a:cubicBezTo>
                <a:cubicBezTo>
                  <a:pt x="363951" y="1514133"/>
                  <a:pt x="381998" y="1524813"/>
                  <a:pt x="345997" y="1482811"/>
                </a:cubicBezTo>
                <a:cubicBezTo>
                  <a:pt x="338415" y="1473966"/>
                  <a:pt x="328436" y="1467294"/>
                  <a:pt x="321284" y="1458098"/>
                </a:cubicBezTo>
                <a:cubicBezTo>
                  <a:pt x="321256" y="1458063"/>
                  <a:pt x="280107" y="1396333"/>
                  <a:pt x="271857" y="1383957"/>
                </a:cubicBezTo>
                <a:lnTo>
                  <a:pt x="255381" y="1359244"/>
                </a:lnTo>
                <a:lnTo>
                  <a:pt x="238905" y="1334530"/>
                </a:lnTo>
                <a:cubicBezTo>
                  <a:pt x="218204" y="1272421"/>
                  <a:pt x="246127" y="1348972"/>
                  <a:pt x="214192" y="1285103"/>
                </a:cubicBezTo>
                <a:cubicBezTo>
                  <a:pt x="210309" y="1277336"/>
                  <a:pt x="209837" y="1268157"/>
                  <a:pt x="205954" y="1260390"/>
                </a:cubicBezTo>
                <a:cubicBezTo>
                  <a:pt x="201526" y="1251534"/>
                  <a:pt x="194390" y="1244272"/>
                  <a:pt x="189478" y="1235676"/>
                </a:cubicBezTo>
                <a:cubicBezTo>
                  <a:pt x="183385" y="1225014"/>
                  <a:pt x="177840" y="1214012"/>
                  <a:pt x="173003" y="1202725"/>
                </a:cubicBezTo>
                <a:cubicBezTo>
                  <a:pt x="169582" y="1194743"/>
                  <a:pt x="168648" y="1185778"/>
                  <a:pt x="164765" y="1178011"/>
                </a:cubicBezTo>
                <a:cubicBezTo>
                  <a:pt x="160337" y="1169156"/>
                  <a:pt x="153781" y="1161536"/>
                  <a:pt x="148289" y="1153298"/>
                </a:cubicBezTo>
                <a:cubicBezTo>
                  <a:pt x="135840" y="1103502"/>
                  <a:pt x="143630" y="1131081"/>
                  <a:pt x="123576" y="1070919"/>
                </a:cubicBezTo>
                <a:cubicBezTo>
                  <a:pt x="120830" y="1062681"/>
                  <a:pt x="120155" y="1053431"/>
                  <a:pt x="115338" y="1046206"/>
                </a:cubicBezTo>
                <a:cubicBezTo>
                  <a:pt x="109846" y="1037968"/>
                  <a:pt x="102883" y="1030539"/>
                  <a:pt x="98862" y="1021492"/>
                </a:cubicBezTo>
                <a:cubicBezTo>
                  <a:pt x="91809" y="1005622"/>
                  <a:pt x="82386" y="972065"/>
                  <a:pt x="82386" y="972065"/>
                </a:cubicBezTo>
                <a:cubicBezTo>
                  <a:pt x="77323" y="931560"/>
                  <a:pt x="73831" y="896334"/>
                  <a:pt x="65911" y="856736"/>
                </a:cubicBezTo>
                <a:cubicBezTo>
                  <a:pt x="46490" y="759634"/>
                  <a:pt x="70376" y="912703"/>
                  <a:pt x="49435" y="766119"/>
                </a:cubicBezTo>
                <a:cubicBezTo>
                  <a:pt x="46689" y="598616"/>
                  <a:pt x="46349" y="431057"/>
                  <a:pt x="41197" y="263611"/>
                </a:cubicBezTo>
                <a:cubicBezTo>
                  <a:pt x="40849" y="252295"/>
                  <a:pt x="34984" y="241799"/>
                  <a:pt x="32959" y="230660"/>
                </a:cubicBezTo>
                <a:cubicBezTo>
                  <a:pt x="17814" y="147359"/>
                  <a:pt x="33403" y="199036"/>
                  <a:pt x="16484" y="148282"/>
                </a:cubicBezTo>
                <a:cubicBezTo>
                  <a:pt x="13738" y="129060"/>
                  <a:pt x="10654" y="109884"/>
                  <a:pt x="8246" y="90617"/>
                </a:cubicBezTo>
                <a:cubicBezTo>
                  <a:pt x="-598" y="19862"/>
                  <a:pt x="8" y="39388"/>
                  <a:pt x="8" y="0"/>
                </a:cubicBezTo>
              </a:path>
            </a:pathLst>
          </a:custGeom>
          <a:noFill/>
          <a:ln w="3810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31" name="TextBox 30"/>
          <p:cNvSpPr txBox="1"/>
          <p:nvPr/>
        </p:nvSpPr>
        <p:spPr>
          <a:xfrm>
            <a:off x="5137323" y="4690715"/>
            <a:ext cx="639461"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350" dirty="0"/>
              <a:t>≈ 40 m</a:t>
            </a:r>
          </a:p>
        </p:txBody>
      </p:sp>
      <p:cxnSp>
        <p:nvCxnSpPr>
          <p:cNvPr id="32" name="Straight Arrow Connector 31"/>
          <p:cNvCxnSpPr>
            <a:stCxn id="31" idx="1"/>
          </p:cNvCxnSpPr>
          <p:nvPr/>
        </p:nvCxnSpPr>
        <p:spPr>
          <a:xfrm flipH="1" flipV="1">
            <a:off x="4028304" y="4879374"/>
            <a:ext cx="1109019" cy="65257"/>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5797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4624"/>
            <a:ext cx="7920000" cy="576064"/>
          </a:xfrm>
        </p:spPr>
        <p:txBody>
          <a:bodyPr/>
          <a:lstStyle/>
          <a:p>
            <a:r>
              <a:rPr lang="en-GB" dirty="0" smtClean="0"/>
              <a:t>Integration objectives</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Image 11" descr="HLU-logoN-title.png"/>
          <p:cNvPicPr>
            <a:picLocks noChangeAspect="1"/>
          </p:cNvPicPr>
          <p:nvPr/>
        </p:nvPicPr>
        <p:blipFill>
          <a:blip r:embed="rId2"/>
          <a:stretch>
            <a:fillRect/>
          </a:stretch>
        </p:blipFill>
        <p:spPr>
          <a:xfrm>
            <a:off x="2606870" y="600759"/>
            <a:ext cx="3785364" cy="1534388"/>
          </a:xfrm>
          <a:prstGeom prst="rect">
            <a:avLst/>
          </a:prstGeom>
        </p:spPr>
      </p:pic>
      <p:grpSp>
        <p:nvGrpSpPr>
          <p:cNvPr id="27" name="Group 26"/>
          <p:cNvGrpSpPr/>
          <p:nvPr/>
        </p:nvGrpSpPr>
        <p:grpSpPr>
          <a:xfrm>
            <a:off x="34427" y="1787018"/>
            <a:ext cx="9040413" cy="2003695"/>
            <a:chOff x="34427" y="1787018"/>
            <a:chExt cx="9040413" cy="2003695"/>
          </a:xfrm>
        </p:grpSpPr>
        <p:sp>
          <p:nvSpPr>
            <p:cNvPr id="7" name="Striped Right Arrow 6"/>
            <p:cNvSpPr/>
            <p:nvPr/>
          </p:nvSpPr>
          <p:spPr>
            <a:xfrm rot="8686442">
              <a:off x="982986" y="1788676"/>
              <a:ext cx="1584176" cy="792088"/>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Striped Right Arrow 8"/>
            <p:cNvSpPr/>
            <p:nvPr/>
          </p:nvSpPr>
          <p:spPr>
            <a:xfrm rot="2100000">
              <a:off x="6050057" y="1787018"/>
              <a:ext cx="1584176" cy="792088"/>
            </a:xfrm>
            <a:prstGeom prst="stripedRightArrow">
              <a:avLst/>
            </a:prstGeom>
            <a:gradFill>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34427" y="2710593"/>
              <a:ext cx="2304256" cy="10801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Peak performance</a:t>
              </a:r>
              <a:endParaRPr lang="en-GB" dirty="0"/>
            </a:p>
          </p:txBody>
        </p:sp>
        <p:sp>
          <p:nvSpPr>
            <p:cNvPr id="13" name="Oval 12"/>
            <p:cNvSpPr/>
            <p:nvPr/>
          </p:nvSpPr>
          <p:spPr>
            <a:xfrm>
              <a:off x="6770584" y="2708920"/>
              <a:ext cx="2304256" cy="10801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Availability</a:t>
              </a:r>
              <a:endParaRPr lang="en-GB" dirty="0"/>
            </a:p>
          </p:txBody>
        </p:sp>
      </p:grpSp>
      <p:grpSp>
        <p:nvGrpSpPr>
          <p:cNvPr id="28" name="Group 27"/>
          <p:cNvGrpSpPr/>
          <p:nvPr/>
        </p:nvGrpSpPr>
        <p:grpSpPr>
          <a:xfrm>
            <a:off x="7329" y="4003143"/>
            <a:ext cx="9067511" cy="1097638"/>
            <a:chOff x="7329" y="4003143"/>
            <a:chExt cx="9067511" cy="1097638"/>
          </a:xfrm>
        </p:grpSpPr>
        <p:sp>
          <p:nvSpPr>
            <p:cNvPr id="14" name="Oval 13"/>
            <p:cNvSpPr/>
            <p:nvPr/>
          </p:nvSpPr>
          <p:spPr>
            <a:xfrm>
              <a:off x="4744232" y="4015232"/>
              <a:ext cx="2017293" cy="1080120"/>
            </a:xfrm>
            <a:prstGeom prst="ellipse">
              <a:avLst/>
            </a:prstGeom>
            <a:gradFill>
              <a:gsLst>
                <a:gs pos="0">
                  <a:schemeClr val="tx2">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R</a:t>
              </a:r>
              <a:r>
                <a:rPr lang="en-GB" dirty="0" smtClean="0"/>
                <a:t>educe intervention time</a:t>
              </a:r>
              <a:endParaRPr lang="en-GB" dirty="0"/>
            </a:p>
          </p:txBody>
        </p:sp>
        <p:sp>
          <p:nvSpPr>
            <p:cNvPr id="18" name="Oval 17"/>
            <p:cNvSpPr/>
            <p:nvPr/>
          </p:nvSpPr>
          <p:spPr>
            <a:xfrm>
              <a:off x="7057547" y="4020661"/>
              <a:ext cx="2017293" cy="1080120"/>
            </a:xfrm>
            <a:prstGeom prst="ellipse">
              <a:avLst/>
            </a:prstGeom>
            <a:gradFill>
              <a:gsLst>
                <a:gs pos="0">
                  <a:schemeClr val="tx2">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Reduce risk of failure</a:t>
              </a:r>
              <a:endParaRPr lang="en-GB" dirty="0"/>
            </a:p>
          </p:txBody>
        </p:sp>
        <p:sp>
          <p:nvSpPr>
            <p:cNvPr id="19" name="Oval 18"/>
            <p:cNvSpPr/>
            <p:nvPr/>
          </p:nvSpPr>
          <p:spPr>
            <a:xfrm>
              <a:off x="7329" y="4020661"/>
              <a:ext cx="2017293" cy="1080120"/>
            </a:xfrm>
            <a:prstGeom prst="ellipse">
              <a:avLst/>
            </a:prstGeom>
            <a:gradFill>
              <a:gsLst>
                <a:gs pos="0">
                  <a:schemeClr val="tx2">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Provide best as possible operation environment for equipment</a:t>
              </a:r>
              <a:endParaRPr lang="en-GB" sz="1300" dirty="0"/>
            </a:p>
          </p:txBody>
        </p:sp>
        <p:sp>
          <p:nvSpPr>
            <p:cNvPr id="20" name="Oval 19"/>
            <p:cNvSpPr/>
            <p:nvPr/>
          </p:nvSpPr>
          <p:spPr>
            <a:xfrm>
              <a:off x="2176541" y="4003143"/>
              <a:ext cx="2017293" cy="1080120"/>
            </a:xfrm>
            <a:prstGeom prst="ellipse">
              <a:avLst/>
            </a:prstGeom>
            <a:gradFill>
              <a:gsLst>
                <a:gs pos="0">
                  <a:schemeClr val="tx2">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Allow all necessary equipment to operate together</a:t>
              </a:r>
              <a:endParaRPr lang="en-GB" sz="1300" dirty="0"/>
            </a:p>
          </p:txBody>
        </p:sp>
      </p:grpSp>
      <p:grpSp>
        <p:nvGrpSpPr>
          <p:cNvPr id="29" name="Group 28"/>
          <p:cNvGrpSpPr/>
          <p:nvPr/>
        </p:nvGrpSpPr>
        <p:grpSpPr>
          <a:xfrm>
            <a:off x="17787" y="5470165"/>
            <a:ext cx="8789648" cy="1143240"/>
            <a:chOff x="17787" y="5470165"/>
            <a:chExt cx="8789648" cy="1143240"/>
          </a:xfrm>
        </p:grpSpPr>
        <p:sp>
          <p:nvSpPr>
            <p:cNvPr id="21" name="Oval 20"/>
            <p:cNvSpPr/>
            <p:nvPr/>
          </p:nvSpPr>
          <p:spPr>
            <a:xfrm>
              <a:off x="17787" y="5530758"/>
              <a:ext cx="1620000" cy="1080120"/>
            </a:xfrm>
            <a:prstGeom prst="ellipse">
              <a:avLst/>
            </a:prstGeom>
            <a:gradFill>
              <a:gsLst>
                <a:gs pos="43000">
                  <a:srgbClr val="964D47"/>
                </a:gs>
                <a:gs pos="0">
                  <a:schemeClr val="accent3">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Scheduling constraints</a:t>
              </a:r>
              <a:endParaRPr lang="en-GB" sz="1300" dirty="0"/>
            </a:p>
          </p:txBody>
        </p:sp>
        <p:sp>
          <p:nvSpPr>
            <p:cNvPr id="23" name="Oval 22"/>
            <p:cNvSpPr/>
            <p:nvPr/>
          </p:nvSpPr>
          <p:spPr>
            <a:xfrm>
              <a:off x="1865285" y="5533285"/>
              <a:ext cx="1620000" cy="1080120"/>
            </a:xfrm>
            <a:prstGeom prst="ellipse">
              <a:avLst/>
            </a:prstGeom>
            <a:gradFill>
              <a:gsLst>
                <a:gs pos="43000">
                  <a:srgbClr val="964D47"/>
                </a:gs>
                <a:gs pos="0">
                  <a:schemeClr val="accent3">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LHC operation constraints</a:t>
              </a:r>
              <a:endParaRPr lang="en-GB" sz="1300" dirty="0"/>
            </a:p>
          </p:txBody>
        </p:sp>
        <p:sp>
          <p:nvSpPr>
            <p:cNvPr id="24" name="Oval 23"/>
            <p:cNvSpPr/>
            <p:nvPr/>
          </p:nvSpPr>
          <p:spPr>
            <a:xfrm>
              <a:off x="3640085" y="5488985"/>
              <a:ext cx="1620000" cy="1080120"/>
            </a:xfrm>
            <a:prstGeom prst="ellipse">
              <a:avLst/>
            </a:prstGeom>
            <a:gradFill>
              <a:gsLst>
                <a:gs pos="43000">
                  <a:srgbClr val="964D47"/>
                </a:gs>
                <a:gs pos="0">
                  <a:schemeClr val="accent3">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Existing LHC environment integration constraints</a:t>
              </a:r>
              <a:endParaRPr lang="en-GB" sz="1300" dirty="0"/>
            </a:p>
          </p:txBody>
        </p:sp>
        <p:sp>
          <p:nvSpPr>
            <p:cNvPr id="25" name="Oval 24"/>
            <p:cNvSpPr/>
            <p:nvPr/>
          </p:nvSpPr>
          <p:spPr>
            <a:xfrm>
              <a:off x="5414885" y="5482752"/>
              <a:ext cx="1620000" cy="1080120"/>
            </a:xfrm>
            <a:prstGeom prst="ellipse">
              <a:avLst/>
            </a:prstGeom>
            <a:gradFill>
              <a:gsLst>
                <a:gs pos="43000">
                  <a:srgbClr val="964D47"/>
                </a:gs>
                <a:gs pos="0">
                  <a:schemeClr val="accent3">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Budgeting constraints</a:t>
              </a:r>
              <a:endParaRPr lang="en-GB" sz="1300" dirty="0"/>
            </a:p>
          </p:txBody>
        </p:sp>
        <p:sp>
          <p:nvSpPr>
            <p:cNvPr id="26" name="Oval 25"/>
            <p:cNvSpPr/>
            <p:nvPr/>
          </p:nvSpPr>
          <p:spPr>
            <a:xfrm>
              <a:off x="7187435" y="5470165"/>
              <a:ext cx="1620000" cy="1080120"/>
            </a:xfrm>
            <a:prstGeom prst="ellipse">
              <a:avLst/>
            </a:prstGeom>
            <a:gradFill>
              <a:gsLst>
                <a:gs pos="43000">
                  <a:srgbClr val="964D47"/>
                </a:gs>
                <a:gs pos="0">
                  <a:schemeClr val="accent3">
                    <a:lumMod val="75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dirty="0" smtClean="0"/>
                <a:t>Safety constraints</a:t>
              </a:r>
              <a:endParaRPr lang="en-GB" sz="1300" dirty="0"/>
            </a:p>
          </p:txBody>
        </p:sp>
      </p:grpSp>
    </p:spTree>
    <p:extLst>
      <p:ext uri="{BB962C8B-B14F-4D97-AF65-F5344CB8AC3E}">
        <p14:creationId xmlns:p14="http://schemas.microsoft.com/office/powerpoint/2010/main" val="257559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The 11 T at Point 7</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7" name="Text Placeholder 6"/>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257976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78882" y="729697"/>
            <a:ext cx="7200000" cy="4040812"/>
            <a:chOff x="972000" y="1532419"/>
            <a:chExt cx="7200000" cy="4040812"/>
          </a:xfrm>
        </p:grpSpPr>
        <p:pic>
          <p:nvPicPr>
            <p:cNvPr id="19"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72000" y="1532419"/>
              <a:ext cx="7200000" cy="404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4175956" y="1621822"/>
              <a:ext cx="490552" cy="304699"/>
            </a:xfrm>
            <a:prstGeom prst="rect">
              <a:avLst/>
            </a:prstGeom>
            <a:solidFill>
              <a:schemeClr val="bg1"/>
            </a:solidFill>
            <a:scene3d>
              <a:camera prst="orthographicFront"/>
              <a:lightRig rig="threePt" dir="t"/>
            </a:scene3d>
            <a:sp3d>
              <a:bevelT/>
            </a:sp3d>
          </p:spPr>
          <p:txBody>
            <a:bodyPr wrap="none" rtlCol="0">
              <a:spAutoFit/>
            </a:bodyPr>
            <a:lstStyle/>
            <a:p>
              <a:r>
                <a:rPr lang="en-GB" sz="1200" b="1" dirty="0" smtClean="0">
                  <a:solidFill>
                    <a:srgbClr val="002060"/>
                  </a:solidFill>
                </a:rPr>
                <a:t>IP7</a:t>
              </a:r>
              <a:endParaRPr lang="fr-FR" b="1" dirty="0">
                <a:solidFill>
                  <a:srgbClr val="002060"/>
                </a:solidFill>
              </a:endParaRPr>
            </a:p>
          </p:txBody>
        </p:sp>
        <p:cxnSp>
          <p:nvCxnSpPr>
            <p:cNvPr id="21" name="Straight Arrow Connector 20"/>
            <p:cNvCxnSpPr>
              <a:stCxn id="20" idx="2"/>
            </p:cNvCxnSpPr>
            <p:nvPr/>
          </p:nvCxnSpPr>
          <p:spPr>
            <a:xfrm>
              <a:off x="4421232" y="1926521"/>
              <a:ext cx="135053" cy="26902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sp>
        <p:nvSpPr>
          <p:cNvPr id="5" name="Title 4"/>
          <p:cNvSpPr>
            <a:spLocks noGrp="1"/>
          </p:cNvSpPr>
          <p:nvPr>
            <p:ph type="title"/>
          </p:nvPr>
        </p:nvSpPr>
        <p:spPr>
          <a:xfrm>
            <a:off x="596770" y="57712"/>
            <a:ext cx="8547230" cy="720000"/>
          </a:xfrm>
        </p:spPr>
        <p:txBody>
          <a:bodyPr/>
          <a:lstStyle/>
          <a:p>
            <a:r>
              <a:rPr lang="en-GB" dirty="0" smtClean="0"/>
              <a:t>Point 7 Trim PC and Protection. Preliminary study</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6</a:t>
            </a:fld>
            <a:endParaRPr lang="fr-FR" dirty="0"/>
          </a:p>
        </p:txBody>
      </p:sp>
      <p:graphicFrame>
        <p:nvGraphicFramePr>
          <p:cNvPr id="7" name="Table 6"/>
          <p:cNvGraphicFramePr>
            <a:graphicFrameLocks noGrp="1"/>
          </p:cNvGraphicFramePr>
          <p:nvPr>
            <p:extLst>
              <p:ext uri="{D42A27DB-BD31-4B8C-83A1-F6EECF244321}">
                <p14:modId xmlns:p14="http://schemas.microsoft.com/office/powerpoint/2010/main" val="490654362"/>
              </p:ext>
            </p:extLst>
          </p:nvPr>
        </p:nvGraphicFramePr>
        <p:xfrm>
          <a:off x="3063230" y="5551578"/>
          <a:ext cx="6096000" cy="111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endParaRPr lang="fr-FR" dirty="0"/>
                    </a:p>
                  </a:txBody>
                  <a:tcPr/>
                </a:tc>
                <a:tc>
                  <a:txBody>
                    <a:bodyPr/>
                    <a:lstStyle/>
                    <a:p>
                      <a:pPr algn="ctr"/>
                      <a:r>
                        <a:rPr lang="fr-FR" dirty="0" smtClean="0"/>
                        <a:t>A9</a:t>
                      </a:r>
                      <a:r>
                        <a:rPr lang="fr-FR" baseline="0" dirty="0" smtClean="0"/>
                        <a:t> option</a:t>
                      </a:r>
                      <a:endParaRPr lang="fr-FR" dirty="0"/>
                    </a:p>
                  </a:txBody>
                  <a:tcPr/>
                </a:tc>
                <a:tc>
                  <a:txBody>
                    <a:bodyPr/>
                    <a:lstStyle/>
                    <a:p>
                      <a:pPr algn="ctr"/>
                      <a:r>
                        <a:rPr lang="fr-FR" dirty="0" smtClean="0"/>
                        <a:t>A20 option</a:t>
                      </a:r>
                      <a:endParaRPr lang="fr-FR" dirty="0"/>
                    </a:p>
                  </a:txBody>
                  <a:tcPr/>
                </a:tc>
              </a:tr>
              <a:tr h="370840">
                <a:tc>
                  <a:txBody>
                    <a:bodyPr/>
                    <a:lstStyle/>
                    <a:p>
                      <a:pPr algn="ctr"/>
                      <a:r>
                        <a:rPr lang="en-GB" dirty="0" smtClean="0"/>
                        <a:t>MB.B8L7 </a:t>
                      </a:r>
                      <a:endParaRPr lang="fr-FR" dirty="0"/>
                    </a:p>
                  </a:txBody>
                  <a:tcPr/>
                </a:tc>
                <a:tc>
                  <a:txBody>
                    <a:bodyPr/>
                    <a:lstStyle/>
                    <a:p>
                      <a:pPr algn="ctr"/>
                      <a:r>
                        <a:rPr lang="fr-FR" dirty="0" smtClean="0"/>
                        <a:t>440</a:t>
                      </a:r>
                      <a:endParaRPr lang="fr-FR" dirty="0"/>
                    </a:p>
                  </a:txBody>
                  <a:tcPr/>
                </a:tc>
                <a:tc>
                  <a:txBody>
                    <a:bodyPr/>
                    <a:lstStyle/>
                    <a:p>
                      <a:pPr algn="ctr"/>
                      <a:r>
                        <a:rPr lang="fr-FR" dirty="0" smtClean="0"/>
                        <a:t>550</a:t>
                      </a:r>
                      <a:endParaRPr lang="fr-FR" dirty="0"/>
                    </a:p>
                  </a:txBody>
                  <a:tcPr/>
                </a:tc>
              </a:tr>
              <a:tr h="370840">
                <a:tc>
                  <a:txBody>
                    <a:bodyPr/>
                    <a:lstStyle/>
                    <a:p>
                      <a:pPr algn="ctr"/>
                      <a:r>
                        <a:rPr lang="en-GB" dirty="0" smtClean="0"/>
                        <a:t>MB.B8R7 </a:t>
                      </a:r>
                      <a:endParaRPr lang="fr-FR" dirty="0"/>
                    </a:p>
                  </a:txBody>
                  <a:tcPr/>
                </a:tc>
                <a:tc>
                  <a:txBody>
                    <a:bodyPr/>
                    <a:lstStyle/>
                    <a:p>
                      <a:pPr algn="ctr"/>
                      <a:r>
                        <a:rPr lang="fr-FR" smtClean="0"/>
                        <a:t>360</a:t>
                      </a:r>
                      <a:endParaRPr lang="fr-FR" dirty="0"/>
                    </a:p>
                  </a:txBody>
                  <a:tcPr/>
                </a:tc>
                <a:tc>
                  <a:txBody>
                    <a:bodyPr/>
                    <a:lstStyle/>
                    <a:p>
                      <a:pPr algn="ctr"/>
                      <a:r>
                        <a:rPr lang="fr-FR" dirty="0" smtClean="0"/>
                        <a:t>470</a:t>
                      </a:r>
                      <a:endParaRPr lang="fr-FR" dirty="0"/>
                    </a:p>
                  </a:txBody>
                  <a:tcPr/>
                </a:tc>
              </a:tr>
            </a:tbl>
          </a:graphicData>
        </a:graphic>
      </p:graphicFrame>
      <p:sp>
        <p:nvSpPr>
          <p:cNvPr id="12" name="TextBox 11"/>
          <p:cNvSpPr txBox="1"/>
          <p:nvPr/>
        </p:nvSpPr>
        <p:spPr>
          <a:xfrm>
            <a:off x="5097434" y="5069932"/>
            <a:ext cx="3659976" cy="369332"/>
          </a:xfrm>
          <a:prstGeom prst="rect">
            <a:avLst/>
          </a:prstGeom>
          <a:noFill/>
        </p:spPr>
        <p:txBody>
          <a:bodyPr wrap="none" rtlCol="0">
            <a:spAutoFit/>
          </a:bodyPr>
          <a:lstStyle/>
          <a:p>
            <a:r>
              <a:rPr lang="fr-FR" dirty="0" smtClean="0">
                <a:solidFill>
                  <a:schemeClr val="bg1"/>
                </a:solidFill>
              </a:rPr>
              <a:t>Possible areas for new </a:t>
            </a:r>
            <a:r>
              <a:rPr lang="fr-FR" dirty="0" err="1" smtClean="0">
                <a:solidFill>
                  <a:schemeClr val="bg1"/>
                </a:solidFill>
              </a:rPr>
              <a:t>converter</a:t>
            </a:r>
            <a:endParaRPr lang="fr-FR" dirty="0">
              <a:solidFill>
                <a:schemeClr val="bg1"/>
              </a:solidFill>
            </a:endParaRPr>
          </a:p>
        </p:txBody>
      </p:sp>
      <p:grpSp>
        <p:nvGrpSpPr>
          <p:cNvPr id="22" name="Group 21"/>
          <p:cNvGrpSpPr/>
          <p:nvPr/>
        </p:nvGrpSpPr>
        <p:grpSpPr>
          <a:xfrm>
            <a:off x="1239230" y="2143477"/>
            <a:ext cx="7920000" cy="3375380"/>
            <a:chOff x="1239230" y="2143477"/>
            <a:chExt cx="7920000" cy="337538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9230" y="2143477"/>
              <a:ext cx="7920000" cy="3357003"/>
            </a:xfrm>
            <a:prstGeom prst="rect">
              <a:avLst/>
            </a:prstGeom>
          </p:spPr>
        </p:pic>
        <p:sp>
          <p:nvSpPr>
            <p:cNvPr id="10" name="Right Arrow 9"/>
            <p:cNvSpPr/>
            <p:nvPr/>
          </p:nvSpPr>
          <p:spPr>
            <a:xfrm rot="14322708">
              <a:off x="5931715" y="4349839"/>
              <a:ext cx="504056" cy="144016"/>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Right Arrow 10"/>
            <p:cNvSpPr/>
            <p:nvPr/>
          </p:nvSpPr>
          <p:spPr>
            <a:xfrm rot="14322708">
              <a:off x="2087778" y="5131273"/>
              <a:ext cx="504056" cy="144016"/>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TextBox 13"/>
            <p:cNvSpPr txBox="1"/>
            <p:nvPr/>
          </p:nvSpPr>
          <p:spPr>
            <a:xfrm>
              <a:off x="6191592" y="4649502"/>
              <a:ext cx="466794" cy="369332"/>
            </a:xfrm>
            <a:prstGeom prst="rect">
              <a:avLst/>
            </a:prstGeom>
            <a:noFill/>
          </p:spPr>
          <p:txBody>
            <a:bodyPr wrap="none" rtlCol="0">
              <a:spAutoFit/>
            </a:bodyPr>
            <a:lstStyle/>
            <a:p>
              <a:r>
                <a:rPr lang="fr-FR" dirty="0" smtClean="0">
                  <a:solidFill>
                    <a:srgbClr val="FFFF00"/>
                  </a:solidFill>
                </a:rPr>
                <a:t>A9</a:t>
              </a:r>
              <a:endParaRPr lang="fr-FR" dirty="0">
                <a:solidFill>
                  <a:srgbClr val="FFFF00"/>
                </a:solidFill>
              </a:endParaRPr>
            </a:p>
          </p:txBody>
        </p:sp>
        <p:sp>
          <p:nvSpPr>
            <p:cNvPr id="15" name="TextBox 14"/>
            <p:cNvSpPr txBox="1"/>
            <p:nvPr/>
          </p:nvSpPr>
          <p:spPr>
            <a:xfrm>
              <a:off x="2520137" y="5149525"/>
              <a:ext cx="595035" cy="369332"/>
            </a:xfrm>
            <a:prstGeom prst="rect">
              <a:avLst/>
            </a:prstGeom>
            <a:noFill/>
          </p:spPr>
          <p:txBody>
            <a:bodyPr wrap="none" rtlCol="0">
              <a:spAutoFit/>
            </a:bodyPr>
            <a:lstStyle/>
            <a:p>
              <a:r>
                <a:rPr lang="fr-FR" dirty="0" smtClean="0">
                  <a:solidFill>
                    <a:srgbClr val="FFFF00"/>
                  </a:solidFill>
                </a:rPr>
                <a:t>A20</a:t>
              </a:r>
              <a:endParaRPr lang="fr-FR" dirty="0">
                <a:solidFill>
                  <a:srgbClr val="FFFF00"/>
                </a:solidFill>
              </a:endParaRPr>
            </a:p>
          </p:txBody>
        </p:sp>
      </p:grpSp>
    </p:spTree>
    <p:extLst>
      <p:ext uri="{BB962C8B-B14F-4D97-AF65-F5344CB8AC3E}">
        <p14:creationId xmlns:p14="http://schemas.microsoft.com/office/powerpoint/2010/main" val="1187207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Junction with LHC tunnel</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dirty="0"/>
          </a:p>
        </p:txBody>
      </p:sp>
      <p:pic>
        <p:nvPicPr>
          <p:cNvPr id="1026" name="Picture 2" descr="https://edms.cern.ch/ui/file/1586570/1/TZ76-routing-ECPC-0303201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45" y="1487150"/>
            <a:ext cx="9051155" cy="52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0955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The adopted approach and the related constraints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7" name="Text Placeholder 6"/>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1923501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7599" t="6246" r="12516"/>
          <a:stretch/>
        </p:blipFill>
        <p:spPr>
          <a:xfrm>
            <a:off x="1187496" y="1505698"/>
            <a:ext cx="6820930" cy="516366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7783" y="3573116"/>
            <a:ext cx="2464207" cy="1390592"/>
          </a:xfrm>
          <a:prstGeom prst="rect">
            <a:avLst/>
          </a:prstGeom>
        </p:spPr>
      </p:pic>
      <p:cxnSp>
        <p:nvCxnSpPr>
          <p:cNvPr id="6" name="Straight Arrow Connector 5"/>
          <p:cNvCxnSpPr/>
          <p:nvPr/>
        </p:nvCxnSpPr>
        <p:spPr>
          <a:xfrm flipV="1">
            <a:off x="1612557" y="4040460"/>
            <a:ext cx="1501346" cy="470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375349" y="4605365"/>
            <a:ext cx="738554" cy="2539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POINT 1 </a:t>
            </a:r>
            <a:endParaRPr lang="fr-FR" sz="105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3893" y="3187607"/>
            <a:ext cx="2021499" cy="1140765"/>
          </a:xfrm>
          <a:prstGeom prst="rect">
            <a:avLst/>
          </a:prstGeom>
        </p:spPr>
      </p:pic>
      <p:sp>
        <p:nvSpPr>
          <p:cNvPr id="8" name="TextBox 7"/>
          <p:cNvSpPr txBox="1"/>
          <p:nvPr/>
        </p:nvSpPr>
        <p:spPr>
          <a:xfrm>
            <a:off x="6208795" y="4037579"/>
            <a:ext cx="791505" cy="2539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050" dirty="0"/>
              <a:t>POINT 5 </a:t>
            </a:r>
            <a:endParaRPr lang="fr-FR" sz="1050" dirty="0"/>
          </a:p>
        </p:txBody>
      </p:sp>
      <p:cxnSp>
        <p:nvCxnSpPr>
          <p:cNvPr id="9" name="Straight Arrow Connector 8"/>
          <p:cNvCxnSpPr/>
          <p:nvPr/>
        </p:nvCxnSpPr>
        <p:spPr>
          <a:xfrm flipH="1">
            <a:off x="6838218" y="3055279"/>
            <a:ext cx="336306" cy="37631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GB" dirty="0"/>
              <a:t>The adopted approach: the double decker solution</a:t>
            </a:r>
          </a:p>
        </p:txBody>
      </p:sp>
    </p:spTree>
    <p:extLst>
      <p:ext uri="{BB962C8B-B14F-4D97-AF65-F5344CB8AC3E}">
        <p14:creationId xmlns:p14="http://schemas.microsoft.com/office/powerpoint/2010/main" val="1777725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5266</TotalTime>
  <Words>1013</Words>
  <Application>Microsoft Office PowerPoint</Application>
  <PresentationFormat>On-screen Show (4:3)</PresentationFormat>
  <Paragraphs>242</Paragraphs>
  <Slides>39</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Cambria Math</vt:lpstr>
      <vt:lpstr>Comic Sans MS</vt:lpstr>
      <vt:lpstr>Courier New</vt:lpstr>
      <vt:lpstr>Symbol</vt:lpstr>
      <vt:lpstr>Wingdings</vt:lpstr>
      <vt:lpstr>Thème Office</vt:lpstr>
      <vt:lpstr>Integration of powering and protection system</vt:lpstr>
      <vt:lpstr>Summary</vt:lpstr>
      <vt:lpstr>The environment and the integration objectives</vt:lpstr>
      <vt:lpstr>Integration objectives</vt:lpstr>
      <vt:lpstr>The 11 T at Point 7</vt:lpstr>
      <vt:lpstr>Point 7 Trim PC and Protection. Preliminary study</vt:lpstr>
      <vt:lpstr>Junction with LHC tunnel</vt:lpstr>
      <vt:lpstr>The adopted approach and the related constraints</vt:lpstr>
      <vt:lpstr>The adopted approach: the double decker solution</vt:lpstr>
      <vt:lpstr>The Double Decker</vt:lpstr>
      <vt:lpstr>One among many tests on vibrations effect…..</vt:lpstr>
      <vt:lpstr>….. and one of the many results</vt:lpstr>
      <vt:lpstr>How to cure….</vt:lpstr>
      <vt:lpstr>How to cure…. …. Do not do vibrate when you cannot</vt:lpstr>
      <vt:lpstr>As result….</vt:lpstr>
      <vt:lpstr>General view of the underground integration of the powering system</vt:lpstr>
      <vt:lpstr>Together with cryogenics</vt:lpstr>
      <vt:lpstr>PowerPoint Presentation</vt:lpstr>
      <vt:lpstr>PowerPoint Presentation</vt:lpstr>
      <vt:lpstr>Hl-LHC machine: from Q1 to DFM</vt:lpstr>
      <vt:lpstr>PowerPoint Presentation</vt:lpstr>
      <vt:lpstr>PowerPoint Presentation</vt:lpstr>
      <vt:lpstr>PowerPoint Presentation</vt:lpstr>
      <vt:lpstr>What you find in the integration</vt:lpstr>
      <vt:lpstr>PowerPoint Presentation</vt:lpstr>
      <vt:lpstr>PowerPoint Presentation</vt:lpstr>
      <vt:lpstr>PowerPoint Presentation</vt:lpstr>
      <vt:lpstr>An obvious recall</vt:lpstr>
      <vt:lpstr>PowerPoint Presentation</vt:lpstr>
      <vt:lpstr>Initial consideration on the protection system</vt:lpstr>
      <vt:lpstr>PowerPoint Presentation</vt:lpstr>
      <vt:lpstr>Point 5: protection preliminary integration</vt:lpstr>
      <vt:lpstr>PowerPoint Presentation</vt:lpstr>
      <vt:lpstr>Example of installation constraints </vt:lpstr>
      <vt:lpstr>PowerPoint Presentation</vt:lpstr>
      <vt:lpstr>Annexes</vt:lpstr>
      <vt:lpstr>PowerPoint Presentation</vt:lpstr>
      <vt:lpstr>PowerPoint Presentation</vt:lpstr>
      <vt:lpstr>PowerPoint Presentation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Paolo Fessia</cp:lastModifiedBy>
  <cp:revision>113</cp:revision>
  <cp:lastPrinted>2016-01-25T13:02:57Z</cp:lastPrinted>
  <dcterms:created xsi:type="dcterms:W3CDTF">2016-01-11T14:38:10Z</dcterms:created>
  <dcterms:modified xsi:type="dcterms:W3CDTF">2016-03-21T07:46:31Z</dcterms:modified>
</cp:coreProperties>
</file>