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63" r:id="rId2"/>
    <p:sldId id="335" r:id="rId3"/>
    <p:sldId id="395" r:id="rId4"/>
    <p:sldId id="375" r:id="rId5"/>
    <p:sldId id="378" r:id="rId6"/>
    <p:sldId id="376" r:id="rId7"/>
    <p:sldId id="379" r:id="rId8"/>
    <p:sldId id="380" r:id="rId9"/>
    <p:sldId id="381" r:id="rId10"/>
    <p:sldId id="382" r:id="rId11"/>
    <p:sldId id="384" r:id="rId12"/>
    <p:sldId id="396" r:id="rId13"/>
    <p:sldId id="374" r:id="rId14"/>
    <p:sldId id="398" r:id="rId15"/>
    <p:sldId id="392" r:id="rId16"/>
    <p:sldId id="393" r:id="rId17"/>
    <p:sldId id="399" r:id="rId18"/>
    <p:sldId id="397" r:id="rId19"/>
    <p:sldId id="389" r:id="rId20"/>
    <p:sldId id="390" r:id="rId21"/>
    <p:sldId id="391" r:id="rId22"/>
    <p:sldId id="272" r:id="rId2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99" d="100"/>
          <a:sy n="99" d="100"/>
        </p:scale>
        <p:origin x="-17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20/03/16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96075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20/03/16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234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Daniel Wollmann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76" r:id="rId8"/>
    <p:sldLayoutId id="2147483678" r:id="rId9"/>
    <p:sldLayoutId id="2147483693" r:id="rId10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Sheet1.xlsx"/><Relationship Id="rId4" Type="http://schemas.openxmlformats.org/officeDocument/2006/relationships/image" Target="../media/image1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19876" y="2848496"/>
            <a:ext cx="7200000" cy="1224136"/>
          </a:xfrm>
        </p:spPr>
        <p:txBody>
          <a:bodyPr/>
          <a:lstStyle/>
          <a:p>
            <a:pPr algn="ctr"/>
            <a:r>
              <a:rPr lang="en-US" sz="3600" dirty="0"/>
              <a:t>T</a:t>
            </a:r>
            <a:r>
              <a:rPr lang="en-US" sz="3600" dirty="0" smtClean="0"/>
              <a:t>he HL-LHC Circuits: Global View and Open Questions</a:t>
            </a:r>
            <a:endParaRPr lang="en-GB" sz="2400" b="0" dirty="0"/>
          </a:p>
        </p:txBody>
      </p:sp>
      <p:sp>
        <p:nvSpPr>
          <p:cNvPr id="7" name="Subtitle 3"/>
          <p:cNvSpPr>
            <a:spLocks noGrp="1"/>
          </p:cNvSpPr>
          <p:nvPr>
            <p:ph type="subTitle" idx="1"/>
          </p:nvPr>
        </p:nvSpPr>
        <p:spPr>
          <a:xfrm>
            <a:off x="179512" y="4869160"/>
            <a:ext cx="7848872" cy="1152128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F. Rodriguez-</a:t>
            </a:r>
            <a:r>
              <a:rPr lang="en-US" b="1" dirty="0" smtClean="0"/>
              <a:t>Mateos </a:t>
            </a:r>
            <a:endParaRPr lang="en-US" b="1" dirty="0"/>
          </a:p>
          <a:p>
            <a:pPr algn="ctr"/>
            <a:r>
              <a:rPr lang="en-US" sz="2000" dirty="0" smtClean="0"/>
              <a:t>with inputs from</a:t>
            </a:r>
            <a:r>
              <a:rPr lang="en-US" dirty="0" smtClean="0"/>
              <a:t> many colleagues at CERN and Hi-</a:t>
            </a:r>
            <a:r>
              <a:rPr lang="en-US" dirty="0" err="1" smtClean="0"/>
              <a:t>Lumi</a:t>
            </a:r>
            <a:r>
              <a:rPr lang="en-US" dirty="0" smtClean="0"/>
              <a:t> Collaborating Institutes, in particular </a:t>
            </a:r>
            <a:r>
              <a:rPr lang="en-US" b="1" dirty="0"/>
              <a:t>B. </a:t>
            </a:r>
            <a:r>
              <a:rPr lang="en-US" b="1" dirty="0" err="1" smtClean="0"/>
              <a:t>Auchmann</a:t>
            </a:r>
            <a:r>
              <a:rPr lang="en-US" b="1" dirty="0"/>
              <a:t> </a:t>
            </a:r>
            <a:r>
              <a:rPr lang="en-US" b="1" dirty="0" smtClean="0"/>
              <a:t>and </a:t>
            </a:r>
            <a:r>
              <a:rPr lang="en-US" b="1" dirty="0"/>
              <a:t>D. </a:t>
            </a:r>
            <a:r>
              <a:rPr lang="en-US" b="1" dirty="0" err="1"/>
              <a:t>Wollmann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5" name="Picture 4" descr="Screen Shot 2016-03-10 at 14.39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45163" cy="3960440"/>
          </a:xfrm>
          <a:prstGeom prst="rect">
            <a:avLst/>
          </a:prstGeom>
        </p:spPr>
      </p:pic>
      <p:pic>
        <p:nvPicPr>
          <p:cNvPr id="6" name="Picture 5" descr="Screen Shot 2016-03-10 at 14.40.0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87019"/>
            <a:ext cx="4910241" cy="42500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4274439"/>
            <a:ext cx="3888432" cy="14773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"/>
            </a:pPr>
            <a:r>
              <a:rPr lang="en-US" dirty="0" smtClean="0"/>
              <a:t>Introductions to Review, HL-LHC Magnets and Circuits</a:t>
            </a:r>
          </a:p>
          <a:p>
            <a:pPr marL="285750" indent="-285750">
              <a:buFont typeface="Wingdings" charset="2"/>
              <a:buChar char=""/>
            </a:pPr>
            <a:r>
              <a:rPr lang="en-US" dirty="0" smtClean="0"/>
              <a:t>Integration</a:t>
            </a:r>
          </a:p>
          <a:p>
            <a:pPr marL="285750" indent="-285750">
              <a:buFont typeface="Wingdings" charset="2"/>
              <a:buChar char=""/>
            </a:pPr>
            <a:r>
              <a:rPr lang="en-US" dirty="0" smtClean="0"/>
              <a:t>Concepts for </a:t>
            </a:r>
            <a:r>
              <a:rPr lang="en-US" dirty="0" err="1" smtClean="0"/>
              <a:t>s.c.</a:t>
            </a:r>
            <a:r>
              <a:rPr lang="en-US" dirty="0" smtClean="0"/>
              <a:t> link, leads and bus bars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4725144"/>
            <a:ext cx="2980303" cy="646331"/>
          </a:xfrm>
          <a:prstGeom prst="rect">
            <a:avLst/>
          </a:prstGeom>
          <a:solidFill>
            <a:srgbClr val="FF8E84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"/>
            </a:pPr>
            <a:r>
              <a:rPr lang="en-US" dirty="0"/>
              <a:t>Magnets and Circuits</a:t>
            </a:r>
          </a:p>
          <a:p>
            <a:pPr marL="285750" indent="-285750">
              <a:buFont typeface="Wingdings" charset="2"/>
              <a:buChar char=""/>
            </a:pPr>
            <a:r>
              <a:rPr lang="en-US" dirty="0"/>
              <a:t>Powering and Protection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356416" y="5517232"/>
            <a:ext cx="359996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Today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876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5" name="Picture 4" descr="Screen Shot 2016-03-10 at 14.40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6" y="7512"/>
            <a:ext cx="4441022" cy="3421488"/>
          </a:xfrm>
          <a:prstGeom prst="rect">
            <a:avLst/>
          </a:prstGeom>
        </p:spPr>
      </p:pic>
      <p:pic>
        <p:nvPicPr>
          <p:cNvPr id="6" name="Picture 5" descr="Screen Shot 2016-03-10 at 14.40.3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076" y="900000"/>
            <a:ext cx="4874724" cy="2687991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788024" y="152640"/>
            <a:ext cx="3599960" cy="720000"/>
          </a:xfrm>
        </p:spPr>
        <p:txBody>
          <a:bodyPr/>
          <a:lstStyle/>
          <a:p>
            <a:r>
              <a:rPr lang="en-US" dirty="0" smtClean="0"/>
              <a:t>Tomorrow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9628" y="3717032"/>
            <a:ext cx="4032448" cy="230832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"/>
            </a:pPr>
            <a:r>
              <a:rPr lang="en-US" dirty="0" smtClean="0"/>
              <a:t>Operational requirements</a:t>
            </a:r>
          </a:p>
          <a:p>
            <a:pPr marL="285750" indent="-285750">
              <a:buFont typeface="Wingdings" charset="2"/>
              <a:buChar char=""/>
            </a:pPr>
            <a:r>
              <a:rPr lang="en-US" dirty="0" smtClean="0"/>
              <a:t>Systems:</a:t>
            </a:r>
          </a:p>
          <a:p>
            <a:pPr marL="742950" lvl="1" indent="-285750">
              <a:buFont typeface="Wingdings" charset="2"/>
              <a:buChar char="q"/>
            </a:pPr>
            <a:r>
              <a:rPr lang="en-US" dirty="0" smtClean="0"/>
              <a:t>Power converters</a:t>
            </a:r>
          </a:p>
          <a:p>
            <a:pPr marL="742950" lvl="1" indent="-285750">
              <a:buFont typeface="Wingdings" charset="2"/>
              <a:buChar char="q"/>
            </a:pPr>
            <a:r>
              <a:rPr lang="en-US" dirty="0" smtClean="0"/>
              <a:t>Quench detection</a:t>
            </a:r>
          </a:p>
          <a:p>
            <a:pPr marL="742950" lvl="1" indent="-285750">
              <a:buFont typeface="Wingdings" charset="2"/>
              <a:buChar char="q"/>
            </a:pPr>
            <a:r>
              <a:rPr lang="en-US" dirty="0" smtClean="0"/>
              <a:t>CLIQ and heater discharge supplies</a:t>
            </a:r>
          </a:p>
          <a:p>
            <a:pPr marL="742950" lvl="1" indent="-285750">
              <a:buFont typeface="Wingdings" charset="2"/>
              <a:buChar char="q"/>
            </a:pPr>
            <a:r>
              <a:rPr lang="en-US" dirty="0" smtClean="0"/>
              <a:t>Cabling, cooling and ventilation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86597" y="3861048"/>
            <a:ext cx="4032448" cy="1754327"/>
          </a:xfrm>
          <a:prstGeom prst="rect">
            <a:avLst/>
          </a:prstGeom>
          <a:solidFill>
            <a:srgbClr val="BDBDBD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"/>
            </a:pPr>
            <a:r>
              <a:rPr lang="en-US" dirty="0" smtClean="0"/>
              <a:t>HV qualification</a:t>
            </a:r>
          </a:p>
          <a:p>
            <a:pPr marL="285750" indent="-285750">
              <a:buFont typeface="Wingdings" charset="2"/>
              <a:buChar char=""/>
            </a:pPr>
            <a:r>
              <a:rPr lang="en-US" dirty="0" smtClean="0"/>
              <a:t>Recommendations in the light of LHC experience</a:t>
            </a:r>
          </a:p>
          <a:p>
            <a:pPr marL="285750" indent="-285750">
              <a:buFont typeface="Wingdings" charset="2"/>
              <a:buChar char=""/>
            </a:pPr>
            <a:r>
              <a:rPr lang="en-US" dirty="0" smtClean="0"/>
              <a:t>IT String Test validation</a:t>
            </a:r>
          </a:p>
          <a:p>
            <a:pPr marL="285750" indent="-285750">
              <a:buFont typeface="Wingdings" charset="2"/>
              <a:buChar char=""/>
            </a:pPr>
            <a:r>
              <a:rPr lang="en-US" dirty="0" smtClean="0"/>
              <a:t>Circuit Documentation Plan</a:t>
            </a:r>
          </a:p>
          <a:p>
            <a:pPr marL="285750" indent="-285750">
              <a:buFont typeface="Wingdings" charset="2"/>
              <a:buChar char=""/>
            </a:pPr>
            <a:r>
              <a:rPr lang="en-US" dirty="0" smtClean="0"/>
              <a:t>Roadmap and future milestones</a:t>
            </a:r>
          </a:p>
        </p:txBody>
      </p:sp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25400" y="5173657"/>
            <a:ext cx="1361197" cy="15591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6189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352488" cy="4442047"/>
          </a:xfrm>
        </p:spPr>
        <p:txBody>
          <a:bodyPr/>
          <a:lstStyle/>
          <a:p>
            <a:r>
              <a:rPr lang="en-US" dirty="0" smtClean="0">
                <a:solidFill>
                  <a:srgbClr val="BDBDBD"/>
                </a:solidFill>
              </a:rPr>
              <a:t>Why this Review?. What is within scope?. What is not within scope?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Rationale for Baseline of Circuits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BDBDBD"/>
                </a:solidFill>
              </a:rPr>
              <a:t>Questions to answer</a:t>
            </a:r>
          </a:p>
          <a:p>
            <a:endParaRPr lang="en-US" dirty="0">
              <a:solidFill>
                <a:srgbClr val="BDBDBD"/>
              </a:solidFill>
            </a:endParaRPr>
          </a:p>
          <a:p>
            <a:r>
              <a:rPr lang="en-US" dirty="0" smtClean="0">
                <a:solidFill>
                  <a:srgbClr val="BDBDBD"/>
                </a:solidFill>
              </a:rPr>
              <a:t>Global View on Circuits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7800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Content Placeholder 2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0" y="398534"/>
            <a:ext cx="7663980" cy="5696324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2880320" y="4157190"/>
            <a:ext cx="317500" cy="8649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9737" y="4037256"/>
            <a:ext cx="2409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1400" dirty="0" smtClean="0">
                <a:solidFill>
                  <a:srgbClr val="0070C0"/>
                </a:solidFill>
                <a:latin typeface="Arial"/>
              </a:rPr>
              <a:t>Mean-time to failure (MTTF)</a:t>
            </a:r>
            <a:br>
              <a:rPr lang="en-US" sz="1400" dirty="0" smtClean="0">
                <a:solidFill>
                  <a:srgbClr val="0070C0"/>
                </a:solidFill>
                <a:latin typeface="Arial"/>
              </a:rPr>
            </a:br>
            <a:r>
              <a:rPr lang="en-US" sz="1400" dirty="0" smtClean="0">
                <a:solidFill>
                  <a:srgbClr val="0070C0"/>
                </a:solidFill>
                <a:latin typeface="Arial"/>
              </a:rPr>
              <a:t>Mean-time to repair (MTTR)</a:t>
            </a:r>
            <a:endParaRPr lang="en-US" sz="1400" dirty="0">
              <a:solidFill>
                <a:srgbClr val="0070C0"/>
              </a:solidFill>
              <a:latin typeface="Arial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772406" y="2721222"/>
            <a:ext cx="230499" cy="40275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564325" y="1978366"/>
            <a:ext cx="332815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1400" dirty="0" smtClean="0">
                <a:solidFill>
                  <a:srgbClr val="0070C0"/>
                </a:solidFill>
                <a:latin typeface="Arial"/>
              </a:rPr>
              <a:t>includes probability analysis:</a:t>
            </a:r>
          </a:p>
          <a:p>
            <a:pPr defTabSz="914400"/>
            <a:r>
              <a:rPr lang="en-US" sz="1400" dirty="0" smtClean="0">
                <a:solidFill>
                  <a:srgbClr val="0070C0"/>
                </a:solidFill>
                <a:latin typeface="Arial"/>
              </a:rPr>
              <a:t>protection goals for very rare failures; </a:t>
            </a:r>
            <a:br>
              <a:rPr lang="en-US" sz="1400" dirty="0" smtClean="0">
                <a:solidFill>
                  <a:srgbClr val="0070C0"/>
                </a:solidFill>
                <a:latin typeface="Arial"/>
              </a:rPr>
            </a:br>
            <a:r>
              <a:rPr lang="en-US" sz="1400" dirty="0" smtClean="0">
                <a:solidFill>
                  <a:srgbClr val="0070C0"/>
                </a:solidFill>
                <a:latin typeface="Arial"/>
              </a:rPr>
              <a:t>contingency goals for expected failures.</a:t>
            </a:r>
            <a:endParaRPr lang="en-US" sz="140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00192" y="5805264"/>
            <a:ext cx="1906986" cy="261610"/>
          </a:xfrm>
          <a:prstGeom prst="rect">
            <a:avLst/>
          </a:prstGeom>
          <a:solidFill>
            <a:srgbClr val="700A00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B. </a:t>
            </a:r>
            <a:r>
              <a:rPr lang="en-US" sz="1100" dirty="0" err="1" smtClean="0">
                <a:solidFill>
                  <a:schemeClr val="bg1"/>
                </a:solidFill>
              </a:rPr>
              <a:t>Auchmann</a:t>
            </a:r>
            <a:r>
              <a:rPr lang="en-US" sz="1100" dirty="0" smtClean="0">
                <a:solidFill>
                  <a:schemeClr val="bg1"/>
                </a:solidFill>
              </a:rPr>
              <a:t>, D. </a:t>
            </a:r>
            <a:r>
              <a:rPr lang="en-US" sz="1100" dirty="0" err="1" smtClean="0">
                <a:solidFill>
                  <a:schemeClr val="bg1"/>
                </a:solidFill>
              </a:rPr>
              <a:t>Wollmann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47152" y="188640"/>
            <a:ext cx="40667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1400" dirty="0" smtClean="0">
                <a:solidFill>
                  <a:srgbClr val="0070C0"/>
                </a:solidFill>
              </a:rPr>
              <a:t>Goals in </a:t>
            </a:r>
            <a:r>
              <a:rPr lang="en-US" sz="1400" dirty="0" smtClean="0">
                <a:solidFill>
                  <a:srgbClr val="0070C0"/>
                </a:solidFill>
                <a:latin typeface="Arial"/>
              </a:rPr>
              <a:t>terms of peak temperature and </a:t>
            </a:r>
            <a:r>
              <a:rPr lang="en-US" sz="1400" dirty="0" smtClean="0">
                <a:solidFill>
                  <a:srgbClr val="0070C0"/>
                </a:solidFill>
                <a:latin typeface="Arial"/>
              </a:rPr>
              <a:t>voltages</a:t>
            </a:r>
            <a:endParaRPr lang="en-US" sz="1400" dirty="0">
              <a:solidFill>
                <a:srgbClr val="0070C0"/>
              </a:solidFill>
              <a:latin typeface="Arial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880320" y="392921"/>
            <a:ext cx="1814576" cy="15575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200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352488" cy="4442047"/>
          </a:xfrm>
        </p:spPr>
        <p:txBody>
          <a:bodyPr/>
          <a:lstStyle/>
          <a:p>
            <a:r>
              <a:rPr lang="en-US" dirty="0" smtClean="0">
                <a:solidFill>
                  <a:srgbClr val="BDBDBD"/>
                </a:solidFill>
              </a:rPr>
              <a:t>Why this Review?. What is within scope?. What is not within scope?</a:t>
            </a:r>
          </a:p>
          <a:p>
            <a:endParaRPr lang="en-US" dirty="0">
              <a:solidFill>
                <a:srgbClr val="BDBDBD"/>
              </a:solidFill>
            </a:endParaRPr>
          </a:p>
          <a:p>
            <a:r>
              <a:rPr lang="en-US" dirty="0" smtClean="0">
                <a:solidFill>
                  <a:srgbClr val="BDBDBD"/>
                </a:solidFill>
              </a:rPr>
              <a:t>Rationale for Baseline of Circuits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Questions to answer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BDBDBD"/>
                </a:solidFill>
              </a:rPr>
              <a:t>Global View on Circuits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5237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579296" cy="940443"/>
          </a:xfrm>
        </p:spPr>
        <p:txBody>
          <a:bodyPr>
            <a:noAutofit/>
          </a:bodyPr>
          <a:lstStyle/>
          <a:p>
            <a:r>
              <a:rPr lang="en-US" sz="3600" dirty="0" smtClean="0"/>
              <a:t>Some of the questions to answer (1/2)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08472" cy="4906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Number of circuits, number of power supplies, number of auxiliary trims, fulfilling the beam dynamics requirements</a:t>
            </a:r>
          </a:p>
          <a:p>
            <a:r>
              <a:rPr lang="en-US" dirty="0" smtClean="0"/>
              <a:t>Ramp</a:t>
            </a:r>
            <a:r>
              <a:rPr lang="en-US" dirty="0"/>
              <a:t>-down </a:t>
            </a:r>
            <a:r>
              <a:rPr lang="en-US" dirty="0" smtClean="0"/>
              <a:t>speed</a:t>
            </a:r>
          </a:p>
          <a:p>
            <a:pPr lvl="1"/>
            <a:r>
              <a:rPr lang="en-US" dirty="0" smtClean="0"/>
              <a:t>Power converter technology issues</a:t>
            </a:r>
          </a:p>
          <a:p>
            <a:pPr lvl="1"/>
            <a:r>
              <a:rPr lang="en-US" dirty="0" smtClean="0"/>
              <a:t>Losses in passive elements</a:t>
            </a:r>
          </a:p>
          <a:p>
            <a:r>
              <a:rPr lang="en-US" dirty="0" smtClean="0"/>
              <a:t>Protection elements</a:t>
            </a:r>
          </a:p>
          <a:p>
            <a:pPr lvl="1"/>
            <a:r>
              <a:rPr lang="en-US" dirty="0" smtClean="0"/>
              <a:t>Number </a:t>
            </a:r>
            <a:r>
              <a:rPr lang="en-US" dirty="0"/>
              <a:t>of heater strips in active </a:t>
            </a:r>
            <a:r>
              <a:rPr lang="en-US" dirty="0" smtClean="0"/>
              <a:t>use, how many as spares</a:t>
            </a:r>
          </a:p>
          <a:p>
            <a:pPr lvl="1"/>
            <a:r>
              <a:rPr lang="en-US" dirty="0" smtClean="0"/>
              <a:t>HDS parameters, </a:t>
            </a:r>
            <a:r>
              <a:rPr lang="en-US" dirty="0"/>
              <a:t>redundancy (capacity, triggering)</a:t>
            </a:r>
          </a:p>
          <a:p>
            <a:pPr lvl="1"/>
            <a:r>
              <a:rPr lang="en-US" dirty="0" smtClean="0"/>
              <a:t>Number and connection of CLIQ units</a:t>
            </a:r>
          </a:p>
          <a:p>
            <a:pPr lvl="1"/>
            <a:r>
              <a:rPr lang="en-US" dirty="0" smtClean="0"/>
              <a:t>CLIQ parameters, redundancy (capacity, triggering)</a:t>
            </a:r>
          </a:p>
          <a:p>
            <a:pPr lvl="1"/>
            <a:r>
              <a:rPr lang="en-US" dirty="0"/>
              <a:t>Parallel elements</a:t>
            </a:r>
          </a:p>
          <a:p>
            <a:pPr lvl="1"/>
            <a:r>
              <a:rPr lang="en-US" dirty="0" smtClean="0"/>
              <a:t>Lead design (CLIQ, bypass and heaters)</a:t>
            </a:r>
          </a:p>
          <a:p>
            <a:pPr lvl="1"/>
            <a:r>
              <a:rPr lang="en-US" dirty="0" smtClean="0"/>
              <a:t>Heater &amp; CLIQ polarity assignment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336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686800" cy="940443"/>
          </a:xfrm>
        </p:spPr>
        <p:txBody>
          <a:bodyPr>
            <a:noAutofit/>
          </a:bodyPr>
          <a:lstStyle/>
          <a:p>
            <a:r>
              <a:rPr lang="en-US" sz="3600" dirty="0" smtClean="0"/>
              <a:t>Some of the questions to answer (2/2)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606" y="1556792"/>
            <a:ext cx="8226854" cy="3399537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Detection and related instrumentation</a:t>
            </a:r>
            <a:endParaRPr lang="en-US" sz="2800" dirty="0"/>
          </a:p>
          <a:p>
            <a:pPr lvl="1"/>
            <a:r>
              <a:rPr lang="en-US" sz="2400" dirty="0"/>
              <a:t>Taps (incl. symmetric detection</a:t>
            </a:r>
            <a:r>
              <a:rPr lang="en-US" sz="2400" dirty="0" smtClean="0"/>
              <a:t>)</a:t>
            </a:r>
            <a:endParaRPr lang="en-US" sz="2400" dirty="0"/>
          </a:p>
          <a:p>
            <a:pPr lvl="1"/>
            <a:r>
              <a:rPr lang="en-US" sz="2400" dirty="0"/>
              <a:t>Logic (</a:t>
            </a:r>
            <a:r>
              <a:rPr lang="en-US" sz="2400" dirty="0" smtClean="0"/>
              <a:t>voting, redundancy)</a:t>
            </a:r>
            <a:endParaRPr lang="en-US" sz="2400" dirty="0"/>
          </a:p>
          <a:p>
            <a:pPr lvl="1"/>
            <a:r>
              <a:rPr lang="en-US" sz="2400" dirty="0"/>
              <a:t>Variable </a:t>
            </a:r>
            <a:r>
              <a:rPr lang="en-US" sz="2400" dirty="0" smtClean="0"/>
              <a:t>thresholds</a:t>
            </a:r>
            <a:endParaRPr lang="en-US" sz="2400" dirty="0"/>
          </a:p>
          <a:p>
            <a:r>
              <a:rPr lang="en-US" sz="2800" dirty="0" smtClean="0"/>
              <a:t>Monitoring</a:t>
            </a:r>
            <a:endParaRPr lang="en-US" sz="2800" dirty="0"/>
          </a:p>
          <a:p>
            <a:pPr lvl="1"/>
            <a:r>
              <a:rPr lang="en-US" sz="2400" dirty="0"/>
              <a:t>Online monitoring, </a:t>
            </a:r>
            <a:r>
              <a:rPr lang="en-US" sz="2400" dirty="0" smtClean="0"/>
              <a:t>interlocking</a:t>
            </a:r>
            <a:endParaRPr lang="en-US" sz="2400" dirty="0"/>
          </a:p>
          <a:p>
            <a:pPr lvl="1"/>
            <a:r>
              <a:rPr lang="en-US" sz="2400" dirty="0"/>
              <a:t>Post-mortem </a:t>
            </a:r>
            <a:r>
              <a:rPr lang="en-US" sz="2400" dirty="0" smtClean="0"/>
              <a:t>data</a:t>
            </a:r>
            <a:endParaRPr lang="en-US" sz="2400" dirty="0"/>
          </a:p>
          <a:p>
            <a:r>
              <a:rPr lang="en-US" sz="2800" dirty="0"/>
              <a:t>Test and reception </a:t>
            </a:r>
            <a:r>
              <a:rPr lang="en-US" sz="2800" dirty="0" smtClean="0"/>
              <a:t>criteria</a:t>
            </a:r>
          </a:p>
          <a:p>
            <a:r>
              <a:rPr lang="is-IS" dirty="0" smtClean="0"/>
              <a:t>Documentation</a:t>
            </a:r>
            <a:endParaRPr lang="en-US" sz="2800" dirty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8364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733" y="332656"/>
            <a:ext cx="8686800" cy="940443"/>
          </a:xfrm>
        </p:spPr>
        <p:txBody>
          <a:bodyPr>
            <a:noAutofit/>
          </a:bodyPr>
          <a:lstStyle/>
          <a:p>
            <a:r>
              <a:rPr lang="en-US" sz="3600" dirty="0" smtClean="0"/>
              <a:t>Some of the questions to answer </a:t>
            </a:r>
            <a:br>
              <a:rPr lang="en-US" sz="3600" dirty="0" smtClean="0"/>
            </a:br>
            <a:r>
              <a:rPr lang="en-US" sz="3600" dirty="0" smtClean="0"/>
              <a:t>…later 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556792"/>
            <a:ext cx="8226854" cy="5040560"/>
          </a:xfrm>
        </p:spPr>
        <p:txBody>
          <a:bodyPr>
            <a:normAutofit fontScale="70000" lnSpcReduction="20000"/>
          </a:bodyPr>
          <a:lstStyle/>
          <a:p>
            <a:r>
              <a:rPr lang="en-US" sz="3400" b="1" dirty="0" smtClean="0"/>
              <a:t>Electro-dynamic aspects in </a:t>
            </a:r>
            <a:r>
              <a:rPr lang="en-US" sz="3400" b="1" dirty="0" err="1" smtClean="0"/>
              <a:t>s.c.</a:t>
            </a:r>
            <a:r>
              <a:rPr lang="en-US" sz="3400" b="1" dirty="0" smtClean="0"/>
              <a:t> link and bus bars </a:t>
            </a:r>
            <a:r>
              <a:rPr lang="en-US" sz="3400" dirty="0" smtClean="0"/>
              <a:t>are to be considered at the time of design. Designs of link and bus bars will have an impact on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2600" dirty="0" smtClean="0"/>
              <a:t>the protection hardware at circuit level,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2600" dirty="0"/>
              <a:t>c</a:t>
            </a:r>
            <a:r>
              <a:rPr lang="en-US" sz="2600" dirty="0" smtClean="0"/>
              <a:t>ross-coupling between circuits which may affect layouts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2600" dirty="0"/>
              <a:t>s</a:t>
            </a:r>
            <a:r>
              <a:rPr lang="en-US" sz="2600" dirty="0" smtClean="0"/>
              <a:t>trategy for power aborts</a:t>
            </a:r>
          </a:p>
          <a:p>
            <a:r>
              <a:rPr lang="en-US" sz="3400" dirty="0" smtClean="0"/>
              <a:t>Compatibility of </a:t>
            </a:r>
            <a:r>
              <a:rPr lang="en-US" sz="3400" b="1" dirty="0" smtClean="0"/>
              <a:t>CLIQ</a:t>
            </a:r>
            <a:r>
              <a:rPr lang="en-US" sz="3400" dirty="0" smtClean="0"/>
              <a:t> protection with respect to the design of the </a:t>
            </a:r>
            <a:r>
              <a:rPr lang="en-US" sz="3400" b="1" dirty="0" err="1" smtClean="0"/>
              <a:t>s.c.</a:t>
            </a:r>
            <a:r>
              <a:rPr lang="en-US" sz="3400" b="1" dirty="0" smtClean="0"/>
              <a:t> link </a:t>
            </a:r>
            <a:r>
              <a:rPr lang="en-US" sz="3400" dirty="0" smtClean="0"/>
              <a:t>remain to be studied in detail as return currents will pass through the link</a:t>
            </a:r>
          </a:p>
          <a:p>
            <a:r>
              <a:rPr lang="en-US" sz="3400" dirty="0" smtClean="0"/>
              <a:t>Feedback from </a:t>
            </a:r>
            <a:r>
              <a:rPr lang="en-US" sz="3400" dirty="0" err="1" smtClean="0"/>
              <a:t>s.c.</a:t>
            </a:r>
            <a:r>
              <a:rPr lang="en-US" sz="3400" dirty="0" smtClean="0"/>
              <a:t> magnet/link/leads tests will be of paramount importance as to confirm protection choices</a:t>
            </a:r>
          </a:p>
          <a:p>
            <a:r>
              <a:rPr lang="en-US" sz="3400" dirty="0"/>
              <a:t>Feedback from </a:t>
            </a:r>
            <a:r>
              <a:rPr lang="en-US" sz="3400" dirty="0" err="1"/>
              <a:t>s.c.</a:t>
            </a:r>
            <a:r>
              <a:rPr lang="en-US" sz="3400" dirty="0"/>
              <a:t> magnet/link/leads </a:t>
            </a:r>
            <a:r>
              <a:rPr lang="en-US" sz="3400" dirty="0" smtClean="0"/>
              <a:t>manufacturing and electrical tests will </a:t>
            </a:r>
            <a:r>
              <a:rPr lang="en-US" sz="3400" dirty="0"/>
              <a:t>be </a:t>
            </a:r>
            <a:r>
              <a:rPr lang="en-US" sz="3400" dirty="0" smtClean="0"/>
              <a:t>important as </a:t>
            </a:r>
            <a:r>
              <a:rPr lang="en-US" sz="3400" dirty="0"/>
              <a:t>to </a:t>
            </a:r>
            <a:r>
              <a:rPr lang="en-US" sz="3400" dirty="0" smtClean="0"/>
              <a:t>define the right electrical QA levels</a:t>
            </a:r>
            <a:endParaRPr lang="en-US" sz="3400" dirty="0"/>
          </a:p>
          <a:p>
            <a:r>
              <a:rPr lang="en-US" sz="3400" b="1" dirty="0" smtClean="0">
                <a:solidFill>
                  <a:srgbClr val="FF0000"/>
                </a:solidFill>
              </a:rPr>
              <a:t>Anything forgotten ???</a:t>
            </a:r>
            <a:endParaRPr lang="en-US" sz="3400" b="1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0360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352488" cy="4442047"/>
          </a:xfrm>
        </p:spPr>
        <p:txBody>
          <a:bodyPr/>
          <a:lstStyle/>
          <a:p>
            <a:r>
              <a:rPr lang="en-US" dirty="0" smtClean="0">
                <a:solidFill>
                  <a:srgbClr val="BDBDBD"/>
                </a:solidFill>
              </a:rPr>
              <a:t>Why this Review?. What is within scope?. What is not within scope?</a:t>
            </a:r>
          </a:p>
          <a:p>
            <a:endParaRPr lang="en-US" dirty="0">
              <a:solidFill>
                <a:srgbClr val="BDBDBD"/>
              </a:solidFill>
            </a:endParaRPr>
          </a:p>
          <a:p>
            <a:r>
              <a:rPr lang="en-US" dirty="0" smtClean="0">
                <a:solidFill>
                  <a:srgbClr val="BDBDBD"/>
                </a:solidFill>
              </a:rPr>
              <a:t>Rationale for Baseline of Circuits</a:t>
            </a:r>
          </a:p>
          <a:p>
            <a:endParaRPr lang="en-US" dirty="0">
              <a:solidFill>
                <a:srgbClr val="BDBDBD"/>
              </a:solidFill>
            </a:endParaRPr>
          </a:p>
          <a:p>
            <a:r>
              <a:rPr lang="en-US" dirty="0" smtClean="0">
                <a:solidFill>
                  <a:srgbClr val="BDBDBD"/>
                </a:solidFill>
              </a:rPr>
              <a:t>Questions to answer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Global View on Circuits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1636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4" name="Picture 3" descr="Macintosh HD:Users:dwollman:CERN:MPE_PE:HiLumiLHC:TDR_WP7:HLLHC_NewCircuitParameters_V8_dw.xlsx.pdf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" t="8826" r="2841" b="9020"/>
          <a:stretch/>
        </p:blipFill>
        <p:spPr bwMode="auto">
          <a:xfrm>
            <a:off x="323528" y="900000"/>
            <a:ext cx="8568952" cy="54563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Circuits Table as in TDR v0 (Ref.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Baseline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76232" y="6225545"/>
            <a:ext cx="989517" cy="261610"/>
          </a:xfrm>
          <a:prstGeom prst="rect">
            <a:avLst/>
          </a:prstGeom>
          <a:solidFill>
            <a:srgbClr val="700A00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D. </a:t>
            </a:r>
            <a:r>
              <a:rPr lang="en-US" sz="1100" dirty="0" err="1" smtClean="0">
                <a:solidFill>
                  <a:schemeClr val="bg1"/>
                </a:solidFill>
              </a:rPr>
              <a:t>Wollmann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169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352488" cy="4442047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Why this Review?. What is within scope?. What is not within scope?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Rationale for Baseline of Circuits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Questions to answer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Global View on Circuits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5566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79885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Circuits Table as in proposal at this Review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470915" y="6093296"/>
            <a:ext cx="989517" cy="261610"/>
          </a:xfrm>
          <a:prstGeom prst="rect">
            <a:avLst/>
          </a:prstGeom>
          <a:solidFill>
            <a:srgbClr val="700A00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D. </a:t>
            </a:r>
            <a:r>
              <a:rPr lang="en-US" sz="1100" dirty="0" err="1" smtClean="0">
                <a:solidFill>
                  <a:schemeClr val="bg1"/>
                </a:solidFill>
              </a:rPr>
              <a:t>Wollmann</a:t>
            </a:r>
            <a:endParaRPr lang="en-US" sz="1100" dirty="0">
              <a:solidFill>
                <a:schemeClr val="bg1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9915241"/>
              </p:ext>
            </p:extLst>
          </p:nvPr>
        </p:nvGraphicFramePr>
        <p:xfrm>
          <a:off x="129604" y="958850"/>
          <a:ext cx="8978900" cy="496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" name="Worksheet" r:id="rId3" imgW="15532100" imgH="8585200" progId="Excel.Sheet.12">
                  <p:embed/>
                </p:oleObj>
              </mc:Choice>
              <mc:Fallback>
                <p:oleObj name="Worksheet" r:id="rId3" imgW="15532100" imgH="85852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9604" y="958850"/>
                        <a:ext cx="8978900" cy="4962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4133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principal proposed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928" y="1124744"/>
            <a:ext cx="7920000" cy="489654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It is proposed to reduce the number of main inner triplet circuits from 2 to 1 per IP side. This has implications that will be discussed later in several talks (E. </a:t>
            </a:r>
            <a:r>
              <a:rPr lang="en-US" dirty="0" err="1" smtClean="0">
                <a:solidFill>
                  <a:srgbClr val="0000FF"/>
                </a:solidFill>
              </a:rPr>
              <a:t>Ravaioli</a:t>
            </a:r>
            <a:r>
              <a:rPr lang="en-US" dirty="0" smtClean="0">
                <a:solidFill>
                  <a:srgbClr val="0000FF"/>
                </a:solidFill>
              </a:rPr>
              <a:t>, J.P. Burnet)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This circuit will have no energy extraction system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2-quadrant converter is required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Three trim circuits are required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It is proposed to remove energy extraction systems from the closed-orbit dipole correctors of the inner triplet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It is proposed that the super-ferric magnets get low voltage extraction within the crowbars of the converter (compatible with the PC limits)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Only exception is the </a:t>
            </a:r>
            <a:r>
              <a:rPr lang="en-US" dirty="0" err="1" smtClean="0">
                <a:solidFill>
                  <a:srgbClr val="008000"/>
                </a:solidFill>
              </a:rPr>
              <a:t>quadrupole</a:t>
            </a:r>
            <a:r>
              <a:rPr lang="en-US" dirty="0" smtClean="0">
                <a:solidFill>
                  <a:srgbClr val="008000"/>
                </a:solidFill>
              </a:rPr>
              <a:t> corrector for which a standard 0.7Ohm/600A extraction system can be envisaged</a:t>
            </a:r>
          </a:p>
          <a:p>
            <a:r>
              <a:rPr lang="en-US" dirty="0" smtClean="0">
                <a:solidFill>
                  <a:srgbClr val="660066"/>
                </a:solidFill>
              </a:rPr>
              <a:t>D2-Q4 orbit correctors would not require quench heaters</a:t>
            </a:r>
          </a:p>
          <a:p>
            <a:r>
              <a:rPr lang="en-US" dirty="0" smtClean="0">
                <a:solidFill>
                  <a:srgbClr val="660066"/>
                </a:solidFill>
              </a:rPr>
              <a:t>Q5 orbit correctors would not require quench heaters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8730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392" y="2996952"/>
            <a:ext cx="7920000" cy="720000"/>
          </a:xfrm>
        </p:spPr>
        <p:txBody>
          <a:bodyPr/>
          <a:lstStyle/>
          <a:p>
            <a:r>
              <a:rPr lang="en-US" dirty="0" smtClean="0"/>
              <a:t>Many thanks for your attention!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810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352488" cy="4442047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Why this Review?. What is within scope?. What is not within scope?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BDBDBD"/>
                </a:solidFill>
              </a:rPr>
              <a:t>Rationale for Baseline of Circuits</a:t>
            </a:r>
          </a:p>
          <a:p>
            <a:endParaRPr lang="en-US" dirty="0">
              <a:solidFill>
                <a:srgbClr val="BDBDBD"/>
              </a:solidFill>
            </a:endParaRPr>
          </a:p>
          <a:p>
            <a:r>
              <a:rPr lang="en-US" dirty="0" smtClean="0">
                <a:solidFill>
                  <a:srgbClr val="BDBDBD"/>
                </a:solidFill>
              </a:rPr>
              <a:t>Questions to answer</a:t>
            </a:r>
          </a:p>
          <a:p>
            <a:endParaRPr lang="en-US" dirty="0">
              <a:solidFill>
                <a:srgbClr val="BDBDBD"/>
              </a:solidFill>
            </a:endParaRPr>
          </a:p>
          <a:p>
            <a:r>
              <a:rPr lang="en-US" dirty="0" smtClean="0">
                <a:solidFill>
                  <a:srgbClr val="BDBDBD"/>
                </a:solidFill>
              </a:rPr>
              <a:t>Global View on Circuits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0732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664" y="-99392"/>
            <a:ext cx="7920000" cy="720000"/>
          </a:xfrm>
        </p:spPr>
        <p:txBody>
          <a:bodyPr/>
          <a:lstStyle/>
          <a:p>
            <a:r>
              <a:rPr lang="en-US" dirty="0" smtClean="0"/>
              <a:t>Initial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48680"/>
            <a:ext cx="8281816" cy="5807670"/>
          </a:xfrm>
        </p:spPr>
        <p:txBody>
          <a:bodyPr>
            <a:noAutofit/>
          </a:bodyPr>
          <a:lstStyle/>
          <a:p>
            <a:pPr algn="just"/>
            <a:r>
              <a:rPr lang="en-GB" sz="2000" dirty="0" smtClean="0"/>
              <a:t>Many of </a:t>
            </a:r>
            <a:r>
              <a:rPr lang="en-GB" sz="2000" dirty="0"/>
              <a:t>the </a:t>
            </a:r>
            <a:r>
              <a:rPr lang="en-GB" sz="2000" dirty="0" smtClean="0"/>
              <a:t>HL-LHC magnets </a:t>
            </a:r>
            <a:r>
              <a:rPr lang="en-GB" sz="2000" dirty="0"/>
              <a:t>are </a:t>
            </a:r>
            <a:r>
              <a:rPr lang="en-GB" sz="2000" dirty="0" smtClean="0"/>
              <a:t>of a </a:t>
            </a:r>
            <a:r>
              <a:rPr lang="en-GB" sz="2000" b="1" dirty="0" smtClean="0"/>
              <a:t>new </a:t>
            </a:r>
            <a:r>
              <a:rPr lang="en-GB" sz="2000" b="1" dirty="0"/>
              <a:t>design</a:t>
            </a:r>
            <a:r>
              <a:rPr lang="en-GB" sz="2000" dirty="0"/>
              <a:t>, with different </a:t>
            </a:r>
            <a:r>
              <a:rPr lang="en-GB" sz="2000" b="1" dirty="0"/>
              <a:t>technology</a:t>
            </a:r>
            <a:r>
              <a:rPr lang="en-GB" sz="2000" dirty="0"/>
              <a:t> than the present one in LHC, based on Nb</a:t>
            </a:r>
            <a:r>
              <a:rPr lang="en-GB" sz="2000" baseline="-25000" dirty="0"/>
              <a:t>3</a:t>
            </a:r>
            <a:r>
              <a:rPr lang="en-GB" sz="2000" dirty="0"/>
              <a:t>Sn </a:t>
            </a:r>
            <a:r>
              <a:rPr lang="en-GB" sz="2000" dirty="0" smtClean="0"/>
              <a:t>superconductors. </a:t>
            </a:r>
            <a:r>
              <a:rPr lang="en-GB" sz="2000" dirty="0"/>
              <a:t>In many cases, the </a:t>
            </a:r>
            <a:r>
              <a:rPr lang="en-GB" sz="2000" b="1" dirty="0"/>
              <a:t>current is much larger </a:t>
            </a:r>
            <a:r>
              <a:rPr lang="en-GB" sz="2000" dirty="0"/>
              <a:t>than for the LHC correspondent </a:t>
            </a:r>
            <a:r>
              <a:rPr lang="en-GB" sz="2000" dirty="0" smtClean="0"/>
              <a:t>elements. Various </a:t>
            </a:r>
            <a:r>
              <a:rPr lang="en-GB" sz="2000" dirty="0"/>
              <a:t>options could be adopted and the optimization of the performance and of costs depends on a variety of parameters:</a:t>
            </a:r>
            <a:endParaRPr lang="en-US" sz="2000" dirty="0"/>
          </a:p>
          <a:p>
            <a:pPr lvl="1" algn="just"/>
            <a:r>
              <a:rPr lang="en-GB" sz="1800" dirty="0">
                <a:solidFill>
                  <a:srgbClr val="660066"/>
                </a:solidFill>
              </a:rPr>
              <a:t>Magnet design and </a:t>
            </a:r>
            <a:r>
              <a:rPr lang="en-GB" sz="1800" dirty="0" smtClean="0">
                <a:solidFill>
                  <a:srgbClr val="660066"/>
                </a:solidFill>
              </a:rPr>
              <a:t>performance</a:t>
            </a:r>
            <a:endParaRPr lang="en-US" sz="1800" dirty="0">
              <a:solidFill>
                <a:srgbClr val="660066"/>
              </a:solidFill>
            </a:endParaRPr>
          </a:p>
          <a:p>
            <a:pPr lvl="1" algn="just"/>
            <a:r>
              <a:rPr lang="en-GB" sz="1800" dirty="0">
                <a:solidFill>
                  <a:srgbClr val="660066"/>
                </a:solidFill>
              </a:rPr>
              <a:t>Magnet and circuit protection</a:t>
            </a:r>
            <a:endParaRPr lang="en-US" sz="1800" dirty="0">
              <a:solidFill>
                <a:srgbClr val="660066"/>
              </a:solidFill>
            </a:endParaRPr>
          </a:p>
          <a:p>
            <a:pPr lvl="1" algn="just"/>
            <a:r>
              <a:rPr lang="en-GB" sz="1800" dirty="0">
                <a:solidFill>
                  <a:srgbClr val="660066"/>
                </a:solidFill>
              </a:rPr>
              <a:t>Optics and operations constraints and optimization</a:t>
            </a:r>
            <a:endParaRPr lang="en-US" sz="1800" dirty="0">
              <a:solidFill>
                <a:srgbClr val="660066"/>
              </a:solidFill>
            </a:endParaRPr>
          </a:p>
          <a:p>
            <a:pPr lvl="1" algn="just"/>
            <a:r>
              <a:rPr lang="en-GB" sz="1800" dirty="0">
                <a:solidFill>
                  <a:srgbClr val="660066"/>
                </a:solidFill>
              </a:rPr>
              <a:t>Cold and warm powering options and </a:t>
            </a:r>
            <a:r>
              <a:rPr lang="en-GB" sz="1800" dirty="0" smtClean="0">
                <a:solidFill>
                  <a:srgbClr val="660066"/>
                </a:solidFill>
              </a:rPr>
              <a:t>optimization</a:t>
            </a:r>
            <a:endParaRPr lang="en-US" sz="1800" dirty="0">
              <a:solidFill>
                <a:srgbClr val="660066"/>
              </a:solidFill>
            </a:endParaRPr>
          </a:p>
          <a:p>
            <a:pPr lvl="1" algn="just"/>
            <a:r>
              <a:rPr lang="en-GB" sz="1800" dirty="0">
                <a:solidFill>
                  <a:srgbClr val="660066"/>
                </a:solidFill>
              </a:rPr>
              <a:t>Other parameters may also be influential for the optimization </a:t>
            </a:r>
            <a:r>
              <a:rPr lang="en-GB" sz="1800" dirty="0" smtClean="0">
                <a:solidFill>
                  <a:srgbClr val="660066"/>
                </a:solidFill>
              </a:rPr>
              <a:t>process</a:t>
            </a:r>
            <a:endParaRPr lang="en-GB" sz="1800" dirty="0">
              <a:solidFill>
                <a:srgbClr val="660066"/>
              </a:solidFill>
            </a:endParaRPr>
          </a:p>
          <a:p>
            <a:pPr algn="just"/>
            <a:endParaRPr lang="en-GB" sz="2000" dirty="0" smtClean="0"/>
          </a:p>
          <a:p>
            <a:pPr algn="just"/>
            <a:r>
              <a:rPr lang="en-GB" sz="2000" dirty="0" smtClean="0"/>
              <a:t>A </a:t>
            </a:r>
            <a:r>
              <a:rPr lang="en-GB" sz="2000" b="1" dirty="0"/>
              <a:t>global optimization </a:t>
            </a:r>
            <a:r>
              <a:rPr lang="en-GB" sz="2000" dirty="0"/>
              <a:t>having in mind performance, operation and cost (both construction and operation cost over the 10-15 years of HL-LHC)  is not trivial and has to consider the level of operating currents, the number of circuits and the different </a:t>
            </a:r>
            <a:r>
              <a:rPr lang="en-GB" sz="2000" b="1" dirty="0"/>
              <a:t>powering and protection </a:t>
            </a:r>
            <a:r>
              <a:rPr lang="en-GB" sz="2000" dirty="0"/>
              <a:t>configurations that are possible within the LHC and HL-LHC constraints</a:t>
            </a:r>
            <a:r>
              <a:rPr lang="en-GB" sz="2000" dirty="0" smtClean="0"/>
              <a:t>.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6694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4" name="Picture 3" descr="MindMap_2602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268760"/>
            <a:ext cx="6763646" cy="4418916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2195736" y="1700808"/>
            <a:ext cx="1296144" cy="360040"/>
          </a:xfrm>
          <a:prstGeom prst="roundRect">
            <a:avLst/>
          </a:prstGeom>
          <a:solidFill>
            <a:schemeClr val="accent3">
              <a:lumMod val="60000"/>
              <a:lumOff val="40000"/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907704" y="4509120"/>
            <a:ext cx="1296144" cy="360040"/>
          </a:xfrm>
          <a:prstGeom prst="roundRect">
            <a:avLst/>
          </a:prstGeom>
          <a:solidFill>
            <a:schemeClr val="accent3">
              <a:lumMod val="60000"/>
              <a:lumOff val="40000"/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744399" y="4077072"/>
            <a:ext cx="1296144" cy="360040"/>
          </a:xfrm>
          <a:prstGeom prst="roundRect">
            <a:avLst/>
          </a:prstGeom>
          <a:solidFill>
            <a:schemeClr val="accent3">
              <a:lumMod val="60000"/>
              <a:lumOff val="40000"/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744399" y="3645024"/>
            <a:ext cx="1296144" cy="360040"/>
          </a:xfrm>
          <a:prstGeom prst="roundRect">
            <a:avLst/>
          </a:prstGeom>
          <a:solidFill>
            <a:schemeClr val="accent3">
              <a:lumMod val="60000"/>
              <a:lumOff val="40000"/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5364088" y="4869160"/>
            <a:ext cx="2016224" cy="360040"/>
          </a:xfrm>
          <a:prstGeom prst="roundRect">
            <a:avLst/>
          </a:prstGeom>
          <a:solidFill>
            <a:schemeClr val="accent3">
              <a:lumMod val="60000"/>
              <a:lumOff val="40000"/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6012160" y="4005064"/>
            <a:ext cx="1296144" cy="360040"/>
          </a:xfrm>
          <a:prstGeom prst="roundRect">
            <a:avLst/>
          </a:prstGeom>
          <a:solidFill>
            <a:schemeClr val="accent3">
              <a:lumMod val="60000"/>
              <a:lumOff val="40000"/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6300192" y="2507196"/>
            <a:ext cx="1296144" cy="360040"/>
          </a:xfrm>
          <a:prstGeom prst="roundRect">
            <a:avLst/>
          </a:prstGeom>
          <a:solidFill>
            <a:schemeClr val="accent3">
              <a:lumMod val="60000"/>
              <a:lumOff val="40000"/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6156176" y="1714912"/>
            <a:ext cx="1296144" cy="360040"/>
          </a:xfrm>
          <a:prstGeom prst="roundRect">
            <a:avLst/>
          </a:prstGeom>
          <a:solidFill>
            <a:schemeClr val="accent3">
              <a:lumMod val="60000"/>
              <a:lumOff val="40000"/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5940152" y="4437112"/>
            <a:ext cx="1296144" cy="360040"/>
          </a:xfrm>
          <a:prstGeom prst="roundRect">
            <a:avLst/>
          </a:prstGeom>
          <a:solidFill>
            <a:schemeClr val="accent3">
              <a:lumMod val="60000"/>
              <a:lumOff val="40000"/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1981200" y="2507196"/>
            <a:ext cx="1296144" cy="360040"/>
          </a:xfrm>
          <a:prstGeom prst="roundRect">
            <a:avLst/>
          </a:prstGeom>
          <a:solidFill>
            <a:schemeClr val="accent3">
              <a:lumMod val="60000"/>
              <a:lumOff val="40000"/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2074610" y="2094040"/>
            <a:ext cx="1777310" cy="360040"/>
          </a:xfrm>
          <a:prstGeom prst="roundRect">
            <a:avLst/>
          </a:prstGeom>
          <a:solidFill>
            <a:schemeClr val="accent3">
              <a:lumMod val="60000"/>
              <a:lumOff val="40000"/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 common effort across WPs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6106381" y="2111444"/>
            <a:ext cx="1296144" cy="360040"/>
          </a:xfrm>
          <a:prstGeom prst="roundRect">
            <a:avLst/>
          </a:prstGeom>
          <a:solidFill>
            <a:schemeClr val="accent3">
              <a:lumMod val="60000"/>
              <a:lumOff val="40000"/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72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 smtClean="0"/>
              <a:t>Objectives of the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36712"/>
            <a:ext cx="7920000" cy="5688632"/>
          </a:xfrm>
        </p:spPr>
        <p:txBody>
          <a:bodyPr>
            <a:normAutofit/>
          </a:bodyPr>
          <a:lstStyle/>
          <a:p>
            <a:r>
              <a:rPr lang="en-US" dirty="0"/>
              <a:t>The goal of this review is to examine the baseline choices and open variants with respect to the following aspects:</a:t>
            </a:r>
          </a:p>
          <a:p>
            <a:pPr lvl="1"/>
            <a:r>
              <a:rPr lang="en-US" b="1" dirty="0" smtClean="0"/>
              <a:t>Circuit Layout</a:t>
            </a:r>
          </a:p>
          <a:p>
            <a:pPr lvl="1"/>
            <a:r>
              <a:rPr lang="en-US" b="1" dirty="0" smtClean="0"/>
              <a:t>Circuit Integration</a:t>
            </a:r>
            <a:endParaRPr lang="en-US" b="1" dirty="0"/>
          </a:p>
          <a:p>
            <a:pPr lvl="1"/>
            <a:r>
              <a:rPr lang="en-US" b="1" dirty="0" smtClean="0"/>
              <a:t>Magnet </a:t>
            </a:r>
            <a:r>
              <a:rPr lang="en-US" b="1" dirty="0"/>
              <a:t>and Circuit Protection</a:t>
            </a:r>
          </a:p>
          <a:p>
            <a:pPr lvl="1"/>
            <a:r>
              <a:rPr lang="en-US" b="1" dirty="0" smtClean="0"/>
              <a:t>Operation</a:t>
            </a:r>
            <a:endParaRPr lang="en-US" b="1" dirty="0"/>
          </a:p>
          <a:p>
            <a:pPr lvl="1"/>
            <a:r>
              <a:rPr lang="en-US" b="1" dirty="0" smtClean="0"/>
              <a:t>Electrical Qualification</a:t>
            </a:r>
            <a:endParaRPr lang="en-US" b="1" dirty="0"/>
          </a:p>
          <a:p>
            <a:pPr lvl="1"/>
            <a:r>
              <a:rPr lang="en-US" b="1" dirty="0" smtClean="0"/>
              <a:t>Plan </a:t>
            </a:r>
            <a:r>
              <a:rPr lang="en-US" b="1" dirty="0"/>
              <a:t>and Schedule</a:t>
            </a:r>
          </a:p>
          <a:p>
            <a:r>
              <a:rPr lang="en-US" dirty="0" smtClean="0"/>
              <a:t>The review should focus on </a:t>
            </a:r>
            <a:r>
              <a:rPr lang="en-US" b="1" dirty="0" smtClean="0"/>
              <a:t>technical aspects and optimization</a:t>
            </a:r>
            <a:r>
              <a:rPr lang="en-US" dirty="0" smtClean="0"/>
              <a:t>; not on cost and financial issues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0725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Within the scope</a:t>
            </a:r>
            <a:endParaRPr lang="en-US" strike="sngStrik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9600"/>
            <a:ext cx="8352488" cy="525570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powering schemes to fulfill the requirements with respect to </a:t>
            </a:r>
            <a:r>
              <a:rPr lang="en-US" b="1" dirty="0" smtClean="0">
                <a:solidFill>
                  <a:srgbClr val="FF0000"/>
                </a:solidFill>
              </a:rPr>
              <a:t>beam operation </a:t>
            </a:r>
            <a:r>
              <a:rPr lang="en-US" dirty="0" smtClean="0"/>
              <a:t>at a conceptual level (this is a CDR)</a:t>
            </a:r>
          </a:p>
          <a:p>
            <a:r>
              <a:rPr lang="en-US" dirty="0" smtClean="0"/>
              <a:t>The </a:t>
            </a:r>
            <a:r>
              <a:rPr lang="en-US" b="1" dirty="0" smtClean="0">
                <a:solidFill>
                  <a:srgbClr val="FF0000"/>
                </a:solidFill>
              </a:rPr>
              <a:t>instrumentation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FF0000"/>
                </a:solidFill>
              </a:rPr>
              <a:t>protection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means foreseen in the </a:t>
            </a:r>
            <a:r>
              <a:rPr lang="en-US" b="1" dirty="0" smtClean="0">
                <a:solidFill>
                  <a:srgbClr val="FF0000"/>
                </a:solidFill>
              </a:rPr>
              <a:t>magnets</a:t>
            </a:r>
          </a:p>
          <a:p>
            <a:r>
              <a:rPr lang="en-US" dirty="0" smtClean="0"/>
              <a:t>The </a:t>
            </a:r>
            <a:r>
              <a:rPr lang="en-US" b="1" dirty="0" smtClean="0">
                <a:solidFill>
                  <a:srgbClr val="FF0000"/>
                </a:solidFill>
              </a:rPr>
              <a:t>protection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means foreseen at </a:t>
            </a:r>
            <a:r>
              <a:rPr lang="en-US" b="1" dirty="0" smtClean="0">
                <a:solidFill>
                  <a:srgbClr val="FF0000"/>
                </a:solidFill>
              </a:rPr>
              <a:t>circuit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level</a:t>
            </a:r>
          </a:p>
          <a:p>
            <a:r>
              <a:rPr lang="en-US" dirty="0" smtClean="0"/>
              <a:t>The </a:t>
            </a:r>
            <a:r>
              <a:rPr lang="en-US" b="1" dirty="0" smtClean="0">
                <a:solidFill>
                  <a:srgbClr val="FF0000"/>
                </a:solidFill>
              </a:rPr>
              <a:t>integration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aspects of the foreseen hardware in compatibility with the infrastructure</a:t>
            </a:r>
          </a:p>
          <a:p>
            <a:r>
              <a:rPr lang="en-US" dirty="0" smtClean="0"/>
              <a:t>The appropriateness of the proposed utilities and infrastructure (</a:t>
            </a:r>
            <a:r>
              <a:rPr lang="en-US" b="1" dirty="0" smtClean="0">
                <a:solidFill>
                  <a:srgbClr val="FF0000"/>
                </a:solidFill>
              </a:rPr>
              <a:t>cabling, cooling &amp; ventilation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 strategy for the </a:t>
            </a:r>
            <a:r>
              <a:rPr lang="en-US" b="1" dirty="0" smtClean="0">
                <a:solidFill>
                  <a:srgbClr val="FF0000"/>
                </a:solidFill>
              </a:rPr>
              <a:t>electrical quality assurance </a:t>
            </a:r>
            <a:r>
              <a:rPr lang="en-US" dirty="0" smtClean="0"/>
              <a:t>of circuit components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7855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within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/>
          <a:lstStyle/>
          <a:p>
            <a:r>
              <a:rPr lang="en-US" dirty="0" smtClean="0"/>
              <a:t>The design of the components and systems only powering &amp; protection aspects at conceptual level are to be considered at this stage:</a:t>
            </a:r>
          </a:p>
          <a:p>
            <a:pPr lvl="1"/>
            <a:r>
              <a:rPr lang="en-US" dirty="0" smtClean="0"/>
              <a:t>Magnets</a:t>
            </a:r>
          </a:p>
          <a:p>
            <a:pPr lvl="1"/>
            <a:r>
              <a:rPr lang="en-US" dirty="0" smtClean="0"/>
              <a:t>S.C. Link and Leads</a:t>
            </a:r>
          </a:p>
          <a:p>
            <a:pPr lvl="1"/>
            <a:r>
              <a:rPr lang="en-US" dirty="0" smtClean="0"/>
              <a:t>Bus bars</a:t>
            </a:r>
          </a:p>
          <a:p>
            <a:pPr lvl="1"/>
            <a:r>
              <a:rPr lang="en-US" dirty="0" smtClean="0"/>
              <a:t>Electrical Distribution Boxes</a:t>
            </a:r>
          </a:p>
          <a:p>
            <a:pPr lvl="1"/>
            <a:r>
              <a:rPr lang="en-US" dirty="0" smtClean="0"/>
              <a:t>Power converters</a:t>
            </a:r>
          </a:p>
          <a:p>
            <a:pPr lvl="1"/>
            <a:r>
              <a:rPr lang="en-US" dirty="0" smtClean="0"/>
              <a:t>Electronics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6389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7920000" cy="720000"/>
          </a:xfrm>
        </p:spPr>
        <p:txBody>
          <a:bodyPr/>
          <a:lstStyle/>
          <a:p>
            <a:r>
              <a:rPr lang="en-US" dirty="0" smtClean="0"/>
              <a:t>How is the review structured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6734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35956</TotalTime>
  <Words>1158</Words>
  <Application>Microsoft Macintosh PowerPoint</Application>
  <PresentationFormat>On-screen Show (4:3)</PresentationFormat>
  <Paragraphs>196</Paragraphs>
  <Slides>22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Thème Office</vt:lpstr>
      <vt:lpstr>Worksheet</vt:lpstr>
      <vt:lpstr>The HL-LHC Circuits: Global View and Open Questions</vt:lpstr>
      <vt:lpstr>Outline</vt:lpstr>
      <vt:lpstr>Outline</vt:lpstr>
      <vt:lpstr>Initial considerations</vt:lpstr>
      <vt:lpstr>PowerPoint Presentation</vt:lpstr>
      <vt:lpstr>Objectives of the review</vt:lpstr>
      <vt:lpstr>Within the scope</vt:lpstr>
      <vt:lpstr>Not within scope</vt:lpstr>
      <vt:lpstr>How is the review structured</vt:lpstr>
      <vt:lpstr>PowerPoint Presentation</vt:lpstr>
      <vt:lpstr>Tomorrow</vt:lpstr>
      <vt:lpstr>Outline</vt:lpstr>
      <vt:lpstr>PowerPoint Presentation</vt:lpstr>
      <vt:lpstr>Outline</vt:lpstr>
      <vt:lpstr>Some of the questions to answer (1/2)</vt:lpstr>
      <vt:lpstr>Some of the questions to answer (2/2)</vt:lpstr>
      <vt:lpstr>Some of the questions to answer  …later on</vt:lpstr>
      <vt:lpstr>Outline</vt:lpstr>
      <vt:lpstr>PowerPoint Presentation</vt:lpstr>
      <vt:lpstr>PowerPoint Presentation</vt:lpstr>
      <vt:lpstr>Summary of principal proposed changes</vt:lpstr>
      <vt:lpstr>Many thanks for your attention!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Felix Rodriguez Mateos</cp:lastModifiedBy>
  <cp:revision>315</cp:revision>
  <cp:lastPrinted>2016-03-19T15:53:37Z</cp:lastPrinted>
  <dcterms:created xsi:type="dcterms:W3CDTF">2016-01-11T14:38:10Z</dcterms:created>
  <dcterms:modified xsi:type="dcterms:W3CDTF">2016-03-20T20:53:26Z</dcterms:modified>
</cp:coreProperties>
</file>