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263" r:id="rId5"/>
    <p:sldId id="262" r:id="rId6"/>
    <p:sldId id="259" r:id="rId7"/>
    <p:sldId id="272" r:id="rId8"/>
    <p:sldId id="265" r:id="rId9"/>
    <p:sldId id="277" r:id="rId10"/>
    <p:sldId id="276" r:id="rId11"/>
    <p:sldId id="279" r:id="rId12"/>
    <p:sldId id="280" r:id="rId13"/>
    <p:sldId id="281" r:id="rId14"/>
    <p:sldId id="291" r:id="rId15"/>
    <p:sldId id="296" r:id="rId16"/>
    <p:sldId id="297" r:id="rId17"/>
    <p:sldId id="283" r:id="rId18"/>
    <p:sldId id="284" r:id="rId19"/>
    <p:sldId id="286" r:id="rId20"/>
    <p:sldId id="287" r:id="rId21"/>
    <p:sldId id="288" r:id="rId22"/>
    <p:sldId id="285" r:id="rId23"/>
    <p:sldId id="289" r:id="rId24"/>
    <p:sldId id="290" r:id="rId25"/>
    <p:sldId id="298" r:id="rId26"/>
    <p:sldId id="293" r:id="rId27"/>
    <p:sldId id="266" r:id="rId28"/>
    <p:sldId id="273" r:id="rId29"/>
    <p:sldId id="268" r:id="rId30"/>
    <p:sldId id="269" r:id="rId31"/>
    <p:sldId id="267" r:id="rId32"/>
    <p:sldId id="275" r:id="rId33"/>
    <p:sldId id="294" r:id="rId34"/>
    <p:sldId id="295" r:id="rId35"/>
    <p:sldId id="282" r:id="rId36"/>
    <p:sldId id="271" r:id="rId37"/>
    <p:sldId id="274" r:id="rId38"/>
    <p:sldId id="292" r:id="rId39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FF4B"/>
    <a:srgbClr val="2AA82A"/>
    <a:srgbClr val="EE8B37"/>
    <a:srgbClr val="CC99FF"/>
    <a:srgbClr val="663202"/>
    <a:srgbClr val="773A03"/>
    <a:srgbClr val="FFE07D"/>
    <a:srgbClr val="FFC000"/>
    <a:srgbClr val="33CC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57" autoAdjust="0"/>
    <p:restoredTop sz="94660"/>
  </p:normalViewPr>
  <p:slideViewPr>
    <p:cSldViewPr snapToObjects="1" showGuides="1">
      <p:cViewPr varScale="1">
        <p:scale>
          <a:sx n="122" d="100"/>
          <a:sy n="122" d="100"/>
        </p:scale>
        <p:origin x="157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-77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13CA20-FF02-493F-A0AD-4282A662AB11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63AACE6-1152-4571-B7D4-B97F43D79444}">
      <dgm:prSet phldrT="[Text]" custT="1"/>
      <dgm:spPr>
        <a:solidFill>
          <a:srgbClr val="2AA82A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GB" sz="1200" b="1" dirty="0" smtClean="0"/>
            <a:t>++</a:t>
          </a:r>
          <a:r>
            <a:rPr lang="en-GB" sz="1200" dirty="0" smtClean="0"/>
            <a:t> Splices types and validation</a:t>
          </a:r>
        </a:p>
        <a:p>
          <a:r>
            <a:rPr lang="en-GB" sz="1200" b="1" dirty="0" smtClean="0"/>
            <a:t>+</a:t>
          </a:r>
          <a:r>
            <a:rPr lang="en-GB" sz="1200" dirty="0" smtClean="0"/>
            <a:t> Well known technology</a:t>
          </a:r>
        </a:p>
        <a:p>
          <a:r>
            <a:rPr lang="en-GB" sz="800" dirty="0" smtClean="0">
              <a:latin typeface="Wingdings" panose="05000000000000000000" pitchFamily="2" charset="2"/>
              <a:sym typeface="Symbol" panose="05050102010706020507" pitchFamily="18" charset="2"/>
            </a:rPr>
            <a:t></a:t>
          </a:r>
          <a:endParaRPr lang="en-GB" sz="800" dirty="0" smtClean="0"/>
        </a:p>
        <a:p>
          <a:r>
            <a:rPr lang="en-GB" sz="1200" b="1" dirty="0" smtClean="0"/>
            <a:t>-</a:t>
          </a:r>
          <a:r>
            <a:rPr lang="en-GB" sz="1200" dirty="0" smtClean="0"/>
            <a:t> Longitudinal space for expansion loops</a:t>
          </a:r>
        </a:p>
        <a:p>
          <a:r>
            <a:rPr lang="en-GB" sz="1200" b="1" dirty="0" smtClean="0"/>
            <a:t>-</a:t>
          </a:r>
          <a:r>
            <a:rPr lang="en-GB" sz="1200" dirty="0" smtClean="0"/>
            <a:t> Entire </a:t>
          </a:r>
          <a:r>
            <a:rPr lang="en-GB" sz="1200" smtClean="0"/>
            <a:t>cold mass disassembly </a:t>
          </a:r>
          <a:r>
            <a:rPr lang="en-GB" sz="1200" dirty="0" smtClean="0"/>
            <a:t>in case of bus </a:t>
          </a:r>
          <a:r>
            <a:rPr lang="en-GB" sz="1200" smtClean="0"/>
            <a:t>bar problem (may </a:t>
          </a:r>
          <a:r>
            <a:rPr lang="en-GB" sz="1200" dirty="0" smtClean="0"/>
            <a:t>be solved with cartridges?)</a:t>
          </a:r>
        </a:p>
        <a:p>
          <a:r>
            <a:rPr lang="en-GB" sz="1200" b="1" smtClean="0"/>
            <a:t>-</a:t>
          </a:r>
          <a:r>
            <a:rPr lang="en-GB" sz="1200" smtClean="0"/>
            <a:t> More </a:t>
          </a:r>
          <a:r>
            <a:rPr lang="en-GB" sz="1200" dirty="0" smtClean="0"/>
            <a:t>splices</a:t>
          </a:r>
        </a:p>
        <a:p>
          <a:r>
            <a:rPr lang="en-GB" sz="1200" b="1" dirty="0" smtClean="0"/>
            <a:t>-</a:t>
          </a:r>
          <a:r>
            <a:rPr lang="en-GB" sz="1200" dirty="0" smtClean="0"/>
            <a:t> Surrounding field</a:t>
          </a:r>
        </a:p>
        <a:p>
          <a:r>
            <a:rPr lang="en-GB" sz="1200" b="1" smtClean="0"/>
            <a:t>--</a:t>
          </a:r>
          <a:r>
            <a:rPr lang="en-GB" sz="1200" smtClean="0"/>
            <a:t> Cryoassembly </a:t>
          </a:r>
          <a:r>
            <a:rPr lang="en-GB" sz="1200" dirty="0" smtClean="0"/>
            <a:t>exchange in case of short</a:t>
          </a:r>
        </a:p>
        <a:p>
          <a:r>
            <a:rPr lang="en-GB" sz="1200" b="1" smtClean="0"/>
            <a:t>--</a:t>
          </a:r>
          <a:r>
            <a:rPr lang="en-GB" sz="1200" smtClean="0"/>
            <a:t> Ergonomic </a:t>
          </a:r>
          <a:r>
            <a:rPr lang="en-GB" sz="1200" dirty="0" smtClean="0"/>
            <a:t>for splices and ALARA principle</a:t>
          </a:r>
          <a:endParaRPr lang="en-GB" sz="1200" dirty="0"/>
        </a:p>
      </dgm:t>
    </dgm:pt>
    <dgm:pt modelId="{BA287B9A-C311-46C8-95EC-DE9FF69C9F08}" type="parTrans" cxnId="{F311B410-C1F2-4953-BA7F-F9F57C244C50}">
      <dgm:prSet/>
      <dgm:spPr/>
      <dgm:t>
        <a:bodyPr/>
        <a:lstStyle/>
        <a:p>
          <a:endParaRPr lang="en-GB"/>
        </a:p>
      </dgm:t>
    </dgm:pt>
    <dgm:pt modelId="{CCB01BAF-C8C0-43A3-90ED-A3391C0CCCCB}" type="sibTrans" cxnId="{F311B410-C1F2-4953-BA7F-F9F57C244C50}">
      <dgm:prSet/>
      <dgm:spPr/>
      <dgm:t>
        <a:bodyPr/>
        <a:lstStyle/>
        <a:p>
          <a:endParaRPr lang="en-GB"/>
        </a:p>
      </dgm:t>
    </dgm:pt>
    <dgm:pt modelId="{4C295BDD-C969-4C9A-877B-325360269BD0}">
      <dgm:prSet phldrT="[Text]" custT="1"/>
      <dgm:spPr>
        <a:solidFill>
          <a:srgbClr val="A5FF4B">
            <a:alpha val="65882"/>
          </a:srgb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GB" sz="1200" dirty="0" smtClean="0">
              <a:solidFill>
                <a:schemeClr val="bg1">
                  <a:lumMod val="50000"/>
                </a:schemeClr>
              </a:solidFill>
            </a:rPr>
            <a:t>++ Longitudinal space gain for the expansion loops playing with cable flexibility</a:t>
          </a:r>
        </a:p>
        <a:p>
          <a:r>
            <a:rPr lang="en-GB" sz="1200" dirty="0" smtClean="0">
              <a:solidFill>
                <a:schemeClr val="bg1">
                  <a:lumMod val="50000"/>
                </a:schemeClr>
              </a:solidFill>
            </a:rPr>
            <a:t>+ Easier bus exchange in case </a:t>
          </a:r>
          <a:r>
            <a:rPr lang="en-GB" sz="1200" smtClean="0">
              <a:solidFill>
                <a:schemeClr val="bg1">
                  <a:lumMod val="50000"/>
                </a:schemeClr>
              </a:solidFill>
            </a:rPr>
            <a:t>of problem</a:t>
          </a:r>
          <a:endParaRPr lang="en-GB" sz="1200" dirty="0" smtClean="0">
            <a:solidFill>
              <a:schemeClr val="bg1">
                <a:lumMod val="50000"/>
              </a:schemeClr>
            </a:solidFill>
          </a:endParaRPr>
        </a:p>
        <a:p>
          <a:r>
            <a:rPr lang="en-GB" sz="800" dirty="0" smtClean="0">
              <a:solidFill>
                <a:schemeClr val="bg1">
                  <a:lumMod val="50000"/>
                </a:schemeClr>
              </a:solidFill>
              <a:latin typeface="Wingdings" panose="05000000000000000000" pitchFamily="2" charset="2"/>
              <a:sym typeface="Symbol" panose="05050102010706020507" pitchFamily="18" charset="2"/>
            </a:rPr>
            <a:t></a:t>
          </a:r>
          <a:endParaRPr lang="en-GB" sz="800" dirty="0" smtClean="0">
            <a:solidFill>
              <a:schemeClr val="bg1">
                <a:lumMod val="50000"/>
              </a:schemeClr>
            </a:solidFill>
          </a:endParaRPr>
        </a:p>
        <a:p>
          <a:r>
            <a:rPr lang="en-GB" sz="1200" smtClean="0">
              <a:solidFill>
                <a:schemeClr val="bg1">
                  <a:lumMod val="50000"/>
                </a:schemeClr>
              </a:solidFill>
            </a:rPr>
            <a:t>- More </a:t>
          </a:r>
          <a:r>
            <a:rPr lang="en-GB" sz="1200" dirty="0" smtClean="0">
              <a:solidFill>
                <a:schemeClr val="bg1">
                  <a:lumMod val="50000"/>
                </a:schemeClr>
              </a:solidFill>
            </a:rPr>
            <a:t>splices</a:t>
          </a:r>
        </a:p>
        <a:p>
          <a:r>
            <a:rPr lang="en-GB" sz="1200" b="1" dirty="0" smtClean="0">
              <a:solidFill>
                <a:schemeClr val="bg1">
                  <a:lumMod val="50000"/>
                </a:schemeClr>
              </a:solidFill>
            </a:rPr>
            <a:t>-</a:t>
          </a:r>
          <a:r>
            <a:rPr lang="en-GB" sz="1200" dirty="0" smtClean="0">
              <a:solidFill>
                <a:schemeClr val="bg1">
                  <a:lumMod val="50000"/>
                </a:schemeClr>
              </a:solidFill>
            </a:rPr>
            <a:t> Splices types and validation</a:t>
          </a:r>
          <a:endParaRPr lang="en-GB" sz="1200" dirty="0">
            <a:solidFill>
              <a:schemeClr val="bg1">
                <a:lumMod val="50000"/>
              </a:schemeClr>
            </a:solidFill>
          </a:endParaRPr>
        </a:p>
      </dgm:t>
    </dgm:pt>
    <dgm:pt modelId="{2D8C4302-8486-4EB6-AFE6-94FCBF8C482A}" type="parTrans" cxnId="{241859FB-8300-408C-9A2D-CE78A9CFE402}">
      <dgm:prSet/>
      <dgm:spPr/>
      <dgm:t>
        <a:bodyPr/>
        <a:lstStyle/>
        <a:p>
          <a:endParaRPr lang="en-GB"/>
        </a:p>
      </dgm:t>
    </dgm:pt>
    <dgm:pt modelId="{2012F75E-5A55-4A09-8EE6-DD86D77EAD4B}" type="sibTrans" cxnId="{241859FB-8300-408C-9A2D-CE78A9CFE402}">
      <dgm:prSet/>
      <dgm:spPr/>
      <dgm:t>
        <a:bodyPr/>
        <a:lstStyle/>
        <a:p>
          <a:endParaRPr lang="en-GB"/>
        </a:p>
      </dgm:t>
    </dgm:pt>
    <dgm:pt modelId="{3889D4E9-E71A-49BB-AC00-F9D05413F859}">
      <dgm:prSet phldrT="[Text]" custT="1"/>
      <dgm:spPr>
        <a:solidFill>
          <a:schemeClr val="accent4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GB" sz="1200" b="1" dirty="0" smtClean="0"/>
            <a:t>++</a:t>
          </a:r>
          <a:r>
            <a:rPr lang="en-GB" sz="1200" dirty="0" smtClean="0"/>
            <a:t> Splices types and validation</a:t>
          </a:r>
        </a:p>
        <a:p>
          <a:r>
            <a:rPr lang="en-GB" sz="1200" b="1" dirty="0" smtClean="0"/>
            <a:t>+ </a:t>
          </a:r>
          <a:r>
            <a:rPr lang="en-GB" sz="1200" b="0" smtClean="0"/>
            <a:t>self magnetic </a:t>
          </a:r>
          <a:r>
            <a:rPr lang="en-GB" sz="1200" b="0" dirty="0" smtClean="0"/>
            <a:t>field</a:t>
          </a:r>
        </a:p>
        <a:p>
          <a:r>
            <a:rPr lang="en-GB" sz="800" dirty="0" smtClean="0">
              <a:latin typeface="Wingdings" panose="05000000000000000000" pitchFamily="2" charset="2"/>
              <a:sym typeface="Symbol" panose="05050102010706020507" pitchFamily="18" charset="2"/>
            </a:rPr>
            <a:t></a:t>
          </a:r>
          <a:endParaRPr lang="en-GB" sz="800" b="0" dirty="0" smtClean="0"/>
        </a:p>
        <a:p>
          <a:r>
            <a:rPr lang="en-GB" sz="1200" b="1" dirty="0" smtClean="0"/>
            <a:t>? </a:t>
          </a:r>
          <a:r>
            <a:rPr lang="en-GB" sz="1200" dirty="0" smtClean="0"/>
            <a:t>Expansion loop integration </a:t>
          </a:r>
        </a:p>
        <a:p>
          <a:r>
            <a:rPr lang="en-GB" sz="800" dirty="0" smtClean="0">
              <a:latin typeface="Wingdings" panose="05000000000000000000" pitchFamily="2" charset="2"/>
              <a:sym typeface="Symbol" panose="05050102010706020507" pitchFamily="18" charset="2"/>
            </a:rPr>
            <a:t></a:t>
          </a:r>
          <a:endParaRPr lang="en-GB" sz="800" dirty="0" smtClean="0"/>
        </a:p>
        <a:p>
          <a:r>
            <a:rPr lang="en-GB" sz="1200" b="1" dirty="0" smtClean="0"/>
            <a:t>--</a:t>
          </a:r>
          <a:r>
            <a:rPr lang="en-GB" sz="1200" dirty="0" smtClean="0"/>
            <a:t> Installation</a:t>
          </a:r>
        </a:p>
        <a:p>
          <a:r>
            <a:rPr lang="en-GB" sz="1200" b="1" dirty="0" smtClean="0"/>
            <a:t>-- </a:t>
          </a:r>
          <a:r>
            <a:rPr lang="en-GB" sz="1200" b="0" dirty="0" smtClean="0"/>
            <a:t>Rigidity</a:t>
          </a:r>
          <a:r>
            <a:rPr lang="en-GB" sz="1200" dirty="0" smtClean="0"/>
            <a:t> </a:t>
          </a:r>
          <a:endParaRPr lang="en-GB" sz="1200" dirty="0"/>
        </a:p>
      </dgm:t>
    </dgm:pt>
    <dgm:pt modelId="{8133FF51-A6DD-4315-83EE-770D49C865AB}" type="parTrans" cxnId="{49617F07-A1A4-41A1-89EF-216D60595161}">
      <dgm:prSet/>
      <dgm:spPr/>
      <dgm:t>
        <a:bodyPr/>
        <a:lstStyle/>
        <a:p>
          <a:endParaRPr lang="en-GB"/>
        </a:p>
      </dgm:t>
    </dgm:pt>
    <dgm:pt modelId="{D58D2430-E8B4-4726-8676-BDDB3D83ECE8}" type="sibTrans" cxnId="{49617F07-A1A4-41A1-89EF-216D60595161}">
      <dgm:prSet/>
      <dgm:spPr/>
      <dgm:t>
        <a:bodyPr/>
        <a:lstStyle/>
        <a:p>
          <a:endParaRPr lang="en-GB"/>
        </a:p>
      </dgm:t>
    </dgm:pt>
    <dgm:pt modelId="{C41F276D-5B70-45F7-B418-5EF55058D418}">
      <dgm:prSet phldrT="[Text]" custT="1"/>
      <dgm:spPr>
        <a:solidFill>
          <a:srgbClr val="2AA82A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en-GB" sz="1200" dirty="0" smtClean="0"/>
            <a:t>++ Less splices</a:t>
          </a:r>
        </a:p>
        <a:p>
          <a:r>
            <a:rPr lang="en-GB" sz="1200" dirty="0" smtClean="0"/>
            <a:t>++ Installation in the tunnel</a:t>
          </a:r>
        </a:p>
        <a:p>
          <a:r>
            <a:rPr lang="en-GB" sz="1200" dirty="0" smtClean="0"/>
            <a:t>++ Cable exchange in case of a short</a:t>
          </a:r>
        </a:p>
        <a:p>
          <a:r>
            <a:rPr lang="en-GB" sz="800" dirty="0" smtClean="0">
              <a:latin typeface="Wingdings" panose="05000000000000000000" pitchFamily="2" charset="2"/>
              <a:sym typeface="Symbol" panose="05050102010706020507" pitchFamily="18" charset="2"/>
            </a:rPr>
            <a:t></a:t>
          </a:r>
          <a:endParaRPr lang="en-GB" sz="800" dirty="0" smtClean="0"/>
        </a:p>
        <a:p>
          <a:r>
            <a:rPr lang="en-GB" sz="1200" smtClean="0">
              <a:solidFill>
                <a:schemeClr val="bg1"/>
              </a:solidFill>
            </a:rPr>
            <a:t>? Magnet </a:t>
          </a:r>
          <a:r>
            <a:rPr lang="en-GB" sz="1200" dirty="0" smtClean="0">
              <a:solidFill>
                <a:schemeClr val="bg1"/>
              </a:solidFill>
            </a:rPr>
            <a:t>exchange</a:t>
          </a:r>
        </a:p>
        <a:p>
          <a:r>
            <a:rPr lang="en-GB" sz="1200" dirty="0" smtClean="0"/>
            <a:t>? Plugs or restrictions</a:t>
          </a:r>
        </a:p>
        <a:p>
          <a:r>
            <a:rPr lang="en-GB" sz="800" dirty="0" smtClean="0">
              <a:latin typeface="Wingdings" panose="05000000000000000000" pitchFamily="2" charset="2"/>
              <a:sym typeface="Symbol" panose="05050102010706020507" pitchFamily="18" charset="2"/>
            </a:rPr>
            <a:t></a:t>
          </a:r>
          <a:endParaRPr lang="en-GB" sz="800" dirty="0" smtClean="0"/>
        </a:p>
        <a:p>
          <a:r>
            <a:rPr lang="en-GB" sz="1200" b="1" dirty="0" smtClean="0"/>
            <a:t>-</a:t>
          </a:r>
          <a:r>
            <a:rPr lang="en-GB" sz="1200" dirty="0" smtClean="0"/>
            <a:t> Splices types and validation</a:t>
          </a:r>
        </a:p>
        <a:p>
          <a:r>
            <a:rPr lang="en-GB" sz="1200" b="1" dirty="0" smtClean="0"/>
            <a:t>-</a:t>
          </a:r>
          <a:r>
            <a:rPr lang="en-GB" sz="1200" dirty="0" smtClean="0"/>
            <a:t> </a:t>
          </a:r>
          <a:r>
            <a:rPr lang="en-GB" sz="1200" smtClean="0"/>
            <a:t>Cable development</a:t>
          </a:r>
          <a:endParaRPr lang="en-GB" sz="1200" dirty="0"/>
        </a:p>
      </dgm:t>
    </dgm:pt>
    <dgm:pt modelId="{61960EC7-9B2B-4D22-9D74-2D60AAB85376}" type="parTrans" cxnId="{8FAF2E50-3798-4B2E-BFFE-FF931AE723F4}">
      <dgm:prSet/>
      <dgm:spPr/>
      <dgm:t>
        <a:bodyPr/>
        <a:lstStyle/>
        <a:p>
          <a:endParaRPr lang="en-GB"/>
        </a:p>
      </dgm:t>
    </dgm:pt>
    <dgm:pt modelId="{35C134BE-B8B6-4FA2-B117-4BDD0F869258}" type="sibTrans" cxnId="{8FAF2E50-3798-4B2E-BFFE-FF931AE723F4}">
      <dgm:prSet/>
      <dgm:spPr/>
      <dgm:t>
        <a:bodyPr/>
        <a:lstStyle/>
        <a:p>
          <a:endParaRPr lang="en-GB"/>
        </a:p>
      </dgm:t>
    </dgm:pt>
    <dgm:pt modelId="{579E085A-E878-4696-9FCD-F0C3CC992BE0}" type="pres">
      <dgm:prSet presAssocID="{8513CA20-FF02-493F-A0AD-4282A662AB1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5ECC20E-6218-4206-898D-35CC812ABB43}" type="pres">
      <dgm:prSet presAssocID="{8513CA20-FF02-493F-A0AD-4282A662AB11}" presName="axisShape" presStyleLbl="bgShp" presStyleIdx="0" presStyleCnt="1" custScaleX="168321"/>
      <dgm:spPr>
        <a:scene3d>
          <a:camera prst="orthographicFront"/>
          <a:lightRig rig="threePt" dir="t"/>
        </a:scene3d>
        <a:sp3d>
          <a:bevelT/>
        </a:sp3d>
      </dgm:spPr>
    </dgm:pt>
    <dgm:pt modelId="{AC76CE3E-85B1-49FD-B171-EE59316144A0}" type="pres">
      <dgm:prSet presAssocID="{8513CA20-FF02-493F-A0AD-4282A662AB11}" presName="rect1" presStyleLbl="node1" presStyleIdx="0" presStyleCnt="4" custScaleX="188428" custScaleY="117701" custLinFactNeighborX="-43782" custLinFactNeighborY="-72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B69D3F-FAAA-44BE-B71A-5A70DABD4B91}" type="pres">
      <dgm:prSet presAssocID="{8513CA20-FF02-493F-A0AD-4282A662AB11}" presName="rect2" presStyleLbl="node1" presStyleIdx="1" presStyleCnt="4" custScaleX="190621" custScaleY="117701" custLinFactNeighborX="43782" custLinFactNeighborY="-72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98E537-3CB8-4A12-9AED-2D79E3331641}" type="pres">
      <dgm:prSet presAssocID="{8513CA20-FF02-493F-A0AD-4282A662AB11}" presName="rect3" presStyleLbl="node1" presStyleIdx="2" presStyleCnt="4" custScaleX="188428" custScaleY="117701" custLinFactNeighborX="-43782" custLinFactNeighborY="72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8ADD7D-9F66-488B-8369-BD21D0A71D77}" type="pres">
      <dgm:prSet presAssocID="{8513CA20-FF02-493F-A0AD-4282A662AB11}" presName="rect4" presStyleLbl="node1" presStyleIdx="3" presStyleCnt="4" custScaleX="190621" custScaleY="117701" custLinFactNeighborX="43782" custLinFactNeighborY="72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FAF2E50-3798-4B2E-BFFE-FF931AE723F4}" srcId="{8513CA20-FF02-493F-A0AD-4282A662AB11}" destId="{C41F276D-5B70-45F7-B418-5EF55058D418}" srcOrd="3" destOrd="0" parTransId="{61960EC7-9B2B-4D22-9D74-2D60AAB85376}" sibTransId="{35C134BE-B8B6-4FA2-B117-4BDD0F869258}"/>
    <dgm:cxn modelId="{49617F07-A1A4-41A1-89EF-216D60595161}" srcId="{8513CA20-FF02-493F-A0AD-4282A662AB11}" destId="{3889D4E9-E71A-49BB-AC00-F9D05413F859}" srcOrd="2" destOrd="0" parTransId="{8133FF51-A6DD-4315-83EE-770D49C865AB}" sibTransId="{D58D2430-E8B4-4726-8676-BDDB3D83ECE8}"/>
    <dgm:cxn modelId="{98CE5A0E-A4BC-4DBC-B749-3B8EF127EC63}" type="presOf" srcId="{363AACE6-1152-4571-B7D4-B97F43D79444}" destId="{AC76CE3E-85B1-49FD-B171-EE59316144A0}" srcOrd="0" destOrd="0" presId="urn:microsoft.com/office/officeart/2005/8/layout/matrix2"/>
    <dgm:cxn modelId="{91258378-34A9-4CB3-9C14-467ADCD0DE0D}" type="presOf" srcId="{C41F276D-5B70-45F7-B418-5EF55058D418}" destId="{408ADD7D-9F66-488B-8369-BD21D0A71D77}" srcOrd="0" destOrd="0" presId="urn:microsoft.com/office/officeart/2005/8/layout/matrix2"/>
    <dgm:cxn modelId="{5D9B8193-69A6-4F23-B104-84DB86B937EC}" type="presOf" srcId="{4C295BDD-C969-4C9A-877B-325360269BD0}" destId="{0BB69D3F-FAAA-44BE-B71A-5A70DABD4B91}" srcOrd="0" destOrd="0" presId="urn:microsoft.com/office/officeart/2005/8/layout/matrix2"/>
    <dgm:cxn modelId="{F311B410-C1F2-4953-BA7F-F9F57C244C50}" srcId="{8513CA20-FF02-493F-A0AD-4282A662AB11}" destId="{363AACE6-1152-4571-B7D4-B97F43D79444}" srcOrd="0" destOrd="0" parTransId="{BA287B9A-C311-46C8-95EC-DE9FF69C9F08}" sibTransId="{CCB01BAF-C8C0-43A3-90ED-A3391C0CCCCB}"/>
    <dgm:cxn modelId="{C299479B-EF1F-4988-9D1B-90ED3C13CEA6}" type="presOf" srcId="{3889D4E9-E71A-49BB-AC00-F9D05413F859}" destId="{2298E537-3CB8-4A12-9AED-2D79E3331641}" srcOrd="0" destOrd="0" presId="urn:microsoft.com/office/officeart/2005/8/layout/matrix2"/>
    <dgm:cxn modelId="{241859FB-8300-408C-9A2D-CE78A9CFE402}" srcId="{8513CA20-FF02-493F-A0AD-4282A662AB11}" destId="{4C295BDD-C969-4C9A-877B-325360269BD0}" srcOrd="1" destOrd="0" parTransId="{2D8C4302-8486-4EB6-AFE6-94FCBF8C482A}" sibTransId="{2012F75E-5A55-4A09-8EE6-DD86D77EAD4B}"/>
    <dgm:cxn modelId="{5DC41CA5-260C-4E68-9CF5-420084339504}" type="presOf" srcId="{8513CA20-FF02-493F-A0AD-4282A662AB11}" destId="{579E085A-E878-4696-9FCD-F0C3CC992BE0}" srcOrd="0" destOrd="0" presId="urn:microsoft.com/office/officeart/2005/8/layout/matrix2"/>
    <dgm:cxn modelId="{2E990C1E-0513-44A4-827F-3EEA18866BBD}" type="presParOf" srcId="{579E085A-E878-4696-9FCD-F0C3CC992BE0}" destId="{55ECC20E-6218-4206-898D-35CC812ABB43}" srcOrd="0" destOrd="0" presId="urn:microsoft.com/office/officeart/2005/8/layout/matrix2"/>
    <dgm:cxn modelId="{97CEC74D-32B3-4E3D-B557-1039B9CE5B3F}" type="presParOf" srcId="{579E085A-E878-4696-9FCD-F0C3CC992BE0}" destId="{AC76CE3E-85B1-49FD-B171-EE59316144A0}" srcOrd="1" destOrd="0" presId="urn:microsoft.com/office/officeart/2005/8/layout/matrix2"/>
    <dgm:cxn modelId="{8B03AC54-C080-4260-BC2B-5A30E3A4D1D4}" type="presParOf" srcId="{579E085A-E878-4696-9FCD-F0C3CC992BE0}" destId="{0BB69D3F-FAAA-44BE-B71A-5A70DABD4B91}" srcOrd="2" destOrd="0" presId="urn:microsoft.com/office/officeart/2005/8/layout/matrix2"/>
    <dgm:cxn modelId="{182EF6EC-D912-477D-8856-BC5D85EB7F90}" type="presParOf" srcId="{579E085A-E878-4696-9FCD-F0C3CC992BE0}" destId="{2298E537-3CB8-4A12-9AED-2D79E3331641}" srcOrd="3" destOrd="0" presId="urn:microsoft.com/office/officeart/2005/8/layout/matrix2"/>
    <dgm:cxn modelId="{B388F338-AFCE-461F-92CE-A000BE6BF8E5}" type="presParOf" srcId="{579E085A-E878-4696-9FCD-F0C3CC992BE0}" destId="{408ADD7D-9F66-488B-8369-BD21D0A71D7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4518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3798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1643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263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331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851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227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248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8893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43.jpeg"/><Relationship Id="rId7" Type="http://schemas.openxmlformats.org/officeDocument/2006/relationships/image" Target="../media/image36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3.jpeg"/><Relationship Id="rId10" Type="http://schemas.openxmlformats.org/officeDocument/2006/relationships/image" Target="../media/image39.jpeg"/><Relationship Id="rId4" Type="http://schemas.openxmlformats.org/officeDocument/2006/relationships/image" Target="../media/image32.jpe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6.jpeg"/><Relationship Id="rId7" Type="http://schemas.openxmlformats.org/officeDocument/2006/relationships/image" Target="../media/image53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gif"/><Relationship Id="rId5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46.jpe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4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9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59.png"/><Relationship Id="rId4" Type="http://schemas.openxmlformats.org/officeDocument/2006/relationships/image" Target="../media/image6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image" Target="../media/image74.jpeg"/><Relationship Id="rId7" Type="http://schemas.openxmlformats.org/officeDocument/2006/relationships/image" Target="../media/image76.wmf"/><Relationship Id="rId12" Type="http://schemas.openxmlformats.org/officeDocument/2006/relationships/image" Target="../media/image79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2.png"/><Relationship Id="rId11" Type="http://schemas.openxmlformats.org/officeDocument/2006/relationships/image" Target="../media/image78.jpe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3.png"/><Relationship Id="rId4" Type="http://schemas.openxmlformats.org/officeDocument/2006/relationships/image" Target="../media/image75.jpeg"/><Relationship Id="rId9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81.jpeg"/><Relationship Id="rId7" Type="http://schemas.openxmlformats.org/officeDocument/2006/relationships/image" Target="../media/image64.emf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5" Type="http://schemas.openxmlformats.org/officeDocument/2006/relationships/image" Target="../media/image83.jpeg"/><Relationship Id="rId10" Type="http://schemas.openxmlformats.org/officeDocument/2006/relationships/image" Target="../media/image86.jpeg"/><Relationship Id="rId4" Type="http://schemas.openxmlformats.org/officeDocument/2006/relationships/image" Target="../media/image82.jpeg"/><Relationship Id="rId9" Type="http://schemas.openxmlformats.org/officeDocument/2006/relationships/image" Target="../media/image8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13" Type="http://schemas.openxmlformats.org/officeDocument/2006/relationships/image" Target="../media/image96.wmf"/><Relationship Id="rId3" Type="http://schemas.openxmlformats.org/officeDocument/2006/relationships/image" Target="../media/image88.wmf"/><Relationship Id="rId7" Type="http://schemas.openxmlformats.org/officeDocument/2006/relationships/image" Target="../media/image92.emf"/><Relationship Id="rId12" Type="http://schemas.openxmlformats.org/officeDocument/2006/relationships/image" Target="../media/image95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1.jpeg"/><Relationship Id="rId11" Type="http://schemas.openxmlformats.org/officeDocument/2006/relationships/image" Target="../media/image94.png"/><Relationship Id="rId5" Type="http://schemas.openxmlformats.org/officeDocument/2006/relationships/image" Target="../media/image90.jpeg"/><Relationship Id="rId10" Type="http://schemas.openxmlformats.org/officeDocument/2006/relationships/image" Target="../media/image83.jpeg"/><Relationship Id="rId4" Type="http://schemas.openxmlformats.org/officeDocument/2006/relationships/image" Target="../media/image89.png"/><Relationship Id="rId9" Type="http://schemas.openxmlformats.org/officeDocument/2006/relationships/image" Target="../media/image93.jpeg"/><Relationship Id="rId14" Type="http://schemas.openxmlformats.org/officeDocument/2006/relationships/image" Target="../media/image9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7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2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99.png"/><Relationship Id="rId9" Type="http://schemas.openxmlformats.org/officeDocument/2006/relationships/image" Target="../media/image10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slideLayout" Target="../slideLayouts/slideLayout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3" Type="http://schemas.openxmlformats.org/officeDocument/2006/relationships/tags" Target="../tags/tag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jpeg"/><Relationship Id="rId3" Type="http://schemas.openxmlformats.org/officeDocument/2006/relationships/image" Target="../media/image105.png"/><Relationship Id="rId7" Type="http://schemas.openxmlformats.org/officeDocument/2006/relationships/image" Target="../media/image109.emf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8.jpe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eg"/><Relationship Id="rId3" Type="http://schemas.openxmlformats.org/officeDocument/2006/relationships/image" Target="../media/image111.jpeg"/><Relationship Id="rId7" Type="http://schemas.openxmlformats.org/officeDocument/2006/relationships/image" Target="../media/image1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4.jpeg"/><Relationship Id="rId5" Type="http://schemas.openxmlformats.org/officeDocument/2006/relationships/image" Target="../media/image113.jpeg"/><Relationship Id="rId10" Type="http://schemas.openxmlformats.org/officeDocument/2006/relationships/image" Target="../media/image118.jpeg"/><Relationship Id="rId4" Type="http://schemas.openxmlformats.org/officeDocument/2006/relationships/image" Target="../media/image112.jpeg"/><Relationship Id="rId9" Type="http://schemas.openxmlformats.org/officeDocument/2006/relationships/image" Target="../media/image117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jpeg"/><Relationship Id="rId3" Type="http://schemas.openxmlformats.org/officeDocument/2006/relationships/image" Target="../media/image119.emf"/><Relationship Id="rId7" Type="http://schemas.openxmlformats.org/officeDocument/2006/relationships/image" Target="../media/image1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2.jpeg"/><Relationship Id="rId5" Type="http://schemas.openxmlformats.org/officeDocument/2006/relationships/image" Target="../media/image121.jpeg"/><Relationship Id="rId4" Type="http://schemas.openxmlformats.org/officeDocument/2006/relationships/image" Target="../media/image120.jpeg"/><Relationship Id="rId9" Type="http://schemas.openxmlformats.org/officeDocument/2006/relationships/image" Target="../media/image12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7.jpeg"/><Relationship Id="rId3" Type="http://schemas.openxmlformats.org/officeDocument/2006/relationships/image" Target="../media/image11.jpeg"/><Relationship Id="rId7" Type="http://schemas.openxmlformats.org/officeDocument/2006/relationships/image" Target="../media/image9.png"/><Relationship Id="rId12" Type="http://schemas.openxmlformats.org/officeDocument/2006/relationships/image" Target="../media/image16.jpeg"/><Relationship Id="rId1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8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4.jpeg"/><Relationship Id="rId5" Type="http://schemas.openxmlformats.org/officeDocument/2006/relationships/image" Target="../media/image5.png"/><Relationship Id="rId15" Type="http://schemas.openxmlformats.org/officeDocument/2006/relationships/image" Target="../media/image19.jpeg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image" Target="../media/image14.jpe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5.png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png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Busbars</a:t>
            </a:r>
            <a:r>
              <a:rPr lang="en-GB" dirty="0" smtClean="0"/>
              <a:t> integration in the cold masses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80000" cy="356592"/>
          </a:xfrm>
        </p:spPr>
        <p:txBody>
          <a:bodyPr/>
          <a:lstStyle/>
          <a:p>
            <a:r>
              <a:rPr lang="en-GB" dirty="0" smtClean="0"/>
              <a:t>H. Prin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517232"/>
            <a:ext cx="6480000" cy="73116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Conceptual Design Review of the Magnet Circuits for the </a:t>
            </a:r>
            <a:r>
              <a:rPr lang="en-GB" dirty="0" smtClean="0"/>
              <a:t>HL-LHC</a:t>
            </a:r>
          </a:p>
          <a:p>
            <a:r>
              <a:rPr lang="en-GB" dirty="0"/>
              <a:t>21-23 March 2016</a:t>
            </a:r>
          </a:p>
          <a:p>
            <a:r>
              <a:rPr lang="en-GB" dirty="0"/>
              <a:t>CERN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17631"/>
              </p:ext>
            </p:extLst>
          </p:nvPr>
        </p:nvGraphicFramePr>
        <p:xfrm>
          <a:off x="882650" y="1555830"/>
          <a:ext cx="7886700" cy="4875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610351"/>
            <a:ext cx="2057400" cy="365125"/>
          </a:xfrm>
        </p:spPr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57950" y="1190625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Cable</a:t>
            </a:r>
            <a:endParaRPr lang="en-GB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585265" y="1186498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/>
              <a:t>Busbar</a:t>
            </a:r>
            <a:endParaRPr lang="en-GB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765197" y="881898"/>
            <a:ext cx="2121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Bus technology</a:t>
            </a:r>
            <a:endParaRPr lang="en-GB" sz="2400" b="1" i="1" dirty="0">
              <a:solidFill>
                <a:schemeClr val="bg2">
                  <a:lumMod val="2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4" name="Group 13"/>
          <p:cNvGrpSpPr/>
          <p:nvPr/>
        </p:nvGrpSpPr>
        <p:grpSpPr>
          <a:xfrm rot="16200000">
            <a:off x="-1204149" y="3624303"/>
            <a:ext cx="3567126" cy="708840"/>
            <a:chOff x="61681" y="2718021"/>
            <a:chExt cx="2714143" cy="708840"/>
          </a:xfrm>
        </p:grpSpPr>
        <p:sp>
          <p:nvSpPr>
            <p:cNvPr id="11" name="TextBox 10"/>
            <p:cNvSpPr txBox="1"/>
            <p:nvPr/>
          </p:nvSpPr>
          <p:spPr>
            <a:xfrm>
              <a:off x="2081529" y="3057529"/>
              <a:ext cx="694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/>
                <a:t>Internal</a:t>
              </a:r>
              <a:endParaRPr lang="en-GB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681" y="3053398"/>
              <a:ext cx="7233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/>
                <a:t>External</a:t>
              </a:r>
              <a:endParaRPr lang="en-GB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95530" y="2718021"/>
              <a:ext cx="9000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2400" b="1" i="1">
                  <a:solidFill>
                    <a:schemeClr val="bg2">
                      <a:lumMod val="2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r>
                <a:rPr lang="en-GB" dirty="0"/>
                <a:t>Routing</a:t>
              </a:r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>
          <a:xfrm>
            <a:off x="628650" y="365127"/>
            <a:ext cx="7886700" cy="4425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Bus technology towards </a:t>
            </a:r>
            <a:r>
              <a:rPr lang="en-GB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Routing</a:t>
            </a:r>
            <a:endParaRPr lang="en-GB" sz="3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3725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0" t="5173" r="22437" b="3769"/>
          <a:stretch>
            <a:fillRect/>
          </a:stretch>
        </p:blipFill>
        <p:spPr bwMode="auto">
          <a:xfrm>
            <a:off x="4283968" y="2780928"/>
            <a:ext cx="2412000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Inner </a:t>
            </a:r>
            <a:r>
              <a:rPr lang="en-GB" dirty="0" smtClean="0"/>
              <a:t>Triplet </a:t>
            </a:r>
            <a:r>
              <a:rPr lang="en-GB" dirty="0" err="1" smtClean="0"/>
              <a:t>Busbars</a:t>
            </a:r>
            <a:r>
              <a:rPr lang="en-GB" dirty="0" smtClean="0"/>
              <a:t> Integration </a:t>
            </a:r>
            <a:r>
              <a:rPr lang="en-GB" u="sng" dirty="0" smtClean="0"/>
              <a:t>Proposal</a:t>
            </a:r>
            <a:br>
              <a:rPr lang="en-GB" u="sng" dirty="0" smtClean="0"/>
            </a:br>
            <a:r>
              <a:rPr lang="en-GB" sz="1800" b="0" dirty="0" smtClean="0"/>
              <a:t>(until a 18kA cable is developed and proven)</a:t>
            </a:r>
            <a:endParaRPr lang="en-GB" sz="18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96454"/>
            <a:ext cx="4175760" cy="39319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2035" y="5728374"/>
            <a:ext cx="1633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Courtesy of </a:t>
            </a:r>
            <a:r>
              <a:rPr lang="en-GB" sz="1000"/>
              <a:t>Cedric </a:t>
            </a:r>
            <a:r>
              <a:rPr lang="en-GB" sz="1000" smtClean="0"/>
              <a:t>Eymin</a:t>
            </a:r>
            <a:endParaRPr lang="en-GB" sz="1000" dirty="0"/>
          </a:p>
        </p:txBody>
      </p:sp>
      <p:grpSp>
        <p:nvGrpSpPr>
          <p:cNvPr id="9" name="Group 8"/>
          <p:cNvGrpSpPr/>
          <p:nvPr/>
        </p:nvGrpSpPr>
        <p:grpSpPr>
          <a:xfrm>
            <a:off x="3784068" y="5304103"/>
            <a:ext cx="1799896" cy="591902"/>
            <a:chOff x="5508104" y="4594329"/>
            <a:chExt cx="1799896" cy="59190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08104" y="4638679"/>
              <a:ext cx="1067442" cy="180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08104" y="4892309"/>
              <a:ext cx="1069200" cy="19287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840000" y="4594329"/>
              <a:ext cx="4680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>
                  <a:solidFill>
                    <a:schemeClr val="tx2"/>
                  </a:solidFill>
                </a:rPr>
                <a:t>18kA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40000" y="4909232"/>
              <a:ext cx="4680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>
                  <a:solidFill>
                    <a:schemeClr val="tx2"/>
                  </a:solidFill>
                </a:rPr>
                <a:t>18kA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rot="2273485" flipH="1" flipV="1">
            <a:off x="2181690" y="5056847"/>
            <a:ext cx="1484989" cy="773048"/>
            <a:chOff x="1524000" y="1523999"/>
            <a:chExt cx="6096000" cy="3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6" name="Shape 35"/>
            <p:cNvSpPr/>
            <p:nvPr/>
          </p:nvSpPr>
          <p:spPr>
            <a:xfrm>
              <a:off x="1524000" y="1523999"/>
              <a:ext cx="6096000" cy="3810000"/>
            </a:xfrm>
            <a:prstGeom prst="swooshArrow">
              <a:avLst>
                <a:gd name="adj1" fmla="val 25000"/>
                <a:gd name="adj2" fmla="val 25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37" name="Freeform 36"/>
            <p:cNvSpPr/>
            <p:nvPr/>
          </p:nvSpPr>
          <p:spPr>
            <a:xfrm>
              <a:off x="3962400" y="2522219"/>
              <a:ext cx="2438400" cy="2811780"/>
            </a:xfrm>
            <a:custGeom>
              <a:avLst/>
              <a:gdLst>
                <a:gd name="connsiteX0" fmla="*/ 406408 w 2438400"/>
                <a:gd name="connsiteY0" fmla="*/ 0 h 2811780"/>
                <a:gd name="connsiteX1" fmla="*/ 2438400 w 2438400"/>
                <a:gd name="connsiteY1" fmla="*/ 0 h 2811780"/>
                <a:gd name="connsiteX2" fmla="*/ 2438400 w 2438400"/>
                <a:gd name="connsiteY2" fmla="*/ 0 h 2811780"/>
                <a:gd name="connsiteX3" fmla="*/ 2438400 w 2438400"/>
                <a:gd name="connsiteY3" fmla="*/ 2405372 h 2811780"/>
                <a:gd name="connsiteX4" fmla="*/ 2031992 w 2438400"/>
                <a:gd name="connsiteY4" fmla="*/ 2811780 h 2811780"/>
                <a:gd name="connsiteX5" fmla="*/ 0 w 2438400"/>
                <a:gd name="connsiteY5" fmla="*/ 2811780 h 2811780"/>
                <a:gd name="connsiteX6" fmla="*/ 0 w 2438400"/>
                <a:gd name="connsiteY6" fmla="*/ 2811780 h 2811780"/>
                <a:gd name="connsiteX7" fmla="*/ 0 w 2438400"/>
                <a:gd name="connsiteY7" fmla="*/ 406408 h 2811780"/>
                <a:gd name="connsiteX8" fmla="*/ 406408 w 2438400"/>
                <a:gd name="connsiteY8" fmla="*/ 0 h 281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2811780">
                  <a:moveTo>
                    <a:pt x="406408" y="0"/>
                  </a:moveTo>
                  <a:lnTo>
                    <a:pt x="2438400" y="0"/>
                  </a:lnTo>
                  <a:lnTo>
                    <a:pt x="2438400" y="0"/>
                  </a:lnTo>
                  <a:lnTo>
                    <a:pt x="2438400" y="2405372"/>
                  </a:lnTo>
                  <a:cubicBezTo>
                    <a:pt x="2438400" y="2629825"/>
                    <a:pt x="2256445" y="2811780"/>
                    <a:pt x="2031992" y="2811780"/>
                  </a:cubicBezTo>
                  <a:lnTo>
                    <a:pt x="0" y="2811780"/>
                  </a:lnTo>
                  <a:lnTo>
                    <a:pt x="0" y="2811780"/>
                  </a:lnTo>
                  <a:lnTo>
                    <a:pt x="0" y="406408"/>
                  </a:lnTo>
                  <a:cubicBezTo>
                    <a:pt x="0" y="181955"/>
                    <a:pt x="181955" y="0"/>
                    <a:pt x="406408" y="0"/>
                  </a:cubicBez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9033" tIns="119033" rIns="358064" bIns="119033" numCol="1" spcCol="1270" anchor="t" anchorCtr="0">
              <a:noAutofit/>
            </a:bodyPr>
            <a:lstStyle/>
            <a:p>
              <a:pPr lvl="0" algn="r" defTabSz="2844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400" kern="120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353517" y="1268760"/>
            <a:ext cx="3523386" cy="1576042"/>
            <a:chOff x="2353517" y="935346"/>
            <a:chExt cx="3523386" cy="1576042"/>
          </a:xfrm>
        </p:grpSpPr>
        <p:grpSp>
          <p:nvGrpSpPr>
            <p:cNvPr id="16" name="Group 15"/>
            <p:cNvGrpSpPr/>
            <p:nvPr/>
          </p:nvGrpSpPr>
          <p:grpSpPr>
            <a:xfrm>
              <a:off x="3858617" y="935346"/>
              <a:ext cx="1788801" cy="504056"/>
              <a:chOff x="5506346" y="5456622"/>
              <a:chExt cx="1788801" cy="504056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08104" y="5472566"/>
                <a:ext cx="1069200" cy="188682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06346" y="5714972"/>
                <a:ext cx="1069200" cy="188682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6827147" y="5456622"/>
                <a:ext cx="46800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</a:t>
                </a:r>
                <a:r>
                  <a:rPr lang="en-GB" sz="12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kA</a:t>
                </a:r>
                <a:endPara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744995" y="5683679"/>
                <a:ext cx="55015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200" b="1" dirty="0" smtClean="0">
                    <a:solidFill>
                      <a:srgbClr val="FFC000"/>
                    </a:solidFill>
                  </a:rPr>
                  <a:t>200A</a:t>
                </a:r>
                <a:endParaRPr lang="en-GB" sz="1200" b="1" dirty="0">
                  <a:solidFill>
                    <a:srgbClr val="FFC000"/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3858617" y="1439037"/>
              <a:ext cx="1798846" cy="276999"/>
              <a:chOff x="5506346" y="5803708"/>
              <a:chExt cx="1798846" cy="276999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06346" y="5810931"/>
                <a:ext cx="1069200" cy="192875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6840000" y="5803708"/>
                <a:ext cx="46519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2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2kA</a:t>
                </a:r>
                <a:endParaRPr lang="en-GB" sz="12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3858617" y="1727069"/>
              <a:ext cx="1807854" cy="276999"/>
              <a:chOff x="5506346" y="6032321"/>
              <a:chExt cx="1807854" cy="276999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06346" y="6070595"/>
                <a:ext cx="1069200" cy="180296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6764048" y="6032321"/>
                <a:ext cx="55015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1200" b="1" dirty="0" smtClean="0">
                    <a:solidFill>
                      <a:schemeClr val="accent3"/>
                    </a:solidFill>
                  </a:rPr>
                  <a:t>200A</a:t>
                </a:r>
                <a:endParaRPr lang="en-GB" sz="1200" b="1" dirty="0">
                  <a:solidFill>
                    <a:schemeClr val="accent3"/>
                  </a:solidFill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3858617" y="2004068"/>
              <a:ext cx="2018286" cy="369332"/>
              <a:chOff x="5506346" y="6248345"/>
              <a:chExt cx="2018286" cy="369332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06346" y="6317680"/>
                <a:ext cx="1069200" cy="188682"/>
              </a:xfrm>
              <a:prstGeom prst="rect">
                <a:avLst/>
              </a:prstGeom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6759679" y="6248345"/>
                <a:ext cx="7649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>
                    <a:solidFill>
                      <a:srgbClr val="2AA82A"/>
                    </a:solidFill>
                  </a:rPr>
                  <a:t>2.8kA,</a:t>
                </a:r>
              </a:p>
              <a:p>
                <a:r>
                  <a:rPr lang="en-GB" sz="600" b="1" dirty="0" smtClean="0">
                    <a:solidFill>
                      <a:srgbClr val="2AA82A"/>
                    </a:solidFill>
                  </a:rPr>
                  <a:t>12Hz fast decay</a:t>
                </a:r>
                <a:endParaRPr lang="en-GB" sz="600" b="1" dirty="0">
                  <a:solidFill>
                    <a:srgbClr val="2AA82A"/>
                  </a:solidFill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rot="18593008" flipH="1">
              <a:off x="2118094" y="1382370"/>
              <a:ext cx="1484989" cy="773048"/>
              <a:chOff x="1524000" y="1523999"/>
              <a:chExt cx="6096000" cy="3810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Shape 32"/>
              <p:cNvSpPr/>
              <p:nvPr/>
            </p:nvSpPr>
            <p:spPr>
              <a:xfrm>
                <a:off x="1524000" y="1523999"/>
                <a:ext cx="6096000" cy="3810000"/>
              </a:xfrm>
              <a:prstGeom prst="swooshArrow">
                <a:avLst>
                  <a:gd name="adj1" fmla="val 25000"/>
                  <a:gd name="adj2" fmla="val 25000"/>
                </a:avLst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34" name="Freeform 33"/>
              <p:cNvSpPr/>
              <p:nvPr/>
            </p:nvSpPr>
            <p:spPr>
              <a:xfrm>
                <a:off x="3962400" y="2522219"/>
                <a:ext cx="2438400" cy="2811780"/>
              </a:xfrm>
              <a:custGeom>
                <a:avLst/>
                <a:gdLst>
                  <a:gd name="connsiteX0" fmla="*/ 406408 w 2438400"/>
                  <a:gd name="connsiteY0" fmla="*/ 0 h 2811780"/>
                  <a:gd name="connsiteX1" fmla="*/ 2438400 w 2438400"/>
                  <a:gd name="connsiteY1" fmla="*/ 0 h 2811780"/>
                  <a:gd name="connsiteX2" fmla="*/ 2438400 w 2438400"/>
                  <a:gd name="connsiteY2" fmla="*/ 0 h 2811780"/>
                  <a:gd name="connsiteX3" fmla="*/ 2438400 w 2438400"/>
                  <a:gd name="connsiteY3" fmla="*/ 2405372 h 2811780"/>
                  <a:gd name="connsiteX4" fmla="*/ 2031992 w 2438400"/>
                  <a:gd name="connsiteY4" fmla="*/ 2811780 h 2811780"/>
                  <a:gd name="connsiteX5" fmla="*/ 0 w 2438400"/>
                  <a:gd name="connsiteY5" fmla="*/ 2811780 h 2811780"/>
                  <a:gd name="connsiteX6" fmla="*/ 0 w 2438400"/>
                  <a:gd name="connsiteY6" fmla="*/ 2811780 h 2811780"/>
                  <a:gd name="connsiteX7" fmla="*/ 0 w 2438400"/>
                  <a:gd name="connsiteY7" fmla="*/ 406408 h 2811780"/>
                  <a:gd name="connsiteX8" fmla="*/ 406408 w 2438400"/>
                  <a:gd name="connsiteY8" fmla="*/ 0 h 281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8400" h="2811780">
                    <a:moveTo>
                      <a:pt x="406408" y="0"/>
                    </a:moveTo>
                    <a:lnTo>
                      <a:pt x="2438400" y="0"/>
                    </a:lnTo>
                    <a:lnTo>
                      <a:pt x="2438400" y="0"/>
                    </a:lnTo>
                    <a:lnTo>
                      <a:pt x="2438400" y="2405372"/>
                    </a:lnTo>
                    <a:cubicBezTo>
                      <a:pt x="2438400" y="2629825"/>
                      <a:pt x="2256445" y="2811780"/>
                      <a:pt x="2031992" y="2811780"/>
                    </a:cubicBezTo>
                    <a:lnTo>
                      <a:pt x="0" y="2811780"/>
                    </a:lnTo>
                    <a:lnTo>
                      <a:pt x="0" y="2811780"/>
                    </a:lnTo>
                    <a:lnTo>
                      <a:pt x="0" y="406408"/>
                    </a:lnTo>
                    <a:cubicBezTo>
                      <a:pt x="0" y="181955"/>
                      <a:pt x="181955" y="0"/>
                      <a:pt x="406408" y="0"/>
                    </a:cubicBez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19033" tIns="119033" rIns="358064" bIns="119033" numCol="1" spcCol="1270" anchor="t" anchorCtr="0">
                <a:noAutofit/>
              </a:bodyPr>
              <a:lstStyle/>
              <a:p>
                <a:pPr lvl="0" algn="r" defTabSz="2844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6400" kern="1200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 rot="20543243">
              <a:off x="2353517" y="946393"/>
              <a:ext cx="171093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External </a:t>
              </a:r>
              <a:r>
                <a:rPr lang="en-GB" sz="1400" i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busbars</a:t>
              </a:r>
              <a:endPara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  <a:p>
              <a:pPr algn="ctr"/>
              <a:r>
                <a:rPr lang="en-GB" sz="110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(round cable type)</a:t>
              </a:r>
              <a:endParaRPr lang="en-GB" sz="1100" i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7672189" y="996311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Splices</a:t>
            </a:r>
            <a:endParaRPr lang="en-GB" i="1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393198"/>
              </p:ext>
            </p:extLst>
          </p:nvPr>
        </p:nvGraphicFramePr>
        <p:xfrm>
          <a:off x="7485261" y="1375714"/>
          <a:ext cx="1202635" cy="22111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698579"/>
                <a:gridCol w="504056"/>
              </a:tblGrid>
              <a:tr h="27639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+</a:t>
                      </a:r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13</a:t>
                      </a:r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+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11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endParaRPr lang="en-GB" sz="1000" dirty="0" smtClean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24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36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18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Rectangle 43"/>
          <p:cNvSpPr/>
          <p:nvPr/>
        </p:nvSpPr>
        <p:spPr>
          <a:xfrm>
            <a:off x="7566442" y="1447722"/>
            <a:ext cx="192244" cy="9612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7566442" y="1715438"/>
            <a:ext cx="192244" cy="9612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7740352" y="2000250"/>
            <a:ext cx="192244" cy="9612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743638" y="2295340"/>
            <a:ext cx="192244" cy="9612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7743638" y="2580228"/>
            <a:ext cx="192244" cy="96122"/>
          </a:xfrm>
          <a:prstGeom prst="rect">
            <a:avLst/>
          </a:prstGeom>
          <a:solidFill>
            <a:srgbClr val="FFC000"/>
          </a:solidFill>
          <a:ln>
            <a:solidFill>
              <a:srgbClr val="FFE07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7743638" y="2855768"/>
            <a:ext cx="192244" cy="96122"/>
          </a:xfrm>
          <a:prstGeom prst="rect">
            <a:avLst/>
          </a:prstGeom>
          <a:solidFill>
            <a:schemeClr val="accent6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7743638" y="3133369"/>
            <a:ext cx="192244" cy="96122"/>
          </a:xfrm>
          <a:prstGeom prst="rect">
            <a:avLst/>
          </a:prstGeom>
          <a:solidFill>
            <a:schemeClr val="accent3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7740352" y="3418652"/>
            <a:ext cx="192244" cy="96122"/>
          </a:xfrm>
          <a:prstGeom prst="rect">
            <a:avLst/>
          </a:prstGeom>
          <a:solidFill>
            <a:srgbClr val="2AA82A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7919588" y="1450747"/>
            <a:ext cx="192244" cy="96122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919588" y="1718463"/>
            <a:ext cx="192244" cy="96122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8172400" y="3607163"/>
            <a:ext cx="866728" cy="2616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 b="1">
                <a:solidFill>
                  <a:srgbClr val="C00000"/>
                </a:solidFill>
              </a:defRPr>
            </a:lvl1pPr>
          </a:lstStyle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Total 108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 rot="7858529" flipH="1" flipV="1">
            <a:off x="3722685" y="3767306"/>
            <a:ext cx="1573372" cy="648448"/>
            <a:chOff x="1524000" y="1523999"/>
            <a:chExt cx="6096000" cy="3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2" name="Shape 61"/>
            <p:cNvSpPr/>
            <p:nvPr/>
          </p:nvSpPr>
          <p:spPr>
            <a:xfrm>
              <a:off x="1524000" y="1523999"/>
              <a:ext cx="6096000" cy="3810000"/>
            </a:xfrm>
            <a:prstGeom prst="swooshArrow">
              <a:avLst>
                <a:gd name="adj1" fmla="val 25000"/>
                <a:gd name="adj2" fmla="val 25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3" name="Freeform 62"/>
            <p:cNvSpPr/>
            <p:nvPr/>
          </p:nvSpPr>
          <p:spPr>
            <a:xfrm>
              <a:off x="3962400" y="2522219"/>
              <a:ext cx="2438400" cy="2811780"/>
            </a:xfrm>
            <a:custGeom>
              <a:avLst/>
              <a:gdLst>
                <a:gd name="connsiteX0" fmla="*/ 406408 w 2438400"/>
                <a:gd name="connsiteY0" fmla="*/ 0 h 2811780"/>
                <a:gd name="connsiteX1" fmla="*/ 2438400 w 2438400"/>
                <a:gd name="connsiteY1" fmla="*/ 0 h 2811780"/>
                <a:gd name="connsiteX2" fmla="*/ 2438400 w 2438400"/>
                <a:gd name="connsiteY2" fmla="*/ 0 h 2811780"/>
                <a:gd name="connsiteX3" fmla="*/ 2438400 w 2438400"/>
                <a:gd name="connsiteY3" fmla="*/ 2405372 h 2811780"/>
                <a:gd name="connsiteX4" fmla="*/ 2031992 w 2438400"/>
                <a:gd name="connsiteY4" fmla="*/ 2811780 h 2811780"/>
                <a:gd name="connsiteX5" fmla="*/ 0 w 2438400"/>
                <a:gd name="connsiteY5" fmla="*/ 2811780 h 2811780"/>
                <a:gd name="connsiteX6" fmla="*/ 0 w 2438400"/>
                <a:gd name="connsiteY6" fmla="*/ 2811780 h 2811780"/>
                <a:gd name="connsiteX7" fmla="*/ 0 w 2438400"/>
                <a:gd name="connsiteY7" fmla="*/ 406408 h 2811780"/>
                <a:gd name="connsiteX8" fmla="*/ 406408 w 2438400"/>
                <a:gd name="connsiteY8" fmla="*/ 0 h 281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2811780">
                  <a:moveTo>
                    <a:pt x="406408" y="0"/>
                  </a:moveTo>
                  <a:lnTo>
                    <a:pt x="2438400" y="0"/>
                  </a:lnTo>
                  <a:lnTo>
                    <a:pt x="2438400" y="0"/>
                  </a:lnTo>
                  <a:lnTo>
                    <a:pt x="2438400" y="2405372"/>
                  </a:lnTo>
                  <a:cubicBezTo>
                    <a:pt x="2438400" y="2629825"/>
                    <a:pt x="2256445" y="2811780"/>
                    <a:pt x="2031992" y="2811780"/>
                  </a:cubicBezTo>
                  <a:lnTo>
                    <a:pt x="0" y="2811780"/>
                  </a:lnTo>
                  <a:lnTo>
                    <a:pt x="0" y="2811780"/>
                  </a:lnTo>
                  <a:lnTo>
                    <a:pt x="0" y="406408"/>
                  </a:lnTo>
                  <a:cubicBezTo>
                    <a:pt x="0" y="181955"/>
                    <a:pt x="181955" y="0"/>
                    <a:pt x="406408" y="0"/>
                  </a:cubicBez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9033" tIns="119033" rIns="358064" bIns="119033" numCol="1" spcCol="1270" anchor="t" anchorCtr="0">
              <a:noAutofit/>
            </a:bodyPr>
            <a:lstStyle/>
            <a:p>
              <a:pPr lvl="0" algn="r" defTabSz="2844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400" kern="1200"/>
            </a:p>
          </p:txBody>
        </p:sp>
      </p:grpSp>
      <p:grpSp>
        <p:nvGrpSpPr>
          <p:cNvPr id="64" name="Group 63"/>
          <p:cNvGrpSpPr/>
          <p:nvPr/>
        </p:nvGrpSpPr>
        <p:grpSpPr>
          <a:xfrm rot="9056268" flipH="1" flipV="1">
            <a:off x="3957578" y="3784726"/>
            <a:ext cx="2359096" cy="648448"/>
            <a:chOff x="1524000" y="1523999"/>
            <a:chExt cx="6096000" cy="3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5" name="Shape 64"/>
            <p:cNvSpPr/>
            <p:nvPr/>
          </p:nvSpPr>
          <p:spPr>
            <a:xfrm>
              <a:off x="1524000" y="1523999"/>
              <a:ext cx="6096000" cy="3810000"/>
            </a:xfrm>
            <a:prstGeom prst="swooshArrow">
              <a:avLst>
                <a:gd name="adj1" fmla="val 25000"/>
                <a:gd name="adj2" fmla="val 25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66" name="Freeform 65"/>
            <p:cNvSpPr/>
            <p:nvPr/>
          </p:nvSpPr>
          <p:spPr>
            <a:xfrm>
              <a:off x="3962400" y="2522219"/>
              <a:ext cx="2438400" cy="2811780"/>
            </a:xfrm>
            <a:custGeom>
              <a:avLst/>
              <a:gdLst>
                <a:gd name="connsiteX0" fmla="*/ 406408 w 2438400"/>
                <a:gd name="connsiteY0" fmla="*/ 0 h 2811780"/>
                <a:gd name="connsiteX1" fmla="*/ 2438400 w 2438400"/>
                <a:gd name="connsiteY1" fmla="*/ 0 h 2811780"/>
                <a:gd name="connsiteX2" fmla="*/ 2438400 w 2438400"/>
                <a:gd name="connsiteY2" fmla="*/ 0 h 2811780"/>
                <a:gd name="connsiteX3" fmla="*/ 2438400 w 2438400"/>
                <a:gd name="connsiteY3" fmla="*/ 2405372 h 2811780"/>
                <a:gd name="connsiteX4" fmla="*/ 2031992 w 2438400"/>
                <a:gd name="connsiteY4" fmla="*/ 2811780 h 2811780"/>
                <a:gd name="connsiteX5" fmla="*/ 0 w 2438400"/>
                <a:gd name="connsiteY5" fmla="*/ 2811780 h 2811780"/>
                <a:gd name="connsiteX6" fmla="*/ 0 w 2438400"/>
                <a:gd name="connsiteY6" fmla="*/ 2811780 h 2811780"/>
                <a:gd name="connsiteX7" fmla="*/ 0 w 2438400"/>
                <a:gd name="connsiteY7" fmla="*/ 406408 h 2811780"/>
                <a:gd name="connsiteX8" fmla="*/ 406408 w 2438400"/>
                <a:gd name="connsiteY8" fmla="*/ 0 h 281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8400" h="2811780">
                  <a:moveTo>
                    <a:pt x="406408" y="0"/>
                  </a:moveTo>
                  <a:lnTo>
                    <a:pt x="2438400" y="0"/>
                  </a:lnTo>
                  <a:lnTo>
                    <a:pt x="2438400" y="0"/>
                  </a:lnTo>
                  <a:lnTo>
                    <a:pt x="2438400" y="2405372"/>
                  </a:lnTo>
                  <a:cubicBezTo>
                    <a:pt x="2438400" y="2629825"/>
                    <a:pt x="2256445" y="2811780"/>
                    <a:pt x="2031992" y="2811780"/>
                  </a:cubicBezTo>
                  <a:lnTo>
                    <a:pt x="0" y="2811780"/>
                  </a:lnTo>
                  <a:lnTo>
                    <a:pt x="0" y="2811780"/>
                  </a:lnTo>
                  <a:lnTo>
                    <a:pt x="0" y="406408"/>
                  </a:lnTo>
                  <a:cubicBezTo>
                    <a:pt x="0" y="181955"/>
                    <a:pt x="181955" y="0"/>
                    <a:pt x="406408" y="0"/>
                  </a:cubicBez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9033" tIns="119033" rIns="358064" bIns="119033" numCol="1" spcCol="1270" anchor="t" anchorCtr="0">
              <a:noAutofit/>
            </a:bodyPr>
            <a:lstStyle/>
            <a:p>
              <a:pPr lvl="0" algn="r" defTabSz="2844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400" kern="1200"/>
            </a:p>
          </p:txBody>
        </p:sp>
      </p:grpSp>
      <p:sp>
        <p:nvSpPr>
          <p:cNvPr id="39" name="TextBox 38"/>
          <p:cNvSpPr txBox="1"/>
          <p:nvPr/>
        </p:nvSpPr>
        <p:spPr>
          <a:xfrm rot="20543243">
            <a:off x="2786599" y="4913672"/>
            <a:ext cx="244795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Internal </a:t>
            </a:r>
            <a:r>
              <a:rPr lang="en-GB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busbars</a:t>
            </a:r>
            <a:endParaRPr lang="en-GB" sz="1400" i="1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sz="1100" i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(stabilized Rutherford cable)</a:t>
            </a:r>
            <a:endParaRPr lang="en-GB" sz="11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74" name="Curved Connector 73"/>
          <p:cNvCxnSpPr/>
          <p:nvPr/>
        </p:nvCxnSpPr>
        <p:spPr>
          <a:xfrm>
            <a:off x="5634956" y="1924687"/>
            <a:ext cx="483894" cy="1404000"/>
          </a:xfrm>
          <a:prstGeom prst="curvedConnector2">
            <a:avLst/>
          </a:prstGeom>
          <a:ln>
            <a:solidFill>
              <a:schemeClr val="accent6">
                <a:lumMod val="75000"/>
              </a:schemeClr>
            </a:solidFill>
            <a:tailEnd type="triangle" w="med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 rot="4408013">
            <a:off x="5529315" y="2352703"/>
            <a:ext cx="11400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accent4"/>
                </a:solidFill>
              </a:rPr>
              <a:t>In Q2 </a:t>
            </a:r>
            <a:r>
              <a:rPr lang="en-GB" sz="900" smtClean="0">
                <a:solidFill>
                  <a:schemeClr val="accent4"/>
                </a:solidFill>
              </a:rPr>
              <a:t>cold masses</a:t>
            </a:r>
            <a:endParaRPr lang="en-GB" sz="9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3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8" grpId="0"/>
      <p:bldP spid="39" grpId="0"/>
      <p:bldP spid="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ontent Placeholder 188"/>
          <p:cNvSpPr>
            <a:spLocks noGrp="1"/>
          </p:cNvSpPr>
          <p:nvPr>
            <p:ph idx="1"/>
          </p:nvPr>
        </p:nvSpPr>
        <p:spPr>
          <a:xfrm>
            <a:off x="926669" y="4293096"/>
            <a:ext cx="7893803" cy="1207157"/>
          </a:xfrm>
        </p:spPr>
        <p:txBody>
          <a:bodyPr>
            <a:normAutofit/>
          </a:bodyPr>
          <a:lstStyle/>
          <a:p>
            <a:pPr>
              <a:tabLst>
                <a:tab pos="5921375" algn="l"/>
              </a:tabLst>
            </a:pPr>
            <a:r>
              <a:rPr lang="en-GB" sz="140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</a:rPr>
              <a:t>Saving </a:t>
            </a:r>
            <a:r>
              <a:rPr lang="en-GB" sz="140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</a:rPr>
              <a:t>set of 2 </a:t>
            </a:r>
            <a:r>
              <a:rPr lang="en-GB" sz="1400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r>
              <a:rPr lang="en-GB" sz="140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</a:rPr>
              <a:t> for Q2A-Q2 with associated current </a:t>
            </a:r>
            <a:r>
              <a:rPr lang="en-GB" sz="140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</a:rPr>
              <a:t>leads	</a:t>
            </a:r>
            <a:r>
              <a:rPr lang="en-GB" sz="1800" b="1" dirty="0" smtClean="0">
                <a:ln w="0"/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r>
              <a:rPr lang="en-GB" sz="1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1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</a:rPr>
              <a:t>integration</a:t>
            </a:r>
            <a:endParaRPr lang="en-GB" sz="1400" dirty="0">
              <a:ln w="0"/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tabLst>
                <a:tab pos="5921375" algn="l"/>
              </a:tabLst>
            </a:pPr>
            <a:r>
              <a:rPr lang="en-GB" sz="140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</a:rPr>
              <a:t>Saving 9 </a:t>
            </a:r>
            <a:r>
              <a:rPr lang="en-GB" sz="140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</a:rPr>
              <a:t>splices on 18kA </a:t>
            </a:r>
            <a:r>
              <a:rPr lang="en-GB" sz="140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</a:rPr>
              <a:t>circuit</a:t>
            </a:r>
            <a:r>
              <a:rPr lang="en-GB" sz="1800" b="1" dirty="0">
                <a:ln w="0"/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1800" b="1" dirty="0" smtClean="0">
                <a:ln w="0"/>
                <a:solidFill>
                  <a:srgbClr val="00B050"/>
                </a:solidFill>
                <a:sym typeface="Wingdings" panose="05000000000000000000" pitchFamily="2" charset="2"/>
              </a:rPr>
              <a:t>	</a:t>
            </a:r>
            <a:r>
              <a:rPr lang="en-GB" sz="1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GB" sz="1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</a:rPr>
              <a:t>installation </a:t>
            </a:r>
            <a:endParaRPr lang="en-GB" sz="1400" dirty="0">
              <a:ln w="0"/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40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Additional one 200A lead with 2 splices for the Q2B and Q3 trim</a:t>
            </a:r>
          </a:p>
          <a:p>
            <a:pPr marL="0" indent="0" algn="ctr">
              <a:buNone/>
            </a:pPr>
            <a:r>
              <a:rPr lang="en-GB" sz="1800" b="1" dirty="0" smtClean="0">
                <a:ln w="0"/>
                <a:solidFill>
                  <a:schemeClr val="accent6"/>
                </a:solidFill>
                <a:sym typeface="Wingdings" panose="05000000000000000000" pitchFamily="2" charset="2"/>
              </a:rPr>
              <a:t></a:t>
            </a:r>
            <a:r>
              <a:rPr lang="en-GB" sz="18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101 </a:t>
            </a:r>
            <a:r>
              <a:rPr lang="en-GB" sz="18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splices in total</a:t>
            </a:r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84" t="30582" r="7652" b="34466"/>
          <a:stretch/>
        </p:blipFill>
        <p:spPr>
          <a:xfrm>
            <a:off x="-61200" y="2001600"/>
            <a:ext cx="9313200" cy="228596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403648" y="692696"/>
            <a:ext cx="6720830" cy="1332578"/>
            <a:chOff x="1403648" y="980728"/>
            <a:chExt cx="6720830" cy="133257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3538" t="31966" r="5113" b="34851"/>
            <a:stretch/>
          </p:blipFill>
          <p:spPr>
            <a:xfrm>
              <a:off x="1403648" y="980728"/>
              <a:ext cx="6720830" cy="1332578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/>
          </p:nvSpPr>
          <p:spPr>
            <a:xfrm>
              <a:off x="1547664" y="1340768"/>
              <a:ext cx="1080120" cy="720080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16000" y="2331030"/>
            <a:ext cx="7885375" cy="1861968"/>
            <a:chOff x="216000" y="2331030"/>
            <a:chExt cx="7885375" cy="1861968"/>
          </a:xfrm>
        </p:grpSpPr>
        <p:sp>
          <p:nvSpPr>
            <p:cNvPr id="11" name="Rectangle 10"/>
            <p:cNvSpPr/>
            <p:nvPr/>
          </p:nvSpPr>
          <p:spPr>
            <a:xfrm>
              <a:off x="216000" y="3842946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70000" y="3240000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59640" y="3861048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451353" y="3292440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621818" y="3346440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800888" y="3299655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955547" y="3807048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28913" y="3815162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028540" y="3279934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028000" y="3320313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027460" y="3820897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026920" y="3861276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70000" y="3279422"/>
              <a:ext cx="72000" cy="36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028000" y="3905849"/>
              <a:ext cx="72000" cy="36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621905" y="3306422"/>
              <a:ext cx="7200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E07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028071" y="2600912"/>
              <a:ext cx="7200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E07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555784" y="2331030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555784" y="2367030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556324" y="2394967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556324" y="2430967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27761" y="2433368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927761" y="2469368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928301" y="2497305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928301" y="2533305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026920" y="2436167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026920" y="2472167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027460" y="250010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027460" y="253610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026380" y="2355447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026920" y="23833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026920" y="24193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8025840" y="36863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025840" y="37223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026380" y="3750321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026380" y="3786321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711010" y="37007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11010" y="37367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711550" y="3764721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711550" y="3800721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020272" y="2700000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020280" y="2718000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020272" y="274874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020280" y="276674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020272" y="2793321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020280" y="2811321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020264" y="283127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020272" y="284927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7020256" y="287780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7020264" y="289580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020272" y="292433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020280" y="294233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7020248" y="297436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7020256" y="299236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020240" y="3017992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020248" y="3035992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020272" y="3063530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020280" y="3081530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029367" y="269409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029375" y="271209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8029367" y="274284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029375" y="276084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8029367" y="278741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029375" y="280541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8029359" y="282537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8029367" y="284337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8029351" y="287190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8029359" y="288990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8029367" y="291843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8029375" y="293643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029343" y="2968464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8029351" y="2986464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029335" y="3012089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029343" y="3030089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8029367" y="305762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8029375" y="307562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8029375" y="3959491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8026920" y="3980776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8025840" y="3366127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8028295" y="4016364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8025840" y="4037649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8028295" y="4072941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025840" y="4094226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8029375" y="4128788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026920" y="4150073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5231368" y="3960000"/>
              <a:ext cx="72000" cy="36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4139952" y="3978000"/>
              <a:ext cx="72000" cy="36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928301" y="4014000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928301" y="4042800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533081" y="4077798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533081" y="4106598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1221774" y="4135398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1221774" y="4164198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16000" y="4159073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7" name="Rectangle 106"/>
          <p:cNvSpPr/>
          <p:nvPr/>
        </p:nvSpPr>
        <p:spPr>
          <a:xfrm>
            <a:off x="2621905" y="3826800"/>
            <a:ext cx="72000" cy="3600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/>
          <p:cNvSpPr/>
          <p:nvPr/>
        </p:nvSpPr>
        <p:spPr>
          <a:xfrm>
            <a:off x="2621905" y="3863615"/>
            <a:ext cx="72000" cy="3600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3955547" y="3871295"/>
            <a:ext cx="72000" cy="3600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5228913" y="3861886"/>
            <a:ext cx="72000" cy="3600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6856837" y="3827073"/>
            <a:ext cx="72000" cy="3600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6856837" y="3863888"/>
            <a:ext cx="72000" cy="36000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Rectangle 184"/>
          <p:cNvSpPr/>
          <p:nvPr/>
        </p:nvSpPr>
        <p:spPr>
          <a:xfrm>
            <a:off x="4074840" y="3258000"/>
            <a:ext cx="72000" cy="36000"/>
          </a:xfrm>
          <a:prstGeom prst="rect">
            <a:avLst/>
          </a:prstGeom>
          <a:solidFill>
            <a:srgbClr val="FFC000"/>
          </a:solidFill>
          <a:ln>
            <a:solidFill>
              <a:srgbClr val="FFE07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Rectangle 185"/>
          <p:cNvSpPr/>
          <p:nvPr/>
        </p:nvSpPr>
        <p:spPr>
          <a:xfrm>
            <a:off x="8028384" y="2564904"/>
            <a:ext cx="72000" cy="36000"/>
          </a:xfrm>
          <a:prstGeom prst="rect">
            <a:avLst/>
          </a:prstGeom>
          <a:solidFill>
            <a:srgbClr val="FFC000"/>
          </a:solidFill>
          <a:ln>
            <a:solidFill>
              <a:srgbClr val="FFE07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6000" y="5655905"/>
            <a:ext cx="616040" cy="56445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91" name="Picture 3" descr="C:\Documents and Settings\hprin\Local Settings\Temporary Internet Files\Content.IE5\FVVGIGTV\MC90043316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544" y="4437112"/>
            <a:ext cx="612000" cy="612000"/>
          </a:xfrm>
          <a:prstGeom prst="rect">
            <a:avLst/>
          </a:prstGeom>
          <a:noFill/>
        </p:spPr>
      </p:pic>
      <p:sp>
        <p:nvSpPr>
          <p:cNvPr id="192" name="Content Placeholder 188"/>
          <p:cNvSpPr txBox="1">
            <a:spLocks/>
          </p:cNvSpPr>
          <p:nvPr/>
        </p:nvSpPr>
        <p:spPr>
          <a:xfrm>
            <a:off x="926669" y="5733256"/>
            <a:ext cx="7893803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18kA </a:t>
            </a:r>
            <a:r>
              <a:rPr lang="en-GB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bubars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integration in D1 and Corrector Package </a:t>
            </a:r>
            <a:r>
              <a:rPr lang="en-GB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masses</a:t>
            </a:r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Corrector package connection side 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8" name="Title 18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Inner Triplet </a:t>
            </a:r>
            <a:r>
              <a:rPr lang="en-GB" sz="2400" u="sng" dirty="0" smtClean="0"/>
              <a:t>Alternate</a:t>
            </a:r>
            <a:r>
              <a:rPr lang="en-GB" sz="2400" dirty="0" smtClean="0"/>
              <a:t> Electrical Scheme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1555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6712"/>
            <a:ext cx="8434800" cy="4906963"/>
          </a:xfrm>
        </p:spPr>
        <p:txBody>
          <a:bodyPr>
            <a:normAutofit/>
          </a:bodyPr>
          <a:lstStyle/>
          <a:p>
            <a:r>
              <a:rPr lang="en-GB" sz="1600" b="1" dirty="0" smtClean="0"/>
              <a:t>Internal/External integration</a:t>
            </a:r>
            <a:r>
              <a:rPr lang="en-GB" sz="1600" dirty="0" smtClean="0"/>
              <a:t> were compared</a:t>
            </a:r>
          </a:p>
          <a:p>
            <a:r>
              <a:rPr lang="en-GB" sz="1600" b="1" dirty="0" smtClean="0"/>
              <a:t>Cable/</a:t>
            </a:r>
            <a:r>
              <a:rPr lang="en-GB" sz="1600" b="1" dirty="0" err="1" smtClean="0"/>
              <a:t>Busbars</a:t>
            </a:r>
            <a:r>
              <a:rPr lang="en-GB" sz="1600" b="1" dirty="0" smtClean="0"/>
              <a:t> technologies </a:t>
            </a:r>
            <a:r>
              <a:rPr lang="en-GB" sz="1600" dirty="0" smtClean="0"/>
              <a:t>were compared</a:t>
            </a:r>
          </a:p>
          <a:p>
            <a:r>
              <a:rPr lang="en-GB" sz="1600" b="1" dirty="0" smtClean="0"/>
              <a:t>Integration</a:t>
            </a:r>
            <a:r>
              <a:rPr lang="en-GB" sz="1600" dirty="0" smtClean="0"/>
              <a:t> solution proposed as </a:t>
            </a:r>
            <a:r>
              <a:rPr lang="en-GB" sz="1600" b="1" dirty="0" smtClean="0"/>
              <a:t>“best compromise”</a:t>
            </a:r>
            <a:r>
              <a:rPr lang="en-GB" sz="1600" dirty="0" smtClean="0"/>
              <a:t>:</a:t>
            </a:r>
          </a:p>
          <a:p>
            <a:pPr marL="717550" lvl="1" indent="-260350"/>
            <a:r>
              <a:rPr lang="en-GB" sz="1600" dirty="0" smtClean="0"/>
              <a:t>For high current : Rutherford cable stabilized </a:t>
            </a:r>
            <a:r>
              <a:rPr lang="en-GB" sz="1600" dirty="0" err="1" smtClean="0"/>
              <a:t>busbars</a:t>
            </a:r>
            <a:r>
              <a:rPr lang="en-GB" sz="1600" dirty="0" smtClean="0"/>
              <a:t> routed through the cold masses as long as an appropriate 18kA cable has been developed</a:t>
            </a:r>
          </a:p>
          <a:p>
            <a:pPr lvl="1"/>
            <a:r>
              <a:rPr lang="en-GB" sz="1600" dirty="0" smtClean="0"/>
              <a:t>For lower current : external cables routed in a dedicated line on top of the cold masses [2kA cable to be developed]</a:t>
            </a:r>
          </a:p>
          <a:p>
            <a:r>
              <a:rPr lang="en-GB" sz="1600" b="1" dirty="0" smtClean="0"/>
              <a:t>Alternate circuit design eases the </a:t>
            </a:r>
            <a:r>
              <a:rPr lang="en-GB" sz="1600" b="1" dirty="0" err="1" smtClean="0"/>
              <a:t>busbars</a:t>
            </a:r>
            <a:r>
              <a:rPr lang="en-GB" sz="1600" b="1" dirty="0" smtClean="0"/>
              <a:t> integration</a:t>
            </a:r>
          </a:p>
          <a:p>
            <a:r>
              <a:rPr lang="en-GB" sz="1600" b="1" dirty="0" smtClean="0"/>
              <a:t>Splices</a:t>
            </a:r>
            <a:r>
              <a:rPr lang="en-GB" sz="1600" dirty="0" smtClean="0"/>
              <a:t> quantity varies from 96 to 176. </a:t>
            </a:r>
            <a:r>
              <a:rPr lang="en-GB" sz="1600" b="1" dirty="0" smtClean="0"/>
              <a:t>101 to 108 </a:t>
            </a:r>
            <a:r>
              <a:rPr lang="en-GB" sz="1600" dirty="0" smtClean="0"/>
              <a:t>could be achieved depending on the retained scheme</a:t>
            </a:r>
          </a:p>
          <a:p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Cold masses design including the </a:t>
            </a:r>
            <a:r>
              <a:rPr lang="en-GB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integration will start in the coming weeks</a:t>
            </a:r>
          </a:p>
          <a:p>
            <a:r>
              <a:rPr lang="en-GB" sz="1600" dirty="0" smtClean="0">
                <a:solidFill>
                  <a:schemeClr val="accent3"/>
                </a:solidFill>
              </a:rPr>
              <a:t>To be studied: Integration of 18 kA </a:t>
            </a:r>
            <a:r>
              <a:rPr lang="en-GB" sz="1600" dirty="0" err="1" smtClean="0">
                <a:solidFill>
                  <a:schemeClr val="accent3"/>
                </a:solidFill>
              </a:rPr>
              <a:t>busbars</a:t>
            </a:r>
            <a:r>
              <a:rPr lang="en-GB" sz="1600" dirty="0" smtClean="0">
                <a:solidFill>
                  <a:schemeClr val="accent3"/>
                </a:solidFill>
              </a:rPr>
              <a:t> in the D1 and CP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84" t="32500" r="7652" b="34470"/>
          <a:stretch/>
        </p:blipFill>
        <p:spPr>
          <a:xfrm>
            <a:off x="-36512" y="4149080"/>
            <a:ext cx="9313200" cy="216024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2000" y="44624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Inner Triplet String </a:t>
            </a:r>
            <a:r>
              <a:rPr lang="en-GB" sz="2400" dirty="0" err="1" smtClean="0"/>
              <a:t>Busbars</a:t>
            </a:r>
            <a:r>
              <a:rPr lang="en-GB" sz="2400" dirty="0" smtClean="0"/>
              <a:t> Integration Summary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877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403648" y="468000"/>
            <a:ext cx="6720830" cy="1332578"/>
            <a:chOff x="1403648" y="980728"/>
            <a:chExt cx="6720830" cy="13325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3538" t="31966" r="5113" b="34851"/>
            <a:stretch/>
          </p:blipFill>
          <p:spPr>
            <a:xfrm>
              <a:off x="1403648" y="980728"/>
              <a:ext cx="6720830" cy="1332578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/>
          </p:nvSpPr>
          <p:spPr>
            <a:xfrm>
              <a:off x="3491880" y="1340768"/>
              <a:ext cx="214908" cy="720080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dirty="0" smtClean="0"/>
              <a:t>D2 Separation Dipole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" y="1800578"/>
            <a:ext cx="8641080" cy="2895600"/>
          </a:xfrm>
          <a:prstGeom prst="rect">
            <a:avLst/>
          </a:prstGeom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821645"/>
              </p:ext>
            </p:extLst>
          </p:nvPr>
        </p:nvGraphicFramePr>
        <p:xfrm>
          <a:off x="107503" y="4557856"/>
          <a:ext cx="8939297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3"/>
                <a:gridCol w="3065492"/>
                <a:gridCol w="3065492"/>
              </a:tblGrid>
              <a:tr h="15481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ym typeface="Wingdings" panose="05000000000000000000" pitchFamily="2" charset="2"/>
                        </a:rPr>
                        <a:t> Pro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ym typeface="Wingdings" panose="05000000000000000000" pitchFamily="2" charset="2"/>
                        </a:rPr>
                        <a:t> Cons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S1: All</a:t>
                      </a:r>
                      <a:r>
                        <a:rPr lang="en-GB" sz="1100" baseline="0" dirty="0" smtClean="0"/>
                        <a:t> connected on the QQS side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 smtClean="0"/>
                        <a:t>Minimise the 12kA </a:t>
                      </a:r>
                      <a:r>
                        <a:rPr lang="en-GB" sz="1000" dirty="0" err="1" smtClean="0"/>
                        <a:t>busbars</a:t>
                      </a:r>
                      <a:r>
                        <a:rPr lang="en-GB" sz="1000" baseline="0" dirty="0" smtClean="0"/>
                        <a:t> routing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 smtClean="0"/>
                        <a:t>MBRD connections not accessible except by dismantling</a:t>
                      </a:r>
                      <a:r>
                        <a:rPr lang="en-GB" sz="1000" baseline="0" dirty="0" smtClean="0"/>
                        <a:t> the cold mass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aseline="0" dirty="0" smtClean="0"/>
                        <a:t>Larger longitudinal gap required between MBRD and MCBRDA</a:t>
                      </a:r>
                      <a:endParaRPr lang="en-GB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S2: Orbit corr. </a:t>
                      </a:r>
                      <a:r>
                        <a:rPr lang="en-GB" sz="1100" baseline="0" dirty="0" smtClean="0"/>
                        <a:t>connected from QQS side</a:t>
                      </a:r>
                      <a:endParaRPr lang="en-GB" sz="1100" dirty="0" smtClean="0"/>
                    </a:p>
                    <a:p>
                      <a:r>
                        <a:rPr lang="en-GB" sz="1100" dirty="0" smtClean="0"/>
                        <a:t>       MBRD connected from opposite side</a:t>
                      </a:r>
                    </a:p>
                    <a:p>
                      <a:r>
                        <a:rPr lang="en-GB" sz="1100" dirty="0" smtClean="0"/>
                        <a:t>       MBRD </a:t>
                      </a:r>
                      <a:r>
                        <a:rPr lang="en-GB" sz="1100" dirty="0" err="1" smtClean="0"/>
                        <a:t>busbars</a:t>
                      </a:r>
                      <a:r>
                        <a:rPr lang="en-GB" sz="1100" baseline="0" dirty="0" smtClean="0"/>
                        <a:t> internal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 smtClean="0"/>
                        <a:t>Connections accessibility for 2 out </a:t>
                      </a:r>
                      <a:r>
                        <a:rPr lang="en-GB" sz="1000" smtClean="0"/>
                        <a:t>3 mag</a:t>
                      </a:r>
                      <a:r>
                        <a:rPr lang="en-GB" sz="1000" dirty="0" smtClean="0"/>
                        <a:t>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 smtClean="0"/>
                        <a:t>Longer 12kA routing</a:t>
                      </a:r>
                      <a:r>
                        <a:rPr lang="en-GB" sz="1000" baseline="0" dirty="0" smtClean="0"/>
                        <a:t> inside magnetic field environment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baseline="0" dirty="0" smtClean="0"/>
                        <a:t>Expansion loops capacity</a:t>
                      </a:r>
                      <a:endParaRPr lang="en-GB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S2: Orbit corr. </a:t>
                      </a:r>
                      <a:r>
                        <a:rPr lang="en-GB" sz="1100" baseline="0" smtClean="0"/>
                        <a:t>connected from </a:t>
                      </a:r>
                      <a:r>
                        <a:rPr lang="en-GB" sz="1100" baseline="0" dirty="0" smtClean="0"/>
                        <a:t>QQS side</a:t>
                      </a:r>
                      <a:endParaRPr lang="en-GB" sz="1100" dirty="0" smtClean="0"/>
                    </a:p>
                    <a:p>
                      <a:r>
                        <a:rPr lang="en-GB" sz="1100" smtClean="0"/>
                        <a:t>       MBRD connected from </a:t>
                      </a:r>
                      <a:r>
                        <a:rPr lang="en-GB" sz="1100" dirty="0" smtClean="0"/>
                        <a:t>opposite side</a:t>
                      </a:r>
                    </a:p>
                    <a:p>
                      <a:r>
                        <a:rPr lang="en-GB" sz="1100" smtClean="0"/>
                        <a:t>       MBRD </a:t>
                      </a:r>
                      <a:r>
                        <a:rPr lang="en-GB" sz="1100" dirty="0" err="1" smtClean="0"/>
                        <a:t>busbars</a:t>
                      </a:r>
                      <a:r>
                        <a:rPr lang="en-GB" sz="1100" baseline="0" dirty="0" smtClean="0"/>
                        <a:t> external</a:t>
                      </a:r>
                      <a:endParaRPr lang="en-GB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 smtClean="0"/>
                        <a:t>Connections accessibility for 2 out </a:t>
                      </a:r>
                      <a:r>
                        <a:rPr lang="en-GB" sz="1000" smtClean="0"/>
                        <a:t>3 mag</a:t>
                      </a:r>
                      <a:r>
                        <a:rPr lang="en-GB" sz="1000" dirty="0" smtClean="0"/>
                        <a:t>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 smtClean="0"/>
                        <a:t>12kA routing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baseline="0" smtClean="0"/>
                        <a:t>outside magnetic field environment</a:t>
                      </a:r>
                      <a:endParaRPr lang="en-GB" sz="1000" baseline="0" dirty="0" smtClean="0"/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baseline="0" dirty="0" smtClean="0"/>
                        <a:t>12kA splices easier accessibility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 smtClean="0"/>
                        <a:t>12kA cable to be developed or </a:t>
                      </a:r>
                      <a:r>
                        <a:rPr lang="en-GB" sz="1000" dirty="0" err="1" smtClean="0"/>
                        <a:t>busbars</a:t>
                      </a:r>
                      <a:r>
                        <a:rPr lang="en-GB" sz="1000" dirty="0" smtClean="0"/>
                        <a:t> integration</a:t>
                      </a:r>
                      <a:r>
                        <a:rPr lang="en-GB" sz="1000" baseline="0" dirty="0" smtClean="0"/>
                        <a:t> to be studied carefully</a:t>
                      </a:r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Freeform 31"/>
          <p:cNvSpPr/>
          <p:nvPr/>
        </p:nvSpPr>
        <p:spPr>
          <a:xfrm>
            <a:off x="2510240" y="4221088"/>
            <a:ext cx="5733649" cy="175413"/>
          </a:xfrm>
          <a:custGeom>
            <a:avLst/>
            <a:gdLst>
              <a:gd name="connsiteX0" fmla="*/ 6059558 w 6059558"/>
              <a:gd name="connsiteY0" fmla="*/ 200475 h 205238"/>
              <a:gd name="connsiteX1" fmla="*/ 430283 w 6059558"/>
              <a:gd name="connsiteY1" fmla="*/ 205238 h 205238"/>
              <a:gd name="connsiteX2" fmla="*/ 392183 w 6059558"/>
              <a:gd name="connsiteY2" fmla="*/ 19500 h 205238"/>
              <a:gd name="connsiteX3" fmla="*/ 439808 w 6059558"/>
              <a:gd name="connsiteY3" fmla="*/ 14738 h 205238"/>
              <a:gd name="connsiteX0" fmla="*/ 6100274 w 6100274"/>
              <a:gd name="connsiteY0" fmla="*/ 190032 h 194795"/>
              <a:gd name="connsiteX1" fmla="*/ 470999 w 6100274"/>
              <a:gd name="connsiteY1" fmla="*/ 194795 h 194795"/>
              <a:gd name="connsiteX2" fmla="*/ 321478 w 6100274"/>
              <a:gd name="connsiteY2" fmla="*/ 42395 h 194795"/>
              <a:gd name="connsiteX3" fmla="*/ 480524 w 6100274"/>
              <a:gd name="connsiteY3" fmla="*/ 4295 h 194795"/>
              <a:gd name="connsiteX0" fmla="*/ 6100274 w 6100274"/>
              <a:gd name="connsiteY0" fmla="*/ 190032 h 194795"/>
              <a:gd name="connsiteX1" fmla="*/ 470999 w 6100274"/>
              <a:gd name="connsiteY1" fmla="*/ 194795 h 194795"/>
              <a:gd name="connsiteX2" fmla="*/ 321478 w 6100274"/>
              <a:gd name="connsiteY2" fmla="*/ 42395 h 194795"/>
              <a:gd name="connsiteX3" fmla="*/ 480524 w 6100274"/>
              <a:gd name="connsiteY3" fmla="*/ 4295 h 194795"/>
              <a:gd name="connsiteX0" fmla="*/ 5820579 w 5820579"/>
              <a:gd name="connsiteY0" fmla="*/ 190032 h 194795"/>
              <a:gd name="connsiteX1" fmla="*/ 191304 w 5820579"/>
              <a:gd name="connsiteY1" fmla="*/ 194795 h 194795"/>
              <a:gd name="connsiteX2" fmla="*/ 41783 w 5820579"/>
              <a:gd name="connsiteY2" fmla="*/ 42395 h 194795"/>
              <a:gd name="connsiteX3" fmla="*/ 200829 w 5820579"/>
              <a:gd name="connsiteY3" fmla="*/ 4295 h 194795"/>
              <a:gd name="connsiteX0" fmla="*/ 5823371 w 5823371"/>
              <a:gd name="connsiteY0" fmla="*/ 188543 h 188543"/>
              <a:gd name="connsiteX1" fmla="*/ 189251 w 5823371"/>
              <a:gd name="connsiteY1" fmla="*/ 79006 h 188543"/>
              <a:gd name="connsiteX2" fmla="*/ 44575 w 5823371"/>
              <a:gd name="connsiteY2" fmla="*/ 40906 h 188543"/>
              <a:gd name="connsiteX3" fmla="*/ 203621 w 5823371"/>
              <a:gd name="connsiteY3" fmla="*/ 2806 h 188543"/>
              <a:gd name="connsiteX0" fmla="*/ 6114220 w 6114220"/>
              <a:gd name="connsiteY0" fmla="*/ 102818 h 102818"/>
              <a:gd name="connsiteX1" fmla="*/ 470411 w 6114220"/>
              <a:gd name="connsiteY1" fmla="*/ 79006 h 102818"/>
              <a:gd name="connsiteX2" fmla="*/ 325735 w 6114220"/>
              <a:gd name="connsiteY2" fmla="*/ 40906 h 102818"/>
              <a:gd name="connsiteX3" fmla="*/ 484781 w 6114220"/>
              <a:gd name="connsiteY3" fmla="*/ 2806 h 102818"/>
              <a:gd name="connsiteX0" fmla="*/ 5788963 w 5788963"/>
              <a:gd name="connsiteY0" fmla="*/ 102818 h 102818"/>
              <a:gd name="connsiteX1" fmla="*/ 145154 w 5788963"/>
              <a:gd name="connsiteY1" fmla="*/ 79006 h 102818"/>
              <a:gd name="connsiteX2" fmla="*/ 478 w 5788963"/>
              <a:gd name="connsiteY2" fmla="*/ 40906 h 102818"/>
              <a:gd name="connsiteX3" fmla="*/ 159524 w 5788963"/>
              <a:gd name="connsiteY3" fmla="*/ 2806 h 102818"/>
              <a:gd name="connsiteX0" fmla="*/ 5788734 w 5788734"/>
              <a:gd name="connsiteY0" fmla="*/ 196330 h 196330"/>
              <a:gd name="connsiteX1" fmla="*/ 144925 w 5788734"/>
              <a:gd name="connsiteY1" fmla="*/ 172518 h 196330"/>
              <a:gd name="connsiteX2" fmla="*/ 249 w 5788734"/>
              <a:gd name="connsiteY2" fmla="*/ 134418 h 196330"/>
              <a:gd name="connsiteX3" fmla="*/ 110851 w 5788734"/>
              <a:gd name="connsiteY3" fmla="*/ 1068 h 196330"/>
              <a:gd name="connsiteX0" fmla="*/ 6112130 w 6112130"/>
              <a:gd name="connsiteY0" fmla="*/ 196703 h 196703"/>
              <a:gd name="connsiteX1" fmla="*/ 468321 w 6112130"/>
              <a:gd name="connsiteY1" fmla="*/ 172891 h 196703"/>
              <a:gd name="connsiteX2" fmla="*/ 323645 w 6112130"/>
              <a:gd name="connsiteY2" fmla="*/ 101454 h 196703"/>
              <a:gd name="connsiteX3" fmla="*/ 434247 w 6112130"/>
              <a:gd name="connsiteY3" fmla="*/ 1441 h 196703"/>
              <a:gd name="connsiteX0" fmla="*/ 5789658 w 5789658"/>
              <a:gd name="connsiteY0" fmla="*/ 196703 h 196703"/>
              <a:gd name="connsiteX1" fmla="*/ 145849 w 5789658"/>
              <a:gd name="connsiteY1" fmla="*/ 172891 h 196703"/>
              <a:gd name="connsiteX2" fmla="*/ 1173 w 5789658"/>
              <a:gd name="connsiteY2" fmla="*/ 101454 h 196703"/>
              <a:gd name="connsiteX3" fmla="*/ 111775 w 5789658"/>
              <a:gd name="connsiteY3" fmla="*/ 1441 h 196703"/>
              <a:gd name="connsiteX0" fmla="*/ 6122531 w 6122531"/>
              <a:gd name="connsiteY0" fmla="*/ 164953 h 172891"/>
              <a:gd name="connsiteX1" fmla="*/ 469033 w 6122531"/>
              <a:gd name="connsiteY1" fmla="*/ 172891 h 172891"/>
              <a:gd name="connsiteX2" fmla="*/ 324357 w 6122531"/>
              <a:gd name="connsiteY2" fmla="*/ 101454 h 172891"/>
              <a:gd name="connsiteX3" fmla="*/ 434959 w 6122531"/>
              <a:gd name="connsiteY3" fmla="*/ 1441 h 172891"/>
              <a:gd name="connsiteX0" fmla="*/ 6169580 w 6169580"/>
              <a:gd name="connsiteY0" fmla="*/ 189869 h 197807"/>
              <a:gd name="connsiteX1" fmla="*/ 516082 w 6169580"/>
              <a:gd name="connsiteY1" fmla="*/ 197807 h 197807"/>
              <a:gd name="connsiteX2" fmla="*/ 255140 w 6169580"/>
              <a:gd name="connsiteY2" fmla="*/ 12070 h 197807"/>
              <a:gd name="connsiteX3" fmla="*/ 482008 w 6169580"/>
              <a:gd name="connsiteY3" fmla="*/ 26357 h 197807"/>
              <a:gd name="connsiteX0" fmla="*/ 6135694 w 6135694"/>
              <a:gd name="connsiteY0" fmla="*/ 167475 h 175413"/>
              <a:gd name="connsiteX1" fmla="*/ 482196 w 6135694"/>
              <a:gd name="connsiteY1" fmla="*/ 175413 h 175413"/>
              <a:gd name="connsiteX2" fmla="*/ 303610 w 6135694"/>
              <a:gd name="connsiteY2" fmla="*/ 42064 h 175413"/>
              <a:gd name="connsiteX3" fmla="*/ 448122 w 6135694"/>
              <a:gd name="connsiteY3" fmla="*/ 3963 h 175413"/>
              <a:gd name="connsiteX0" fmla="*/ 5832269 w 5832269"/>
              <a:gd name="connsiteY0" fmla="*/ 167475 h 175413"/>
              <a:gd name="connsiteX1" fmla="*/ 178771 w 5832269"/>
              <a:gd name="connsiteY1" fmla="*/ 175413 h 175413"/>
              <a:gd name="connsiteX2" fmla="*/ 185 w 5832269"/>
              <a:gd name="connsiteY2" fmla="*/ 42064 h 175413"/>
              <a:gd name="connsiteX3" fmla="*/ 144697 w 5832269"/>
              <a:gd name="connsiteY3" fmla="*/ 3963 h 175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2269" h="175413">
                <a:moveTo>
                  <a:pt x="5832269" y="167475"/>
                </a:moveTo>
                <a:lnTo>
                  <a:pt x="178771" y="175413"/>
                </a:lnTo>
                <a:cubicBezTo>
                  <a:pt x="14160" y="141811"/>
                  <a:pt x="5864" y="70639"/>
                  <a:pt x="185" y="42064"/>
                </a:cubicBezTo>
                <a:cubicBezTo>
                  <a:pt x="-5494" y="13489"/>
                  <a:pt x="121678" y="-9531"/>
                  <a:pt x="144697" y="3963"/>
                </a:cubicBezTo>
              </a:path>
            </a:pathLst>
          </a:custGeom>
          <a:ln cmpd="dbl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3" descr="C:\Users\hprin\AppData\Local\Microsoft\Windows\Temporary Internet Files\Content.IE5\XJ00IJT6\MC90043475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1345">
            <a:off x="160479" y="1790981"/>
            <a:ext cx="1075590" cy="1044606"/>
          </a:xfrm>
          <a:prstGeom prst="rect">
            <a:avLst/>
          </a:prstGeom>
          <a:noFill/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44"/>
          <p:cNvSpPr/>
          <p:nvPr/>
        </p:nvSpPr>
        <p:spPr>
          <a:xfrm rot="20004405">
            <a:off x="161665" y="2644160"/>
            <a:ext cx="1843774" cy="92333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b="1" dirty="0" smtClean="0">
                <a:ln/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Integration</a:t>
            </a:r>
          </a:p>
          <a:p>
            <a:pPr algn="ctr"/>
            <a:r>
              <a:rPr lang="en-US" b="1" cap="none" spc="0" dirty="0" smtClean="0">
                <a:ln/>
                <a:solidFill>
                  <a:schemeClr val="accent4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Exception due</a:t>
            </a:r>
          </a:p>
          <a:p>
            <a:pPr algn="ctr"/>
            <a:r>
              <a:rPr lang="en-US" b="1" cap="none" spc="0" dirty="0" smtClean="0">
                <a:ln/>
                <a:solidFill>
                  <a:schemeClr val="accent4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b="1" cap="none" spc="0" smtClean="0">
                <a:ln/>
                <a:solidFill>
                  <a:schemeClr val="accent4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collimators</a:t>
            </a:r>
            <a:endParaRPr lang="en-US" b="1" cap="none" spc="0" dirty="0">
              <a:ln/>
              <a:solidFill>
                <a:schemeClr val="accent4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092280" y="4221088"/>
            <a:ext cx="1934068" cy="504056"/>
            <a:chOff x="7092280" y="4221088"/>
            <a:chExt cx="1934068" cy="504056"/>
          </a:xfrm>
        </p:grpSpPr>
        <p:sp>
          <p:nvSpPr>
            <p:cNvPr id="22" name="Right Arrow 21"/>
            <p:cNvSpPr/>
            <p:nvPr/>
          </p:nvSpPr>
          <p:spPr>
            <a:xfrm rot="1837980">
              <a:off x="8261210" y="4309668"/>
              <a:ext cx="387130" cy="144016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7092280" y="4221088"/>
              <a:ext cx="1934068" cy="504056"/>
              <a:chOff x="7092280" y="4221088"/>
              <a:chExt cx="1934068" cy="50405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8028000" y="4221088"/>
                <a:ext cx="216024" cy="0"/>
              </a:xfrm>
              <a:prstGeom prst="line">
                <a:avLst/>
              </a:prstGeom>
              <a:ln cmpd="dbl"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7092280" y="4293096"/>
                <a:ext cx="1152128" cy="0"/>
              </a:xfrm>
              <a:prstGeom prst="line">
                <a:avLst/>
              </a:prstGeom>
              <a:ln cmpd="dbl"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ctangle 45"/>
              <p:cNvSpPr/>
              <p:nvPr/>
            </p:nvSpPr>
            <p:spPr>
              <a:xfrm>
                <a:off x="8056210" y="4448145"/>
                <a:ext cx="970138" cy="27699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algn="ctr"/>
                <a:r>
                  <a:rPr lang="en-US" sz="1200" b="1" dirty="0">
                    <a:ln/>
                    <a:solidFill>
                      <a:schemeClr val="accent4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</a:t>
                </a:r>
                <a:r>
                  <a:rPr lang="en-US" sz="1200" b="1" cap="none" spc="0" dirty="0" smtClean="0">
                    <a:ln/>
                    <a:solidFill>
                      <a:schemeClr val="accent4"/>
                    </a:solidFill>
                    <a:effectLst/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 the link</a:t>
                </a:r>
                <a:endParaRPr lang="en-US" sz="1200" b="1" cap="none" spc="0" dirty="0">
                  <a:ln/>
                  <a:solidFill>
                    <a:schemeClr val="accent4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3140" y="1774433"/>
            <a:ext cx="6629400" cy="9829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23237" t="65895"/>
          <a:stretch/>
        </p:blipFill>
        <p:spPr>
          <a:xfrm>
            <a:off x="2259300" y="2708920"/>
            <a:ext cx="6633180" cy="98753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6588864" y="1754678"/>
            <a:ext cx="107273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b="1" cap="none" spc="0" dirty="0" smtClean="0">
                <a:ln/>
                <a:solidFill>
                  <a:schemeClr val="accent6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4x430A</a:t>
            </a:r>
            <a:endParaRPr lang="en-US" b="1" cap="none" spc="0" dirty="0">
              <a:ln/>
              <a:solidFill>
                <a:schemeClr val="accent6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056899" y="1769883"/>
            <a:ext cx="77777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b="1" cap="none" spc="0" dirty="0" smtClean="0">
                <a:ln/>
                <a:solidFill>
                  <a:schemeClr val="accent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12kA</a:t>
            </a:r>
            <a:endParaRPr lang="en-US" b="1" cap="none" spc="0" dirty="0">
              <a:ln/>
              <a:solidFill>
                <a:schemeClr val="accent3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6163683" y="2204864"/>
            <a:ext cx="2087848" cy="0"/>
          </a:xfrm>
          <a:prstGeom prst="line">
            <a:avLst/>
          </a:prstGeom>
          <a:ln cmpd="dbl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627784" y="3140968"/>
            <a:ext cx="5623747" cy="0"/>
          </a:xfrm>
          <a:prstGeom prst="line">
            <a:avLst/>
          </a:prstGeom>
          <a:ln cmpd="dbl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7092280" y="3212976"/>
            <a:ext cx="1934068" cy="504056"/>
            <a:chOff x="7092280" y="4221088"/>
            <a:chExt cx="1934068" cy="504056"/>
          </a:xfrm>
        </p:grpSpPr>
        <p:sp>
          <p:nvSpPr>
            <p:cNvPr id="52" name="Right Arrow 51"/>
            <p:cNvSpPr/>
            <p:nvPr/>
          </p:nvSpPr>
          <p:spPr>
            <a:xfrm rot="1837980">
              <a:off x="8261210" y="4309668"/>
              <a:ext cx="387130" cy="144016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7092280" y="4221088"/>
              <a:ext cx="1934068" cy="504056"/>
              <a:chOff x="7092280" y="4221088"/>
              <a:chExt cx="1934068" cy="504056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8028000" y="4221088"/>
                <a:ext cx="216024" cy="0"/>
              </a:xfrm>
              <a:prstGeom prst="line">
                <a:avLst/>
              </a:prstGeom>
              <a:ln cmpd="dbl"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7092280" y="4293096"/>
                <a:ext cx="1152128" cy="0"/>
              </a:xfrm>
              <a:prstGeom prst="line">
                <a:avLst/>
              </a:prstGeom>
              <a:ln cmpd="dbl"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Rectangle 55"/>
              <p:cNvSpPr/>
              <p:nvPr/>
            </p:nvSpPr>
            <p:spPr>
              <a:xfrm>
                <a:off x="8056210" y="4448145"/>
                <a:ext cx="970138" cy="27699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algn="ctr"/>
                <a:r>
                  <a:rPr lang="en-US" sz="1200" b="1" dirty="0">
                    <a:ln/>
                    <a:solidFill>
                      <a:schemeClr val="accent4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</a:t>
                </a:r>
                <a:r>
                  <a:rPr lang="en-US" sz="1200" b="1" cap="none" spc="0" dirty="0" smtClean="0">
                    <a:ln/>
                    <a:solidFill>
                      <a:schemeClr val="accent4"/>
                    </a:solidFill>
                    <a:effectLst/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 the link</a:t>
                </a:r>
                <a:endParaRPr lang="en-US" sz="1200" b="1" cap="none" spc="0" dirty="0">
                  <a:ln/>
                  <a:solidFill>
                    <a:schemeClr val="accent4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7092280" y="2276872"/>
            <a:ext cx="1934068" cy="504056"/>
            <a:chOff x="7092280" y="4221088"/>
            <a:chExt cx="1934068" cy="504056"/>
          </a:xfrm>
        </p:grpSpPr>
        <p:sp>
          <p:nvSpPr>
            <p:cNvPr id="58" name="Right Arrow 57"/>
            <p:cNvSpPr/>
            <p:nvPr/>
          </p:nvSpPr>
          <p:spPr>
            <a:xfrm rot="1837980">
              <a:off x="8261210" y="4309668"/>
              <a:ext cx="387130" cy="144016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7092280" y="4221088"/>
              <a:ext cx="1934068" cy="504056"/>
              <a:chOff x="7092280" y="4221088"/>
              <a:chExt cx="1934068" cy="504056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>
                <a:off x="8028000" y="4221088"/>
                <a:ext cx="216024" cy="0"/>
              </a:xfrm>
              <a:prstGeom prst="line">
                <a:avLst/>
              </a:prstGeom>
              <a:ln cmpd="dbl"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7092280" y="4293096"/>
                <a:ext cx="1152128" cy="0"/>
              </a:xfrm>
              <a:prstGeom prst="line">
                <a:avLst/>
              </a:prstGeom>
              <a:ln cmpd="dbl"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Rectangle 61"/>
              <p:cNvSpPr/>
              <p:nvPr/>
            </p:nvSpPr>
            <p:spPr>
              <a:xfrm>
                <a:off x="8056210" y="4448145"/>
                <a:ext cx="970138" cy="276999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algn="ctr"/>
                <a:r>
                  <a:rPr lang="en-US" sz="1200" b="1" dirty="0">
                    <a:ln/>
                    <a:solidFill>
                      <a:schemeClr val="accent4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</a:t>
                </a:r>
                <a:r>
                  <a:rPr lang="en-US" sz="1200" b="1" cap="none" spc="0" dirty="0" smtClean="0">
                    <a:ln/>
                    <a:solidFill>
                      <a:schemeClr val="accent4"/>
                    </a:solidFill>
                    <a:effectLst/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 the link</a:t>
                </a:r>
                <a:endParaRPr lang="en-US" sz="1200" b="1" cap="none" spc="0" dirty="0">
                  <a:ln/>
                  <a:solidFill>
                    <a:schemeClr val="accent4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</p:grpSp>
      <p:sp>
        <p:nvSpPr>
          <p:cNvPr id="12" name="Rectangle 11"/>
          <p:cNvSpPr/>
          <p:nvPr/>
        </p:nvSpPr>
        <p:spPr>
          <a:xfrm rot="20584805">
            <a:off x="8486385" y="1772506"/>
            <a:ext cx="5613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effectLst>
                  <a:outerShdw blurRad="762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S1</a:t>
            </a:r>
            <a:endParaRPr lang="en-US" sz="2400" dirty="0">
              <a:ln w="0"/>
              <a:effectLst>
                <a:outerShdw blurRad="762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3" name="Rectangle 62"/>
          <p:cNvSpPr/>
          <p:nvPr/>
        </p:nvSpPr>
        <p:spPr>
          <a:xfrm rot="20584805">
            <a:off x="8515462" y="2708610"/>
            <a:ext cx="5613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effectLst>
                  <a:outerShdw blurRad="762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S2</a:t>
            </a:r>
            <a:endParaRPr lang="en-US" sz="2400" dirty="0">
              <a:ln w="0"/>
              <a:effectLst>
                <a:outerShdw blurRad="762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4" name="Rectangle 63"/>
          <p:cNvSpPr/>
          <p:nvPr/>
        </p:nvSpPr>
        <p:spPr>
          <a:xfrm rot="20584805">
            <a:off x="8492101" y="3716722"/>
            <a:ext cx="5613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0"/>
                <a:effectLst>
                  <a:outerShdw blurRad="762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S3</a:t>
            </a:r>
            <a:endParaRPr lang="en-US" sz="2400" dirty="0">
              <a:ln w="0"/>
              <a:effectLst>
                <a:outerShdw blurRad="76200" dist="762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124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403648" y="468000"/>
            <a:ext cx="6720830" cy="1332578"/>
            <a:chOff x="1403648" y="980728"/>
            <a:chExt cx="6720830" cy="13325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3538" t="31966" r="5113" b="34851"/>
            <a:stretch/>
          </p:blipFill>
          <p:spPr>
            <a:xfrm>
              <a:off x="1403648" y="980728"/>
              <a:ext cx="6720830" cy="1332578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/>
          </p:nvSpPr>
          <p:spPr>
            <a:xfrm>
              <a:off x="3779912" y="1340768"/>
              <a:ext cx="214908" cy="720080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dirty="0" smtClean="0"/>
              <a:t>Q4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880" y="1772816"/>
            <a:ext cx="4968240" cy="269748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2699792" y="4065666"/>
            <a:ext cx="3744416" cy="0"/>
          </a:xfrm>
          <a:prstGeom prst="line">
            <a:avLst/>
          </a:prstGeom>
          <a:ln cmpd="dbl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228184" y="3930778"/>
            <a:ext cx="226936" cy="0"/>
          </a:xfrm>
          <a:prstGeom prst="line">
            <a:avLst/>
          </a:prstGeom>
          <a:ln cmpd="dbl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74800" y="4011666"/>
            <a:ext cx="2880320" cy="0"/>
          </a:xfrm>
          <a:prstGeom prst="line">
            <a:avLst/>
          </a:prstGeom>
          <a:ln cmpd="dbl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 rot="1837980">
            <a:off x="6593111" y="4020579"/>
            <a:ext cx="387130" cy="14401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945762" y="3991642"/>
            <a:ext cx="97013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1200" b="1" dirty="0">
                <a:ln/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n-US" sz="1200" b="1" cap="none" spc="0" dirty="0" smtClean="0">
                <a:ln/>
                <a:solidFill>
                  <a:schemeClr val="accent4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the link</a:t>
            </a:r>
            <a:endParaRPr lang="en-US" sz="1200" b="1" cap="none" spc="0" dirty="0">
              <a:ln/>
              <a:solidFill>
                <a:schemeClr val="accent4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66047" y="3459162"/>
            <a:ext cx="99738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b="1" cap="none" spc="0" dirty="0" smtClean="0">
                <a:ln/>
                <a:solidFill>
                  <a:schemeClr val="accent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4.59kA</a:t>
            </a:r>
            <a:endParaRPr lang="en-US" b="1" cap="none" spc="0" dirty="0">
              <a:ln/>
              <a:solidFill>
                <a:schemeClr val="accent3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80756" y="3459162"/>
            <a:ext cx="107273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b="1" cap="none" spc="0" dirty="0" smtClean="0">
                <a:ln/>
                <a:solidFill>
                  <a:schemeClr val="accent6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4x430A</a:t>
            </a:r>
            <a:endParaRPr lang="en-US" b="1" cap="none" spc="0" dirty="0">
              <a:ln/>
              <a:solidFill>
                <a:schemeClr val="accent6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2" name="Picture 3" descr="C:\Documents and Settings\hprin\Local Settings\Temporary Internet Files\Content.IE5\FVVGIGTV\MC90043316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697067"/>
            <a:ext cx="612000" cy="612000"/>
          </a:xfrm>
          <a:prstGeom prst="rect">
            <a:avLst/>
          </a:prstGeom>
          <a:noFill/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5442946"/>
            <a:ext cx="616040" cy="564453"/>
          </a:xfrm>
          <a:prstGeom prst="rect">
            <a:avLst/>
          </a:prstGeom>
          <a:ln>
            <a:noFill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1871632" y="4694255"/>
            <a:ext cx="72186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Similar in all aspects with the configuration for existing standalone (next slide)</a:t>
            </a:r>
          </a:p>
          <a:p>
            <a:r>
              <a:rPr lang="en-GB" sz="1600" dirty="0" smtClean="0"/>
              <a:t>Exiting </a:t>
            </a:r>
            <a:r>
              <a:rPr lang="en-GB" sz="1600" dirty="0" err="1" smtClean="0"/>
              <a:t>Sc</a:t>
            </a:r>
            <a:r>
              <a:rPr lang="en-GB" sz="1600" dirty="0" smtClean="0"/>
              <a:t> cables and splicing procedures can be used (6kA and 600A)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835696" y="5586962"/>
            <a:ext cx="6958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Orbit correctors bus bars routing and integration in </a:t>
            </a:r>
            <a:r>
              <a:rPr lang="en-GB" sz="1600" smtClean="0"/>
              <a:t>the MCBYY </a:t>
            </a:r>
            <a:r>
              <a:rPr lang="en-GB" sz="1600" dirty="0" smtClean="0"/>
              <a:t>outer yoke?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950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1403648" y="468000"/>
            <a:ext cx="6720830" cy="1332578"/>
            <a:chOff x="1403648" y="980728"/>
            <a:chExt cx="6720830" cy="133257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3538" t="31966" r="5113" b="34851"/>
            <a:stretch/>
          </p:blipFill>
          <p:spPr>
            <a:xfrm>
              <a:off x="1403648" y="980728"/>
              <a:ext cx="6720830" cy="1332578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/>
          </p:nvSpPr>
          <p:spPr>
            <a:xfrm>
              <a:off x="4248000" y="1340768"/>
              <a:ext cx="214908" cy="720080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4573116" y="837071"/>
            <a:ext cx="214908" cy="72008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3" descr="C:\Documents and Settings\hprin\Local Settings\Temporary Internet Files\Content.IE5\FVVGIGTV\MC90043316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657472"/>
            <a:ext cx="612000" cy="612000"/>
          </a:xfrm>
          <a:prstGeom prst="rect">
            <a:avLst/>
          </a:prstGeom>
          <a:noFill/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408292"/>
            <a:ext cx="616040" cy="564453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dirty="0" smtClean="0"/>
              <a:t>Q5 and Q6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768" y="2272666"/>
            <a:ext cx="4899660" cy="1607820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447388" y="2149305"/>
            <a:ext cx="1604332" cy="2488444"/>
            <a:chOff x="52611" y="2836662"/>
            <a:chExt cx="2501285" cy="387968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611" y="2836662"/>
              <a:ext cx="2143125" cy="2209800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755576" y="4918030"/>
              <a:ext cx="1798320" cy="1798320"/>
              <a:chOff x="755576" y="4918030"/>
              <a:chExt cx="1798320" cy="1798320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55576" y="4918030"/>
                <a:ext cx="1798320" cy="1798320"/>
              </a:xfrm>
              <a:prstGeom prst="rect">
                <a:avLst/>
              </a:prstGeom>
            </p:spPr>
          </p:pic>
          <p:sp>
            <p:nvSpPr>
              <p:cNvPr id="17" name="Oval 16"/>
              <p:cNvSpPr/>
              <p:nvPr/>
            </p:nvSpPr>
            <p:spPr>
              <a:xfrm>
                <a:off x="1368000" y="5805264"/>
                <a:ext cx="251672" cy="251672"/>
              </a:xfrm>
              <a:prstGeom prst="ellipse">
                <a:avLst/>
              </a:prstGeom>
              <a:noFill/>
              <a:ln w="12700">
                <a:solidFill>
                  <a:srgbClr val="74B349"/>
                </a:solidFill>
              </a:ln>
              <a:effectLst>
                <a:glow rad="63500">
                  <a:srgbClr val="00B050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676322" y="5805264"/>
                <a:ext cx="251672" cy="251672"/>
              </a:xfrm>
              <a:prstGeom prst="ellipse">
                <a:avLst/>
              </a:prstGeom>
              <a:noFill/>
              <a:ln w="12700">
                <a:solidFill>
                  <a:srgbClr val="74B349"/>
                </a:solidFill>
              </a:ln>
              <a:effectLst>
                <a:glow rad="63500">
                  <a:srgbClr val="00B050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473230" y="5544000"/>
                <a:ext cx="126000" cy="126000"/>
              </a:xfrm>
              <a:prstGeom prst="ellipse">
                <a:avLst/>
              </a:prstGeom>
              <a:noFill/>
              <a:ln w="12700">
                <a:solidFill>
                  <a:srgbClr val="CC99FF"/>
                </a:solidFill>
              </a:ln>
              <a:effectLst>
                <a:glow rad="63500">
                  <a:srgbClr val="CC99FF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594800" y="5688000"/>
                <a:ext cx="126000" cy="126000"/>
              </a:xfrm>
              <a:prstGeom prst="ellipse">
                <a:avLst/>
              </a:prstGeom>
              <a:noFill/>
              <a:ln w="12700">
                <a:solidFill>
                  <a:srgbClr val="CC99FF"/>
                </a:solidFill>
              </a:ln>
              <a:effectLst>
                <a:glow rad="63500">
                  <a:srgbClr val="CC99FF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720800" y="5549300"/>
                <a:ext cx="126000" cy="126000"/>
              </a:xfrm>
              <a:prstGeom prst="ellipse">
                <a:avLst/>
              </a:prstGeom>
              <a:noFill/>
              <a:ln w="12700">
                <a:solidFill>
                  <a:srgbClr val="CC99FF"/>
                </a:solidFill>
              </a:ln>
              <a:effectLst>
                <a:glow rad="63500">
                  <a:srgbClr val="CC99FF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Right Arrow 21"/>
            <p:cNvSpPr/>
            <p:nvPr/>
          </p:nvSpPr>
          <p:spPr>
            <a:xfrm rot="3459886">
              <a:off x="746772" y="4747281"/>
              <a:ext cx="661431" cy="36781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380312" y="2191499"/>
            <a:ext cx="1556321" cy="1611904"/>
            <a:chOff x="7092280" y="3005316"/>
            <a:chExt cx="2085517" cy="216000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217" t="13460" r="26866" b="13460"/>
            <a:stretch/>
          </p:blipFill>
          <p:spPr>
            <a:xfrm>
              <a:off x="7092280" y="3005316"/>
              <a:ext cx="2085517" cy="2160000"/>
            </a:xfrm>
            <a:prstGeom prst="ellipse">
              <a:avLst/>
            </a:prstGeom>
          </p:spPr>
        </p:pic>
        <p:sp>
          <p:nvSpPr>
            <p:cNvPr id="25" name="Oval 24"/>
            <p:cNvSpPr/>
            <p:nvPr/>
          </p:nvSpPr>
          <p:spPr>
            <a:xfrm>
              <a:off x="8375405" y="4630860"/>
              <a:ext cx="576064" cy="534456"/>
            </a:xfrm>
            <a:prstGeom prst="ellipse">
              <a:avLst/>
            </a:prstGeom>
            <a:noFill/>
            <a:ln w="12700">
              <a:solidFill>
                <a:srgbClr val="74B349"/>
              </a:solidFill>
            </a:ln>
            <a:effectLst>
              <a:glow rad="63500">
                <a:srgbClr val="00B05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101167" y="3645024"/>
            <a:ext cx="2880763" cy="708501"/>
            <a:chOff x="2915373" y="5176424"/>
            <a:chExt cx="4319016" cy="106222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15373" y="5176424"/>
              <a:ext cx="4319016" cy="1062228"/>
            </a:xfrm>
            <a:prstGeom prst="rect">
              <a:avLst/>
            </a:prstGeom>
          </p:spPr>
        </p:pic>
        <p:sp>
          <p:nvSpPr>
            <p:cNvPr id="28" name="Oval 27"/>
            <p:cNvSpPr/>
            <p:nvPr/>
          </p:nvSpPr>
          <p:spPr>
            <a:xfrm>
              <a:off x="3131840" y="5607000"/>
              <a:ext cx="449936" cy="449936"/>
            </a:xfrm>
            <a:prstGeom prst="ellipse">
              <a:avLst/>
            </a:prstGeom>
            <a:noFill/>
            <a:ln w="12700">
              <a:solidFill>
                <a:srgbClr val="74B349"/>
              </a:solidFill>
            </a:ln>
            <a:effectLst>
              <a:glow rad="63500">
                <a:srgbClr val="00B05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5490216" y="5589240"/>
              <a:ext cx="449936" cy="449936"/>
            </a:xfrm>
            <a:prstGeom prst="ellipse">
              <a:avLst/>
            </a:prstGeom>
            <a:noFill/>
            <a:ln w="12700">
              <a:solidFill>
                <a:srgbClr val="74B349"/>
              </a:solidFill>
            </a:ln>
            <a:effectLst>
              <a:glow rad="63500">
                <a:srgbClr val="00B05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3888000" y="5993725"/>
              <a:ext cx="468000" cy="63211"/>
            </a:xfrm>
            <a:prstGeom prst="roundRect">
              <a:avLst/>
            </a:prstGeom>
            <a:noFill/>
            <a:ln w="12700">
              <a:solidFill>
                <a:srgbClr val="CC99FF"/>
              </a:solidFill>
            </a:ln>
            <a:effectLst>
              <a:glow rad="63500">
                <a:srgbClr val="CC99FF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228184" y="5763949"/>
              <a:ext cx="468000" cy="63211"/>
            </a:xfrm>
            <a:prstGeom prst="roundRect">
              <a:avLst/>
            </a:prstGeom>
            <a:noFill/>
            <a:ln w="12700">
              <a:solidFill>
                <a:srgbClr val="CC99FF"/>
              </a:solidFill>
            </a:ln>
            <a:effectLst>
              <a:glow rad="63500">
                <a:srgbClr val="CC99FF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228184" y="6008001"/>
              <a:ext cx="468000" cy="63211"/>
            </a:xfrm>
            <a:prstGeom prst="roundRect">
              <a:avLst/>
            </a:prstGeom>
            <a:noFill/>
            <a:ln w="12700">
              <a:solidFill>
                <a:srgbClr val="CC99FF"/>
              </a:solidFill>
            </a:ln>
            <a:effectLst>
              <a:glow rad="63500">
                <a:srgbClr val="CC99FF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59631" y="1863994"/>
            <a:ext cx="7677001" cy="47333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b="1" dirty="0" smtClean="0"/>
              <a:t>Existing </a:t>
            </a:r>
            <a:r>
              <a:rPr lang="en-GB" sz="2000" b="1" dirty="0" err="1" smtClean="0"/>
              <a:t>cryo</a:t>
            </a:r>
            <a:r>
              <a:rPr lang="en-GB" sz="2000" b="1" dirty="0" smtClean="0"/>
              <a:t>-assemblies to be modified to operate at 1.9K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Operating current increased for the quads but still compatible with the bus bars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Connection to the link: Plugs? Cryogenic distribution for the link through the jumper?</a:t>
            </a:r>
          </a:p>
          <a:p>
            <a:pPr marL="0" indent="0">
              <a:buNone/>
            </a:pPr>
            <a:r>
              <a:rPr lang="en-GB" sz="1600" dirty="0" err="1" smtClean="0"/>
              <a:t>Busbars</a:t>
            </a:r>
            <a:r>
              <a:rPr lang="en-GB" sz="1600" dirty="0" smtClean="0"/>
              <a:t> to feed the D2 installed in the present Q4 (future Q5) floating or grounded?</a:t>
            </a:r>
            <a:endParaRPr lang="en-GB" sz="1800" dirty="0" smtClean="0"/>
          </a:p>
          <a:p>
            <a:pPr marL="0" indent="0" algn="just">
              <a:buNone/>
            </a:pPr>
            <a:r>
              <a:rPr lang="en-GB" sz="1800" dirty="0" smtClean="0"/>
              <a:t> </a:t>
            </a:r>
            <a:endParaRPr lang="en-GB" sz="2000" dirty="0"/>
          </a:p>
        </p:txBody>
      </p:sp>
      <p:sp>
        <p:nvSpPr>
          <p:cNvPr id="36" name="Right Arrow 35"/>
          <p:cNvSpPr/>
          <p:nvPr/>
        </p:nvSpPr>
        <p:spPr>
          <a:xfrm rot="18000000">
            <a:off x="2973526" y="3171747"/>
            <a:ext cx="1044000" cy="22030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ight Arrow 36"/>
          <p:cNvSpPr/>
          <p:nvPr/>
        </p:nvSpPr>
        <p:spPr>
          <a:xfrm rot="18000000">
            <a:off x="4129905" y="3164439"/>
            <a:ext cx="1044000" cy="22030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urved Down Arrow 2"/>
          <p:cNvSpPr/>
          <p:nvPr/>
        </p:nvSpPr>
        <p:spPr>
          <a:xfrm rot="19430560">
            <a:off x="2132640" y="2227234"/>
            <a:ext cx="670267" cy="325491"/>
          </a:xfrm>
          <a:prstGeom prst="curvedDownArrow">
            <a:avLst>
              <a:gd name="adj1" fmla="val 13652"/>
              <a:gd name="adj2" fmla="val 26091"/>
              <a:gd name="adj3" fmla="val 16262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8" name="Curved Down Arrow 37"/>
          <p:cNvSpPr/>
          <p:nvPr/>
        </p:nvSpPr>
        <p:spPr>
          <a:xfrm rot="19430560">
            <a:off x="6907730" y="3203804"/>
            <a:ext cx="670267" cy="325491"/>
          </a:xfrm>
          <a:prstGeom prst="curvedDownArrow">
            <a:avLst>
              <a:gd name="adj1" fmla="val 13652"/>
              <a:gd name="adj2" fmla="val 26091"/>
              <a:gd name="adj3" fmla="val 16262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60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1556792"/>
            <a:ext cx="2194560" cy="18745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538" t="31966" r="5113" b="34851"/>
          <a:stretch/>
        </p:blipFill>
        <p:spPr>
          <a:xfrm>
            <a:off x="1403648" y="468000"/>
            <a:ext cx="6720830" cy="13325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dirty="0" smtClean="0"/>
              <a:t>Q10 </a:t>
            </a:r>
            <a:r>
              <a:rPr lang="en-GB" smtClean="0"/>
              <a:t>with MS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1" name="Rounded Rectangle 10"/>
          <p:cNvSpPr/>
          <p:nvPr/>
        </p:nvSpPr>
        <p:spPr>
          <a:xfrm>
            <a:off x="7020272" y="803179"/>
            <a:ext cx="214908" cy="72008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5"/>
          <p:cNvSpPr>
            <a:spLocks noGrp="1"/>
          </p:cNvSpPr>
          <p:nvPr>
            <p:ph idx="1"/>
          </p:nvPr>
        </p:nvSpPr>
        <p:spPr>
          <a:xfrm>
            <a:off x="1257475" y="3140968"/>
            <a:ext cx="7787168" cy="370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800" b="1" dirty="0" smtClean="0"/>
              <a:t>Design based on existing Q10 with MSCB integration</a:t>
            </a:r>
          </a:p>
          <a:p>
            <a:pPr marL="0" indent="0" algn="ctr">
              <a:buNone/>
            </a:pPr>
            <a:endParaRPr lang="en-GB" sz="1100" b="1" dirty="0" smtClean="0"/>
          </a:p>
          <a:p>
            <a:r>
              <a:rPr lang="en-GB" sz="1400" dirty="0" smtClean="0"/>
              <a:t>Design almost completed</a:t>
            </a:r>
          </a:p>
          <a:p>
            <a:r>
              <a:rPr lang="en-GB" sz="1400" dirty="0" smtClean="0"/>
              <a:t>6kA (MQML) and 120A (MCB) feeding bus bars integration identical to the existing ones</a:t>
            </a:r>
          </a:p>
          <a:p>
            <a:r>
              <a:rPr lang="en-GB" sz="1400" dirty="0" smtClean="0"/>
              <a:t>600A (MS) compatible with space allocation in the spout and between magnets</a:t>
            </a:r>
          </a:p>
          <a:p>
            <a:r>
              <a:rPr lang="en-GB" sz="1400" dirty="0" smtClean="0"/>
              <a:t>No QF-QD buses in IR1&amp;5 (circuits shorten at Q11 level during LS1)</a:t>
            </a:r>
          </a:p>
          <a:p>
            <a:r>
              <a:rPr lang="en-GB" sz="1400" dirty="0" smtClean="0"/>
              <a:t>Identical connections to all circuits (elect &amp; hydro) than the present Q10 plus 4x600A to N-Line</a:t>
            </a:r>
          </a:p>
          <a:p>
            <a:endParaRPr lang="en-GB" sz="1400" dirty="0" smtClean="0"/>
          </a:p>
          <a:p>
            <a:r>
              <a:rPr lang="en-GB" sz="1400" dirty="0" smtClean="0"/>
              <a:t>RB buses using existing shape upstream and SSS expansions lyres downstream</a:t>
            </a:r>
          </a:p>
          <a:p>
            <a:r>
              <a:rPr lang="en-GB" sz="1400" dirty="0" smtClean="0"/>
              <a:t>Plug to be adapted or restriction allowed? </a:t>
            </a:r>
            <a:r>
              <a:rPr lang="en-GB" sz="1400" dirty="0"/>
              <a:t>Ongoing discussion with cryogenics group</a:t>
            </a:r>
          </a:p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600A spool </a:t>
            </a:r>
            <a:r>
              <a:rPr lang="en-GB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busbars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routing remains the same with supporting pieces along (ongoing design)</a:t>
            </a:r>
          </a:p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MS V-Taps integration in the instrumentation cover flange is not an issue</a:t>
            </a:r>
            <a:r>
              <a:rPr lang="en-GB" sz="1600" dirty="0" smtClean="0"/>
              <a:t> </a:t>
            </a:r>
          </a:p>
          <a:p>
            <a:r>
              <a:rPr lang="en-GB" sz="1400" dirty="0"/>
              <a:t>Connection box in the N-line to be designed for 3x6kA and 4x600A</a:t>
            </a:r>
          </a:p>
        </p:txBody>
      </p:sp>
      <p:pic>
        <p:nvPicPr>
          <p:cNvPr id="13" name="Picture 3" descr="C:\Documents and Settings\hprin\Local Settings\Temporary Internet Files\Content.IE5\FVVGIGTV\MC90043316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05064"/>
            <a:ext cx="612000" cy="612000"/>
          </a:xfrm>
          <a:prstGeom prst="rect">
            <a:avLst/>
          </a:prstGeom>
          <a:noFill/>
        </p:spPr>
      </p:pic>
      <p:grpSp>
        <p:nvGrpSpPr>
          <p:cNvPr id="24" name="Group 23"/>
          <p:cNvGrpSpPr/>
          <p:nvPr/>
        </p:nvGrpSpPr>
        <p:grpSpPr>
          <a:xfrm>
            <a:off x="1979712" y="1800578"/>
            <a:ext cx="5040000" cy="1253852"/>
            <a:chOff x="2244063" y="1800578"/>
            <a:chExt cx="5040000" cy="125385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50" t="47006" r="4100" b="14820"/>
            <a:stretch/>
          </p:blipFill>
          <p:spPr>
            <a:xfrm>
              <a:off x="2244063" y="1800578"/>
              <a:ext cx="5040000" cy="1253852"/>
            </a:xfrm>
            <a:prstGeom prst="rect">
              <a:avLst/>
            </a:prstGeom>
          </p:spPr>
        </p:pic>
        <p:sp>
          <p:nvSpPr>
            <p:cNvPr id="15" name="Freeform 14"/>
            <p:cNvSpPr/>
            <p:nvPr/>
          </p:nvSpPr>
          <p:spPr>
            <a:xfrm>
              <a:off x="2730500" y="2389497"/>
              <a:ext cx="3463925" cy="45728"/>
            </a:xfrm>
            <a:custGeom>
              <a:avLst/>
              <a:gdLst>
                <a:gd name="connsiteX0" fmla="*/ 0 w 3463925"/>
                <a:gd name="connsiteY0" fmla="*/ 7628 h 45728"/>
                <a:gd name="connsiteX1" fmla="*/ 339725 w 3463925"/>
                <a:gd name="connsiteY1" fmla="*/ 1278 h 45728"/>
                <a:gd name="connsiteX2" fmla="*/ 482600 w 3463925"/>
                <a:gd name="connsiteY2" fmla="*/ 29853 h 45728"/>
                <a:gd name="connsiteX3" fmla="*/ 3463925 w 3463925"/>
                <a:gd name="connsiteY3" fmla="*/ 45728 h 45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3925" h="45728">
                  <a:moveTo>
                    <a:pt x="0" y="7628"/>
                  </a:moveTo>
                  <a:cubicBezTo>
                    <a:pt x="129646" y="2601"/>
                    <a:pt x="259292" y="-2426"/>
                    <a:pt x="339725" y="1278"/>
                  </a:cubicBezTo>
                  <a:cubicBezTo>
                    <a:pt x="420158" y="4982"/>
                    <a:pt x="482600" y="29853"/>
                    <a:pt x="482600" y="29853"/>
                  </a:cubicBezTo>
                  <a:lnTo>
                    <a:pt x="3463925" y="45728"/>
                  </a:lnTo>
                </a:path>
              </a:pathLst>
            </a:custGeom>
            <a:ln w="19050" cmpd="sng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746375" y="2362200"/>
              <a:ext cx="628650" cy="48004"/>
            </a:xfrm>
            <a:custGeom>
              <a:avLst/>
              <a:gdLst>
                <a:gd name="connsiteX0" fmla="*/ 0 w 628650"/>
                <a:gd name="connsiteY0" fmla="*/ 6350 h 48004"/>
                <a:gd name="connsiteX1" fmla="*/ 330200 w 628650"/>
                <a:gd name="connsiteY1" fmla="*/ 9525 h 48004"/>
                <a:gd name="connsiteX2" fmla="*/ 476250 w 628650"/>
                <a:gd name="connsiteY2" fmla="*/ 41275 h 48004"/>
                <a:gd name="connsiteX3" fmla="*/ 577850 w 628650"/>
                <a:gd name="connsiteY3" fmla="*/ 44450 h 48004"/>
                <a:gd name="connsiteX4" fmla="*/ 628650 w 628650"/>
                <a:gd name="connsiteY4" fmla="*/ 0 h 4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8650" h="48004">
                  <a:moveTo>
                    <a:pt x="0" y="6350"/>
                  </a:moveTo>
                  <a:lnTo>
                    <a:pt x="330200" y="9525"/>
                  </a:lnTo>
                  <a:cubicBezTo>
                    <a:pt x="409575" y="15346"/>
                    <a:pt x="434975" y="35454"/>
                    <a:pt x="476250" y="41275"/>
                  </a:cubicBezTo>
                  <a:cubicBezTo>
                    <a:pt x="517525" y="47096"/>
                    <a:pt x="552450" y="51329"/>
                    <a:pt x="577850" y="44450"/>
                  </a:cubicBezTo>
                  <a:cubicBezTo>
                    <a:pt x="603250" y="37571"/>
                    <a:pt x="615950" y="18785"/>
                    <a:pt x="628650" y="0"/>
                  </a:cubicBezTo>
                </a:path>
              </a:pathLst>
            </a:custGeom>
            <a:noFill/>
            <a:ln w="19050">
              <a:solidFill>
                <a:srgbClr val="00B050"/>
              </a:solidFill>
            </a:ln>
            <a:effectLst>
              <a:glow>
                <a:srgbClr val="00B050"/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2784475" y="2424903"/>
              <a:ext cx="4362450" cy="64641"/>
            </a:xfrm>
            <a:custGeom>
              <a:avLst/>
              <a:gdLst>
                <a:gd name="connsiteX0" fmla="*/ 0 w 4362450"/>
                <a:gd name="connsiteY0" fmla="*/ 3971 h 65609"/>
                <a:gd name="connsiteX1" fmla="*/ 412750 w 4362450"/>
                <a:gd name="connsiteY1" fmla="*/ 3971 h 65609"/>
                <a:gd name="connsiteX2" fmla="*/ 593725 w 4362450"/>
                <a:gd name="connsiteY2" fmla="*/ 45246 h 65609"/>
                <a:gd name="connsiteX3" fmla="*/ 4029075 w 4362450"/>
                <a:gd name="connsiteY3" fmla="*/ 64296 h 65609"/>
                <a:gd name="connsiteX4" fmla="*/ 4156075 w 4362450"/>
                <a:gd name="connsiteY4" fmla="*/ 10321 h 65609"/>
                <a:gd name="connsiteX5" fmla="*/ 4362450 w 4362450"/>
                <a:gd name="connsiteY5" fmla="*/ 10321 h 65609"/>
                <a:gd name="connsiteX0" fmla="*/ 0 w 4362450"/>
                <a:gd name="connsiteY0" fmla="*/ 3971 h 65609"/>
                <a:gd name="connsiteX1" fmla="*/ 412750 w 4362450"/>
                <a:gd name="connsiteY1" fmla="*/ 3971 h 65609"/>
                <a:gd name="connsiteX2" fmla="*/ 593725 w 4362450"/>
                <a:gd name="connsiteY2" fmla="*/ 45246 h 65609"/>
                <a:gd name="connsiteX3" fmla="*/ 4029075 w 4362450"/>
                <a:gd name="connsiteY3" fmla="*/ 64296 h 65609"/>
                <a:gd name="connsiteX4" fmla="*/ 4156075 w 4362450"/>
                <a:gd name="connsiteY4" fmla="*/ 10321 h 65609"/>
                <a:gd name="connsiteX5" fmla="*/ 4362450 w 4362450"/>
                <a:gd name="connsiteY5" fmla="*/ 10321 h 65609"/>
                <a:gd name="connsiteX0" fmla="*/ 0 w 4362450"/>
                <a:gd name="connsiteY0" fmla="*/ 11393 h 73031"/>
                <a:gd name="connsiteX1" fmla="*/ 412750 w 4362450"/>
                <a:gd name="connsiteY1" fmla="*/ 11393 h 73031"/>
                <a:gd name="connsiteX2" fmla="*/ 593725 w 4362450"/>
                <a:gd name="connsiteY2" fmla="*/ 52668 h 73031"/>
                <a:gd name="connsiteX3" fmla="*/ 4029075 w 4362450"/>
                <a:gd name="connsiteY3" fmla="*/ 71718 h 73031"/>
                <a:gd name="connsiteX4" fmla="*/ 4156075 w 4362450"/>
                <a:gd name="connsiteY4" fmla="*/ 17743 h 73031"/>
                <a:gd name="connsiteX5" fmla="*/ 4362450 w 4362450"/>
                <a:gd name="connsiteY5" fmla="*/ 17743 h 73031"/>
                <a:gd name="connsiteX0" fmla="*/ 0 w 4362450"/>
                <a:gd name="connsiteY0" fmla="*/ 11393 h 76665"/>
                <a:gd name="connsiteX1" fmla="*/ 412750 w 4362450"/>
                <a:gd name="connsiteY1" fmla="*/ 11393 h 76665"/>
                <a:gd name="connsiteX2" fmla="*/ 593725 w 4362450"/>
                <a:gd name="connsiteY2" fmla="*/ 52668 h 76665"/>
                <a:gd name="connsiteX3" fmla="*/ 4029075 w 4362450"/>
                <a:gd name="connsiteY3" fmla="*/ 71718 h 76665"/>
                <a:gd name="connsiteX4" fmla="*/ 4156075 w 4362450"/>
                <a:gd name="connsiteY4" fmla="*/ 17743 h 76665"/>
                <a:gd name="connsiteX5" fmla="*/ 4362450 w 4362450"/>
                <a:gd name="connsiteY5" fmla="*/ 17743 h 76665"/>
                <a:gd name="connsiteX0" fmla="*/ 0 w 4362450"/>
                <a:gd name="connsiteY0" fmla="*/ 3972 h 69244"/>
                <a:gd name="connsiteX1" fmla="*/ 412750 w 4362450"/>
                <a:gd name="connsiteY1" fmla="*/ 3972 h 69244"/>
                <a:gd name="connsiteX2" fmla="*/ 593725 w 4362450"/>
                <a:gd name="connsiteY2" fmla="*/ 45247 h 69244"/>
                <a:gd name="connsiteX3" fmla="*/ 4029075 w 4362450"/>
                <a:gd name="connsiteY3" fmla="*/ 64297 h 69244"/>
                <a:gd name="connsiteX4" fmla="*/ 4156075 w 4362450"/>
                <a:gd name="connsiteY4" fmla="*/ 10322 h 69244"/>
                <a:gd name="connsiteX5" fmla="*/ 4362450 w 4362450"/>
                <a:gd name="connsiteY5" fmla="*/ 10322 h 69244"/>
                <a:gd name="connsiteX0" fmla="*/ 0 w 4362450"/>
                <a:gd name="connsiteY0" fmla="*/ 3972 h 69244"/>
                <a:gd name="connsiteX1" fmla="*/ 412750 w 4362450"/>
                <a:gd name="connsiteY1" fmla="*/ 3972 h 69244"/>
                <a:gd name="connsiteX2" fmla="*/ 593725 w 4362450"/>
                <a:gd name="connsiteY2" fmla="*/ 45247 h 69244"/>
                <a:gd name="connsiteX3" fmla="*/ 4029075 w 4362450"/>
                <a:gd name="connsiteY3" fmla="*/ 64297 h 69244"/>
                <a:gd name="connsiteX4" fmla="*/ 4156075 w 4362450"/>
                <a:gd name="connsiteY4" fmla="*/ 10322 h 69244"/>
                <a:gd name="connsiteX5" fmla="*/ 4362450 w 4362450"/>
                <a:gd name="connsiteY5" fmla="*/ 10322 h 69244"/>
                <a:gd name="connsiteX0" fmla="*/ 0 w 4362450"/>
                <a:gd name="connsiteY0" fmla="*/ 3972 h 65972"/>
                <a:gd name="connsiteX1" fmla="*/ 412750 w 4362450"/>
                <a:gd name="connsiteY1" fmla="*/ 3972 h 65972"/>
                <a:gd name="connsiteX2" fmla="*/ 593725 w 4362450"/>
                <a:gd name="connsiteY2" fmla="*/ 45247 h 65972"/>
                <a:gd name="connsiteX3" fmla="*/ 4029075 w 4362450"/>
                <a:gd name="connsiteY3" fmla="*/ 64297 h 65972"/>
                <a:gd name="connsiteX4" fmla="*/ 4222750 w 4362450"/>
                <a:gd name="connsiteY4" fmla="*/ 3972 h 65972"/>
                <a:gd name="connsiteX5" fmla="*/ 4362450 w 4362450"/>
                <a:gd name="connsiteY5" fmla="*/ 10322 h 65972"/>
                <a:gd name="connsiteX0" fmla="*/ 0 w 4362450"/>
                <a:gd name="connsiteY0" fmla="*/ 3972 h 65972"/>
                <a:gd name="connsiteX1" fmla="*/ 412750 w 4362450"/>
                <a:gd name="connsiteY1" fmla="*/ 3972 h 65972"/>
                <a:gd name="connsiteX2" fmla="*/ 593725 w 4362450"/>
                <a:gd name="connsiteY2" fmla="*/ 45247 h 65972"/>
                <a:gd name="connsiteX3" fmla="*/ 4029075 w 4362450"/>
                <a:gd name="connsiteY3" fmla="*/ 64297 h 65972"/>
                <a:gd name="connsiteX4" fmla="*/ 4222750 w 4362450"/>
                <a:gd name="connsiteY4" fmla="*/ 3972 h 65972"/>
                <a:gd name="connsiteX5" fmla="*/ 4362450 w 4362450"/>
                <a:gd name="connsiteY5" fmla="*/ 10322 h 65972"/>
                <a:gd name="connsiteX0" fmla="*/ 0 w 4362450"/>
                <a:gd name="connsiteY0" fmla="*/ 3972 h 64641"/>
                <a:gd name="connsiteX1" fmla="*/ 412750 w 4362450"/>
                <a:gd name="connsiteY1" fmla="*/ 3972 h 64641"/>
                <a:gd name="connsiteX2" fmla="*/ 593725 w 4362450"/>
                <a:gd name="connsiteY2" fmla="*/ 45247 h 64641"/>
                <a:gd name="connsiteX3" fmla="*/ 4029075 w 4362450"/>
                <a:gd name="connsiteY3" fmla="*/ 64297 h 64641"/>
                <a:gd name="connsiteX4" fmla="*/ 4222750 w 4362450"/>
                <a:gd name="connsiteY4" fmla="*/ 3972 h 64641"/>
                <a:gd name="connsiteX5" fmla="*/ 4362450 w 4362450"/>
                <a:gd name="connsiteY5" fmla="*/ 10322 h 64641"/>
                <a:gd name="connsiteX0" fmla="*/ 0 w 4362450"/>
                <a:gd name="connsiteY0" fmla="*/ 3972 h 64641"/>
                <a:gd name="connsiteX1" fmla="*/ 352425 w 4362450"/>
                <a:gd name="connsiteY1" fmla="*/ 3972 h 64641"/>
                <a:gd name="connsiteX2" fmla="*/ 593725 w 4362450"/>
                <a:gd name="connsiteY2" fmla="*/ 45247 h 64641"/>
                <a:gd name="connsiteX3" fmla="*/ 4029075 w 4362450"/>
                <a:gd name="connsiteY3" fmla="*/ 64297 h 64641"/>
                <a:gd name="connsiteX4" fmla="*/ 4222750 w 4362450"/>
                <a:gd name="connsiteY4" fmla="*/ 3972 h 64641"/>
                <a:gd name="connsiteX5" fmla="*/ 4362450 w 4362450"/>
                <a:gd name="connsiteY5" fmla="*/ 10322 h 64641"/>
                <a:gd name="connsiteX0" fmla="*/ 0 w 4362450"/>
                <a:gd name="connsiteY0" fmla="*/ 3972 h 64641"/>
                <a:gd name="connsiteX1" fmla="*/ 352425 w 4362450"/>
                <a:gd name="connsiteY1" fmla="*/ 3972 h 64641"/>
                <a:gd name="connsiteX2" fmla="*/ 593725 w 4362450"/>
                <a:gd name="connsiteY2" fmla="*/ 45247 h 64641"/>
                <a:gd name="connsiteX3" fmla="*/ 4029075 w 4362450"/>
                <a:gd name="connsiteY3" fmla="*/ 64297 h 64641"/>
                <a:gd name="connsiteX4" fmla="*/ 4222750 w 4362450"/>
                <a:gd name="connsiteY4" fmla="*/ 3972 h 64641"/>
                <a:gd name="connsiteX5" fmla="*/ 4362450 w 4362450"/>
                <a:gd name="connsiteY5" fmla="*/ 10322 h 64641"/>
                <a:gd name="connsiteX0" fmla="*/ 0 w 4362450"/>
                <a:gd name="connsiteY0" fmla="*/ 3972 h 64641"/>
                <a:gd name="connsiteX1" fmla="*/ 352425 w 4362450"/>
                <a:gd name="connsiteY1" fmla="*/ 3972 h 64641"/>
                <a:gd name="connsiteX2" fmla="*/ 593725 w 4362450"/>
                <a:gd name="connsiteY2" fmla="*/ 45247 h 64641"/>
                <a:gd name="connsiteX3" fmla="*/ 4029075 w 4362450"/>
                <a:gd name="connsiteY3" fmla="*/ 64297 h 64641"/>
                <a:gd name="connsiteX4" fmla="*/ 4222750 w 4362450"/>
                <a:gd name="connsiteY4" fmla="*/ 3972 h 64641"/>
                <a:gd name="connsiteX5" fmla="*/ 4362450 w 4362450"/>
                <a:gd name="connsiteY5" fmla="*/ 10322 h 64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62450" h="64641">
                  <a:moveTo>
                    <a:pt x="0" y="3972"/>
                  </a:moveTo>
                  <a:cubicBezTo>
                    <a:pt x="156898" y="532"/>
                    <a:pt x="240771" y="-2907"/>
                    <a:pt x="352425" y="3972"/>
                  </a:cubicBezTo>
                  <a:cubicBezTo>
                    <a:pt x="464079" y="10851"/>
                    <a:pt x="488950" y="47893"/>
                    <a:pt x="593725" y="45247"/>
                  </a:cubicBezTo>
                  <a:cubicBezTo>
                    <a:pt x="698500" y="42601"/>
                    <a:pt x="3821113" y="58476"/>
                    <a:pt x="4029075" y="64297"/>
                  </a:cubicBezTo>
                  <a:cubicBezTo>
                    <a:pt x="4237037" y="70118"/>
                    <a:pt x="4081463" y="268"/>
                    <a:pt x="4222750" y="3972"/>
                  </a:cubicBezTo>
                  <a:cubicBezTo>
                    <a:pt x="4364037" y="7676"/>
                    <a:pt x="4287043" y="5824"/>
                    <a:pt x="4362450" y="10322"/>
                  </a:cubicBezTo>
                </a:path>
              </a:pathLst>
            </a:custGeom>
            <a:noFill/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000640" y="2406650"/>
              <a:ext cx="3890908" cy="107950"/>
            </a:xfrm>
            <a:custGeom>
              <a:avLst/>
              <a:gdLst>
                <a:gd name="connsiteX0" fmla="*/ 3360 w 4157586"/>
                <a:gd name="connsiteY0" fmla="*/ 107950 h 107950"/>
                <a:gd name="connsiteX1" fmla="*/ 3360 w 4157586"/>
                <a:gd name="connsiteY1" fmla="*/ 47625 h 107950"/>
                <a:gd name="connsiteX2" fmla="*/ 38285 w 4157586"/>
                <a:gd name="connsiteY2" fmla="*/ 25400 h 107950"/>
                <a:gd name="connsiteX3" fmla="*/ 327210 w 4157586"/>
                <a:gd name="connsiteY3" fmla="*/ 38100 h 107950"/>
                <a:gd name="connsiteX4" fmla="*/ 3803835 w 4157586"/>
                <a:gd name="connsiteY4" fmla="*/ 50800 h 107950"/>
                <a:gd name="connsiteX5" fmla="*/ 3860985 w 4157586"/>
                <a:gd name="connsiteY5" fmla="*/ 0 h 107950"/>
                <a:gd name="connsiteX0" fmla="*/ 27186 w 4101635"/>
                <a:gd name="connsiteY0" fmla="*/ 107950 h 107950"/>
                <a:gd name="connsiteX1" fmla="*/ 27186 w 4101635"/>
                <a:gd name="connsiteY1" fmla="*/ 47625 h 107950"/>
                <a:gd name="connsiteX2" fmla="*/ 62111 w 4101635"/>
                <a:gd name="connsiteY2" fmla="*/ 25400 h 107950"/>
                <a:gd name="connsiteX3" fmla="*/ 351036 w 4101635"/>
                <a:gd name="connsiteY3" fmla="*/ 38100 h 107950"/>
                <a:gd name="connsiteX4" fmla="*/ 3675261 w 4101635"/>
                <a:gd name="connsiteY4" fmla="*/ 55563 h 107950"/>
                <a:gd name="connsiteX5" fmla="*/ 3884811 w 4101635"/>
                <a:gd name="connsiteY5" fmla="*/ 0 h 107950"/>
                <a:gd name="connsiteX0" fmla="*/ 27186 w 3969898"/>
                <a:gd name="connsiteY0" fmla="*/ 107950 h 107950"/>
                <a:gd name="connsiteX1" fmla="*/ 27186 w 3969898"/>
                <a:gd name="connsiteY1" fmla="*/ 47625 h 107950"/>
                <a:gd name="connsiteX2" fmla="*/ 62111 w 3969898"/>
                <a:gd name="connsiteY2" fmla="*/ 25400 h 107950"/>
                <a:gd name="connsiteX3" fmla="*/ 351036 w 3969898"/>
                <a:gd name="connsiteY3" fmla="*/ 38100 h 107950"/>
                <a:gd name="connsiteX4" fmla="*/ 3675261 w 3969898"/>
                <a:gd name="connsiteY4" fmla="*/ 55563 h 107950"/>
                <a:gd name="connsiteX5" fmla="*/ 3884811 w 3969898"/>
                <a:gd name="connsiteY5" fmla="*/ 0 h 107950"/>
                <a:gd name="connsiteX0" fmla="*/ 27186 w 3905660"/>
                <a:gd name="connsiteY0" fmla="*/ 107950 h 107950"/>
                <a:gd name="connsiteX1" fmla="*/ 27186 w 3905660"/>
                <a:gd name="connsiteY1" fmla="*/ 47625 h 107950"/>
                <a:gd name="connsiteX2" fmla="*/ 62111 w 3905660"/>
                <a:gd name="connsiteY2" fmla="*/ 25400 h 107950"/>
                <a:gd name="connsiteX3" fmla="*/ 351036 w 3905660"/>
                <a:gd name="connsiteY3" fmla="*/ 38100 h 107950"/>
                <a:gd name="connsiteX4" fmla="*/ 3675261 w 3905660"/>
                <a:gd name="connsiteY4" fmla="*/ 55563 h 107950"/>
                <a:gd name="connsiteX5" fmla="*/ 3884811 w 3905660"/>
                <a:gd name="connsiteY5" fmla="*/ 0 h 107950"/>
                <a:gd name="connsiteX0" fmla="*/ 12434 w 3890908"/>
                <a:gd name="connsiteY0" fmla="*/ 107950 h 107950"/>
                <a:gd name="connsiteX1" fmla="*/ 12434 w 3890908"/>
                <a:gd name="connsiteY1" fmla="*/ 47625 h 107950"/>
                <a:gd name="connsiteX2" fmla="*/ 171184 w 3890908"/>
                <a:gd name="connsiteY2" fmla="*/ 34925 h 107950"/>
                <a:gd name="connsiteX3" fmla="*/ 336284 w 3890908"/>
                <a:gd name="connsiteY3" fmla="*/ 38100 h 107950"/>
                <a:gd name="connsiteX4" fmla="*/ 3660509 w 3890908"/>
                <a:gd name="connsiteY4" fmla="*/ 55563 h 107950"/>
                <a:gd name="connsiteX5" fmla="*/ 3870059 w 3890908"/>
                <a:gd name="connsiteY5" fmla="*/ 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0908" h="107950">
                  <a:moveTo>
                    <a:pt x="12434" y="107950"/>
                  </a:moveTo>
                  <a:cubicBezTo>
                    <a:pt x="9523" y="84666"/>
                    <a:pt x="-14024" y="59796"/>
                    <a:pt x="12434" y="47625"/>
                  </a:cubicBezTo>
                  <a:cubicBezTo>
                    <a:pt x="38892" y="35454"/>
                    <a:pt x="117209" y="36512"/>
                    <a:pt x="171184" y="34925"/>
                  </a:cubicBezTo>
                  <a:cubicBezTo>
                    <a:pt x="225159" y="33337"/>
                    <a:pt x="-245270" y="34660"/>
                    <a:pt x="336284" y="38100"/>
                  </a:cubicBezTo>
                  <a:lnTo>
                    <a:pt x="3660509" y="55563"/>
                  </a:lnTo>
                  <a:cubicBezTo>
                    <a:pt x="3697021" y="53976"/>
                    <a:pt x="3966896" y="93663"/>
                    <a:pt x="3870059" y="0"/>
                  </a:cubicBezTo>
                </a:path>
              </a:pathLst>
            </a:custGeom>
            <a:ln w="19050" cmpd="sng">
              <a:solidFill>
                <a:srgbClr val="CC99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reeform 18"/>
            <p:cNvSpPr/>
            <p:nvPr/>
          </p:nvSpPr>
          <p:spPr>
            <a:xfrm flipV="1">
              <a:off x="2746375" y="2217014"/>
              <a:ext cx="4467225" cy="64379"/>
            </a:xfrm>
            <a:custGeom>
              <a:avLst/>
              <a:gdLst>
                <a:gd name="connsiteX0" fmla="*/ 0 w 4362450"/>
                <a:gd name="connsiteY0" fmla="*/ 3971 h 65609"/>
                <a:gd name="connsiteX1" fmla="*/ 412750 w 4362450"/>
                <a:gd name="connsiteY1" fmla="*/ 3971 h 65609"/>
                <a:gd name="connsiteX2" fmla="*/ 593725 w 4362450"/>
                <a:gd name="connsiteY2" fmla="*/ 45246 h 65609"/>
                <a:gd name="connsiteX3" fmla="*/ 4029075 w 4362450"/>
                <a:gd name="connsiteY3" fmla="*/ 64296 h 65609"/>
                <a:gd name="connsiteX4" fmla="*/ 4156075 w 4362450"/>
                <a:gd name="connsiteY4" fmla="*/ 10321 h 65609"/>
                <a:gd name="connsiteX5" fmla="*/ 4362450 w 4362450"/>
                <a:gd name="connsiteY5" fmla="*/ 10321 h 65609"/>
                <a:gd name="connsiteX0" fmla="*/ 0 w 4362450"/>
                <a:gd name="connsiteY0" fmla="*/ 3971 h 65609"/>
                <a:gd name="connsiteX1" fmla="*/ 412750 w 4362450"/>
                <a:gd name="connsiteY1" fmla="*/ 3971 h 65609"/>
                <a:gd name="connsiteX2" fmla="*/ 593725 w 4362450"/>
                <a:gd name="connsiteY2" fmla="*/ 45246 h 65609"/>
                <a:gd name="connsiteX3" fmla="*/ 4029075 w 4362450"/>
                <a:gd name="connsiteY3" fmla="*/ 64296 h 65609"/>
                <a:gd name="connsiteX4" fmla="*/ 4156075 w 4362450"/>
                <a:gd name="connsiteY4" fmla="*/ 10321 h 65609"/>
                <a:gd name="connsiteX5" fmla="*/ 4362450 w 4362450"/>
                <a:gd name="connsiteY5" fmla="*/ 10321 h 65609"/>
                <a:gd name="connsiteX0" fmla="*/ 0 w 4362450"/>
                <a:gd name="connsiteY0" fmla="*/ 11393 h 73031"/>
                <a:gd name="connsiteX1" fmla="*/ 412750 w 4362450"/>
                <a:gd name="connsiteY1" fmla="*/ 11393 h 73031"/>
                <a:gd name="connsiteX2" fmla="*/ 593725 w 4362450"/>
                <a:gd name="connsiteY2" fmla="*/ 52668 h 73031"/>
                <a:gd name="connsiteX3" fmla="*/ 4029075 w 4362450"/>
                <a:gd name="connsiteY3" fmla="*/ 71718 h 73031"/>
                <a:gd name="connsiteX4" fmla="*/ 4156075 w 4362450"/>
                <a:gd name="connsiteY4" fmla="*/ 17743 h 73031"/>
                <a:gd name="connsiteX5" fmla="*/ 4362450 w 4362450"/>
                <a:gd name="connsiteY5" fmla="*/ 17743 h 73031"/>
                <a:gd name="connsiteX0" fmla="*/ 0 w 4362450"/>
                <a:gd name="connsiteY0" fmla="*/ 11393 h 76665"/>
                <a:gd name="connsiteX1" fmla="*/ 412750 w 4362450"/>
                <a:gd name="connsiteY1" fmla="*/ 11393 h 76665"/>
                <a:gd name="connsiteX2" fmla="*/ 593725 w 4362450"/>
                <a:gd name="connsiteY2" fmla="*/ 52668 h 76665"/>
                <a:gd name="connsiteX3" fmla="*/ 4029075 w 4362450"/>
                <a:gd name="connsiteY3" fmla="*/ 71718 h 76665"/>
                <a:gd name="connsiteX4" fmla="*/ 4156075 w 4362450"/>
                <a:gd name="connsiteY4" fmla="*/ 17743 h 76665"/>
                <a:gd name="connsiteX5" fmla="*/ 4362450 w 4362450"/>
                <a:gd name="connsiteY5" fmla="*/ 17743 h 76665"/>
                <a:gd name="connsiteX0" fmla="*/ 0 w 4362450"/>
                <a:gd name="connsiteY0" fmla="*/ 3972 h 69244"/>
                <a:gd name="connsiteX1" fmla="*/ 412750 w 4362450"/>
                <a:gd name="connsiteY1" fmla="*/ 3972 h 69244"/>
                <a:gd name="connsiteX2" fmla="*/ 593725 w 4362450"/>
                <a:gd name="connsiteY2" fmla="*/ 45247 h 69244"/>
                <a:gd name="connsiteX3" fmla="*/ 4029075 w 4362450"/>
                <a:gd name="connsiteY3" fmla="*/ 64297 h 69244"/>
                <a:gd name="connsiteX4" fmla="*/ 4156075 w 4362450"/>
                <a:gd name="connsiteY4" fmla="*/ 10322 h 69244"/>
                <a:gd name="connsiteX5" fmla="*/ 4362450 w 4362450"/>
                <a:gd name="connsiteY5" fmla="*/ 10322 h 69244"/>
                <a:gd name="connsiteX0" fmla="*/ 0 w 4362450"/>
                <a:gd name="connsiteY0" fmla="*/ 3972 h 69244"/>
                <a:gd name="connsiteX1" fmla="*/ 412750 w 4362450"/>
                <a:gd name="connsiteY1" fmla="*/ 3972 h 69244"/>
                <a:gd name="connsiteX2" fmla="*/ 593725 w 4362450"/>
                <a:gd name="connsiteY2" fmla="*/ 45247 h 69244"/>
                <a:gd name="connsiteX3" fmla="*/ 4029075 w 4362450"/>
                <a:gd name="connsiteY3" fmla="*/ 64297 h 69244"/>
                <a:gd name="connsiteX4" fmla="*/ 4156075 w 4362450"/>
                <a:gd name="connsiteY4" fmla="*/ 10322 h 69244"/>
                <a:gd name="connsiteX5" fmla="*/ 4362450 w 4362450"/>
                <a:gd name="connsiteY5" fmla="*/ 10322 h 69244"/>
                <a:gd name="connsiteX0" fmla="*/ 0 w 4362450"/>
                <a:gd name="connsiteY0" fmla="*/ 3972 h 65972"/>
                <a:gd name="connsiteX1" fmla="*/ 412750 w 4362450"/>
                <a:gd name="connsiteY1" fmla="*/ 3972 h 65972"/>
                <a:gd name="connsiteX2" fmla="*/ 593725 w 4362450"/>
                <a:gd name="connsiteY2" fmla="*/ 45247 h 65972"/>
                <a:gd name="connsiteX3" fmla="*/ 4029075 w 4362450"/>
                <a:gd name="connsiteY3" fmla="*/ 64297 h 65972"/>
                <a:gd name="connsiteX4" fmla="*/ 4222750 w 4362450"/>
                <a:gd name="connsiteY4" fmla="*/ 3972 h 65972"/>
                <a:gd name="connsiteX5" fmla="*/ 4362450 w 4362450"/>
                <a:gd name="connsiteY5" fmla="*/ 10322 h 65972"/>
                <a:gd name="connsiteX0" fmla="*/ 0 w 4362450"/>
                <a:gd name="connsiteY0" fmla="*/ 3972 h 65972"/>
                <a:gd name="connsiteX1" fmla="*/ 412750 w 4362450"/>
                <a:gd name="connsiteY1" fmla="*/ 3972 h 65972"/>
                <a:gd name="connsiteX2" fmla="*/ 593725 w 4362450"/>
                <a:gd name="connsiteY2" fmla="*/ 45247 h 65972"/>
                <a:gd name="connsiteX3" fmla="*/ 4029075 w 4362450"/>
                <a:gd name="connsiteY3" fmla="*/ 64297 h 65972"/>
                <a:gd name="connsiteX4" fmla="*/ 4222750 w 4362450"/>
                <a:gd name="connsiteY4" fmla="*/ 3972 h 65972"/>
                <a:gd name="connsiteX5" fmla="*/ 4362450 w 4362450"/>
                <a:gd name="connsiteY5" fmla="*/ 10322 h 65972"/>
                <a:gd name="connsiteX0" fmla="*/ 0 w 4362450"/>
                <a:gd name="connsiteY0" fmla="*/ 3972 h 64641"/>
                <a:gd name="connsiteX1" fmla="*/ 412750 w 4362450"/>
                <a:gd name="connsiteY1" fmla="*/ 3972 h 64641"/>
                <a:gd name="connsiteX2" fmla="*/ 593725 w 4362450"/>
                <a:gd name="connsiteY2" fmla="*/ 45247 h 64641"/>
                <a:gd name="connsiteX3" fmla="*/ 4029075 w 4362450"/>
                <a:gd name="connsiteY3" fmla="*/ 64297 h 64641"/>
                <a:gd name="connsiteX4" fmla="*/ 4222750 w 4362450"/>
                <a:gd name="connsiteY4" fmla="*/ 3972 h 64641"/>
                <a:gd name="connsiteX5" fmla="*/ 4362450 w 4362450"/>
                <a:gd name="connsiteY5" fmla="*/ 10322 h 64641"/>
                <a:gd name="connsiteX0" fmla="*/ 0 w 4362450"/>
                <a:gd name="connsiteY0" fmla="*/ 3972 h 64641"/>
                <a:gd name="connsiteX1" fmla="*/ 352425 w 4362450"/>
                <a:gd name="connsiteY1" fmla="*/ 3972 h 64641"/>
                <a:gd name="connsiteX2" fmla="*/ 593725 w 4362450"/>
                <a:gd name="connsiteY2" fmla="*/ 45247 h 64641"/>
                <a:gd name="connsiteX3" fmla="*/ 4029075 w 4362450"/>
                <a:gd name="connsiteY3" fmla="*/ 64297 h 64641"/>
                <a:gd name="connsiteX4" fmla="*/ 4222750 w 4362450"/>
                <a:gd name="connsiteY4" fmla="*/ 3972 h 64641"/>
                <a:gd name="connsiteX5" fmla="*/ 4362450 w 4362450"/>
                <a:gd name="connsiteY5" fmla="*/ 10322 h 64641"/>
                <a:gd name="connsiteX0" fmla="*/ 0 w 4362450"/>
                <a:gd name="connsiteY0" fmla="*/ 3972 h 64641"/>
                <a:gd name="connsiteX1" fmla="*/ 352425 w 4362450"/>
                <a:gd name="connsiteY1" fmla="*/ 3972 h 64641"/>
                <a:gd name="connsiteX2" fmla="*/ 593725 w 4362450"/>
                <a:gd name="connsiteY2" fmla="*/ 45247 h 64641"/>
                <a:gd name="connsiteX3" fmla="*/ 4029075 w 4362450"/>
                <a:gd name="connsiteY3" fmla="*/ 64297 h 64641"/>
                <a:gd name="connsiteX4" fmla="*/ 4222750 w 4362450"/>
                <a:gd name="connsiteY4" fmla="*/ 3972 h 64641"/>
                <a:gd name="connsiteX5" fmla="*/ 4362450 w 4362450"/>
                <a:gd name="connsiteY5" fmla="*/ 10322 h 64641"/>
                <a:gd name="connsiteX0" fmla="*/ 0 w 4362450"/>
                <a:gd name="connsiteY0" fmla="*/ 3972 h 64641"/>
                <a:gd name="connsiteX1" fmla="*/ 352425 w 4362450"/>
                <a:gd name="connsiteY1" fmla="*/ 3972 h 64641"/>
                <a:gd name="connsiteX2" fmla="*/ 593725 w 4362450"/>
                <a:gd name="connsiteY2" fmla="*/ 45247 h 64641"/>
                <a:gd name="connsiteX3" fmla="*/ 4029075 w 4362450"/>
                <a:gd name="connsiteY3" fmla="*/ 64297 h 64641"/>
                <a:gd name="connsiteX4" fmla="*/ 4222750 w 4362450"/>
                <a:gd name="connsiteY4" fmla="*/ 3972 h 64641"/>
                <a:gd name="connsiteX5" fmla="*/ 4362450 w 4362450"/>
                <a:gd name="connsiteY5" fmla="*/ 10322 h 64641"/>
                <a:gd name="connsiteX0" fmla="*/ 0 w 4467225"/>
                <a:gd name="connsiteY0" fmla="*/ 3972 h 64701"/>
                <a:gd name="connsiteX1" fmla="*/ 352425 w 4467225"/>
                <a:gd name="connsiteY1" fmla="*/ 3972 h 64701"/>
                <a:gd name="connsiteX2" fmla="*/ 593725 w 4467225"/>
                <a:gd name="connsiteY2" fmla="*/ 45247 h 64701"/>
                <a:gd name="connsiteX3" fmla="*/ 4029075 w 4467225"/>
                <a:gd name="connsiteY3" fmla="*/ 64297 h 64701"/>
                <a:gd name="connsiteX4" fmla="*/ 4222750 w 4467225"/>
                <a:gd name="connsiteY4" fmla="*/ 3972 h 64701"/>
                <a:gd name="connsiteX5" fmla="*/ 4467225 w 4467225"/>
                <a:gd name="connsiteY5" fmla="*/ 19847 h 64701"/>
                <a:gd name="connsiteX0" fmla="*/ 0 w 4467225"/>
                <a:gd name="connsiteY0" fmla="*/ 3972 h 64765"/>
                <a:gd name="connsiteX1" fmla="*/ 352425 w 4467225"/>
                <a:gd name="connsiteY1" fmla="*/ 3972 h 64765"/>
                <a:gd name="connsiteX2" fmla="*/ 593725 w 4467225"/>
                <a:gd name="connsiteY2" fmla="*/ 45247 h 64765"/>
                <a:gd name="connsiteX3" fmla="*/ 4029075 w 4467225"/>
                <a:gd name="connsiteY3" fmla="*/ 64297 h 64765"/>
                <a:gd name="connsiteX4" fmla="*/ 4225925 w 4467225"/>
                <a:gd name="connsiteY4" fmla="*/ 19847 h 64765"/>
                <a:gd name="connsiteX5" fmla="*/ 4467225 w 4467225"/>
                <a:gd name="connsiteY5" fmla="*/ 19847 h 64765"/>
                <a:gd name="connsiteX0" fmla="*/ 0 w 4467225"/>
                <a:gd name="connsiteY0" fmla="*/ 3972 h 64379"/>
                <a:gd name="connsiteX1" fmla="*/ 352425 w 4467225"/>
                <a:gd name="connsiteY1" fmla="*/ 3972 h 64379"/>
                <a:gd name="connsiteX2" fmla="*/ 593725 w 4467225"/>
                <a:gd name="connsiteY2" fmla="*/ 45247 h 64379"/>
                <a:gd name="connsiteX3" fmla="*/ 4029075 w 4467225"/>
                <a:gd name="connsiteY3" fmla="*/ 64297 h 64379"/>
                <a:gd name="connsiteX4" fmla="*/ 4225925 w 4467225"/>
                <a:gd name="connsiteY4" fmla="*/ 19847 h 64379"/>
                <a:gd name="connsiteX5" fmla="*/ 4467225 w 4467225"/>
                <a:gd name="connsiteY5" fmla="*/ 19847 h 6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67225" h="64379">
                  <a:moveTo>
                    <a:pt x="0" y="3972"/>
                  </a:moveTo>
                  <a:cubicBezTo>
                    <a:pt x="156898" y="532"/>
                    <a:pt x="240771" y="-2907"/>
                    <a:pt x="352425" y="3972"/>
                  </a:cubicBezTo>
                  <a:cubicBezTo>
                    <a:pt x="464079" y="10851"/>
                    <a:pt x="488950" y="47893"/>
                    <a:pt x="593725" y="45247"/>
                  </a:cubicBezTo>
                  <a:cubicBezTo>
                    <a:pt x="698500" y="42601"/>
                    <a:pt x="3947583" y="62180"/>
                    <a:pt x="4029075" y="64297"/>
                  </a:cubicBezTo>
                  <a:cubicBezTo>
                    <a:pt x="4110567" y="66414"/>
                    <a:pt x="4152900" y="27255"/>
                    <a:pt x="4225925" y="19847"/>
                  </a:cubicBezTo>
                  <a:cubicBezTo>
                    <a:pt x="4298950" y="12439"/>
                    <a:pt x="4391818" y="15349"/>
                    <a:pt x="4467225" y="19847"/>
                  </a:cubicBezTo>
                </a:path>
              </a:pathLst>
            </a:custGeom>
            <a:ln w="19050" cmpd="sng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8"/>
              </a:clrFrom>
              <a:clrTo>
                <a:srgbClr val="FF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38" y="1804276"/>
            <a:ext cx="2027724" cy="198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81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4720" t="35573" r="1570" b="36294"/>
          <a:stretch/>
        </p:blipFill>
        <p:spPr>
          <a:xfrm>
            <a:off x="1188570" y="1088226"/>
            <a:ext cx="6984000" cy="11444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smtClean="0"/>
              <a:t>MBH </a:t>
            </a:r>
            <a:r>
              <a:rPr lang="en-GB" dirty="0" smtClean="0"/>
              <a:t>11T dipole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1" name="Rounded Rectangle 10"/>
          <p:cNvSpPr/>
          <p:nvPr/>
        </p:nvSpPr>
        <p:spPr>
          <a:xfrm>
            <a:off x="5437212" y="1584000"/>
            <a:ext cx="214908" cy="39600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6589340" y="1584000"/>
            <a:ext cx="214908" cy="39600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rot="19800000">
            <a:off x="5264781" y="1096461"/>
            <a:ext cx="559769" cy="33855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>
                <a:lumMod val="50000"/>
              </a:scheme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LS2</a:t>
            </a:r>
          </a:p>
        </p:txBody>
      </p:sp>
      <p:sp>
        <p:nvSpPr>
          <p:cNvPr id="16" name="Rectangle 15"/>
          <p:cNvSpPr/>
          <p:nvPr/>
        </p:nvSpPr>
        <p:spPr>
          <a:xfrm rot="19800000">
            <a:off x="6347334" y="1097992"/>
            <a:ext cx="559769" cy="33855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>
                <a:lumMod val="50000"/>
              </a:scheme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LS3</a:t>
            </a:r>
          </a:p>
        </p:txBody>
      </p:sp>
      <p:sp>
        <p:nvSpPr>
          <p:cNvPr id="32" name="Content Placeholder 5"/>
          <p:cNvSpPr>
            <a:spLocks noGrp="1"/>
          </p:cNvSpPr>
          <p:nvPr>
            <p:ph idx="1"/>
          </p:nvPr>
        </p:nvSpPr>
        <p:spPr>
          <a:xfrm>
            <a:off x="612000" y="2340160"/>
            <a:ext cx="8208472" cy="4517840"/>
          </a:xfrm>
        </p:spPr>
        <p:txBody>
          <a:bodyPr>
            <a:normAutofit/>
          </a:bodyPr>
          <a:lstStyle/>
          <a:p>
            <a:pPr algn="just"/>
            <a:r>
              <a:rPr lang="en-GB" sz="1400" dirty="0" smtClean="0"/>
              <a:t>LMBH </a:t>
            </a:r>
            <a:r>
              <a:rPr lang="en-GB" sz="1400" dirty="0"/>
              <a:t>cold </a:t>
            </a:r>
            <a:r>
              <a:rPr lang="en-GB" sz="1400" dirty="0" smtClean="0"/>
              <a:t>masses </a:t>
            </a:r>
            <a:r>
              <a:rPr lang="en-GB" sz="1400" dirty="0"/>
              <a:t>will be produced as </a:t>
            </a:r>
            <a:r>
              <a:rPr lang="en-GB" sz="1400" dirty="0" smtClean="0"/>
              <a:t>MBA </a:t>
            </a:r>
            <a:r>
              <a:rPr lang="en-GB" sz="1400" dirty="0"/>
              <a:t>ones independently of the position in the </a:t>
            </a:r>
            <a:r>
              <a:rPr lang="en-GB" sz="1400" dirty="0" smtClean="0"/>
              <a:t>machine</a:t>
            </a:r>
          </a:p>
          <a:p>
            <a:pPr lvl="1" algn="just"/>
            <a:r>
              <a:rPr lang="en-GB" sz="1400" dirty="0"/>
              <a:t>RB global electrical </a:t>
            </a:r>
            <a:r>
              <a:rPr lang="en-GB" sz="1400" dirty="0" smtClean="0"/>
              <a:t>scheme </a:t>
            </a:r>
            <a:r>
              <a:rPr lang="en-GB" sz="1400" dirty="0"/>
              <a:t>in the arc alternating </a:t>
            </a:r>
            <a:r>
              <a:rPr lang="en-GB" sz="1400" dirty="0" smtClean="0"/>
              <a:t>MBA </a:t>
            </a:r>
            <a:r>
              <a:rPr lang="en-GB" sz="1400" dirty="0"/>
              <a:t>on the direct powering line and </a:t>
            </a:r>
            <a:r>
              <a:rPr lang="en-GB" sz="1400" dirty="0" smtClean="0"/>
              <a:t>MBB </a:t>
            </a:r>
            <a:r>
              <a:rPr lang="en-GB" sz="1400" dirty="0"/>
              <a:t>on the return one is </a:t>
            </a:r>
            <a:r>
              <a:rPr lang="en-GB" sz="1400" dirty="0" smtClean="0"/>
              <a:t>broken. I</a:t>
            </a:r>
            <a:r>
              <a:rPr lang="en-GB" sz="1400" dirty="0" smtClean="0">
                <a:sym typeface="Wingdings" panose="05000000000000000000" pitchFamily="2" charset="2"/>
              </a:rPr>
              <a:t>n L7 the impedance will be unbalanced on the direct and return lines</a:t>
            </a:r>
          </a:p>
          <a:p>
            <a:pPr marL="457200" lvl="1" indent="0" algn="just">
              <a:buNone/>
            </a:pPr>
            <a:endParaRPr lang="en-GB" sz="1400" dirty="0">
              <a:sym typeface="Wingdings" panose="05000000000000000000" pitchFamily="2" charset="2"/>
            </a:endParaRPr>
          </a:p>
          <a:p>
            <a:pPr lvl="1" algn="just"/>
            <a:endParaRPr lang="en-GB" sz="1400" dirty="0" smtClean="0">
              <a:sym typeface="Wingdings" panose="05000000000000000000" pitchFamily="2" charset="2"/>
            </a:endParaRPr>
          </a:p>
          <a:p>
            <a:pPr lvl="1" algn="just"/>
            <a:endParaRPr lang="en-GB" sz="1400" dirty="0">
              <a:sym typeface="Wingdings" panose="05000000000000000000" pitchFamily="2" charset="2"/>
            </a:endParaRPr>
          </a:p>
          <a:p>
            <a:pPr lvl="1" algn="just"/>
            <a:endParaRPr lang="en-GB" sz="1400" dirty="0" smtClean="0">
              <a:sym typeface="Wingdings" panose="05000000000000000000" pitchFamily="2" charset="2"/>
            </a:endParaRPr>
          </a:p>
          <a:p>
            <a:pPr lvl="1" algn="just"/>
            <a:endParaRPr lang="en-GB" sz="1400" dirty="0">
              <a:sym typeface="Wingdings" panose="05000000000000000000" pitchFamily="2" charset="2"/>
            </a:endParaRPr>
          </a:p>
          <a:p>
            <a:pPr lvl="1" algn="just"/>
            <a:endParaRPr lang="en-GB" sz="1400" dirty="0" smtClean="0">
              <a:sym typeface="Wingdings" panose="05000000000000000000" pitchFamily="2" charset="2"/>
            </a:endParaRPr>
          </a:p>
          <a:p>
            <a:pPr lvl="1" algn="just"/>
            <a:endParaRPr lang="en-GB" sz="1400" dirty="0">
              <a:sym typeface="Wingdings" panose="05000000000000000000" pitchFamily="2" charset="2"/>
            </a:endParaRPr>
          </a:p>
          <a:p>
            <a:pPr lvl="1" algn="just"/>
            <a:endParaRPr lang="en-GB" sz="1400" dirty="0" smtClean="0">
              <a:sym typeface="Wingdings" panose="05000000000000000000" pitchFamily="2" charset="2"/>
            </a:endParaRPr>
          </a:p>
          <a:p>
            <a:pPr lvl="1" algn="just"/>
            <a:endParaRPr lang="en-GB" sz="1400" dirty="0" smtClean="0"/>
          </a:p>
          <a:p>
            <a:pPr lvl="1" algn="just"/>
            <a:r>
              <a:rPr lang="en-GB" sz="1400" dirty="0"/>
              <a:t>Design integrates the most demanding configuration to ease spare policy and minimise the components diversity</a:t>
            </a:r>
          </a:p>
          <a:p>
            <a:pPr lvl="1" algn="just"/>
            <a:r>
              <a:rPr lang="en-GB" sz="1400" dirty="0" smtClean="0"/>
              <a:t>MCDO lattice corr. will equip the upstream cold mass but will be connected to the RCD and RCO circuits or not depending on the final installation slot</a:t>
            </a:r>
          </a:p>
          <a:p>
            <a:pPr lvl="1" algn="just"/>
            <a:r>
              <a:rPr lang="en-GB" sz="1400" dirty="0" smtClean="0"/>
              <a:t>MCS </a:t>
            </a:r>
            <a:r>
              <a:rPr lang="en-GB" sz="1400" dirty="0" err="1" smtClean="0"/>
              <a:t>sextupole</a:t>
            </a:r>
            <a:r>
              <a:rPr lang="en-GB" sz="1400" dirty="0" smtClean="0"/>
              <a:t> corr.  polarity will be adapt accordingly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483768" y="3140968"/>
            <a:ext cx="4402490" cy="2232248"/>
            <a:chOff x="3453256" y="3540383"/>
            <a:chExt cx="4182817" cy="212086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l="3538" t="10442" r="12594" b="10442"/>
            <a:stretch/>
          </p:blipFill>
          <p:spPr>
            <a:xfrm>
              <a:off x="3453256" y="3540383"/>
              <a:ext cx="4182817" cy="2120865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5088652" y="4703438"/>
              <a:ext cx="203428" cy="191046"/>
            </a:xfrm>
            <a:prstGeom prst="ellipse">
              <a:avLst/>
            </a:prstGeom>
            <a:noFill/>
            <a:effectLst>
              <a:glow rad="508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33" name="Oval 32"/>
            <p:cNvSpPr/>
            <p:nvPr/>
          </p:nvSpPr>
          <p:spPr>
            <a:xfrm>
              <a:off x="7012652" y="4703438"/>
              <a:ext cx="203428" cy="191046"/>
            </a:xfrm>
            <a:prstGeom prst="ellipse">
              <a:avLst/>
            </a:prstGeom>
            <a:noFill/>
            <a:effectLst>
              <a:glow rad="508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sp>
        <p:nvSpPr>
          <p:cNvPr id="17" name="Oval 16"/>
          <p:cNvSpPr/>
          <p:nvPr/>
        </p:nvSpPr>
        <p:spPr>
          <a:xfrm>
            <a:off x="4211960" y="5172137"/>
            <a:ext cx="214112" cy="201079"/>
          </a:xfrm>
          <a:prstGeom prst="ellipse">
            <a:avLst/>
          </a:prstGeom>
          <a:noFill/>
          <a:effectLst>
            <a:glow rad="508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18" name="Oval 17"/>
          <p:cNvSpPr/>
          <p:nvPr/>
        </p:nvSpPr>
        <p:spPr>
          <a:xfrm>
            <a:off x="6230096" y="5172137"/>
            <a:ext cx="214112" cy="201079"/>
          </a:xfrm>
          <a:prstGeom prst="ellipse">
            <a:avLst/>
          </a:prstGeom>
          <a:noFill/>
          <a:effectLst>
            <a:glow rad="508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72137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smtClean="0"/>
              <a:t>MBH </a:t>
            </a:r>
            <a:r>
              <a:rPr lang="en-GB" dirty="0" smtClean="0"/>
              <a:t>11T dipole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1188570" y="836712"/>
            <a:ext cx="6984000" cy="1144436"/>
            <a:chOff x="1188570" y="1088226"/>
            <a:chExt cx="6984000" cy="114443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l="4720" t="35573" r="1570" b="36294"/>
            <a:stretch/>
          </p:blipFill>
          <p:spPr>
            <a:xfrm>
              <a:off x="1188570" y="1088226"/>
              <a:ext cx="6984000" cy="1144436"/>
            </a:xfrm>
            <a:prstGeom prst="rect">
              <a:avLst/>
            </a:prstGeom>
          </p:spPr>
        </p:pic>
        <p:sp>
          <p:nvSpPr>
            <p:cNvPr id="11" name="Rounded Rectangle 10"/>
            <p:cNvSpPr/>
            <p:nvPr/>
          </p:nvSpPr>
          <p:spPr>
            <a:xfrm>
              <a:off x="5437212" y="1584000"/>
              <a:ext cx="214908" cy="396000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589340" y="1584000"/>
              <a:ext cx="214908" cy="396000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19800000">
              <a:off x="5264781" y="1096461"/>
              <a:ext cx="559769" cy="338554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bg1">
                  <a:lumMod val="50000"/>
                </a:scheme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600" b="1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LS2</a:t>
              </a:r>
            </a:p>
          </p:txBody>
        </p:sp>
        <p:sp>
          <p:nvSpPr>
            <p:cNvPr id="16" name="Rectangle 15"/>
            <p:cNvSpPr/>
            <p:nvPr/>
          </p:nvSpPr>
          <p:spPr>
            <a:xfrm rot="19800000">
              <a:off x="6347334" y="1097992"/>
              <a:ext cx="559769" cy="338554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bg1">
                  <a:lumMod val="50000"/>
                </a:scheme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600" b="1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LS3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6012" y="2731770"/>
            <a:ext cx="7282492" cy="3554730"/>
            <a:chOff x="400840" y="656625"/>
            <a:chExt cx="11533793" cy="562987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877" t="6407" r="21549" b="901"/>
            <a:stretch/>
          </p:blipFill>
          <p:spPr>
            <a:xfrm>
              <a:off x="445771" y="656625"/>
              <a:ext cx="11488862" cy="5629875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7058762" y="5044666"/>
              <a:ext cx="1475543" cy="414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dirty="0" smtClean="0"/>
                <a:t>Splice 13kA</a:t>
              </a:r>
              <a:endParaRPr lang="en-GB" sz="11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058762" y="5298896"/>
              <a:ext cx="2186404" cy="414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dirty="0" smtClean="0"/>
                <a:t>Splice Nb3Sn/</a:t>
              </a:r>
              <a:r>
                <a:rPr lang="en-GB" sz="1100" dirty="0" err="1" smtClean="0"/>
                <a:t>NbTi</a:t>
              </a:r>
              <a:endParaRPr lang="en-GB" sz="11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058762" y="5575896"/>
              <a:ext cx="2551991" cy="414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dirty="0" smtClean="0"/>
                <a:t>Splice "coil(s)" junction</a:t>
              </a:r>
              <a:endParaRPr lang="en-GB" sz="11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058762" y="5852894"/>
              <a:ext cx="2402202" cy="414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dirty="0" smtClean="0"/>
                <a:t>Splice </a:t>
              </a:r>
              <a:r>
                <a:rPr lang="en-GB" sz="1100" smtClean="0"/>
                <a:t>"Trim" </a:t>
              </a:r>
              <a:r>
                <a:rPr lang="en-GB" sz="1100" dirty="0" smtClean="0"/>
                <a:t>junction</a:t>
              </a:r>
              <a:endParaRPr lang="en-GB" sz="11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555853" y="5079563"/>
              <a:ext cx="5999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mtClean="0"/>
                <a:t>Trim</a:t>
              </a:r>
              <a:endParaRPr lang="en-GB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46923" y="5821263"/>
              <a:ext cx="7393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Diode</a:t>
              </a:r>
              <a:endParaRPr lang="en-GB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943244" y="3822700"/>
              <a:ext cx="231037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00840" y="4950530"/>
              <a:ext cx="4988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mtClean="0"/>
                <a:t>M3</a:t>
              </a:r>
              <a:endParaRPr lang="en-GB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514360" y="782389"/>
              <a:ext cx="4988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mtClean="0"/>
                <a:t>M3</a:t>
              </a:r>
              <a:endParaRPr lang="en-GB" dirty="0"/>
            </a:p>
          </p:txBody>
        </p:sp>
        <p:sp>
          <p:nvSpPr>
            <p:cNvPr id="28" name="Rectangle 27"/>
            <p:cNvSpPr/>
            <p:nvPr/>
          </p:nvSpPr>
          <p:spPr>
            <a:xfrm rot="20110497">
              <a:off x="4125473" y="5088468"/>
              <a:ext cx="1914754" cy="5361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smtClean="0"/>
                <a:t>LMBH_001</a:t>
              </a:r>
              <a:endParaRPr lang="en-GB" sz="1600" dirty="0"/>
            </a:p>
          </p:txBody>
        </p:sp>
        <p:sp>
          <p:nvSpPr>
            <p:cNvPr id="29" name="Rectangle 28"/>
            <p:cNvSpPr/>
            <p:nvPr/>
          </p:nvSpPr>
          <p:spPr>
            <a:xfrm rot="20110497">
              <a:off x="8907024" y="2946660"/>
              <a:ext cx="1914754" cy="5361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smtClean="0"/>
                <a:t>LMBH_002</a:t>
              </a:r>
              <a:endParaRPr lang="en-GB" sz="16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268980" y="2731770"/>
              <a:ext cx="422910" cy="4829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264735" y="2132856"/>
            <a:ext cx="2883329" cy="2866731"/>
            <a:chOff x="1884860" y="2286648"/>
            <a:chExt cx="2883329" cy="2866731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477" t="11302" r="15041" b="8390"/>
            <a:stretch/>
          </p:blipFill>
          <p:spPr>
            <a:xfrm>
              <a:off x="1884860" y="2382463"/>
              <a:ext cx="2255092" cy="2217271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 rot="2400989">
              <a:off x="3515007" y="2286648"/>
              <a:ext cx="593079" cy="315073"/>
              <a:chOff x="7144809" y="819641"/>
              <a:chExt cx="1762078" cy="936104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5884" t="51260" r="39021" b="27320"/>
              <a:stretch/>
            </p:blipFill>
            <p:spPr>
              <a:xfrm>
                <a:off x="7144809" y="819641"/>
                <a:ext cx="1762078" cy="936104"/>
              </a:xfrm>
              <a:prstGeom prst="rect">
                <a:avLst/>
              </a:prstGeom>
            </p:spPr>
          </p:pic>
          <p:sp>
            <p:nvSpPr>
              <p:cNvPr id="34" name="Rounded Rectangle 33"/>
              <p:cNvSpPr/>
              <p:nvPr/>
            </p:nvSpPr>
            <p:spPr>
              <a:xfrm>
                <a:off x="7307763" y="1190222"/>
                <a:ext cx="702001" cy="395999"/>
              </a:xfrm>
              <a:prstGeom prst="roundRect">
                <a:avLst/>
              </a:prstGeom>
              <a:noFill/>
              <a:ln w="12700">
                <a:solidFill>
                  <a:schemeClr val="accent4"/>
                </a:solidFill>
              </a:ln>
              <a:effectLst>
                <a:glow rad="63500">
                  <a:schemeClr val="accent4"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8106964" y="1198987"/>
                <a:ext cx="702001" cy="395999"/>
              </a:xfrm>
              <a:prstGeom prst="roundRect">
                <a:avLst/>
              </a:prstGeom>
              <a:noFill/>
              <a:ln w="12700">
                <a:solidFill>
                  <a:schemeClr val="accent4"/>
                </a:solidFill>
              </a:ln>
              <a:effectLst>
                <a:glow rad="63500">
                  <a:schemeClr val="accent4"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422963" y="1032251"/>
                <a:ext cx="486385" cy="58679"/>
              </a:xfrm>
              <a:prstGeom prst="roundRect">
                <a:avLst/>
              </a:prstGeom>
              <a:noFill/>
              <a:ln w="12700">
                <a:solidFill>
                  <a:srgbClr val="FFC000"/>
                </a:solidFill>
              </a:ln>
              <a:effectLst>
                <a:glow rad="63500">
                  <a:srgbClr val="FFC000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8214771" y="1011681"/>
                <a:ext cx="486385" cy="58679"/>
              </a:xfrm>
              <a:prstGeom prst="roundRect">
                <a:avLst/>
              </a:prstGeom>
              <a:noFill/>
              <a:ln w="12700">
                <a:solidFill>
                  <a:srgbClr val="FFC000"/>
                </a:solidFill>
              </a:ln>
              <a:effectLst>
                <a:glow rad="63500">
                  <a:srgbClr val="FFC000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 rot="210470">
              <a:off x="1961776" y="4365104"/>
              <a:ext cx="594000" cy="341193"/>
              <a:chOff x="1961776" y="4365104"/>
              <a:chExt cx="594000" cy="341193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2720340">
                <a:off x="1961776" y="4396550"/>
                <a:ext cx="594000" cy="284150"/>
              </a:xfrm>
              <a:prstGeom prst="rect">
                <a:avLst/>
              </a:prstGeom>
            </p:spPr>
          </p:pic>
          <p:sp>
            <p:nvSpPr>
              <p:cNvPr id="40" name="Rounded Rectangle 39"/>
              <p:cNvSpPr/>
              <p:nvPr/>
            </p:nvSpPr>
            <p:spPr>
              <a:xfrm rot="1929882">
                <a:off x="2026045" y="4365104"/>
                <a:ext cx="236172" cy="198922"/>
              </a:xfrm>
              <a:prstGeom prst="roundRect">
                <a:avLst/>
              </a:prstGeom>
              <a:no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  <a:effectLst>
                <a:glow rad="50800">
                  <a:schemeClr val="accent1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 rot="1929882">
                <a:off x="2257232" y="4507375"/>
                <a:ext cx="236172" cy="198922"/>
              </a:xfrm>
              <a:prstGeom prst="roundRect">
                <a:avLst/>
              </a:prstGeom>
              <a:no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  <a:effectLst>
                <a:glow rad="50800">
                  <a:schemeClr val="accent1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 rot="19199011" flipH="1">
              <a:off x="1930831" y="2286648"/>
              <a:ext cx="593079" cy="315073"/>
              <a:chOff x="6982312" y="918444"/>
              <a:chExt cx="1762077" cy="936104"/>
            </a:xfrm>
          </p:grpSpPr>
          <p:pic>
            <p:nvPicPr>
              <p:cNvPr id="43" name="Picture 42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5884" t="51260" r="39021" b="27320"/>
              <a:stretch/>
            </p:blipFill>
            <p:spPr>
              <a:xfrm>
                <a:off x="6982312" y="918444"/>
                <a:ext cx="1762077" cy="936104"/>
              </a:xfrm>
              <a:prstGeom prst="rect">
                <a:avLst/>
              </a:prstGeom>
            </p:spPr>
          </p:pic>
          <p:sp>
            <p:nvSpPr>
              <p:cNvPr id="44" name="Rounded Rectangle 43"/>
              <p:cNvSpPr/>
              <p:nvPr/>
            </p:nvSpPr>
            <p:spPr>
              <a:xfrm>
                <a:off x="7125385" y="1305717"/>
                <a:ext cx="702001" cy="395999"/>
              </a:xfrm>
              <a:prstGeom prst="roundRect">
                <a:avLst/>
              </a:prstGeom>
              <a:noFill/>
              <a:ln w="12700">
                <a:solidFill>
                  <a:schemeClr val="accent4"/>
                </a:solidFill>
              </a:ln>
              <a:effectLst>
                <a:glow rad="63500">
                  <a:schemeClr val="accent4"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7924585" y="1314486"/>
                <a:ext cx="702001" cy="395999"/>
              </a:xfrm>
              <a:prstGeom prst="roundRect">
                <a:avLst/>
              </a:prstGeom>
              <a:noFill/>
              <a:ln w="12700">
                <a:solidFill>
                  <a:schemeClr val="accent4"/>
                </a:solidFill>
              </a:ln>
              <a:effectLst>
                <a:glow rad="63500">
                  <a:schemeClr val="accent4"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7240585" y="1147751"/>
                <a:ext cx="486384" cy="58679"/>
              </a:xfrm>
              <a:prstGeom prst="roundRect">
                <a:avLst/>
              </a:prstGeom>
              <a:noFill/>
              <a:ln w="12700">
                <a:solidFill>
                  <a:srgbClr val="FFC000"/>
                </a:solidFill>
              </a:ln>
              <a:effectLst>
                <a:glow rad="63500">
                  <a:srgbClr val="FFC000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8032395" y="1127178"/>
                <a:ext cx="486384" cy="58679"/>
              </a:xfrm>
              <a:prstGeom prst="roundRect">
                <a:avLst/>
              </a:prstGeom>
              <a:noFill/>
              <a:ln w="12700">
                <a:solidFill>
                  <a:srgbClr val="FFC000"/>
                </a:solidFill>
              </a:ln>
              <a:effectLst>
                <a:glow rad="63500">
                  <a:srgbClr val="FFC000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" name="Group 2"/>
            <p:cNvGrpSpPr>
              <a:grpSpLocks noChangeAspect="1"/>
            </p:cNvGrpSpPr>
            <p:nvPr/>
          </p:nvGrpSpPr>
          <p:grpSpPr>
            <a:xfrm rot="8797225" flipV="1">
              <a:off x="3461212" y="4439170"/>
              <a:ext cx="546719" cy="52431"/>
              <a:chOff x="4179417" y="3466477"/>
              <a:chExt cx="1452682" cy="139314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rcRect l="10369" t="54309" r="5945" b="17208"/>
              <a:stretch/>
            </p:blipFill>
            <p:spPr>
              <a:xfrm>
                <a:off x="4179417" y="3466478"/>
                <a:ext cx="669572" cy="139313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rcRect l="10369" t="54309" r="5945" b="17208"/>
              <a:stretch/>
            </p:blipFill>
            <p:spPr>
              <a:xfrm>
                <a:off x="4962527" y="3466477"/>
                <a:ext cx="669572" cy="139313"/>
              </a:xfrm>
              <a:prstGeom prst="rect">
                <a:avLst/>
              </a:prstGeom>
            </p:spPr>
          </p:pic>
        </p:grpSp>
        <p:sp>
          <p:nvSpPr>
            <p:cNvPr id="51" name="Shape 50"/>
            <p:cNvSpPr/>
            <p:nvPr/>
          </p:nvSpPr>
          <p:spPr>
            <a:xfrm rot="20369729" flipH="1">
              <a:off x="4037415" y="4164386"/>
              <a:ext cx="730774" cy="380423"/>
            </a:xfrm>
            <a:prstGeom prst="swooshArrow">
              <a:avLst>
                <a:gd name="adj1" fmla="val 25000"/>
                <a:gd name="adj2" fmla="val 25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52" name="Shape 51"/>
            <p:cNvSpPr/>
            <p:nvPr/>
          </p:nvSpPr>
          <p:spPr>
            <a:xfrm rot="14622030">
              <a:off x="2425727" y="4747499"/>
              <a:ext cx="431337" cy="380423"/>
            </a:xfrm>
            <a:prstGeom prst="swooshArrow">
              <a:avLst>
                <a:gd name="adj1" fmla="val 25000"/>
                <a:gd name="adj2" fmla="val 25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</a:gra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cxnSp>
          <p:nvCxnSpPr>
            <p:cNvPr id="8" name="Straight Arrow Connector 7"/>
            <p:cNvCxnSpPr>
              <a:stCxn id="43" idx="2"/>
            </p:cNvCxnSpPr>
            <p:nvPr/>
          </p:nvCxnSpPr>
          <p:spPr>
            <a:xfrm>
              <a:off x="2328667" y="2564836"/>
              <a:ext cx="94370" cy="1280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3609156" y="2564836"/>
              <a:ext cx="94370" cy="1280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2313699" y="4301202"/>
              <a:ext cx="94370" cy="1280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 flipV="1">
              <a:off x="3598648" y="4293096"/>
              <a:ext cx="94370" cy="1280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158471" y="3356992"/>
            <a:ext cx="2901360" cy="2844581"/>
            <a:chOff x="158471" y="3356992"/>
            <a:chExt cx="2901360" cy="2844581"/>
          </a:xfrm>
        </p:grpSpPr>
        <p:pic>
          <p:nvPicPr>
            <p:cNvPr id="5122" name="Picture 2" descr="image001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408"/>
            <a:stretch/>
          </p:blipFill>
          <p:spPr bwMode="auto">
            <a:xfrm>
              <a:off x="158471" y="3356992"/>
              <a:ext cx="1822380" cy="2013161"/>
            </a:xfrm>
            <a:prstGeom prst="rect">
              <a:avLst/>
            </a:prstGeom>
            <a:noFill/>
            <a:ln>
              <a:noFill/>
            </a:ln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Freeform 8"/>
            <p:cNvSpPr/>
            <p:nvPr/>
          </p:nvSpPr>
          <p:spPr>
            <a:xfrm>
              <a:off x="290962" y="4409038"/>
              <a:ext cx="1836602" cy="1270107"/>
            </a:xfrm>
            <a:custGeom>
              <a:avLst/>
              <a:gdLst>
                <a:gd name="connsiteX0" fmla="*/ 1836602 w 1836602"/>
                <a:gd name="connsiteY0" fmla="*/ 1023041 h 1270107"/>
                <a:gd name="connsiteX1" fmla="*/ 587224 w 1836602"/>
                <a:gd name="connsiteY1" fmla="*/ 1258431 h 1270107"/>
                <a:gd name="connsiteX2" fmla="*/ 16856 w 1836602"/>
                <a:gd name="connsiteY2" fmla="*/ 697116 h 1270107"/>
                <a:gd name="connsiteX3" fmla="*/ 206979 w 1836602"/>
                <a:gd name="connsiteY3" fmla="*/ 0 h 127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6602" h="1270107">
                  <a:moveTo>
                    <a:pt x="1836602" y="1023041"/>
                  </a:moveTo>
                  <a:cubicBezTo>
                    <a:pt x="1363558" y="1167896"/>
                    <a:pt x="890515" y="1312752"/>
                    <a:pt x="587224" y="1258431"/>
                  </a:cubicBezTo>
                  <a:cubicBezTo>
                    <a:pt x="283933" y="1204110"/>
                    <a:pt x="80230" y="906854"/>
                    <a:pt x="16856" y="697116"/>
                  </a:cubicBezTo>
                  <a:cubicBezTo>
                    <a:pt x="-46518" y="487378"/>
                    <a:pt x="80230" y="243689"/>
                    <a:pt x="206979" y="0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613731" y="4859686"/>
              <a:ext cx="2446100" cy="1341887"/>
            </a:xfrm>
            <a:custGeom>
              <a:avLst/>
              <a:gdLst>
                <a:gd name="connsiteX0" fmla="*/ 1836602 w 1836602"/>
                <a:gd name="connsiteY0" fmla="*/ 1023041 h 1270107"/>
                <a:gd name="connsiteX1" fmla="*/ 587224 w 1836602"/>
                <a:gd name="connsiteY1" fmla="*/ 1258431 h 1270107"/>
                <a:gd name="connsiteX2" fmla="*/ 16856 w 1836602"/>
                <a:gd name="connsiteY2" fmla="*/ 697116 h 1270107"/>
                <a:gd name="connsiteX3" fmla="*/ 206979 w 1836602"/>
                <a:gd name="connsiteY3" fmla="*/ 0 h 1270107"/>
                <a:gd name="connsiteX0" fmla="*/ 2296395 w 2296395"/>
                <a:gd name="connsiteY0" fmla="*/ 1059255 h 1306321"/>
                <a:gd name="connsiteX1" fmla="*/ 1047017 w 2296395"/>
                <a:gd name="connsiteY1" fmla="*/ 1294645 h 1306321"/>
                <a:gd name="connsiteX2" fmla="*/ 476649 w 2296395"/>
                <a:gd name="connsiteY2" fmla="*/ 733330 h 1306321"/>
                <a:gd name="connsiteX3" fmla="*/ 23975 w 2296395"/>
                <a:gd name="connsiteY3" fmla="*/ 0 h 1306321"/>
                <a:gd name="connsiteX0" fmla="*/ 2394912 w 2394912"/>
                <a:gd name="connsiteY0" fmla="*/ 1059255 h 1296619"/>
                <a:gd name="connsiteX1" fmla="*/ 1145534 w 2394912"/>
                <a:gd name="connsiteY1" fmla="*/ 1294645 h 1296619"/>
                <a:gd name="connsiteX2" fmla="*/ 104386 w 2394912"/>
                <a:gd name="connsiteY2" fmla="*/ 950613 h 1296619"/>
                <a:gd name="connsiteX3" fmla="*/ 122492 w 2394912"/>
                <a:gd name="connsiteY3" fmla="*/ 0 h 1296619"/>
                <a:gd name="connsiteX0" fmla="*/ 2446100 w 2446100"/>
                <a:gd name="connsiteY0" fmla="*/ 1104523 h 1341887"/>
                <a:gd name="connsiteX1" fmla="*/ 1196722 w 2446100"/>
                <a:gd name="connsiteY1" fmla="*/ 1339913 h 1341887"/>
                <a:gd name="connsiteX2" fmla="*/ 155574 w 2446100"/>
                <a:gd name="connsiteY2" fmla="*/ 995881 h 1341887"/>
                <a:gd name="connsiteX3" fmla="*/ 83145 w 2446100"/>
                <a:gd name="connsiteY3" fmla="*/ 0 h 134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6100" h="1341887">
                  <a:moveTo>
                    <a:pt x="2446100" y="1104523"/>
                  </a:moveTo>
                  <a:cubicBezTo>
                    <a:pt x="1973056" y="1249378"/>
                    <a:pt x="1578476" y="1358020"/>
                    <a:pt x="1196722" y="1339913"/>
                  </a:cubicBezTo>
                  <a:cubicBezTo>
                    <a:pt x="814968" y="1321806"/>
                    <a:pt x="341170" y="1219200"/>
                    <a:pt x="155574" y="995881"/>
                  </a:cubicBezTo>
                  <a:cubicBezTo>
                    <a:pt x="-30022" y="772562"/>
                    <a:pt x="-43604" y="243689"/>
                    <a:pt x="83145" y="0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195057" y="4445251"/>
              <a:ext cx="1484769" cy="1004935"/>
            </a:xfrm>
            <a:custGeom>
              <a:avLst/>
              <a:gdLst>
                <a:gd name="connsiteX0" fmla="*/ 1484769 w 1484769"/>
                <a:gd name="connsiteY0" fmla="*/ 1004935 h 1004935"/>
                <a:gd name="connsiteX1" fmla="*/ 1113577 w 1484769"/>
                <a:gd name="connsiteY1" fmla="*/ 398353 h 1004935"/>
                <a:gd name="connsiteX2" fmla="*/ 0 w 1484769"/>
                <a:gd name="connsiteY2" fmla="*/ 0 h 100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769" h="1004935">
                  <a:moveTo>
                    <a:pt x="1484769" y="1004935"/>
                  </a:moveTo>
                  <a:cubicBezTo>
                    <a:pt x="1422904" y="785388"/>
                    <a:pt x="1361039" y="565842"/>
                    <a:pt x="1113577" y="398353"/>
                  </a:cubicBezTo>
                  <a:cubicBezTo>
                    <a:pt x="866115" y="230864"/>
                    <a:pt x="433057" y="115432"/>
                    <a:pt x="0" y="0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58471" y="2154922"/>
            <a:ext cx="1846298" cy="2263169"/>
            <a:chOff x="158471" y="2154922"/>
            <a:chExt cx="1846298" cy="2263169"/>
          </a:xfrm>
        </p:grpSpPr>
        <p:sp>
          <p:nvSpPr>
            <p:cNvPr id="14" name="Freeform 13"/>
            <p:cNvSpPr/>
            <p:nvPr/>
          </p:nvSpPr>
          <p:spPr>
            <a:xfrm>
              <a:off x="823865" y="2688879"/>
              <a:ext cx="561486" cy="1449954"/>
            </a:xfrm>
            <a:custGeom>
              <a:avLst/>
              <a:gdLst>
                <a:gd name="connsiteX0" fmla="*/ 0 w 561486"/>
                <a:gd name="connsiteY0" fmla="*/ 0 h 1449954"/>
                <a:gd name="connsiteX1" fmla="*/ 407406 w 561486"/>
                <a:gd name="connsiteY1" fmla="*/ 443620 h 1449954"/>
                <a:gd name="connsiteX2" fmla="*/ 561315 w 561486"/>
                <a:gd name="connsiteY2" fmla="*/ 914400 h 1449954"/>
                <a:gd name="connsiteX3" fmla="*/ 434567 w 561486"/>
                <a:gd name="connsiteY3" fmla="*/ 1258432 h 1449954"/>
                <a:gd name="connsiteX4" fmla="*/ 289711 w 561486"/>
                <a:gd name="connsiteY4" fmla="*/ 1439501 h 1449954"/>
                <a:gd name="connsiteX5" fmla="*/ 36214 w 561486"/>
                <a:gd name="connsiteY5" fmla="*/ 1412341 h 144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1486" h="1449954">
                  <a:moveTo>
                    <a:pt x="0" y="0"/>
                  </a:moveTo>
                  <a:cubicBezTo>
                    <a:pt x="156927" y="145610"/>
                    <a:pt x="313854" y="291220"/>
                    <a:pt x="407406" y="443620"/>
                  </a:cubicBezTo>
                  <a:cubicBezTo>
                    <a:pt x="500958" y="596020"/>
                    <a:pt x="556788" y="778598"/>
                    <a:pt x="561315" y="914400"/>
                  </a:cubicBezTo>
                  <a:cubicBezTo>
                    <a:pt x="565842" y="1050202"/>
                    <a:pt x="479834" y="1170915"/>
                    <a:pt x="434567" y="1258432"/>
                  </a:cubicBezTo>
                  <a:cubicBezTo>
                    <a:pt x="389300" y="1345949"/>
                    <a:pt x="356103" y="1413850"/>
                    <a:pt x="289711" y="1439501"/>
                  </a:cubicBezTo>
                  <a:cubicBezTo>
                    <a:pt x="223319" y="1465153"/>
                    <a:pt x="129766" y="1438747"/>
                    <a:pt x="36214" y="1412341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841972" y="2697933"/>
              <a:ext cx="734660" cy="1720158"/>
            </a:xfrm>
            <a:custGeom>
              <a:avLst/>
              <a:gdLst>
                <a:gd name="connsiteX0" fmla="*/ 0 w 734660"/>
                <a:gd name="connsiteY0" fmla="*/ 0 h 1720158"/>
                <a:gd name="connsiteX1" fmla="*/ 552262 w 734660"/>
                <a:gd name="connsiteY1" fmla="*/ 389299 h 1720158"/>
                <a:gd name="connsiteX2" fmla="*/ 733331 w 734660"/>
                <a:gd name="connsiteY2" fmla="*/ 995881 h 1720158"/>
                <a:gd name="connsiteX3" fmla="*/ 479834 w 734660"/>
                <a:gd name="connsiteY3" fmla="*/ 1539089 h 1720158"/>
                <a:gd name="connsiteX4" fmla="*/ 36214 w 734660"/>
                <a:gd name="connsiteY4" fmla="*/ 1720158 h 172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4660" h="1720158">
                  <a:moveTo>
                    <a:pt x="0" y="0"/>
                  </a:moveTo>
                  <a:cubicBezTo>
                    <a:pt x="215020" y="111659"/>
                    <a:pt x="430040" y="223319"/>
                    <a:pt x="552262" y="389299"/>
                  </a:cubicBezTo>
                  <a:cubicBezTo>
                    <a:pt x="674484" y="555279"/>
                    <a:pt x="745402" y="804249"/>
                    <a:pt x="733331" y="995881"/>
                  </a:cubicBezTo>
                  <a:cubicBezTo>
                    <a:pt x="721260" y="1187513"/>
                    <a:pt x="596020" y="1418376"/>
                    <a:pt x="479834" y="1539089"/>
                  </a:cubicBezTo>
                  <a:cubicBezTo>
                    <a:pt x="363648" y="1659802"/>
                    <a:pt x="199931" y="1689980"/>
                    <a:pt x="36214" y="1720158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8471" y="2154922"/>
              <a:ext cx="184629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2 instrumentations capillaries (IFS) to route all the required instrumentation</a:t>
              </a:r>
              <a:endParaRPr lang="en-GB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6638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219200"/>
            <a:ext cx="8784000" cy="4906963"/>
          </a:xfrm>
        </p:spPr>
        <p:txBody>
          <a:bodyPr>
            <a:normAutofit/>
          </a:bodyPr>
          <a:lstStyle/>
          <a:p>
            <a:r>
              <a:rPr lang="en-GB" sz="2000" dirty="0"/>
              <a:t>Global view of the </a:t>
            </a:r>
            <a:r>
              <a:rPr lang="en-GB" sz="2000" dirty="0" err="1"/>
              <a:t>Busbars</a:t>
            </a:r>
            <a:r>
              <a:rPr lang="en-GB" sz="2000" dirty="0"/>
              <a:t> presently used in the LHC cold </a:t>
            </a:r>
            <a:r>
              <a:rPr lang="en-GB" sz="2000" dirty="0" smtClean="0"/>
              <a:t>masses</a:t>
            </a:r>
          </a:p>
          <a:p>
            <a:r>
              <a:rPr lang="en-GB" sz="2000" dirty="0" smtClean="0"/>
              <a:t>Expansion loops</a:t>
            </a:r>
            <a:endParaRPr lang="en-GB" sz="1800" dirty="0" smtClean="0"/>
          </a:p>
          <a:p>
            <a:r>
              <a:rPr lang="en-GB" sz="2000" dirty="0" smtClean="0"/>
              <a:t>Present integration principles</a:t>
            </a:r>
          </a:p>
          <a:p>
            <a:endParaRPr lang="en-GB" sz="1000" dirty="0" smtClean="0"/>
          </a:p>
          <a:p>
            <a:r>
              <a:rPr lang="en-GB" sz="2000" dirty="0" smtClean="0"/>
              <a:t>Conceptual design for the </a:t>
            </a:r>
            <a:r>
              <a:rPr lang="en-GB" sz="2000" dirty="0" err="1" smtClean="0"/>
              <a:t>busbars</a:t>
            </a:r>
            <a:r>
              <a:rPr lang="en-GB" sz="2000" dirty="0" smtClean="0"/>
              <a:t> integration in the HL-LHC cold masses</a:t>
            </a:r>
          </a:p>
          <a:p>
            <a:pPr lvl="1"/>
            <a:r>
              <a:rPr lang="en-GB" sz="1800" dirty="0"/>
              <a:t>Inner</a:t>
            </a:r>
            <a:r>
              <a:rPr lang="en-GB" sz="1800" dirty="0" smtClean="0"/>
              <a:t> Triplet String</a:t>
            </a:r>
          </a:p>
          <a:p>
            <a:pPr lvl="1"/>
            <a:r>
              <a:rPr lang="en-GB" sz="1800" dirty="0" smtClean="0"/>
              <a:t>D2 Separation Dipole</a:t>
            </a:r>
            <a:endParaRPr lang="en-GB" sz="1800" dirty="0"/>
          </a:p>
          <a:p>
            <a:pPr lvl="1"/>
            <a:r>
              <a:rPr lang="en-GB" sz="1800" dirty="0" smtClean="0"/>
              <a:t>Q4</a:t>
            </a:r>
          </a:p>
          <a:p>
            <a:pPr lvl="1"/>
            <a:r>
              <a:rPr lang="en-GB" sz="1800" dirty="0" smtClean="0"/>
              <a:t>Q5 and Q6</a:t>
            </a:r>
          </a:p>
          <a:p>
            <a:pPr lvl="1"/>
            <a:r>
              <a:rPr lang="en-GB" sz="1800" dirty="0" smtClean="0"/>
              <a:t>Q10 with MS</a:t>
            </a:r>
          </a:p>
          <a:p>
            <a:pPr lvl="1"/>
            <a:r>
              <a:rPr lang="en-GB" sz="1800" dirty="0" smtClean="0"/>
              <a:t>MBH 11T Dipole</a:t>
            </a:r>
          </a:p>
          <a:p>
            <a:pPr lvl="1"/>
            <a:r>
              <a:rPr lang="en-GB" sz="1800" dirty="0"/>
              <a:t>New connection </a:t>
            </a:r>
            <a:r>
              <a:rPr lang="en-GB" sz="1800" dirty="0" smtClean="0"/>
              <a:t>cryostats around Point 2</a:t>
            </a:r>
          </a:p>
          <a:p>
            <a:pPr lvl="1"/>
            <a:endParaRPr lang="en-GB" sz="1000" dirty="0"/>
          </a:p>
          <a:p>
            <a:r>
              <a:rPr lang="en-GB" sz="2200" dirty="0" smtClean="0"/>
              <a:t>Summary</a:t>
            </a:r>
            <a:endParaRPr lang="en-GB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the Magnet Circuits for the HL-LHC               H. Prin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1949" y="1680169"/>
            <a:ext cx="3785653" cy="19147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GB" smtClean="0"/>
              <a:t>MBH </a:t>
            </a:r>
            <a:r>
              <a:rPr lang="en-GB" dirty="0" smtClean="0"/>
              <a:t>11T dipole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pSp>
        <p:nvGrpSpPr>
          <p:cNvPr id="32" name="Group 31"/>
          <p:cNvGrpSpPr/>
          <p:nvPr/>
        </p:nvGrpSpPr>
        <p:grpSpPr>
          <a:xfrm>
            <a:off x="64951" y="3622720"/>
            <a:ext cx="3426929" cy="1678488"/>
            <a:chOff x="400840" y="656625"/>
            <a:chExt cx="11533793" cy="5649175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877" t="6407" r="21549" b="901"/>
            <a:stretch/>
          </p:blipFill>
          <p:spPr>
            <a:xfrm>
              <a:off x="445771" y="656625"/>
              <a:ext cx="11488862" cy="5629875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7058761" y="5044666"/>
              <a:ext cx="932582" cy="3354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300" dirty="0" smtClean="0"/>
                <a:t>Splice 13kA</a:t>
              </a:r>
              <a:endParaRPr lang="en-GB" sz="3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058761" y="5298896"/>
              <a:ext cx="1223770" cy="3354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300" dirty="0" smtClean="0"/>
                <a:t>Splice Nb3Sn/</a:t>
              </a:r>
              <a:r>
                <a:rPr lang="en-GB" sz="300" dirty="0" err="1" smtClean="0"/>
                <a:t>NbTi</a:t>
              </a:r>
              <a:endParaRPr lang="en-GB" sz="3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058761" y="5575896"/>
              <a:ext cx="1379071" cy="3354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300" dirty="0" smtClean="0"/>
                <a:t>Splice "coil(s)" junction</a:t>
              </a:r>
              <a:endParaRPr lang="en-GB" sz="3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058762" y="5852895"/>
              <a:ext cx="1320833" cy="3354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300" dirty="0" smtClean="0"/>
                <a:t>Splice </a:t>
              </a:r>
              <a:r>
                <a:rPr lang="en-GB" sz="300" smtClean="0"/>
                <a:t>"Trim" </a:t>
              </a:r>
              <a:r>
                <a:rPr lang="en-GB" sz="300" dirty="0" smtClean="0"/>
                <a:t>junction</a:t>
              </a:r>
              <a:endParaRPr lang="en-GB" sz="3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555853" y="5079562"/>
              <a:ext cx="882107" cy="4845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700" smtClean="0"/>
                <a:t>Trim</a:t>
              </a:r>
              <a:endParaRPr lang="en-GB" sz="7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946924" y="5821262"/>
              <a:ext cx="1010232" cy="4845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700" dirty="0" smtClean="0"/>
                <a:t>Diode</a:t>
              </a:r>
              <a:endParaRPr lang="en-GB" sz="7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943244" y="3822700"/>
              <a:ext cx="231037" cy="381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00840" y="4950529"/>
              <a:ext cx="750104" cy="4845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700" smtClean="0"/>
                <a:t>M3</a:t>
              </a:r>
              <a:endParaRPr lang="en-GB" sz="7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9514359" y="782388"/>
              <a:ext cx="750104" cy="4845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700" smtClean="0"/>
                <a:t>M3</a:t>
              </a:r>
              <a:endParaRPr lang="en-GB" sz="700" dirty="0"/>
            </a:p>
          </p:txBody>
        </p:sp>
        <p:sp>
          <p:nvSpPr>
            <p:cNvPr id="43" name="Rectangle 42"/>
            <p:cNvSpPr/>
            <p:nvPr/>
          </p:nvSpPr>
          <p:spPr>
            <a:xfrm rot="20110497">
              <a:off x="4389430" y="5132926"/>
              <a:ext cx="1386834" cy="4472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600" smtClean="0"/>
                <a:t>LMBH_001</a:t>
              </a:r>
              <a:endParaRPr lang="en-GB" sz="600" dirty="0"/>
            </a:p>
          </p:txBody>
        </p:sp>
        <p:sp>
          <p:nvSpPr>
            <p:cNvPr id="44" name="Rectangle 43"/>
            <p:cNvSpPr/>
            <p:nvPr/>
          </p:nvSpPr>
          <p:spPr>
            <a:xfrm rot="20110497">
              <a:off x="9170983" y="2991119"/>
              <a:ext cx="1386834" cy="4472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600" smtClean="0"/>
                <a:t>LMBH_002</a:t>
              </a:r>
              <a:endParaRPr lang="en-GB" sz="600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268980" y="2731770"/>
              <a:ext cx="422910" cy="4829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70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4357" t="2665" r="4900" b="1511"/>
          <a:stretch/>
        </p:blipFill>
        <p:spPr>
          <a:xfrm>
            <a:off x="3204000" y="3721732"/>
            <a:ext cx="1892332" cy="1881000"/>
          </a:xfrm>
          <a:prstGeom prst="ellipse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198800" y="620688"/>
            <a:ext cx="6984000" cy="1144436"/>
            <a:chOff x="1198800" y="1080000"/>
            <a:chExt cx="6984000" cy="114443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720" t="35573" r="1570" b="36294"/>
            <a:stretch/>
          </p:blipFill>
          <p:spPr>
            <a:xfrm>
              <a:off x="1198800" y="1080000"/>
              <a:ext cx="6984000" cy="1144436"/>
            </a:xfrm>
            <a:prstGeom prst="rect">
              <a:avLst/>
            </a:prstGeom>
          </p:spPr>
        </p:pic>
        <p:sp>
          <p:nvSpPr>
            <p:cNvPr id="11" name="Rounded Rectangle 10"/>
            <p:cNvSpPr/>
            <p:nvPr/>
          </p:nvSpPr>
          <p:spPr>
            <a:xfrm>
              <a:off x="5437212" y="1584000"/>
              <a:ext cx="214908" cy="396000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589340" y="1584000"/>
              <a:ext cx="214908" cy="396000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 rot="19800000">
              <a:off x="5264781" y="1096461"/>
              <a:ext cx="559769" cy="338554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bg1">
                  <a:lumMod val="50000"/>
                </a:scheme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600" b="1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LS2</a:t>
              </a:r>
            </a:p>
          </p:txBody>
        </p:sp>
        <p:sp>
          <p:nvSpPr>
            <p:cNvPr id="16" name="Rectangle 15"/>
            <p:cNvSpPr/>
            <p:nvPr/>
          </p:nvSpPr>
          <p:spPr>
            <a:xfrm rot="19800000">
              <a:off x="6347334" y="1097992"/>
              <a:ext cx="559769" cy="338554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chemeClr val="bg1">
                  <a:lumMod val="50000"/>
                </a:schemeClr>
              </a:outerShd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600" b="1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LS3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4000" y="1693885"/>
            <a:ext cx="1874307" cy="1881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79512" y="1912985"/>
            <a:ext cx="2980846" cy="19513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310063" indent="-163513" algn="just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b="1">
                <a:solidFill>
                  <a:schemeClr val="accent5"/>
                </a:solidFill>
              </a:defRPr>
            </a:lvl1pPr>
            <a:lvl2pPr marL="7429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261938"/>
            <a:r>
              <a:rPr lang="en-GB" dirty="0"/>
              <a:t>Design </a:t>
            </a:r>
            <a:r>
              <a:rPr lang="en-GB" dirty="0" smtClean="0"/>
              <a:t>completed </a:t>
            </a:r>
            <a:r>
              <a:rPr lang="en-GB" b="0" dirty="0"/>
              <a:t>will be presented in the next review </a:t>
            </a:r>
            <a:r>
              <a:rPr lang="en-GB" b="0" dirty="0" smtClean="0"/>
              <a:t>11 </a:t>
            </a:r>
            <a:r>
              <a:rPr lang="en-GB" b="0" dirty="0"/>
              <a:t>T Dipoles at Collimator Section for </a:t>
            </a:r>
            <a:r>
              <a:rPr lang="en-GB" b="0" dirty="0" smtClean="0"/>
              <a:t>HL-LHC </a:t>
            </a:r>
            <a:r>
              <a:rPr lang="en-GB" sz="900" b="0" dirty="0" smtClean="0"/>
              <a:t>(Apr. 2016)</a:t>
            </a:r>
            <a:endParaRPr lang="en-GB" b="0" dirty="0" smtClean="0"/>
          </a:p>
          <a:p>
            <a:pPr marL="261938"/>
            <a:r>
              <a:rPr lang="en-GB" dirty="0" smtClean="0"/>
              <a:t>Internal </a:t>
            </a:r>
            <a:r>
              <a:rPr lang="en-GB" dirty="0"/>
              <a:t>splices </a:t>
            </a:r>
            <a:r>
              <a:rPr lang="en-GB" b="0" dirty="0"/>
              <a:t>based on the main dipole design using </a:t>
            </a:r>
            <a:r>
              <a:rPr lang="en-GB" dirty="0"/>
              <a:t>same tooling and </a:t>
            </a:r>
            <a:r>
              <a:rPr lang="en-GB" dirty="0" smtClean="0"/>
              <a:t>procedures</a:t>
            </a:r>
          </a:p>
          <a:p>
            <a:pPr marL="261938"/>
            <a:r>
              <a:rPr lang="en-GB" b="0" dirty="0"/>
              <a:t>Development ongoing to replace screwed </a:t>
            </a:r>
            <a:r>
              <a:rPr lang="en-GB" dirty="0"/>
              <a:t>connection to the diode </a:t>
            </a:r>
            <a:r>
              <a:rPr lang="en-GB" b="0" dirty="0"/>
              <a:t>by soldered ones</a:t>
            </a:r>
          </a:p>
          <a:p>
            <a:pPr marL="261938"/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179512" y="5573826"/>
            <a:ext cx="8683550" cy="13115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61938" indent="-163513" algn="just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b="1" dirty="0" smtClean="0">
                <a:solidFill>
                  <a:schemeClr val="accent5"/>
                </a:solidFill>
              </a:rPr>
              <a:t>Standard</a:t>
            </a:r>
            <a:r>
              <a:rPr lang="en-GB" sz="1200" dirty="0" smtClean="0">
                <a:solidFill>
                  <a:schemeClr val="accent5"/>
                </a:solidFill>
              </a:rPr>
              <a:t> </a:t>
            </a:r>
            <a:r>
              <a:rPr lang="en-GB" sz="1200" b="1" dirty="0">
                <a:solidFill>
                  <a:schemeClr val="accent5"/>
                </a:solidFill>
              </a:rPr>
              <a:t>LHC external splices </a:t>
            </a:r>
            <a:r>
              <a:rPr lang="en-GB" sz="1200" dirty="0">
                <a:solidFill>
                  <a:schemeClr val="accent5"/>
                </a:solidFill>
              </a:rPr>
              <a:t>using typical interfaces, preparation, components, procedures, shunts and insulation. Only the geographical position is different </a:t>
            </a:r>
            <a:r>
              <a:rPr lang="en-GB" sz="1200" dirty="0">
                <a:solidFill>
                  <a:schemeClr val="accent5"/>
                </a:solidFill>
                <a:sym typeface="Wingdings" panose="05000000000000000000" pitchFamily="2" charset="2"/>
              </a:rPr>
              <a:t> might lead to resistive heating instead of induction due to space restrictions.</a:t>
            </a:r>
          </a:p>
          <a:p>
            <a:pPr marL="261938" indent="-163513" algn="just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b="1" dirty="0">
                <a:solidFill>
                  <a:schemeClr val="accent5"/>
                </a:solidFill>
                <a:sym typeface="Wingdings" panose="05000000000000000000" pitchFamily="2" charset="2"/>
              </a:rPr>
              <a:t>Standard QA and QC procedures </a:t>
            </a:r>
            <a:r>
              <a:rPr lang="en-GB" sz="1200" dirty="0">
                <a:solidFill>
                  <a:schemeClr val="accent5"/>
                </a:solidFill>
                <a:sym typeface="Wingdings" panose="05000000000000000000" pitchFamily="2" charset="2"/>
              </a:rPr>
              <a:t>used during LS1 will be applicable (R8-R16 measurements for copper stabilizer junction @RT, geometrical checks for shunt and insulation installation…)</a:t>
            </a:r>
            <a:endParaRPr lang="en-GB" sz="1200" dirty="0">
              <a:solidFill>
                <a:schemeClr val="accent5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5360" y="3597201"/>
            <a:ext cx="3947160" cy="179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83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New connection cryostats to </a:t>
            </a:r>
            <a:r>
              <a:rPr lang="en-US" i="1" smtClean="0"/>
              <a:t>integrate collimators </a:t>
            </a:r>
            <a:r>
              <a:rPr lang="en-US" i="1" dirty="0"/>
              <a:t>for ions physics debris around IP2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932" t="35349" r="1963" b="33884"/>
          <a:stretch/>
        </p:blipFill>
        <p:spPr>
          <a:xfrm>
            <a:off x="1188000" y="1087200"/>
            <a:ext cx="6514457" cy="114480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7233864" y="1584000"/>
            <a:ext cx="214908" cy="396000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19800000">
            <a:off x="7061433" y="1096461"/>
            <a:ext cx="559769" cy="33855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>
                <a:lumMod val="50000"/>
              </a:scheme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LS2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idx="1"/>
          </p:nvPr>
        </p:nvSpPr>
        <p:spPr>
          <a:xfrm>
            <a:off x="1257475" y="2492896"/>
            <a:ext cx="7787168" cy="3705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800" b="1" dirty="0" smtClean="0"/>
              <a:t>Design based </a:t>
            </a:r>
            <a:r>
              <a:rPr lang="en-GB" sz="1800" b="1" smtClean="0"/>
              <a:t>on development </a:t>
            </a:r>
            <a:r>
              <a:rPr lang="en-GB" sz="1800" b="1" dirty="0" smtClean="0"/>
              <a:t>for 11T integration</a:t>
            </a:r>
          </a:p>
          <a:p>
            <a:pPr algn="ctr"/>
            <a:endParaRPr lang="en-GB" sz="1800" b="1" dirty="0" smtClean="0"/>
          </a:p>
          <a:p>
            <a:r>
              <a:rPr lang="en-GB" sz="1400" smtClean="0"/>
              <a:t>Preliminary </a:t>
            </a:r>
            <a:r>
              <a:rPr lang="en-GB" sz="1400" dirty="0" smtClean="0"/>
              <a:t>design has started</a:t>
            </a:r>
          </a:p>
          <a:p>
            <a:r>
              <a:rPr lang="en-GB" sz="1400" dirty="0" smtClean="0"/>
              <a:t>Standard junction cryostat </a:t>
            </a:r>
            <a:r>
              <a:rPr lang="en-GB" sz="1400" smtClean="0"/>
              <a:t>for collimator </a:t>
            </a:r>
            <a:r>
              <a:rPr lang="en-GB" sz="1400" dirty="0" smtClean="0"/>
              <a:t>integration surrounded by two connection cryostats to house the standard bus bars cross sections </a:t>
            </a:r>
            <a:r>
              <a:rPr lang="en-GB" sz="1400" smtClean="0"/>
              <a:t>in M-lines </a:t>
            </a:r>
            <a:r>
              <a:rPr lang="en-GB" sz="1400" dirty="0" smtClean="0"/>
              <a:t>(RB, RQF, RQD, RCD, RCO, RCS) and 600A cables in the N-line</a:t>
            </a:r>
          </a:p>
          <a:p>
            <a:r>
              <a:rPr lang="en-GB" sz="1400" dirty="0" smtClean="0"/>
              <a:t>Bus bars could be integrated inside spouts </a:t>
            </a:r>
            <a:r>
              <a:rPr lang="en-GB" sz="1400" smtClean="0"/>
              <a:t>like almost </a:t>
            </a:r>
            <a:r>
              <a:rPr lang="en-GB" sz="1400" dirty="0" smtClean="0"/>
              <a:t>everywhere in the </a:t>
            </a:r>
            <a:r>
              <a:rPr lang="en-GB" sz="1400" smtClean="0"/>
              <a:t>cold masses </a:t>
            </a:r>
            <a:r>
              <a:rPr lang="en-GB" sz="1400" dirty="0" smtClean="0"/>
              <a:t>in order to increase the dielectric insulation and </a:t>
            </a:r>
            <a:r>
              <a:rPr lang="en-GB" sz="1400" smtClean="0"/>
              <a:t>provide mechanical </a:t>
            </a:r>
            <a:r>
              <a:rPr lang="en-GB" sz="1400" dirty="0" smtClean="0"/>
              <a:t>strength to contain Lorentz forces</a:t>
            </a:r>
          </a:p>
          <a:p>
            <a:r>
              <a:rPr lang="en-GB" sz="1400" smtClean="0"/>
              <a:t>Centring system </a:t>
            </a:r>
            <a:r>
              <a:rPr lang="en-GB" sz="1400" dirty="0" smtClean="0"/>
              <a:t>inside </a:t>
            </a:r>
            <a:r>
              <a:rPr lang="en-GB" sz="1400" smtClean="0"/>
              <a:t>the M lines may </a:t>
            </a:r>
            <a:r>
              <a:rPr lang="en-GB" sz="1400" dirty="0" smtClean="0"/>
              <a:t>have to be redesign but could be </a:t>
            </a:r>
            <a:r>
              <a:rPr lang="en-GB" sz="1400" smtClean="0"/>
              <a:t>significantly simpler</a:t>
            </a:r>
            <a:endParaRPr lang="en-GB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368" y="4941148"/>
            <a:ext cx="2255520" cy="1440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5760320" y="5194401"/>
            <a:ext cx="1692000" cy="898875"/>
            <a:chOff x="7283730" y="944724"/>
            <a:chExt cx="1762078" cy="93610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884" t="51260" r="39021" b="27320"/>
            <a:stretch/>
          </p:blipFill>
          <p:spPr>
            <a:xfrm>
              <a:off x="7283730" y="944724"/>
              <a:ext cx="1762078" cy="936104"/>
            </a:xfrm>
            <a:prstGeom prst="rect">
              <a:avLst/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7426800" y="1332000"/>
              <a:ext cx="702000" cy="396000"/>
            </a:xfrm>
            <a:prstGeom prst="roundRect">
              <a:avLst/>
            </a:prstGeom>
            <a:noFill/>
            <a:ln w="12700">
              <a:solidFill>
                <a:schemeClr val="accent4"/>
              </a:solidFill>
            </a:ln>
            <a:effectLst>
              <a:glow rad="63500">
                <a:schemeClr val="accent4"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8226000" y="1340768"/>
              <a:ext cx="702000" cy="396000"/>
            </a:xfrm>
            <a:prstGeom prst="roundRect">
              <a:avLst/>
            </a:prstGeom>
            <a:noFill/>
            <a:ln w="12700">
              <a:solidFill>
                <a:schemeClr val="accent4"/>
              </a:solidFill>
            </a:ln>
            <a:effectLst>
              <a:glow rad="63500">
                <a:schemeClr val="accent4"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542000" y="1174032"/>
              <a:ext cx="486384" cy="58680"/>
            </a:xfrm>
            <a:prstGeom prst="roundRect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8333808" y="1153460"/>
              <a:ext cx="486384" cy="58680"/>
            </a:xfrm>
            <a:prstGeom prst="roundRect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ight Arrow 16"/>
          <p:cNvSpPr/>
          <p:nvPr/>
        </p:nvSpPr>
        <p:spPr>
          <a:xfrm>
            <a:off x="3875440" y="5373196"/>
            <a:ext cx="1560656" cy="560109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89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692696"/>
            <a:ext cx="8568640" cy="56636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algn="just">
              <a:spcAft>
                <a:spcPts val="600"/>
              </a:spcAft>
            </a:pPr>
            <a:r>
              <a:rPr lang="en-GB" sz="1600" b="1" dirty="0"/>
              <a:t>Electrical </a:t>
            </a:r>
            <a:r>
              <a:rPr lang="en-GB" sz="1600" b="1" dirty="0" smtClean="0"/>
              <a:t>schemes </a:t>
            </a:r>
            <a:r>
              <a:rPr lang="en-GB" sz="1100" dirty="0"/>
              <a:t>(LHCLSD%_0002, 3 and 4 like) </a:t>
            </a:r>
            <a:r>
              <a:rPr lang="en-GB" sz="1600" dirty="0"/>
              <a:t>controlled and stored in the CDD are needed; including </a:t>
            </a:r>
            <a:r>
              <a:rPr lang="en-GB" sz="1600" dirty="0" smtClean="0"/>
              <a:t>magnet </a:t>
            </a:r>
            <a:r>
              <a:rPr lang="en-GB" sz="1600" dirty="0"/>
              <a:t>polarity, connection side, </a:t>
            </a:r>
            <a:r>
              <a:rPr lang="en-GB" sz="1600" dirty="0" smtClean="0"/>
              <a:t>terminals</a:t>
            </a:r>
            <a:r>
              <a:rPr lang="en-GB" sz="1600" dirty="0"/>
              <a:t>… This has to be the base line agreed and used by every </a:t>
            </a:r>
            <a:r>
              <a:rPr lang="en-GB" sz="1600" dirty="0" smtClean="0"/>
              <a:t>system </a:t>
            </a:r>
            <a:r>
              <a:rPr lang="en-GB" sz="1600" dirty="0"/>
              <a:t>integrator</a:t>
            </a:r>
            <a:r>
              <a:rPr lang="en-GB" sz="1600" dirty="0" smtClean="0"/>
              <a:t>.</a:t>
            </a:r>
            <a:endParaRPr lang="en-GB" sz="1600" i="1" dirty="0" smtClean="0"/>
          </a:p>
          <a:p>
            <a:pPr marL="361950" algn="just">
              <a:spcAft>
                <a:spcPts val="600"/>
              </a:spcAft>
            </a:pPr>
            <a:r>
              <a:rPr lang="en-GB" sz="1600" dirty="0" smtClean="0"/>
              <a:t>An important part of the </a:t>
            </a:r>
            <a:r>
              <a:rPr lang="en-GB" sz="1600" b="1" dirty="0" smtClean="0"/>
              <a:t>integration work </a:t>
            </a:r>
            <a:r>
              <a:rPr lang="en-GB" sz="1600" dirty="0" smtClean="0"/>
              <a:t>is dedicated to the electrical bus integration taking into account the technology and the related constraints (splices  quantity and types, ergonomics, ALARA principle…) as well as the bus installation.</a:t>
            </a:r>
          </a:p>
          <a:p>
            <a:pPr marL="361950" algn="just">
              <a:spcAft>
                <a:spcPts val="600"/>
              </a:spcAft>
            </a:pPr>
            <a:r>
              <a:rPr lang="en-GB" sz="1600" dirty="0" smtClean="0"/>
              <a:t>Proposals presented are based on </a:t>
            </a:r>
            <a:r>
              <a:rPr lang="en-GB" sz="1600" b="1" dirty="0" smtClean="0"/>
              <a:t>available and proven designs and technologies</a:t>
            </a:r>
            <a:r>
              <a:rPr lang="en-GB" sz="1600" dirty="0" smtClean="0"/>
              <a:t> for the </a:t>
            </a:r>
            <a:r>
              <a:rPr lang="en-GB" sz="1600" dirty="0" err="1" smtClean="0"/>
              <a:t>busbars</a:t>
            </a:r>
            <a:r>
              <a:rPr lang="en-GB" sz="1600" dirty="0" smtClean="0"/>
              <a:t> and their associated splices.</a:t>
            </a:r>
            <a:r>
              <a:rPr lang="en-GB" sz="1600" b="1" dirty="0" smtClean="0"/>
              <a:t> </a:t>
            </a:r>
          </a:p>
          <a:p>
            <a:pPr marL="361950" algn="just">
              <a:spcAft>
                <a:spcPts val="600"/>
              </a:spcAft>
            </a:pPr>
            <a:r>
              <a:rPr lang="en-GB" sz="1600" dirty="0" smtClean="0"/>
              <a:t>The </a:t>
            </a:r>
            <a:r>
              <a:rPr lang="en-GB" sz="1600" b="1" dirty="0" smtClean="0"/>
              <a:t>IT</a:t>
            </a:r>
            <a:r>
              <a:rPr lang="en-GB" sz="1600" dirty="0" smtClean="0"/>
              <a:t> string layout is a </a:t>
            </a:r>
            <a:r>
              <a:rPr lang="en-GB" sz="1600" b="1" dirty="0" smtClean="0"/>
              <a:t>best compromise solution</a:t>
            </a:r>
            <a:r>
              <a:rPr lang="en-GB" sz="1600" dirty="0" smtClean="0"/>
              <a:t> to minimise the splices quantities until a 18kA cable has been developed. Internal routing is considered inside the cooling holes (external solution is not excluded), extensive integration work is ongoing.</a:t>
            </a:r>
          </a:p>
          <a:p>
            <a:pPr marL="361950" algn="just">
              <a:spcAft>
                <a:spcPts val="600"/>
              </a:spcAft>
            </a:pPr>
            <a:r>
              <a:rPr lang="en-GB" sz="1600" dirty="0" smtClean="0"/>
              <a:t>Situation has to be studied at the level of the </a:t>
            </a:r>
            <a:r>
              <a:rPr lang="en-GB" sz="1600" b="1" dirty="0" smtClean="0"/>
              <a:t>Corrector Package </a:t>
            </a:r>
            <a:r>
              <a:rPr lang="en-GB" sz="1600" dirty="0" smtClean="0"/>
              <a:t>and the </a:t>
            </a:r>
            <a:r>
              <a:rPr lang="en-GB" sz="1600" b="1" dirty="0" smtClean="0"/>
              <a:t>D1 </a:t>
            </a:r>
            <a:r>
              <a:rPr lang="en-GB" sz="1600" dirty="0" smtClean="0"/>
              <a:t>for the 18KA integration.</a:t>
            </a:r>
          </a:p>
          <a:p>
            <a:pPr marL="361950" algn="just">
              <a:spcAft>
                <a:spcPts val="600"/>
              </a:spcAft>
            </a:pPr>
            <a:r>
              <a:rPr lang="en-GB" sz="1600" dirty="0" smtClean="0"/>
              <a:t>The </a:t>
            </a:r>
            <a:r>
              <a:rPr lang="en-GB" sz="1600" b="1" dirty="0" smtClean="0"/>
              <a:t>different intervention scenarios </a:t>
            </a:r>
            <a:r>
              <a:rPr lang="en-GB" sz="1600" dirty="0" smtClean="0"/>
              <a:t>will be considered to determine the intervention time and the shielding possibilities in order to support the different choices.</a:t>
            </a:r>
          </a:p>
          <a:p>
            <a:pPr marL="361950" algn="just">
              <a:spcAft>
                <a:spcPts val="600"/>
              </a:spcAft>
            </a:pPr>
            <a:endParaRPr lang="en-GB" sz="1600" dirty="0" smtClean="0"/>
          </a:p>
          <a:p>
            <a:pPr marL="190500" indent="0" algn="just">
              <a:buNone/>
            </a:pPr>
            <a:r>
              <a:rPr lang="en-GB" sz="1700" b="1" i="1" u="sng" dirty="0"/>
              <a:t>Global integration </a:t>
            </a:r>
            <a:r>
              <a:rPr lang="en-GB" sz="1700" b="1" i="1" u="sng" dirty="0">
                <a:solidFill>
                  <a:srgbClr val="FF0000"/>
                </a:solidFill>
              </a:rPr>
              <a:t>work is going on</a:t>
            </a:r>
            <a:r>
              <a:rPr lang="en-GB" sz="1700" b="1" i="1" u="sng" dirty="0"/>
              <a:t> taking into account </a:t>
            </a:r>
            <a:r>
              <a:rPr lang="en-GB" sz="1700" b="1" i="1" u="sng" dirty="0" smtClean="0"/>
              <a:t>environment </a:t>
            </a:r>
            <a:r>
              <a:rPr lang="en-GB" sz="1700" b="1" i="1" u="sng" dirty="0"/>
              <a:t>constraints and </a:t>
            </a:r>
            <a:r>
              <a:rPr lang="en-GB" sz="1700" b="1" i="1" u="sng" dirty="0" smtClean="0"/>
              <a:t>requirements </a:t>
            </a:r>
            <a:r>
              <a:rPr lang="en-GB" sz="1700" b="1" i="1" u="sng" dirty="0"/>
              <a:t>(cryogenics, </a:t>
            </a:r>
            <a:r>
              <a:rPr lang="en-GB" sz="1700" b="1" i="1" u="sng" dirty="0" smtClean="0"/>
              <a:t>vacuum, beam instrumentation</a:t>
            </a:r>
            <a:r>
              <a:rPr lang="en-GB" sz="1700" b="1" i="1" u="sng" dirty="0"/>
              <a:t>…). </a:t>
            </a:r>
          </a:p>
          <a:p>
            <a:pPr marL="190500" indent="0" algn="just">
              <a:buFont typeface="Wingdings" charset="2"/>
              <a:buNone/>
            </a:pPr>
            <a:endParaRPr lang="en-GB" sz="1600" i="1" dirty="0" smtClean="0"/>
          </a:p>
          <a:p>
            <a:pPr algn="just"/>
            <a:endParaRPr lang="en-GB" sz="1800" i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48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the Magnet Circuits for the HL-LHC               H. Prin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014146"/>
              </p:ext>
            </p:extLst>
          </p:nvPr>
        </p:nvGraphicFramePr>
        <p:xfrm>
          <a:off x="107504" y="187083"/>
          <a:ext cx="8856984" cy="55168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7816"/>
                <a:gridCol w="738488"/>
                <a:gridCol w="432048"/>
                <a:gridCol w="5688632"/>
              </a:tblGrid>
              <a:tr h="93766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Inner Triplet string</a:t>
                      </a:r>
                      <a:endParaRPr lang="en-GB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accent3"/>
                          </a:solidFill>
                        </a:rPr>
                        <a:t>18kA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accent3"/>
                          </a:solidFill>
                        </a:rPr>
                        <a:t>12kA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accent3"/>
                          </a:solidFill>
                        </a:rPr>
                        <a:t>2kA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rgbClr val="00B050"/>
                          </a:solidFill>
                        </a:rPr>
                        <a:t>200A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accent6"/>
                          </a:solidFill>
                        </a:rPr>
                        <a:t>CLIQ</a:t>
                      </a:r>
                      <a:endParaRPr lang="en-GB" sz="900" dirty="0">
                        <a:solidFill>
                          <a:schemeClr val="accent6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210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4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500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80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330</a:t>
                      </a:r>
                      <a:endParaRPr lang="en-GB" sz="9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Clr>
                          <a:schemeClr val="accent3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 smtClean="0"/>
                        <a:t>18kA </a:t>
                      </a:r>
                      <a:r>
                        <a:rPr lang="en-GB" sz="1200" dirty="0" err="1" smtClean="0"/>
                        <a:t>busbars</a:t>
                      </a:r>
                      <a:r>
                        <a:rPr lang="en-GB" sz="1200" baseline="0" dirty="0" smtClean="0"/>
                        <a:t> to be developed and integrated in D1 and CP</a:t>
                      </a:r>
                    </a:p>
                    <a:p>
                      <a:pPr marL="180975" indent="-180975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baseline="0" dirty="0" smtClean="0"/>
                        <a:t>New baseline for the electrical scheme?</a:t>
                      </a:r>
                    </a:p>
                    <a:p>
                      <a:pPr marL="180975" indent="-180975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baseline="0" dirty="0" err="1" smtClean="0"/>
                        <a:t>Busbars</a:t>
                      </a:r>
                      <a:r>
                        <a:rPr lang="en-GB" sz="1200" baseline="0" dirty="0" smtClean="0"/>
                        <a:t> integration work is part of global integration study</a:t>
                      </a:r>
                    </a:p>
                    <a:p>
                      <a:pPr marL="180975" indent="-180975">
                        <a:buClr>
                          <a:schemeClr val="accent3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baseline="0" dirty="0" smtClean="0"/>
                        <a:t>Pig tail expansion loops potentially ease integration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9286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Q5 and Q6</a:t>
                      </a:r>
                      <a:endParaRPr lang="en-GB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rgbClr val="00B050"/>
                          </a:solidFill>
                        </a:rPr>
                        <a:t>6kA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rgbClr val="00B050"/>
                          </a:solidFill>
                        </a:rPr>
                        <a:t>120A</a:t>
                      </a:r>
                      <a:endParaRPr lang="en-GB" sz="900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-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buClr>
                          <a:srgbClr val="2AA82A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 smtClean="0"/>
                        <a:t>Reuse of existing </a:t>
                      </a:r>
                      <a:r>
                        <a:rPr lang="en-GB" sz="1200" dirty="0" err="1" smtClean="0"/>
                        <a:t>cryo</a:t>
                      </a:r>
                      <a:r>
                        <a:rPr lang="en-GB" sz="1200" dirty="0" smtClean="0"/>
                        <a:t>-assemblies</a:t>
                      </a:r>
                    </a:p>
                    <a:p>
                      <a:pPr marL="180975" indent="-180975">
                        <a:buClr>
                          <a:srgbClr val="2AA82A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 smtClean="0"/>
                        <a:t>Operating temperature change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dirty="0" smtClean="0"/>
                        <a:t>will not affect the cold masses </a:t>
                      </a:r>
                      <a:r>
                        <a:rPr lang="en-GB" sz="1200" dirty="0" err="1" smtClean="0"/>
                        <a:t>busbars</a:t>
                      </a:r>
                      <a:r>
                        <a:rPr lang="en-GB" sz="1200" dirty="0" smtClean="0"/>
                        <a:t> </a:t>
                      </a:r>
                    </a:p>
                    <a:p>
                      <a:pPr marL="180975" indent="-180975">
                        <a:buClr>
                          <a:schemeClr val="accent3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 smtClean="0"/>
                        <a:t>D2 bus bars to ground?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9286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Q4</a:t>
                      </a:r>
                      <a:endParaRPr lang="en-GB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rgbClr val="00B050"/>
                          </a:solidFill>
                        </a:rPr>
                        <a:t>6kA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rgbClr val="00B050"/>
                          </a:solidFill>
                        </a:rPr>
                        <a:t>600A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11</a:t>
                      </a:r>
                    </a:p>
                    <a:p>
                      <a:pPr marL="0" indent="0" algn="ctr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156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AA82A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Design will be based on the present standalone one and should not bring any issue since the feeding current </a:t>
                      </a:r>
                      <a:r>
                        <a:rPr lang="en-GB" sz="12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 compactible 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with existing 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busbars</a:t>
                      </a: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8149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D2</a:t>
                      </a:r>
                      <a:endParaRPr lang="en-GB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accent3"/>
                          </a:solidFill>
                          <a:latin typeface="+mn-lt"/>
                          <a:ea typeface="+mn-ea"/>
                          <a:cs typeface="+mn-cs"/>
                        </a:rPr>
                        <a:t>12kA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600A</a:t>
                      </a:r>
                      <a:endParaRPr lang="en-GB" sz="9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  <a:endParaRPr lang="en-GB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Scheme has to be studied carefully taking into account maintenance, integration and 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busbars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types for the routing</a:t>
                      </a: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8149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Q10 with MS</a:t>
                      </a:r>
                      <a:endParaRPr lang="en-GB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rgbClr val="2AA82A"/>
                          </a:solidFill>
                          <a:latin typeface="+mn-lt"/>
                          <a:ea typeface="+mn-ea"/>
                          <a:cs typeface="+mn-cs"/>
                        </a:rPr>
                        <a:t>13kA</a:t>
                      </a:r>
                      <a:r>
                        <a:rPr lang="en-GB" sz="600" kern="1200" dirty="0" smtClean="0">
                          <a:solidFill>
                            <a:srgbClr val="2AA82A"/>
                          </a:solidFill>
                          <a:latin typeface="+mn-lt"/>
                          <a:ea typeface="+mn-ea"/>
                          <a:cs typeface="+mn-cs"/>
                        </a:rPr>
                        <a:t>(MB)</a:t>
                      </a:r>
                      <a:endParaRPr lang="en-GB" sz="900" kern="1200" dirty="0" smtClean="0">
                        <a:solidFill>
                          <a:srgbClr val="2AA82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rgbClr val="2AA82A"/>
                          </a:solidFill>
                          <a:latin typeface="+mn-lt"/>
                          <a:ea typeface="+mn-ea"/>
                          <a:cs typeface="+mn-cs"/>
                        </a:rPr>
                        <a:t>6kA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rgbClr val="2AA82A"/>
                          </a:solidFill>
                          <a:latin typeface="+mn-lt"/>
                          <a:ea typeface="+mn-ea"/>
                          <a:cs typeface="+mn-cs"/>
                        </a:rPr>
                        <a:t>600A</a:t>
                      </a:r>
                      <a:r>
                        <a:rPr lang="en-GB" sz="600" kern="1200" dirty="0" smtClean="0">
                          <a:solidFill>
                            <a:srgbClr val="2AA82A"/>
                          </a:solidFill>
                          <a:latin typeface="+mn-lt"/>
                          <a:ea typeface="+mn-ea"/>
                          <a:cs typeface="+mn-cs"/>
                        </a:rPr>
                        <a:t>(spools)</a:t>
                      </a:r>
                      <a:endParaRPr lang="en-GB" sz="900" kern="1200" dirty="0" smtClean="0">
                        <a:solidFill>
                          <a:srgbClr val="2AA82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rgbClr val="2AA82A"/>
                          </a:solidFill>
                          <a:latin typeface="+mn-lt"/>
                          <a:ea typeface="+mn-ea"/>
                          <a:cs typeface="+mn-cs"/>
                        </a:rPr>
                        <a:t>600A</a:t>
                      </a:r>
                      <a:r>
                        <a:rPr lang="en-GB" sz="600" kern="1200" dirty="0" smtClean="0">
                          <a:solidFill>
                            <a:srgbClr val="2AA82A"/>
                          </a:solidFill>
                          <a:latin typeface="+mn-lt"/>
                          <a:ea typeface="+mn-ea"/>
                          <a:cs typeface="+mn-cs"/>
                        </a:rPr>
                        <a:t>(round)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rgbClr val="2AA82A"/>
                          </a:solidFill>
                          <a:latin typeface="+mn-lt"/>
                          <a:ea typeface="+mn-ea"/>
                          <a:cs typeface="+mn-cs"/>
                        </a:rPr>
                        <a:t>120A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AA82A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MB 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Busbars</a:t>
                      </a:r>
                      <a:r>
                        <a:rPr lang="en-GB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design is a mix between Standard arc SSS and series 600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AA82A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Well known integration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 N-Line connection box design</a:t>
                      </a: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0339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11T Dipoles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13kA</a:t>
                      </a:r>
                      <a:r>
                        <a:rPr lang="en-GB" sz="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(MB)</a:t>
                      </a:r>
                      <a:endParaRPr lang="en-GB" sz="900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13kA</a:t>
                      </a:r>
                      <a:r>
                        <a:rPr lang="en-GB" sz="7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(MQ)</a:t>
                      </a:r>
                      <a:endParaRPr lang="en-GB" sz="900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13kA</a:t>
                      </a:r>
                      <a:r>
                        <a:rPr lang="en-GB" sz="60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(MBH)</a:t>
                      </a:r>
                      <a:endParaRPr lang="en-GB" sz="900" kern="1200" dirty="0" smtClean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300A(</a:t>
                      </a:r>
                      <a:r>
                        <a:rPr lang="en-GB" sz="6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trim)</a:t>
                      </a:r>
                      <a:endParaRPr lang="en-GB" sz="9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80975" indent="-180975" algn="l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Busbars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mechanical integration in the cold mass is well advanced.</a:t>
                      </a:r>
                    </a:p>
                    <a:p>
                      <a:pPr marL="180975" marR="0" indent="-1809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AA82A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Standard LHC solution and splices are applied</a:t>
                      </a:r>
                    </a:p>
                    <a:p>
                      <a:pPr marL="180975" indent="-180975" algn="l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Studies on going to replace bolted connection to the diode with soldered ones</a:t>
                      </a:r>
                    </a:p>
                    <a:p>
                      <a:pPr marL="180975" indent="-180975" algn="l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trim current leads studies (conduction cooled)  and integration is starting</a:t>
                      </a: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0079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New connection cryostats </a:t>
                      </a:r>
                      <a:endParaRPr lang="en-GB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13kA</a:t>
                      </a:r>
                      <a:r>
                        <a:rPr lang="en-GB" sz="700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(MB</a:t>
                      </a:r>
                      <a:r>
                        <a:rPr lang="en-GB" sz="7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900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13kA</a:t>
                      </a:r>
                      <a:r>
                        <a:rPr lang="en-GB" sz="700" kern="120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(MQ</a:t>
                      </a:r>
                      <a:r>
                        <a:rPr lang="en-GB" sz="7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900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marL="0" indent="0" algn="ctr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GB" sz="9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80975" indent="-180975" algn="l" defTabSz="457200" rtl="0" eaLnBrk="1" latinLnBrk="0" hangingPunct="1">
                        <a:buClr>
                          <a:srgbClr val="2AA82A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 smtClean="0"/>
                        <a:t>Standard junction cryostat for collimator integration</a:t>
                      </a:r>
                    </a:p>
                    <a:p>
                      <a:pPr marL="180975" indent="-180975" algn="l" defTabSz="457200" rtl="0" eaLnBrk="1" latinLnBrk="0" hangingPunct="1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Standard 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busbars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cross sections</a:t>
                      </a:r>
                      <a:r>
                        <a:rPr lang="en-GB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 be routed and integrated with standard splices in the extremities</a:t>
                      </a: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843808" y="6021288"/>
            <a:ext cx="10801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6"/>
              </a:buClr>
            </a:pPr>
            <a:r>
              <a:rPr lang="en-GB" sz="800" dirty="0" smtClean="0">
                <a:solidFill>
                  <a:srgbClr val="00B050"/>
                </a:solidFill>
              </a:rPr>
              <a:t>Exiting design</a:t>
            </a:r>
            <a:endParaRPr lang="en-GB" sz="800" dirty="0">
              <a:solidFill>
                <a:srgbClr val="00B050"/>
              </a:solidFill>
            </a:endParaRPr>
          </a:p>
          <a:p>
            <a:pPr>
              <a:buClr>
                <a:schemeClr val="accent6"/>
              </a:buClr>
            </a:pPr>
            <a:r>
              <a:rPr lang="en-GB" sz="800" dirty="0" smtClean="0">
                <a:solidFill>
                  <a:schemeClr val="accent6"/>
                </a:solidFill>
              </a:rPr>
              <a:t>Under development</a:t>
            </a:r>
          </a:p>
          <a:p>
            <a:pPr>
              <a:buClr>
                <a:schemeClr val="accent6"/>
              </a:buClr>
            </a:pPr>
            <a:r>
              <a:rPr lang="en-GB" sz="800" dirty="0" smtClean="0">
                <a:solidFill>
                  <a:schemeClr val="accent3"/>
                </a:solidFill>
              </a:rPr>
              <a:t>To be developed</a:t>
            </a:r>
            <a:endParaRPr lang="en-GB" sz="800" dirty="0">
              <a:solidFill>
                <a:schemeClr val="accent3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483768" y="5589240"/>
            <a:ext cx="0" cy="6628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9" idx="1"/>
          </p:cNvCxnSpPr>
          <p:nvPr/>
        </p:nvCxnSpPr>
        <p:spPr>
          <a:xfrm>
            <a:off x="2483768" y="6252121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46434" y="5886159"/>
            <a:ext cx="56975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6"/>
              </a:buClr>
            </a:pPr>
            <a:r>
              <a:rPr lang="en-GB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Approximate quantity in meters for one unit (for ex. x4 for the triplet, x5 considering spare, x6 considering string test….)</a:t>
            </a:r>
            <a:endParaRPr lang="en-GB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059830" y="5589240"/>
            <a:ext cx="0" cy="4071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6" idx="1"/>
          </p:cNvCxnSpPr>
          <p:nvPr/>
        </p:nvCxnSpPr>
        <p:spPr>
          <a:xfrm flipV="1">
            <a:off x="3059830" y="5993881"/>
            <a:ext cx="386604" cy="24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7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Spare slides</a:t>
            </a:r>
            <a:endParaRPr lang="en-GB" sz="4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0991" y="2529840"/>
            <a:ext cx="2697480" cy="17983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809" y="2494573"/>
            <a:ext cx="2743200" cy="1798320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3203848" y="4535166"/>
            <a:ext cx="3759879" cy="2205807"/>
            <a:chOff x="381000" y="1905000"/>
            <a:chExt cx="7216775" cy="4233863"/>
          </a:xfrm>
        </p:grpSpPr>
        <p:graphicFrame>
          <p:nvGraphicFramePr>
            <p:cNvPr id="18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8320074"/>
                </p:ext>
              </p:extLst>
            </p:nvPr>
          </p:nvGraphicFramePr>
          <p:xfrm>
            <a:off x="1295400" y="1905000"/>
            <a:ext cx="6302375" cy="423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6" name="Photo Editor Photo" r:id="rId5" imgW="9285714" imgH="6238095" progId="MSPhotoEd.3">
                    <p:embed/>
                  </p:oleObj>
                </mc:Choice>
                <mc:Fallback>
                  <p:oleObj name="Photo Editor Photo" r:id="rId5" imgW="9285714" imgH="6238095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5400" y="1905000"/>
                          <a:ext cx="6302375" cy="42338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3722687" y="2286000"/>
              <a:ext cx="1705181" cy="383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Bus Housing (G11)</a:t>
              </a:r>
            </a:p>
          </p:txBody>
        </p:sp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609601" y="4845049"/>
              <a:ext cx="1702102" cy="383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700">
                  <a:latin typeface="Times New Roman" panose="02020603050405020304" pitchFamily="18" charset="0"/>
                </a:rPr>
                <a:t>Individual Bus Pair</a:t>
              </a:r>
            </a:p>
          </p:txBody>
        </p:sp>
        <p:sp>
          <p:nvSpPr>
            <p:cNvPr id="21" name="Text Box 8"/>
            <p:cNvSpPr txBox="1">
              <a:spLocks noChangeArrowheads="1"/>
            </p:cNvSpPr>
            <p:nvPr/>
          </p:nvSpPr>
          <p:spPr bwMode="auto">
            <a:xfrm>
              <a:off x="381000" y="1905000"/>
              <a:ext cx="1981201" cy="12110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Each bus wrapped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50um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with 50% overlap.  (2), </a:t>
              </a:r>
              <a:r>
                <a:rPr lang="en-US" altLang="en-US" sz="700">
                  <a:latin typeface="Times New Roman" panose="02020603050405020304" pitchFamily="18" charset="0"/>
                </a:rPr>
                <a:t>100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sheets placed between each bus pair</a:t>
              </a:r>
            </a:p>
          </p:txBody>
        </p:sp>
        <p:sp>
          <p:nvSpPr>
            <p:cNvPr id="22" name="Text Box 9"/>
            <p:cNvSpPr txBox="1">
              <a:spLocks noChangeArrowheads="1"/>
            </p:cNvSpPr>
            <p:nvPr/>
          </p:nvSpPr>
          <p:spPr bwMode="auto">
            <a:xfrm>
              <a:off x="5300663" y="4419599"/>
              <a:ext cx="1981201" cy="7975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Entire buss wrapped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50um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with 50% overlap</a:t>
              </a:r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 flipH="1" flipV="1">
              <a:off x="4495800" y="4191000"/>
              <a:ext cx="804863" cy="48895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24" name="Line 11"/>
            <p:cNvSpPr>
              <a:spLocks noChangeShapeType="1"/>
            </p:cNvSpPr>
            <p:nvPr/>
          </p:nvSpPr>
          <p:spPr bwMode="auto">
            <a:xfrm flipH="1">
              <a:off x="4495800" y="2774950"/>
              <a:ext cx="0" cy="73025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25" name="Line 12"/>
            <p:cNvSpPr>
              <a:spLocks noChangeShapeType="1"/>
            </p:cNvSpPr>
            <p:nvPr/>
          </p:nvSpPr>
          <p:spPr bwMode="auto">
            <a:xfrm>
              <a:off x="1295400" y="3060700"/>
              <a:ext cx="685800" cy="4445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26" name="Line 13"/>
            <p:cNvSpPr>
              <a:spLocks noChangeShapeType="1"/>
            </p:cNvSpPr>
            <p:nvPr/>
          </p:nvSpPr>
          <p:spPr bwMode="auto">
            <a:xfrm flipV="1">
              <a:off x="1447800" y="4191000"/>
              <a:ext cx="533400" cy="65405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0000"/>
            <a:ext cx="8795280" cy="720000"/>
          </a:xfrm>
        </p:spPr>
        <p:txBody>
          <a:bodyPr/>
          <a:lstStyle/>
          <a:p>
            <a:r>
              <a:rPr lang="en-GB" sz="2400" dirty="0" err="1"/>
              <a:t>Busbars</a:t>
            </a:r>
            <a:r>
              <a:rPr lang="en-GB" sz="2400" dirty="0"/>
              <a:t> integration in the </a:t>
            </a:r>
            <a:r>
              <a:rPr lang="en-GB" sz="2400" dirty="0" smtClean="0"/>
              <a:t>present LHC Inner Triplet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pSp>
        <p:nvGrpSpPr>
          <p:cNvPr id="30" name="Group 29"/>
          <p:cNvGrpSpPr/>
          <p:nvPr/>
        </p:nvGrpSpPr>
        <p:grpSpPr>
          <a:xfrm>
            <a:off x="0" y="4535166"/>
            <a:ext cx="3084071" cy="1832770"/>
            <a:chOff x="100013" y="1855788"/>
            <a:chExt cx="4487862" cy="2667000"/>
          </a:xfrm>
        </p:grpSpPr>
        <p:pic>
          <p:nvPicPr>
            <p:cNvPr id="28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3" y="1855788"/>
              <a:ext cx="4487862" cy="1643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1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3516313"/>
              <a:ext cx="2378075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3" name="Group 32"/>
          <p:cNvGrpSpPr/>
          <p:nvPr/>
        </p:nvGrpSpPr>
        <p:grpSpPr>
          <a:xfrm>
            <a:off x="6480887" y="4443030"/>
            <a:ext cx="2446994" cy="2276487"/>
            <a:chOff x="2996678" y="1576388"/>
            <a:chExt cx="6062223" cy="5639805"/>
          </a:xfrm>
        </p:grpSpPr>
        <p:graphicFrame>
          <p:nvGraphicFramePr>
            <p:cNvPr id="3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06859779"/>
                </p:ext>
              </p:extLst>
            </p:nvPr>
          </p:nvGraphicFramePr>
          <p:xfrm>
            <a:off x="3792538" y="2678113"/>
            <a:ext cx="4660900" cy="3284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7" name="Photo Editor Photo" r:id="rId9" imgW="7190476" imgH="5068007" progId="MSPhotoEd.3">
                    <p:embed/>
                  </p:oleObj>
                </mc:Choice>
                <mc:Fallback>
                  <p:oleObj name="Photo Editor Photo" r:id="rId9" imgW="7190476" imgH="5068007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2538" y="2678113"/>
                          <a:ext cx="4660900" cy="32845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Text Box 7"/>
            <p:cNvSpPr txBox="1">
              <a:spLocks noChangeArrowheads="1"/>
            </p:cNvSpPr>
            <p:nvPr/>
          </p:nvSpPr>
          <p:spPr bwMode="auto">
            <a:xfrm>
              <a:off x="2996678" y="3576768"/>
              <a:ext cx="1703945" cy="1029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Individual Bus (Cable Pair)</a:t>
              </a:r>
            </a:p>
          </p:txBody>
        </p:sp>
        <p:sp>
          <p:nvSpPr>
            <p:cNvPr id="36" name="Text Box 8"/>
            <p:cNvSpPr txBox="1">
              <a:spLocks noChangeArrowheads="1"/>
            </p:cNvSpPr>
            <p:nvPr/>
          </p:nvSpPr>
          <p:spPr bwMode="auto">
            <a:xfrm>
              <a:off x="5249863" y="5653087"/>
              <a:ext cx="1981200" cy="15631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Each cable pair wrapped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50um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with 66% overlap.  </a:t>
              </a:r>
            </a:p>
          </p:txBody>
        </p:sp>
        <p:sp>
          <p:nvSpPr>
            <p:cNvPr id="37" name="Text Box 9"/>
            <p:cNvSpPr txBox="1">
              <a:spLocks noChangeArrowheads="1"/>
            </p:cNvSpPr>
            <p:nvPr/>
          </p:nvSpPr>
          <p:spPr bwMode="auto">
            <a:xfrm>
              <a:off x="6858001" y="5195888"/>
              <a:ext cx="2200900" cy="495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700">
                  <a:latin typeface="Times New Roman" panose="02020603050405020304" pitchFamily="18" charset="0"/>
                </a:rPr>
                <a:t>Bus Housing (G11)</a:t>
              </a:r>
            </a:p>
          </p:txBody>
        </p:sp>
        <p:sp>
          <p:nvSpPr>
            <p:cNvPr id="38" name="Text Box 10"/>
            <p:cNvSpPr txBox="1">
              <a:spLocks noChangeArrowheads="1"/>
            </p:cNvSpPr>
            <p:nvPr/>
          </p:nvSpPr>
          <p:spPr bwMode="auto">
            <a:xfrm>
              <a:off x="6199016" y="1576388"/>
              <a:ext cx="2859885" cy="15631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Entire buss wrapped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50um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with 50% overlap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polyimide 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coating, then baked at 170C.</a:t>
              </a:r>
            </a:p>
          </p:txBody>
        </p:sp>
        <p:sp>
          <p:nvSpPr>
            <p:cNvPr id="39" name="Line 12"/>
            <p:cNvSpPr>
              <a:spLocks noChangeShapeType="1"/>
            </p:cNvSpPr>
            <p:nvPr/>
          </p:nvSpPr>
          <p:spPr bwMode="auto">
            <a:xfrm flipH="1" flipV="1">
              <a:off x="4587875" y="5424488"/>
              <a:ext cx="638175" cy="4572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40" name="Line 13"/>
            <p:cNvSpPr>
              <a:spLocks noChangeShapeType="1"/>
            </p:cNvSpPr>
            <p:nvPr/>
          </p:nvSpPr>
          <p:spPr bwMode="auto">
            <a:xfrm flipH="1" flipV="1">
              <a:off x="6907213" y="4217988"/>
              <a:ext cx="323850" cy="776287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41" name="Line 14"/>
            <p:cNvSpPr>
              <a:spLocks noChangeShapeType="1"/>
            </p:cNvSpPr>
            <p:nvPr/>
          </p:nvSpPr>
          <p:spPr bwMode="auto">
            <a:xfrm>
              <a:off x="4059238" y="4522788"/>
              <a:ext cx="79375" cy="9779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42" name="Line 15"/>
            <p:cNvSpPr>
              <a:spLocks noChangeShapeType="1"/>
            </p:cNvSpPr>
            <p:nvPr/>
          </p:nvSpPr>
          <p:spPr bwMode="auto">
            <a:xfrm flipH="1">
              <a:off x="7231063" y="2795588"/>
              <a:ext cx="152400" cy="87947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43" name="Text Box 19"/>
            <p:cNvSpPr txBox="1">
              <a:spLocks noChangeArrowheads="1"/>
            </p:cNvSpPr>
            <p:nvPr/>
          </p:nvSpPr>
          <p:spPr bwMode="auto">
            <a:xfrm>
              <a:off x="4521201" y="1994326"/>
              <a:ext cx="1981200" cy="15631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Each bus pair wrapped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50um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with 66% overlap.  </a:t>
              </a:r>
            </a:p>
          </p:txBody>
        </p:sp>
        <p:sp>
          <p:nvSpPr>
            <p:cNvPr id="44" name="Line 20"/>
            <p:cNvSpPr>
              <a:spLocks noChangeShapeType="1"/>
            </p:cNvSpPr>
            <p:nvPr/>
          </p:nvSpPr>
          <p:spPr bwMode="auto">
            <a:xfrm flipH="1">
              <a:off x="4800600" y="3675063"/>
              <a:ext cx="449263" cy="1125537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</p:grpSp>
      <p:cxnSp>
        <p:nvCxnSpPr>
          <p:cNvPr id="45" name="Straight Arrow Connector 44"/>
          <p:cNvCxnSpPr/>
          <p:nvPr/>
        </p:nvCxnSpPr>
        <p:spPr>
          <a:xfrm flipV="1">
            <a:off x="220032" y="4175746"/>
            <a:ext cx="170802" cy="365958"/>
          </a:xfrm>
          <a:prstGeom prst="straightConnector1">
            <a:avLst/>
          </a:prstGeom>
          <a:noFill/>
          <a:ln w="25400">
            <a:solidFill>
              <a:schemeClr val="tx2"/>
            </a:solidFill>
            <a:tailEnd type="triangle" w="lg" len="lg"/>
          </a:ln>
          <a:effectLst>
            <a:glow rad="63500">
              <a:schemeClr val="tx2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7973959" y="4052093"/>
            <a:ext cx="170802" cy="365958"/>
          </a:xfrm>
          <a:prstGeom prst="straightConnector1">
            <a:avLst/>
          </a:prstGeom>
          <a:noFill/>
          <a:ln w="25400">
            <a:solidFill>
              <a:schemeClr val="tx2"/>
            </a:solidFill>
            <a:tailEnd type="triangle" w="lg" len="lg"/>
          </a:ln>
          <a:effectLst>
            <a:glow rad="63500">
              <a:schemeClr val="tx2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" y="790105"/>
            <a:ext cx="8793480" cy="1562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43300" y="2549117"/>
            <a:ext cx="2057400" cy="1798320"/>
          </a:xfrm>
          <a:prstGeom prst="rect">
            <a:avLst/>
          </a:prstGeom>
        </p:spPr>
      </p:pic>
      <p:cxnSp>
        <p:nvCxnSpPr>
          <p:cNvPr id="46" name="Straight Arrow Connector 45"/>
          <p:cNvCxnSpPr/>
          <p:nvPr/>
        </p:nvCxnSpPr>
        <p:spPr>
          <a:xfrm flipV="1">
            <a:off x="405274" y="4121915"/>
            <a:ext cx="170802" cy="365958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tailEnd type="triangle" w="lg" len="lg"/>
          </a:ln>
          <a:effectLst>
            <a:glow rad="63500">
              <a:schemeClr val="accent6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8271350" y="3566219"/>
            <a:ext cx="260650" cy="207958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tailEnd type="triangle" w="lg" len="lg"/>
          </a:ln>
          <a:effectLst>
            <a:glow rad="63500">
              <a:schemeClr val="accent6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0565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764704"/>
            <a:ext cx="7200900" cy="6934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sz="2400" dirty="0" err="1" smtClean="0"/>
              <a:t>Busbars</a:t>
            </a:r>
            <a:r>
              <a:rPr lang="en-GB" sz="2400" dirty="0" smtClean="0"/>
              <a:t> integration along the “arc cryostat” in </a:t>
            </a:r>
            <a:r>
              <a:rPr lang="en-GB" sz="2400" smtClean="0"/>
              <a:t>the Main Dipole MB cold masses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571" y="3283732"/>
            <a:ext cx="2567213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8225" y="3357232"/>
            <a:ext cx="2334829" cy="2160000"/>
          </a:xfrm>
          <a:prstGeom prst="rect">
            <a:avLst/>
          </a:prstGeom>
        </p:spPr>
      </p:pic>
      <p:grpSp>
        <p:nvGrpSpPr>
          <p:cNvPr id="50" name="Group 49"/>
          <p:cNvGrpSpPr/>
          <p:nvPr/>
        </p:nvGrpSpPr>
        <p:grpSpPr>
          <a:xfrm>
            <a:off x="2915816" y="2494628"/>
            <a:ext cx="3592649" cy="2086500"/>
            <a:chOff x="179512" y="906481"/>
            <a:chExt cx="4392488" cy="255102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9512" y="906481"/>
              <a:ext cx="4392488" cy="2551022"/>
            </a:xfrm>
            <a:prstGeom prst="rect">
              <a:avLst/>
            </a:prstGeom>
          </p:spPr>
        </p:pic>
        <p:cxnSp>
          <p:nvCxnSpPr>
            <p:cNvPr id="21" name="Straight Connector 20"/>
            <p:cNvCxnSpPr/>
            <p:nvPr/>
          </p:nvCxnSpPr>
          <p:spPr>
            <a:xfrm>
              <a:off x="179512" y="1332000"/>
              <a:ext cx="1080120" cy="0"/>
            </a:xfrm>
            <a:prstGeom prst="line">
              <a:avLst/>
            </a:prstGeom>
            <a:noFill/>
            <a:ln w="12700">
              <a:solidFill>
                <a:schemeClr val="accent4"/>
              </a:solidFill>
            </a:ln>
            <a:effectLst>
              <a:glow rad="63500">
                <a:schemeClr val="accent4"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059832" y="1330805"/>
              <a:ext cx="1152128" cy="0"/>
            </a:xfrm>
            <a:prstGeom prst="line">
              <a:avLst/>
            </a:prstGeom>
            <a:noFill/>
            <a:ln w="12700">
              <a:solidFill>
                <a:schemeClr val="accent4"/>
              </a:solidFill>
            </a:ln>
            <a:effectLst>
              <a:glow rad="63500">
                <a:schemeClr val="accent4"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51520" y="3096000"/>
              <a:ext cx="1080120" cy="0"/>
            </a:xfrm>
            <a:prstGeom prst="line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508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51520" y="3384000"/>
              <a:ext cx="1080120" cy="0"/>
            </a:xfrm>
            <a:prstGeom prst="line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508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51520" y="1692000"/>
              <a:ext cx="720080" cy="0"/>
            </a:xfrm>
            <a:prstGeom prst="line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203848" y="1692000"/>
              <a:ext cx="720080" cy="0"/>
            </a:xfrm>
            <a:prstGeom prst="line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131840" y="3312000"/>
              <a:ext cx="1080120" cy="0"/>
            </a:xfrm>
            <a:prstGeom prst="line">
              <a:avLst/>
            </a:prstGeom>
            <a:noFill/>
            <a:ln w="12700">
              <a:solidFill>
                <a:srgbClr val="74B349"/>
              </a:solidFill>
            </a:ln>
            <a:effectLst>
              <a:glow rad="63500">
                <a:srgbClr val="00B05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131840" y="3024000"/>
              <a:ext cx="1368152" cy="0"/>
            </a:xfrm>
            <a:prstGeom prst="line">
              <a:avLst/>
            </a:prstGeom>
            <a:noFill/>
            <a:ln w="12700">
              <a:solidFill>
                <a:srgbClr val="EE8B37"/>
              </a:solidFill>
            </a:ln>
            <a:effectLst>
              <a:glow rad="63500">
                <a:srgbClr val="EE8B37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2" name="Group 41"/>
          <p:cNvGrpSpPr/>
          <p:nvPr/>
        </p:nvGrpSpPr>
        <p:grpSpPr>
          <a:xfrm rot="1862977">
            <a:off x="7899385" y="3604995"/>
            <a:ext cx="1134934" cy="602934"/>
            <a:chOff x="7283730" y="944724"/>
            <a:chExt cx="1762078" cy="93610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884" t="51260" r="39021" b="27320"/>
            <a:stretch/>
          </p:blipFill>
          <p:spPr>
            <a:xfrm>
              <a:off x="7283730" y="944724"/>
              <a:ext cx="1762078" cy="936104"/>
            </a:xfrm>
            <a:prstGeom prst="rect">
              <a:avLst/>
            </a:prstGeom>
          </p:spPr>
        </p:pic>
        <p:sp>
          <p:nvSpPr>
            <p:cNvPr id="38" name="Rounded Rectangle 37"/>
            <p:cNvSpPr/>
            <p:nvPr/>
          </p:nvSpPr>
          <p:spPr>
            <a:xfrm>
              <a:off x="7426800" y="1332000"/>
              <a:ext cx="702000" cy="396000"/>
            </a:xfrm>
            <a:prstGeom prst="roundRect">
              <a:avLst/>
            </a:prstGeom>
            <a:noFill/>
            <a:ln w="12700">
              <a:solidFill>
                <a:schemeClr val="accent4"/>
              </a:solidFill>
            </a:ln>
            <a:effectLst>
              <a:glow rad="63500">
                <a:schemeClr val="accent4"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8226000" y="1340768"/>
              <a:ext cx="702000" cy="396000"/>
            </a:xfrm>
            <a:prstGeom prst="roundRect">
              <a:avLst/>
            </a:prstGeom>
            <a:noFill/>
            <a:ln w="12700">
              <a:solidFill>
                <a:schemeClr val="accent4"/>
              </a:solidFill>
            </a:ln>
            <a:effectLst>
              <a:glow rad="63500">
                <a:schemeClr val="accent4"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7542000" y="1174032"/>
              <a:ext cx="486384" cy="58680"/>
            </a:xfrm>
            <a:prstGeom prst="roundRect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8333808" y="1153460"/>
              <a:ext cx="486384" cy="58680"/>
            </a:xfrm>
            <a:prstGeom prst="roundRect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763688" y="4797392"/>
            <a:ext cx="1137209" cy="653211"/>
            <a:chOff x="127175" y="3707155"/>
            <a:chExt cx="1765610" cy="1014164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2653435">
              <a:off x="127175" y="3800626"/>
              <a:ext cx="1765610" cy="844609"/>
            </a:xfrm>
            <a:prstGeom prst="rect">
              <a:avLst/>
            </a:prstGeom>
          </p:spPr>
        </p:pic>
        <p:sp>
          <p:nvSpPr>
            <p:cNvPr id="46" name="Rounded Rectangle 45"/>
            <p:cNvSpPr/>
            <p:nvPr/>
          </p:nvSpPr>
          <p:spPr>
            <a:xfrm rot="1862977">
              <a:off x="318210" y="3707155"/>
              <a:ext cx="702000" cy="591276"/>
            </a:xfrm>
            <a:prstGeom prst="roundRect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508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ounded Rectangle 46"/>
            <p:cNvSpPr/>
            <p:nvPr/>
          </p:nvSpPr>
          <p:spPr>
            <a:xfrm rot="1862977">
              <a:off x="1005390" y="4130043"/>
              <a:ext cx="702000" cy="591276"/>
            </a:xfrm>
            <a:prstGeom prst="roundRect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508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43" y="5483038"/>
            <a:ext cx="9004914" cy="1618370"/>
          </a:xfrm>
          <a:prstGeom prst="rect">
            <a:avLst/>
          </a:prstGeom>
        </p:spPr>
      </p:pic>
      <p:grpSp>
        <p:nvGrpSpPr>
          <p:cNvPr id="58" name="Group 57"/>
          <p:cNvGrpSpPr/>
          <p:nvPr/>
        </p:nvGrpSpPr>
        <p:grpSpPr>
          <a:xfrm>
            <a:off x="938213" y="6318840"/>
            <a:ext cx="8135141" cy="206504"/>
            <a:chOff x="938213" y="5872946"/>
            <a:chExt cx="8135141" cy="152566"/>
          </a:xfrm>
        </p:grpSpPr>
        <p:sp>
          <p:nvSpPr>
            <p:cNvPr id="54" name="Freeform 53"/>
            <p:cNvSpPr/>
            <p:nvPr/>
          </p:nvSpPr>
          <p:spPr>
            <a:xfrm>
              <a:off x="938213" y="5872946"/>
              <a:ext cx="2919412" cy="148934"/>
            </a:xfrm>
            <a:custGeom>
              <a:avLst/>
              <a:gdLst>
                <a:gd name="connsiteX0" fmla="*/ 0 w 2919412"/>
                <a:gd name="connsiteY0" fmla="*/ 51922 h 140139"/>
                <a:gd name="connsiteX1" fmla="*/ 1421606 w 2919412"/>
                <a:gd name="connsiteY1" fmla="*/ 51922 h 140139"/>
                <a:gd name="connsiteX2" fmla="*/ 1490662 w 2919412"/>
                <a:gd name="connsiteY2" fmla="*/ 78116 h 140139"/>
                <a:gd name="connsiteX3" fmla="*/ 1600200 w 2919412"/>
                <a:gd name="connsiteY3" fmla="*/ 140028 h 140139"/>
                <a:gd name="connsiteX4" fmla="*/ 1781175 w 2919412"/>
                <a:gd name="connsiteY4" fmla="*/ 61447 h 140139"/>
                <a:gd name="connsiteX5" fmla="*/ 1993106 w 2919412"/>
                <a:gd name="connsiteY5" fmla="*/ 42397 h 140139"/>
                <a:gd name="connsiteX6" fmla="*/ 2919412 w 2919412"/>
                <a:gd name="connsiteY6" fmla="*/ 47159 h 140139"/>
                <a:gd name="connsiteX0" fmla="*/ 0 w 2919412"/>
                <a:gd name="connsiteY0" fmla="*/ 51922 h 140141"/>
                <a:gd name="connsiteX1" fmla="*/ 1162049 w 2919412"/>
                <a:gd name="connsiteY1" fmla="*/ 44778 h 140141"/>
                <a:gd name="connsiteX2" fmla="*/ 1490662 w 2919412"/>
                <a:gd name="connsiteY2" fmla="*/ 78116 h 140141"/>
                <a:gd name="connsiteX3" fmla="*/ 1600200 w 2919412"/>
                <a:gd name="connsiteY3" fmla="*/ 140028 h 140141"/>
                <a:gd name="connsiteX4" fmla="*/ 1781175 w 2919412"/>
                <a:gd name="connsiteY4" fmla="*/ 61447 h 140141"/>
                <a:gd name="connsiteX5" fmla="*/ 1993106 w 2919412"/>
                <a:gd name="connsiteY5" fmla="*/ 42397 h 140141"/>
                <a:gd name="connsiteX6" fmla="*/ 2919412 w 2919412"/>
                <a:gd name="connsiteY6" fmla="*/ 47159 h 140141"/>
                <a:gd name="connsiteX0" fmla="*/ 0 w 2919412"/>
                <a:gd name="connsiteY0" fmla="*/ 51922 h 140029"/>
                <a:gd name="connsiteX1" fmla="*/ 1162049 w 2919412"/>
                <a:gd name="connsiteY1" fmla="*/ 44778 h 140029"/>
                <a:gd name="connsiteX2" fmla="*/ 1452562 w 2919412"/>
                <a:gd name="connsiteY2" fmla="*/ 63829 h 140029"/>
                <a:gd name="connsiteX3" fmla="*/ 1600200 w 2919412"/>
                <a:gd name="connsiteY3" fmla="*/ 140028 h 140029"/>
                <a:gd name="connsiteX4" fmla="*/ 1781175 w 2919412"/>
                <a:gd name="connsiteY4" fmla="*/ 61447 h 140029"/>
                <a:gd name="connsiteX5" fmla="*/ 1993106 w 2919412"/>
                <a:gd name="connsiteY5" fmla="*/ 42397 h 140029"/>
                <a:gd name="connsiteX6" fmla="*/ 2919412 w 2919412"/>
                <a:gd name="connsiteY6" fmla="*/ 47159 h 140029"/>
                <a:gd name="connsiteX0" fmla="*/ 0 w 2919412"/>
                <a:gd name="connsiteY0" fmla="*/ 51922 h 140030"/>
                <a:gd name="connsiteX1" fmla="*/ 1162049 w 2919412"/>
                <a:gd name="connsiteY1" fmla="*/ 44778 h 140030"/>
                <a:gd name="connsiteX2" fmla="*/ 1452562 w 2919412"/>
                <a:gd name="connsiteY2" fmla="*/ 63829 h 140030"/>
                <a:gd name="connsiteX3" fmla="*/ 1600200 w 2919412"/>
                <a:gd name="connsiteY3" fmla="*/ 140028 h 140030"/>
                <a:gd name="connsiteX4" fmla="*/ 1781175 w 2919412"/>
                <a:gd name="connsiteY4" fmla="*/ 61447 h 140030"/>
                <a:gd name="connsiteX5" fmla="*/ 1993106 w 2919412"/>
                <a:gd name="connsiteY5" fmla="*/ 42397 h 140030"/>
                <a:gd name="connsiteX6" fmla="*/ 2919412 w 2919412"/>
                <a:gd name="connsiteY6" fmla="*/ 47159 h 140030"/>
                <a:gd name="connsiteX0" fmla="*/ 0 w 2919412"/>
                <a:gd name="connsiteY0" fmla="*/ 9525 h 97633"/>
                <a:gd name="connsiteX1" fmla="*/ 1162049 w 2919412"/>
                <a:gd name="connsiteY1" fmla="*/ 2381 h 97633"/>
                <a:gd name="connsiteX2" fmla="*/ 1452562 w 2919412"/>
                <a:gd name="connsiteY2" fmla="*/ 21432 h 97633"/>
                <a:gd name="connsiteX3" fmla="*/ 1600200 w 2919412"/>
                <a:gd name="connsiteY3" fmla="*/ 97631 h 97633"/>
                <a:gd name="connsiteX4" fmla="*/ 1781175 w 2919412"/>
                <a:gd name="connsiteY4" fmla="*/ 19050 h 97633"/>
                <a:gd name="connsiteX5" fmla="*/ 1993106 w 2919412"/>
                <a:gd name="connsiteY5" fmla="*/ 0 h 97633"/>
                <a:gd name="connsiteX6" fmla="*/ 2919412 w 2919412"/>
                <a:gd name="connsiteY6" fmla="*/ 4762 h 9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19412" h="97633">
                  <a:moveTo>
                    <a:pt x="0" y="9525"/>
                  </a:moveTo>
                  <a:lnTo>
                    <a:pt x="1162049" y="2381"/>
                  </a:lnTo>
                  <a:cubicBezTo>
                    <a:pt x="1404143" y="4366"/>
                    <a:pt x="1379537" y="-6350"/>
                    <a:pt x="1452562" y="21432"/>
                  </a:cubicBezTo>
                  <a:cubicBezTo>
                    <a:pt x="1525587" y="49214"/>
                    <a:pt x="1545431" y="98028"/>
                    <a:pt x="1600200" y="97631"/>
                  </a:cubicBezTo>
                  <a:cubicBezTo>
                    <a:pt x="1654969" y="97234"/>
                    <a:pt x="1715691" y="35322"/>
                    <a:pt x="1781175" y="19050"/>
                  </a:cubicBezTo>
                  <a:cubicBezTo>
                    <a:pt x="1846659" y="2778"/>
                    <a:pt x="1993106" y="0"/>
                    <a:pt x="1993106" y="0"/>
                  </a:cubicBezTo>
                  <a:lnTo>
                    <a:pt x="2919412" y="4762"/>
                  </a:lnTo>
                </a:path>
              </a:pathLst>
            </a:custGeom>
            <a:noFill/>
            <a:ln w="12700">
              <a:solidFill>
                <a:srgbClr val="EE8B37"/>
              </a:solidFill>
            </a:ln>
            <a:effectLst>
              <a:glow rad="63500">
                <a:srgbClr val="EE8B37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4518494" y="5872946"/>
              <a:ext cx="2638425" cy="152566"/>
            </a:xfrm>
            <a:custGeom>
              <a:avLst/>
              <a:gdLst>
                <a:gd name="connsiteX0" fmla="*/ 0 w 2919412"/>
                <a:gd name="connsiteY0" fmla="*/ 51922 h 140139"/>
                <a:gd name="connsiteX1" fmla="*/ 1421606 w 2919412"/>
                <a:gd name="connsiteY1" fmla="*/ 51922 h 140139"/>
                <a:gd name="connsiteX2" fmla="*/ 1490662 w 2919412"/>
                <a:gd name="connsiteY2" fmla="*/ 78116 h 140139"/>
                <a:gd name="connsiteX3" fmla="*/ 1600200 w 2919412"/>
                <a:gd name="connsiteY3" fmla="*/ 140028 h 140139"/>
                <a:gd name="connsiteX4" fmla="*/ 1781175 w 2919412"/>
                <a:gd name="connsiteY4" fmla="*/ 61447 h 140139"/>
                <a:gd name="connsiteX5" fmla="*/ 1993106 w 2919412"/>
                <a:gd name="connsiteY5" fmla="*/ 42397 h 140139"/>
                <a:gd name="connsiteX6" fmla="*/ 2919412 w 2919412"/>
                <a:gd name="connsiteY6" fmla="*/ 47159 h 140139"/>
                <a:gd name="connsiteX0" fmla="*/ 0 w 2919412"/>
                <a:gd name="connsiteY0" fmla="*/ 51922 h 140141"/>
                <a:gd name="connsiteX1" fmla="*/ 1162049 w 2919412"/>
                <a:gd name="connsiteY1" fmla="*/ 44778 h 140141"/>
                <a:gd name="connsiteX2" fmla="*/ 1490662 w 2919412"/>
                <a:gd name="connsiteY2" fmla="*/ 78116 h 140141"/>
                <a:gd name="connsiteX3" fmla="*/ 1600200 w 2919412"/>
                <a:gd name="connsiteY3" fmla="*/ 140028 h 140141"/>
                <a:gd name="connsiteX4" fmla="*/ 1781175 w 2919412"/>
                <a:gd name="connsiteY4" fmla="*/ 61447 h 140141"/>
                <a:gd name="connsiteX5" fmla="*/ 1993106 w 2919412"/>
                <a:gd name="connsiteY5" fmla="*/ 42397 h 140141"/>
                <a:gd name="connsiteX6" fmla="*/ 2919412 w 2919412"/>
                <a:gd name="connsiteY6" fmla="*/ 47159 h 140141"/>
                <a:gd name="connsiteX0" fmla="*/ 0 w 2919412"/>
                <a:gd name="connsiteY0" fmla="*/ 51922 h 140029"/>
                <a:gd name="connsiteX1" fmla="*/ 1162049 w 2919412"/>
                <a:gd name="connsiteY1" fmla="*/ 44778 h 140029"/>
                <a:gd name="connsiteX2" fmla="*/ 1452562 w 2919412"/>
                <a:gd name="connsiteY2" fmla="*/ 63829 h 140029"/>
                <a:gd name="connsiteX3" fmla="*/ 1600200 w 2919412"/>
                <a:gd name="connsiteY3" fmla="*/ 140028 h 140029"/>
                <a:gd name="connsiteX4" fmla="*/ 1781175 w 2919412"/>
                <a:gd name="connsiteY4" fmla="*/ 61447 h 140029"/>
                <a:gd name="connsiteX5" fmla="*/ 1993106 w 2919412"/>
                <a:gd name="connsiteY5" fmla="*/ 42397 h 140029"/>
                <a:gd name="connsiteX6" fmla="*/ 2919412 w 2919412"/>
                <a:gd name="connsiteY6" fmla="*/ 47159 h 140029"/>
                <a:gd name="connsiteX0" fmla="*/ 0 w 2919412"/>
                <a:gd name="connsiteY0" fmla="*/ 51922 h 140030"/>
                <a:gd name="connsiteX1" fmla="*/ 1162049 w 2919412"/>
                <a:gd name="connsiteY1" fmla="*/ 44778 h 140030"/>
                <a:gd name="connsiteX2" fmla="*/ 1452562 w 2919412"/>
                <a:gd name="connsiteY2" fmla="*/ 63829 h 140030"/>
                <a:gd name="connsiteX3" fmla="*/ 1600200 w 2919412"/>
                <a:gd name="connsiteY3" fmla="*/ 140028 h 140030"/>
                <a:gd name="connsiteX4" fmla="*/ 1781175 w 2919412"/>
                <a:gd name="connsiteY4" fmla="*/ 61447 h 140030"/>
                <a:gd name="connsiteX5" fmla="*/ 1993106 w 2919412"/>
                <a:gd name="connsiteY5" fmla="*/ 42397 h 140030"/>
                <a:gd name="connsiteX6" fmla="*/ 2919412 w 2919412"/>
                <a:gd name="connsiteY6" fmla="*/ 47159 h 140030"/>
                <a:gd name="connsiteX0" fmla="*/ 0 w 2919412"/>
                <a:gd name="connsiteY0" fmla="*/ 9525 h 97633"/>
                <a:gd name="connsiteX1" fmla="*/ 1162049 w 2919412"/>
                <a:gd name="connsiteY1" fmla="*/ 2381 h 97633"/>
                <a:gd name="connsiteX2" fmla="*/ 1452562 w 2919412"/>
                <a:gd name="connsiteY2" fmla="*/ 21432 h 97633"/>
                <a:gd name="connsiteX3" fmla="*/ 1600200 w 2919412"/>
                <a:gd name="connsiteY3" fmla="*/ 97631 h 97633"/>
                <a:gd name="connsiteX4" fmla="*/ 1781175 w 2919412"/>
                <a:gd name="connsiteY4" fmla="*/ 19050 h 97633"/>
                <a:gd name="connsiteX5" fmla="*/ 1993106 w 2919412"/>
                <a:gd name="connsiteY5" fmla="*/ 0 h 97633"/>
                <a:gd name="connsiteX6" fmla="*/ 2919412 w 2919412"/>
                <a:gd name="connsiteY6" fmla="*/ 4762 h 97633"/>
                <a:gd name="connsiteX0" fmla="*/ 0 w 2638425"/>
                <a:gd name="connsiteY0" fmla="*/ 0 h 100014"/>
                <a:gd name="connsiteX1" fmla="*/ 881062 w 2638425"/>
                <a:gd name="connsiteY1" fmla="*/ 4762 h 100014"/>
                <a:gd name="connsiteX2" fmla="*/ 1171575 w 2638425"/>
                <a:gd name="connsiteY2" fmla="*/ 23813 h 100014"/>
                <a:gd name="connsiteX3" fmla="*/ 1319213 w 2638425"/>
                <a:gd name="connsiteY3" fmla="*/ 100012 h 100014"/>
                <a:gd name="connsiteX4" fmla="*/ 1500188 w 2638425"/>
                <a:gd name="connsiteY4" fmla="*/ 21431 h 100014"/>
                <a:gd name="connsiteX5" fmla="*/ 1712119 w 2638425"/>
                <a:gd name="connsiteY5" fmla="*/ 2381 h 100014"/>
                <a:gd name="connsiteX6" fmla="*/ 2638425 w 2638425"/>
                <a:gd name="connsiteY6" fmla="*/ 7143 h 1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8425" h="100014">
                  <a:moveTo>
                    <a:pt x="0" y="0"/>
                  </a:moveTo>
                  <a:lnTo>
                    <a:pt x="881062" y="4762"/>
                  </a:lnTo>
                  <a:cubicBezTo>
                    <a:pt x="1076324" y="8731"/>
                    <a:pt x="1098550" y="-3969"/>
                    <a:pt x="1171575" y="23813"/>
                  </a:cubicBezTo>
                  <a:cubicBezTo>
                    <a:pt x="1244600" y="51595"/>
                    <a:pt x="1264444" y="100409"/>
                    <a:pt x="1319213" y="100012"/>
                  </a:cubicBezTo>
                  <a:cubicBezTo>
                    <a:pt x="1373982" y="99615"/>
                    <a:pt x="1434704" y="37703"/>
                    <a:pt x="1500188" y="21431"/>
                  </a:cubicBezTo>
                  <a:cubicBezTo>
                    <a:pt x="1565672" y="5159"/>
                    <a:pt x="1712119" y="2381"/>
                    <a:pt x="1712119" y="2381"/>
                  </a:cubicBezTo>
                  <a:lnTo>
                    <a:pt x="2638425" y="7143"/>
                  </a:lnTo>
                </a:path>
              </a:pathLst>
            </a:custGeom>
            <a:noFill/>
            <a:ln w="12700">
              <a:solidFill>
                <a:srgbClr val="EE8B37"/>
              </a:solidFill>
            </a:ln>
            <a:effectLst>
              <a:glow rad="63500">
                <a:srgbClr val="EE8B37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2918295" y="5872946"/>
              <a:ext cx="2628901" cy="148934"/>
            </a:xfrm>
            <a:custGeom>
              <a:avLst/>
              <a:gdLst>
                <a:gd name="connsiteX0" fmla="*/ 0 w 2919412"/>
                <a:gd name="connsiteY0" fmla="*/ 51922 h 140139"/>
                <a:gd name="connsiteX1" fmla="*/ 1421606 w 2919412"/>
                <a:gd name="connsiteY1" fmla="*/ 51922 h 140139"/>
                <a:gd name="connsiteX2" fmla="*/ 1490662 w 2919412"/>
                <a:gd name="connsiteY2" fmla="*/ 78116 h 140139"/>
                <a:gd name="connsiteX3" fmla="*/ 1600200 w 2919412"/>
                <a:gd name="connsiteY3" fmla="*/ 140028 h 140139"/>
                <a:gd name="connsiteX4" fmla="*/ 1781175 w 2919412"/>
                <a:gd name="connsiteY4" fmla="*/ 61447 h 140139"/>
                <a:gd name="connsiteX5" fmla="*/ 1993106 w 2919412"/>
                <a:gd name="connsiteY5" fmla="*/ 42397 h 140139"/>
                <a:gd name="connsiteX6" fmla="*/ 2919412 w 2919412"/>
                <a:gd name="connsiteY6" fmla="*/ 47159 h 140139"/>
                <a:gd name="connsiteX0" fmla="*/ 0 w 2919412"/>
                <a:gd name="connsiteY0" fmla="*/ 51922 h 140141"/>
                <a:gd name="connsiteX1" fmla="*/ 1162049 w 2919412"/>
                <a:gd name="connsiteY1" fmla="*/ 44778 h 140141"/>
                <a:gd name="connsiteX2" fmla="*/ 1490662 w 2919412"/>
                <a:gd name="connsiteY2" fmla="*/ 78116 h 140141"/>
                <a:gd name="connsiteX3" fmla="*/ 1600200 w 2919412"/>
                <a:gd name="connsiteY3" fmla="*/ 140028 h 140141"/>
                <a:gd name="connsiteX4" fmla="*/ 1781175 w 2919412"/>
                <a:gd name="connsiteY4" fmla="*/ 61447 h 140141"/>
                <a:gd name="connsiteX5" fmla="*/ 1993106 w 2919412"/>
                <a:gd name="connsiteY5" fmla="*/ 42397 h 140141"/>
                <a:gd name="connsiteX6" fmla="*/ 2919412 w 2919412"/>
                <a:gd name="connsiteY6" fmla="*/ 47159 h 140141"/>
                <a:gd name="connsiteX0" fmla="*/ 0 w 2919412"/>
                <a:gd name="connsiteY0" fmla="*/ 51922 h 140029"/>
                <a:gd name="connsiteX1" fmla="*/ 1162049 w 2919412"/>
                <a:gd name="connsiteY1" fmla="*/ 44778 h 140029"/>
                <a:gd name="connsiteX2" fmla="*/ 1452562 w 2919412"/>
                <a:gd name="connsiteY2" fmla="*/ 63829 h 140029"/>
                <a:gd name="connsiteX3" fmla="*/ 1600200 w 2919412"/>
                <a:gd name="connsiteY3" fmla="*/ 140028 h 140029"/>
                <a:gd name="connsiteX4" fmla="*/ 1781175 w 2919412"/>
                <a:gd name="connsiteY4" fmla="*/ 61447 h 140029"/>
                <a:gd name="connsiteX5" fmla="*/ 1993106 w 2919412"/>
                <a:gd name="connsiteY5" fmla="*/ 42397 h 140029"/>
                <a:gd name="connsiteX6" fmla="*/ 2919412 w 2919412"/>
                <a:gd name="connsiteY6" fmla="*/ 47159 h 140029"/>
                <a:gd name="connsiteX0" fmla="*/ 0 w 2919412"/>
                <a:gd name="connsiteY0" fmla="*/ 51922 h 140030"/>
                <a:gd name="connsiteX1" fmla="*/ 1162049 w 2919412"/>
                <a:gd name="connsiteY1" fmla="*/ 44778 h 140030"/>
                <a:gd name="connsiteX2" fmla="*/ 1452562 w 2919412"/>
                <a:gd name="connsiteY2" fmla="*/ 63829 h 140030"/>
                <a:gd name="connsiteX3" fmla="*/ 1600200 w 2919412"/>
                <a:gd name="connsiteY3" fmla="*/ 140028 h 140030"/>
                <a:gd name="connsiteX4" fmla="*/ 1781175 w 2919412"/>
                <a:gd name="connsiteY4" fmla="*/ 61447 h 140030"/>
                <a:gd name="connsiteX5" fmla="*/ 1993106 w 2919412"/>
                <a:gd name="connsiteY5" fmla="*/ 42397 h 140030"/>
                <a:gd name="connsiteX6" fmla="*/ 2919412 w 2919412"/>
                <a:gd name="connsiteY6" fmla="*/ 47159 h 140030"/>
                <a:gd name="connsiteX0" fmla="*/ 0 w 2919412"/>
                <a:gd name="connsiteY0" fmla="*/ 9525 h 97633"/>
                <a:gd name="connsiteX1" fmla="*/ 1162049 w 2919412"/>
                <a:gd name="connsiteY1" fmla="*/ 2381 h 97633"/>
                <a:gd name="connsiteX2" fmla="*/ 1452562 w 2919412"/>
                <a:gd name="connsiteY2" fmla="*/ 21432 h 97633"/>
                <a:gd name="connsiteX3" fmla="*/ 1600200 w 2919412"/>
                <a:gd name="connsiteY3" fmla="*/ 97631 h 97633"/>
                <a:gd name="connsiteX4" fmla="*/ 1781175 w 2919412"/>
                <a:gd name="connsiteY4" fmla="*/ 19050 h 97633"/>
                <a:gd name="connsiteX5" fmla="*/ 1993106 w 2919412"/>
                <a:gd name="connsiteY5" fmla="*/ 0 h 97633"/>
                <a:gd name="connsiteX6" fmla="*/ 2919412 w 2919412"/>
                <a:gd name="connsiteY6" fmla="*/ 4762 h 97633"/>
                <a:gd name="connsiteX0" fmla="*/ 0 w 2626519"/>
                <a:gd name="connsiteY0" fmla="*/ 9525 h 97633"/>
                <a:gd name="connsiteX1" fmla="*/ 869156 w 2626519"/>
                <a:gd name="connsiteY1" fmla="*/ 2381 h 97633"/>
                <a:gd name="connsiteX2" fmla="*/ 1159669 w 2626519"/>
                <a:gd name="connsiteY2" fmla="*/ 21432 h 97633"/>
                <a:gd name="connsiteX3" fmla="*/ 1307307 w 2626519"/>
                <a:gd name="connsiteY3" fmla="*/ 97631 h 97633"/>
                <a:gd name="connsiteX4" fmla="*/ 1488282 w 2626519"/>
                <a:gd name="connsiteY4" fmla="*/ 19050 h 97633"/>
                <a:gd name="connsiteX5" fmla="*/ 1700213 w 2626519"/>
                <a:gd name="connsiteY5" fmla="*/ 0 h 97633"/>
                <a:gd name="connsiteX6" fmla="*/ 2626519 w 2626519"/>
                <a:gd name="connsiteY6" fmla="*/ 4762 h 97633"/>
                <a:gd name="connsiteX0" fmla="*/ 0 w 2628901"/>
                <a:gd name="connsiteY0" fmla="*/ 4842 h 97633"/>
                <a:gd name="connsiteX1" fmla="*/ 871538 w 2628901"/>
                <a:gd name="connsiteY1" fmla="*/ 2381 h 97633"/>
                <a:gd name="connsiteX2" fmla="*/ 1162051 w 2628901"/>
                <a:gd name="connsiteY2" fmla="*/ 21432 h 97633"/>
                <a:gd name="connsiteX3" fmla="*/ 1309689 w 2628901"/>
                <a:gd name="connsiteY3" fmla="*/ 97631 h 97633"/>
                <a:gd name="connsiteX4" fmla="*/ 1490664 w 2628901"/>
                <a:gd name="connsiteY4" fmla="*/ 19050 h 97633"/>
                <a:gd name="connsiteX5" fmla="*/ 1702595 w 2628901"/>
                <a:gd name="connsiteY5" fmla="*/ 0 h 97633"/>
                <a:gd name="connsiteX6" fmla="*/ 2628901 w 2628901"/>
                <a:gd name="connsiteY6" fmla="*/ 4762 h 9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8901" h="97633">
                  <a:moveTo>
                    <a:pt x="0" y="4842"/>
                  </a:moveTo>
                  <a:lnTo>
                    <a:pt x="871538" y="2381"/>
                  </a:lnTo>
                  <a:cubicBezTo>
                    <a:pt x="1065213" y="5146"/>
                    <a:pt x="1089026" y="-6350"/>
                    <a:pt x="1162051" y="21432"/>
                  </a:cubicBezTo>
                  <a:cubicBezTo>
                    <a:pt x="1235076" y="49214"/>
                    <a:pt x="1254920" y="98028"/>
                    <a:pt x="1309689" y="97631"/>
                  </a:cubicBezTo>
                  <a:cubicBezTo>
                    <a:pt x="1364458" y="97234"/>
                    <a:pt x="1425180" y="35322"/>
                    <a:pt x="1490664" y="19050"/>
                  </a:cubicBezTo>
                  <a:cubicBezTo>
                    <a:pt x="1556148" y="2778"/>
                    <a:pt x="1702595" y="0"/>
                    <a:pt x="1702595" y="0"/>
                  </a:cubicBezTo>
                  <a:lnTo>
                    <a:pt x="2628901" y="4762"/>
                  </a:lnTo>
                </a:path>
              </a:pathLst>
            </a:custGeom>
            <a:noFill/>
            <a:ln w="12700">
              <a:solidFill>
                <a:srgbClr val="EE8B37"/>
              </a:solidFill>
            </a:ln>
            <a:effectLst>
              <a:glow rad="63500">
                <a:srgbClr val="EE8B37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6172991" y="5872946"/>
              <a:ext cx="2900363" cy="152566"/>
            </a:xfrm>
            <a:custGeom>
              <a:avLst/>
              <a:gdLst>
                <a:gd name="connsiteX0" fmla="*/ 0 w 2919412"/>
                <a:gd name="connsiteY0" fmla="*/ 51922 h 140139"/>
                <a:gd name="connsiteX1" fmla="*/ 1421606 w 2919412"/>
                <a:gd name="connsiteY1" fmla="*/ 51922 h 140139"/>
                <a:gd name="connsiteX2" fmla="*/ 1490662 w 2919412"/>
                <a:gd name="connsiteY2" fmla="*/ 78116 h 140139"/>
                <a:gd name="connsiteX3" fmla="*/ 1600200 w 2919412"/>
                <a:gd name="connsiteY3" fmla="*/ 140028 h 140139"/>
                <a:gd name="connsiteX4" fmla="*/ 1781175 w 2919412"/>
                <a:gd name="connsiteY4" fmla="*/ 61447 h 140139"/>
                <a:gd name="connsiteX5" fmla="*/ 1993106 w 2919412"/>
                <a:gd name="connsiteY5" fmla="*/ 42397 h 140139"/>
                <a:gd name="connsiteX6" fmla="*/ 2919412 w 2919412"/>
                <a:gd name="connsiteY6" fmla="*/ 47159 h 140139"/>
                <a:gd name="connsiteX0" fmla="*/ 0 w 2919412"/>
                <a:gd name="connsiteY0" fmla="*/ 51922 h 140141"/>
                <a:gd name="connsiteX1" fmla="*/ 1162049 w 2919412"/>
                <a:gd name="connsiteY1" fmla="*/ 44778 h 140141"/>
                <a:gd name="connsiteX2" fmla="*/ 1490662 w 2919412"/>
                <a:gd name="connsiteY2" fmla="*/ 78116 h 140141"/>
                <a:gd name="connsiteX3" fmla="*/ 1600200 w 2919412"/>
                <a:gd name="connsiteY3" fmla="*/ 140028 h 140141"/>
                <a:gd name="connsiteX4" fmla="*/ 1781175 w 2919412"/>
                <a:gd name="connsiteY4" fmla="*/ 61447 h 140141"/>
                <a:gd name="connsiteX5" fmla="*/ 1993106 w 2919412"/>
                <a:gd name="connsiteY5" fmla="*/ 42397 h 140141"/>
                <a:gd name="connsiteX6" fmla="*/ 2919412 w 2919412"/>
                <a:gd name="connsiteY6" fmla="*/ 47159 h 140141"/>
                <a:gd name="connsiteX0" fmla="*/ 0 w 2919412"/>
                <a:gd name="connsiteY0" fmla="*/ 51922 h 140029"/>
                <a:gd name="connsiteX1" fmla="*/ 1162049 w 2919412"/>
                <a:gd name="connsiteY1" fmla="*/ 44778 h 140029"/>
                <a:gd name="connsiteX2" fmla="*/ 1452562 w 2919412"/>
                <a:gd name="connsiteY2" fmla="*/ 63829 h 140029"/>
                <a:gd name="connsiteX3" fmla="*/ 1600200 w 2919412"/>
                <a:gd name="connsiteY3" fmla="*/ 140028 h 140029"/>
                <a:gd name="connsiteX4" fmla="*/ 1781175 w 2919412"/>
                <a:gd name="connsiteY4" fmla="*/ 61447 h 140029"/>
                <a:gd name="connsiteX5" fmla="*/ 1993106 w 2919412"/>
                <a:gd name="connsiteY5" fmla="*/ 42397 h 140029"/>
                <a:gd name="connsiteX6" fmla="*/ 2919412 w 2919412"/>
                <a:gd name="connsiteY6" fmla="*/ 47159 h 140029"/>
                <a:gd name="connsiteX0" fmla="*/ 0 w 2919412"/>
                <a:gd name="connsiteY0" fmla="*/ 51922 h 140030"/>
                <a:gd name="connsiteX1" fmla="*/ 1162049 w 2919412"/>
                <a:gd name="connsiteY1" fmla="*/ 44778 h 140030"/>
                <a:gd name="connsiteX2" fmla="*/ 1452562 w 2919412"/>
                <a:gd name="connsiteY2" fmla="*/ 63829 h 140030"/>
                <a:gd name="connsiteX3" fmla="*/ 1600200 w 2919412"/>
                <a:gd name="connsiteY3" fmla="*/ 140028 h 140030"/>
                <a:gd name="connsiteX4" fmla="*/ 1781175 w 2919412"/>
                <a:gd name="connsiteY4" fmla="*/ 61447 h 140030"/>
                <a:gd name="connsiteX5" fmla="*/ 1993106 w 2919412"/>
                <a:gd name="connsiteY5" fmla="*/ 42397 h 140030"/>
                <a:gd name="connsiteX6" fmla="*/ 2919412 w 2919412"/>
                <a:gd name="connsiteY6" fmla="*/ 47159 h 140030"/>
                <a:gd name="connsiteX0" fmla="*/ 0 w 2919412"/>
                <a:gd name="connsiteY0" fmla="*/ 9525 h 97633"/>
                <a:gd name="connsiteX1" fmla="*/ 1162049 w 2919412"/>
                <a:gd name="connsiteY1" fmla="*/ 2381 h 97633"/>
                <a:gd name="connsiteX2" fmla="*/ 1452562 w 2919412"/>
                <a:gd name="connsiteY2" fmla="*/ 21432 h 97633"/>
                <a:gd name="connsiteX3" fmla="*/ 1600200 w 2919412"/>
                <a:gd name="connsiteY3" fmla="*/ 97631 h 97633"/>
                <a:gd name="connsiteX4" fmla="*/ 1781175 w 2919412"/>
                <a:gd name="connsiteY4" fmla="*/ 19050 h 97633"/>
                <a:gd name="connsiteX5" fmla="*/ 1993106 w 2919412"/>
                <a:gd name="connsiteY5" fmla="*/ 0 h 97633"/>
                <a:gd name="connsiteX6" fmla="*/ 2919412 w 2919412"/>
                <a:gd name="connsiteY6" fmla="*/ 4762 h 97633"/>
                <a:gd name="connsiteX0" fmla="*/ 0 w 2638425"/>
                <a:gd name="connsiteY0" fmla="*/ 0 h 100014"/>
                <a:gd name="connsiteX1" fmla="*/ 881062 w 2638425"/>
                <a:gd name="connsiteY1" fmla="*/ 4762 h 100014"/>
                <a:gd name="connsiteX2" fmla="*/ 1171575 w 2638425"/>
                <a:gd name="connsiteY2" fmla="*/ 23813 h 100014"/>
                <a:gd name="connsiteX3" fmla="*/ 1319213 w 2638425"/>
                <a:gd name="connsiteY3" fmla="*/ 100012 h 100014"/>
                <a:gd name="connsiteX4" fmla="*/ 1500188 w 2638425"/>
                <a:gd name="connsiteY4" fmla="*/ 21431 h 100014"/>
                <a:gd name="connsiteX5" fmla="*/ 1712119 w 2638425"/>
                <a:gd name="connsiteY5" fmla="*/ 2381 h 100014"/>
                <a:gd name="connsiteX6" fmla="*/ 2638425 w 2638425"/>
                <a:gd name="connsiteY6" fmla="*/ 7143 h 100014"/>
                <a:gd name="connsiteX0" fmla="*/ 0 w 2900363"/>
                <a:gd name="connsiteY0" fmla="*/ 0 h 100014"/>
                <a:gd name="connsiteX1" fmla="*/ 881062 w 2900363"/>
                <a:gd name="connsiteY1" fmla="*/ 4762 h 100014"/>
                <a:gd name="connsiteX2" fmla="*/ 1171575 w 2900363"/>
                <a:gd name="connsiteY2" fmla="*/ 23813 h 100014"/>
                <a:gd name="connsiteX3" fmla="*/ 1319213 w 2900363"/>
                <a:gd name="connsiteY3" fmla="*/ 100012 h 100014"/>
                <a:gd name="connsiteX4" fmla="*/ 1500188 w 2900363"/>
                <a:gd name="connsiteY4" fmla="*/ 21431 h 100014"/>
                <a:gd name="connsiteX5" fmla="*/ 1712119 w 2900363"/>
                <a:gd name="connsiteY5" fmla="*/ 2381 h 100014"/>
                <a:gd name="connsiteX6" fmla="*/ 2900363 w 2900363"/>
                <a:gd name="connsiteY6" fmla="*/ 4021 h 1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0363" h="100014">
                  <a:moveTo>
                    <a:pt x="0" y="0"/>
                  </a:moveTo>
                  <a:lnTo>
                    <a:pt x="881062" y="4762"/>
                  </a:lnTo>
                  <a:cubicBezTo>
                    <a:pt x="1076324" y="8731"/>
                    <a:pt x="1098550" y="-3969"/>
                    <a:pt x="1171575" y="23813"/>
                  </a:cubicBezTo>
                  <a:cubicBezTo>
                    <a:pt x="1244600" y="51595"/>
                    <a:pt x="1264444" y="100409"/>
                    <a:pt x="1319213" y="100012"/>
                  </a:cubicBezTo>
                  <a:cubicBezTo>
                    <a:pt x="1373982" y="99615"/>
                    <a:pt x="1434704" y="37703"/>
                    <a:pt x="1500188" y="21431"/>
                  </a:cubicBezTo>
                  <a:cubicBezTo>
                    <a:pt x="1565672" y="5159"/>
                    <a:pt x="1478757" y="5283"/>
                    <a:pt x="1712119" y="2381"/>
                  </a:cubicBezTo>
                  <a:cubicBezTo>
                    <a:pt x="1945481" y="-521"/>
                    <a:pt x="2504282" y="3474"/>
                    <a:pt x="2900363" y="4021"/>
                  </a:cubicBezTo>
                </a:path>
              </a:pathLst>
            </a:custGeom>
            <a:noFill/>
            <a:ln w="12700">
              <a:solidFill>
                <a:srgbClr val="EE8B37"/>
              </a:solidFill>
            </a:ln>
            <a:effectLst>
              <a:glow rad="63500">
                <a:srgbClr val="EE8B37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55380" y="6381328"/>
            <a:ext cx="8135141" cy="206504"/>
            <a:chOff x="938213" y="5872946"/>
            <a:chExt cx="8135141" cy="152566"/>
          </a:xfrm>
        </p:grpSpPr>
        <p:sp>
          <p:nvSpPr>
            <p:cNvPr id="60" name="Freeform 59"/>
            <p:cNvSpPr/>
            <p:nvPr/>
          </p:nvSpPr>
          <p:spPr>
            <a:xfrm>
              <a:off x="938213" y="5872946"/>
              <a:ext cx="2919412" cy="148934"/>
            </a:xfrm>
            <a:custGeom>
              <a:avLst/>
              <a:gdLst>
                <a:gd name="connsiteX0" fmla="*/ 0 w 2919412"/>
                <a:gd name="connsiteY0" fmla="*/ 51922 h 140139"/>
                <a:gd name="connsiteX1" fmla="*/ 1421606 w 2919412"/>
                <a:gd name="connsiteY1" fmla="*/ 51922 h 140139"/>
                <a:gd name="connsiteX2" fmla="*/ 1490662 w 2919412"/>
                <a:gd name="connsiteY2" fmla="*/ 78116 h 140139"/>
                <a:gd name="connsiteX3" fmla="*/ 1600200 w 2919412"/>
                <a:gd name="connsiteY3" fmla="*/ 140028 h 140139"/>
                <a:gd name="connsiteX4" fmla="*/ 1781175 w 2919412"/>
                <a:gd name="connsiteY4" fmla="*/ 61447 h 140139"/>
                <a:gd name="connsiteX5" fmla="*/ 1993106 w 2919412"/>
                <a:gd name="connsiteY5" fmla="*/ 42397 h 140139"/>
                <a:gd name="connsiteX6" fmla="*/ 2919412 w 2919412"/>
                <a:gd name="connsiteY6" fmla="*/ 47159 h 140139"/>
                <a:gd name="connsiteX0" fmla="*/ 0 w 2919412"/>
                <a:gd name="connsiteY0" fmla="*/ 51922 h 140141"/>
                <a:gd name="connsiteX1" fmla="*/ 1162049 w 2919412"/>
                <a:gd name="connsiteY1" fmla="*/ 44778 h 140141"/>
                <a:gd name="connsiteX2" fmla="*/ 1490662 w 2919412"/>
                <a:gd name="connsiteY2" fmla="*/ 78116 h 140141"/>
                <a:gd name="connsiteX3" fmla="*/ 1600200 w 2919412"/>
                <a:gd name="connsiteY3" fmla="*/ 140028 h 140141"/>
                <a:gd name="connsiteX4" fmla="*/ 1781175 w 2919412"/>
                <a:gd name="connsiteY4" fmla="*/ 61447 h 140141"/>
                <a:gd name="connsiteX5" fmla="*/ 1993106 w 2919412"/>
                <a:gd name="connsiteY5" fmla="*/ 42397 h 140141"/>
                <a:gd name="connsiteX6" fmla="*/ 2919412 w 2919412"/>
                <a:gd name="connsiteY6" fmla="*/ 47159 h 140141"/>
                <a:gd name="connsiteX0" fmla="*/ 0 w 2919412"/>
                <a:gd name="connsiteY0" fmla="*/ 51922 h 140029"/>
                <a:gd name="connsiteX1" fmla="*/ 1162049 w 2919412"/>
                <a:gd name="connsiteY1" fmla="*/ 44778 h 140029"/>
                <a:gd name="connsiteX2" fmla="*/ 1452562 w 2919412"/>
                <a:gd name="connsiteY2" fmla="*/ 63829 h 140029"/>
                <a:gd name="connsiteX3" fmla="*/ 1600200 w 2919412"/>
                <a:gd name="connsiteY3" fmla="*/ 140028 h 140029"/>
                <a:gd name="connsiteX4" fmla="*/ 1781175 w 2919412"/>
                <a:gd name="connsiteY4" fmla="*/ 61447 h 140029"/>
                <a:gd name="connsiteX5" fmla="*/ 1993106 w 2919412"/>
                <a:gd name="connsiteY5" fmla="*/ 42397 h 140029"/>
                <a:gd name="connsiteX6" fmla="*/ 2919412 w 2919412"/>
                <a:gd name="connsiteY6" fmla="*/ 47159 h 140029"/>
                <a:gd name="connsiteX0" fmla="*/ 0 w 2919412"/>
                <a:gd name="connsiteY0" fmla="*/ 51922 h 140030"/>
                <a:gd name="connsiteX1" fmla="*/ 1162049 w 2919412"/>
                <a:gd name="connsiteY1" fmla="*/ 44778 h 140030"/>
                <a:gd name="connsiteX2" fmla="*/ 1452562 w 2919412"/>
                <a:gd name="connsiteY2" fmla="*/ 63829 h 140030"/>
                <a:gd name="connsiteX3" fmla="*/ 1600200 w 2919412"/>
                <a:gd name="connsiteY3" fmla="*/ 140028 h 140030"/>
                <a:gd name="connsiteX4" fmla="*/ 1781175 w 2919412"/>
                <a:gd name="connsiteY4" fmla="*/ 61447 h 140030"/>
                <a:gd name="connsiteX5" fmla="*/ 1993106 w 2919412"/>
                <a:gd name="connsiteY5" fmla="*/ 42397 h 140030"/>
                <a:gd name="connsiteX6" fmla="*/ 2919412 w 2919412"/>
                <a:gd name="connsiteY6" fmla="*/ 47159 h 140030"/>
                <a:gd name="connsiteX0" fmla="*/ 0 w 2919412"/>
                <a:gd name="connsiteY0" fmla="*/ 9525 h 97633"/>
                <a:gd name="connsiteX1" fmla="*/ 1162049 w 2919412"/>
                <a:gd name="connsiteY1" fmla="*/ 2381 h 97633"/>
                <a:gd name="connsiteX2" fmla="*/ 1452562 w 2919412"/>
                <a:gd name="connsiteY2" fmla="*/ 21432 h 97633"/>
                <a:gd name="connsiteX3" fmla="*/ 1600200 w 2919412"/>
                <a:gd name="connsiteY3" fmla="*/ 97631 h 97633"/>
                <a:gd name="connsiteX4" fmla="*/ 1781175 w 2919412"/>
                <a:gd name="connsiteY4" fmla="*/ 19050 h 97633"/>
                <a:gd name="connsiteX5" fmla="*/ 1993106 w 2919412"/>
                <a:gd name="connsiteY5" fmla="*/ 0 h 97633"/>
                <a:gd name="connsiteX6" fmla="*/ 2919412 w 2919412"/>
                <a:gd name="connsiteY6" fmla="*/ 4762 h 9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19412" h="97633">
                  <a:moveTo>
                    <a:pt x="0" y="9525"/>
                  </a:moveTo>
                  <a:lnTo>
                    <a:pt x="1162049" y="2381"/>
                  </a:lnTo>
                  <a:cubicBezTo>
                    <a:pt x="1404143" y="4366"/>
                    <a:pt x="1379537" y="-6350"/>
                    <a:pt x="1452562" y="21432"/>
                  </a:cubicBezTo>
                  <a:cubicBezTo>
                    <a:pt x="1525587" y="49214"/>
                    <a:pt x="1545431" y="98028"/>
                    <a:pt x="1600200" y="97631"/>
                  </a:cubicBezTo>
                  <a:cubicBezTo>
                    <a:pt x="1654969" y="97234"/>
                    <a:pt x="1715691" y="35322"/>
                    <a:pt x="1781175" y="19050"/>
                  </a:cubicBezTo>
                  <a:cubicBezTo>
                    <a:pt x="1846659" y="2778"/>
                    <a:pt x="1993106" y="0"/>
                    <a:pt x="1993106" y="0"/>
                  </a:cubicBezTo>
                  <a:lnTo>
                    <a:pt x="2919412" y="4762"/>
                  </a:lnTo>
                </a:path>
              </a:pathLst>
            </a:custGeom>
            <a:noFill/>
            <a:ln w="12700">
              <a:solidFill>
                <a:srgbClr val="74B349"/>
              </a:solidFill>
            </a:ln>
            <a:effectLst>
              <a:glow rad="63500">
                <a:srgbClr val="00B05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4518494" y="5872946"/>
              <a:ext cx="2638425" cy="152566"/>
            </a:xfrm>
            <a:custGeom>
              <a:avLst/>
              <a:gdLst>
                <a:gd name="connsiteX0" fmla="*/ 0 w 2919412"/>
                <a:gd name="connsiteY0" fmla="*/ 51922 h 140139"/>
                <a:gd name="connsiteX1" fmla="*/ 1421606 w 2919412"/>
                <a:gd name="connsiteY1" fmla="*/ 51922 h 140139"/>
                <a:gd name="connsiteX2" fmla="*/ 1490662 w 2919412"/>
                <a:gd name="connsiteY2" fmla="*/ 78116 h 140139"/>
                <a:gd name="connsiteX3" fmla="*/ 1600200 w 2919412"/>
                <a:gd name="connsiteY3" fmla="*/ 140028 h 140139"/>
                <a:gd name="connsiteX4" fmla="*/ 1781175 w 2919412"/>
                <a:gd name="connsiteY4" fmla="*/ 61447 h 140139"/>
                <a:gd name="connsiteX5" fmla="*/ 1993106 w 2919412"/>
                <a:gd name="connsiteY5" fmla="*/ 42397 h 140139"/>
                <a:gd name="connsiteX6" fmla="*/ 2919412 w 2919412"/>
                <a:gd name="connsiteY6" fmla="*/ 47159 h 140139"/>
                <a:gd name="connsiteX0" fmla="*/ 0 w 2919412"/>
                <a:gd name="connsiteY0" fmla="*/ 51922 h 140141"/>
                <a:gd name="connsiteX1" fmla="*/ 1162049 w 2919412"/>
                <a:gd name="connsiteY1" fmla="*/ 44778 h 140141"/>
                <a:gd name="connsiteX2" fmla="*/ 1490662 w 2919412"/>
                <a:gd name="connsiteY2" fmla="*/ 78116 h 140141"/>
                <a:gd name="connsiteX3" fmla="*/ 1600200 w 2919412"/>
                <a:gd name="connsiteY3" fmla="*/ 140028 h 140141"/>
                <a:gd name="connsiteX4" fmla="*/ 1781175 w 2919412"/>
                <a:gd name="connsiteY4" fmla="*/ 61447 h 140141"/>
                <a:gd name="connsiteX5" fmla="*/ 1993106 w 2919412"/>
                <a:gd name="connsiteY5" fmla="*/ 42397 h 140141"/>
                <a:gd name="connsiteX6" fmla="*/ 2919412 w 2919412"/>
                <a:gd name="connsiteY6" fmla="*/ 47159 h 140141"/>
                <a:gd name="connsiteX0" fmla="*/ 0 w 2919412"/>
                <a:gd name="connsiteY0" fmla="*/ 51922 h 140029"/>
                <a:gd name="connsiteX1" fmla="*/ 1162049 w 2919412"/>
                <a:gd name="connsiteY1" fmla="*/ 44778 h 140029"/>
                <a:gd name="connsiteX2" fmla="*/ 1452562 w 2919412"/>
                <a:gd name="connsiteY2" fmla="*/ 63829 h 140029"/>
                <a:gd name="connsiteX3" fmla="*/ 1600200 w 2919412"/>
                <a:gd name="connsiteY3" fmla="*/ 140028 h 140029"/>
                <a:gd name="connsiteX4" fmla="*/ 1781175 w 2919412"/>
                <a:gd name="connsiteY4" fmla="*/ 61447 h 140029"/>
                <a:gd name="connsiteX5" fmla="*/ 1993106 w 2919412"/>
                <a:gd name="connsiteY5" fmla="*/ 42397 h 140029"/>
                <a:gd name="connsiteX6" fmla="*/ 2919412 w 2919412"/>
                <a:gd name="connsiteY6" fmla="*/ 47159 h 140029"/>
                <a:gd name="connsiteX0" fmla="*/ 0 w 2919412"/>
                <a:gd name="connsiteY0" fmla="*/ 51922 h 140030"/>
                <a:gd name="connsiteX1" fmla="*/ 1162049 w 2919412"/>
                <a:gd name="connsiteY1" fmla="*/ 44778 h 140030"/>
                <a:gd name="connsiteX2" fmla="*/ 1452562 w 2919412"/>
                <a:gd name="connsiteY2" fmla="*/ 63829 h 140030"/>
                <a:gd name="connsiteX3" fmla="*/ 1600200 w 2919412"/>
                <a:gd name="connsiteY3" fmla="*/ 140028 h 140030"/>
                <a:gd name="connsiteX4" fmla="*/ 1781175 w 2919412"/>
                <a:gd name="connsiteY4" fmla="*/ 61447 h 140030"/>
                <a:gd name="connsiteX5" fmla="*/ 1993106 w 2919412"/>
                <a:gd name="connsiteY5" fmla="*/ 42397 h 140030"/>
                <a:gd name="connsiteX6" fmla="*/ 2919412 w 2919412"/>
                <a:gd name="connsiteY6" fmla="*/ 47159 h 140030"/>
                <a:gd name="connsiteX0" fmla="*/ 0 w 2919412"/>
                <a:gd name="connsiteY0" fmla="*/ 9525 h 97633"/>
                <a:gd name="connsiteX1" fmla="*/ 1162049 w 2919412"/>
                <a:gd name="connsiteY1" fmla="*/ 2381 h 97633"/>
                <a:gd name="connsiteX2" fmla="*/ 1452562 w 2919412"/>
                <a:gd name="connsiteY2" fmla="*/ 21432 h 97633"/>
                <a:gd name="connsiteX3" fmla="*/ 1600200 w 2919412"/>
                <a:gd name="connsiteY3" fmla="*/ 97631 h 97633"/>
                <a:gd name="connsiteX4" fmla="*/ 1781175 w 2919412"/>
                <a:gd name="connsiteY4" fmla="*/ 19050 h 97633"/>
                <a:gd name="connsiteX5" fmla="*/ 1993106 w 2919412"/>
                <a:gd name="connsiteY5" fmla="*/ 0 h 97633"/>
                <a:gd name="connsiteX6" fmla="*/ 2919412 w 2919412"/>
                <a:gd name="connsiteY6" fmla="*/ 4762 h 97633"/>
                <a:gd name="connsiteX0" fmla="*/ 0 w 2638425"/>
                <a:gd name="connsiteY0" fmla="*/ 0 h 100014"/>
                <a:gd name="connsiteX1" fmla="*/ 881062 w 2638425"/>
                <a:gd name="connsiteY1" fmla="*/ 4762 h 100014"/>
                <a:gd name="connsiteX2" fmla="*/ 1171575 w 2638425"/>
                <a:gd name="connsiteY2" fmla="*/ 23813 h 100014"/>
                <a:gd name="connsiteX3" fmla="*/ 1319213 w 2638425"/>
                <a:gd name="connsiteY3" fmla="*/ 100012 h 100014"/>
                <a:gd name="connsiteX4" fmla="*/ 1500188 w 2638425"/>
                <a:gd name="connsiteY4" fmla="*/ 21431 h 100014"/>
                <a:gd name="connsiteX5" fmla="*/ 1712119 w 2638425"/>
                <a:gd name="connsiteY5" fmla="*/ 2381 h 100014"/>
                <a:gd name="connsiteX6" fmla="*/ 2638425 w 2638425"/>
                <a:gd name="connsiteY6" fmla="*/ 7143 h 1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8425" h="100014">
                  <a:moveTo>
                    <a:pt x="0" y="0"/>
                  </a:moveTo>
                  <a:lnTo>
                    <a:pt x="881062" y="4762"/>
                  </a:lnTo>
                  <a:cubicBezTo>
                    <a:pt x="1076324" y="8731"/>
                    <a:pt x="1098550" y="-3969"/>
                    <a:pt x="1171575" y="23813"/>
                  </a:cubicBezTo>
                  <a:cubicBezTo>
                    <a:pt x="1244600" y="51595"/>
                    <a:pt x="1264444" y="100409"/>
                    <a:pt x="1319213" y="100012"/>
                  </a:cubicBezTo>
                  <a:cubicBezTo>
                    <a:pt x="1373982" y="99615"/>
                    <a:pt x="1434704" y="37703"/>
                    <a:pt x="1500188" y="21431"/>
                  </a:cubicBezTo>
                  <a:cubicBezTo>
                    <a:pt x="1565672" y="5159"/>
                    <a:pt x="1712119" y="2381"/>
                    <a:pt x="1712119" y="2381"/>
                  </a:cubicBezTo>
                  <a:lnTo>
                    <a:pt x="2638425" y="7143"/>
                  </a:lnTo>
                </a:path>
              </a:pathLst>
            </a:custGeom>
            <a:noFill/>
            <a:ln w="12700">
              <a:solidFill>
                <a:srgbClr val="74B349"/>
              </a:solidFill>
            </a:ln>
            <a:effectLst>
              <a:glow rad="63500">
                <a:srgbClr val="00B05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2918295" y="5872946"/>
              <a:ext cx="2628901" cy="148934"/>
            </a:xfrm>
            <a:custGeom>
              <a:avLst/>
              <a:gdLst>
                <a:gd name="connsiteX0" fmla="*/ 0 w 2919412"/>
                <a:gd name="connsiteY0" fmla="*/ 51922 h 140139"/>
                <a:gd name="connsiteX1" fmla="*/ 1421606 w 2919412"/>
                <a:gd name="connsiteY1" fmla="*/ 51922 h 140139"/>
                <a:gd name="connsiteX2" fmla="*/ 1490662 w 2919412"/>
                <a:gd name="connsiteY2" fmla="*/ 78116 h 140139"/>
                <a:gd name="connsiteX3" fmla="*/ 1600200 w 2919412"/>
                <a:gd name="connsiteY3" fmla="*/ 140028 h 140139"/>
                <a:gd name="connsiteX4" fmla="*/ 1781175 w 2919412"/>
                <a:gd name="connsiteY4" fmla="*/ 61447 h 140139"/>
                <a:gd name="connsiteX5" fmla="*/ 1993106 w 2919412"/>
                <a:gd name="connsiteY5" fmla="*/ 42397 h 140139"/>
                <a:gd name="connsiteX6" fmla="*/ 2919412 w 2919412"/>
                <a:gd name="connsiteY6" fmla="*/ 47159 h 140139"/>
                <a:gd name="connsiteX0" fmla="*/ 0 w 2919412"/>
                <a:gd name="connsiteY0" fmla="*/ 51922 h 140141"/>
                <a:gd name="connsiteX1" fmla="*/ 1162049 w 2919412"/>
                <a:gd name="connsiteY1" fmla="*/ 44778 h 140141"/>
                <a:gd name="connsiteX2" fmla="*/ 1490662 w 2919412"/>
                <a:gd name="connsiteY2" fmla="*/ 78116 h 140141"/>
                <a:gd name="connsiteX3" fmla="*/ 1600200 w 2919412"/>
                <a:gd name="connsiteY3" fmla="*/ 140028 h 140141"/>
                <a:gd name="connsiteX4" fmla="*/ 1781175 w 2919412"/>
                <a:gd name="connsiteY4" fmla="*/ 61447 h 140141"/>
                <a:gd name="connsiteX5" fmla="*/ 1993106 w 2919412"/>
                <a:gd name="connsiteY5" fmla="*/ 42397 h 140141"/>
                <a:gd name="connsiteX6" fmla="*/ 2919412 w 2919412"/>
                <a:gd name="connsiteY6" fmla="*/ 47159 h 140141"/>
                <a:gd name="connsiteX0" fmla="*/ 0 w 2919412"/>
                <a:gd name="connsiteY0" fmla="*/ 51922 h 140029"/>
                <a:gd name="connsiteX1" fmla="*/ 1162049 w 2919412"/>
                <a:gd name="connsiteY1" fmla="*/ 44778 h 140029"/>
                <a:gd name="connsiteX2" fmla="*/ 1452562 w 2919412"/>
                <a:gd name="connsiteY2" fmla="*/ 63829 h 140029"/>
                <a:gd name="connsiteX3" fmla="*/ 1600200 w 2919412"/>
                <a:gd name="connsiteY3" fmla="*/ 140028 h 140029"/>
                <a:gd name="connsiteX4" fmla="*/ 1781175 w 2919412"/>
                <a:gd name="connsiteY4" fmla="*/ 61447 h 140029"/>
                <a:gd name="connsiteX5" fmla="*/ 1993106 w 2919412"/>
                <a:gd name="connsiteY5" fmla="*/ 42397 h 140029"/>
                <a:gd name="connsiteX6" fmla="*/ 2919412 w 2919412"/>
                <a:gd name="connsiteY6" fmla="*/ 47159 h 140029"/>
                <a:gd name="connsiteX0" fmla="*/ 0 w 2919412"/>
                <a:gd name="connsiteY0" fmla="*/ 51922 h 140030"/>
                <a:gd name="connsiteX1" fmla="*/ 1162049 w 2919412"/>
                <a:gd name="connsiteY1" fmla="*/ 44778 h 140030"/>
                <a:gd name="connsiteX2" fmla="*/ 1452562 w 2919412"/>
                <a:gd name="connsiteY2" fmla="*/ 63829 h 140030"/>
                <a:gd name="connsiteX3" fmla="*/ 1600200 w 2919412"/>
                <a:gd name="connsiteY3" fmla="*/ 140028 h 140030"/>
                <a:gd name="connsiteX4" fmla="*/ 1781175 w 2919412"/>
                <a:gd name="connsiteY4" fmla="*/ 61447 h 140030"/>
                <a:gd name="connsiteX5" fmla="*/ 1993106 w 2919412"/>
                <a:gd name="connsiteY5" fmla="*/ 42397 h 140030"/>
                <a:gd name="connsiteX6" fmla="*/ 2919412 w 2919412"/>
                <a:gd name="connsiteY6" fmla="*/ 47159 h 140030"/>
                <a:gd name="connsiteX0" fmla="*/ 0 w 2919412"/>
                <a:gd name="connsiteY0" fmla="*/ 9525 h 97633"/>
                <a:gd name="connsiteX1" fmla="*/ 1162049 w 2919412"/>
                <a:gd name="connsiteY1" fmla="*/ 2381 h 97633"/>
                <a:gd name="connsiteX2" fmla="*/ 1452562 w 2919412"/>
                <a:gd name="connsiteY2" fmla="*/ 21432 h 97633"/>
                <a:gd name="connsiteX3" fmla="*/ 1600200 w 2919412"/>
                <a:gd name="connsiteY3" fmla="*/ 97631 h 97633"/>
                <a:gd name="connsiteX4" fmla="*/ 1781175 w 2919412"/>
                <a:gd name="connsiteY4" fmla="*/ 19050 h 97633"/>
                <a:gd name="connsiteX5" fmla="*/ 1993106 w 2919412"/>
                <a:gd name="connsiteY5" fmla="*/ 0 h 97633"/>
                <a:gd name="connsiteX6" fmla="*/ 2919412 w 2919412"/>
                <a:gd name="connsiteY6" fmla="*/ 4762 h 97633"/>
                <a:gd name="connsiteX0" fmla="*/ 0 w 2626519"/>
                <a:gd name="connsiteY0" fmla="*/ 9525 h 97633"/>
                <a:gd name="connsiteX1" fmla="*/ 869156 w 2626519"/>
                <a:gd name="connsiteY1" fmla="*/ 2381 h 97633"/>
                <a:gd name="connsiteX2" fmla="*/ 1159669 w 2626519"/>
                <a:gd name="connsiteY2" fmla="*/ 21432 h 97633"/>
                <a:gd name="connsiteX3" fmla="*/ 1307307 w 2626519"/>
                <a:gd name="connsiteY3" fmla="*/ 97631 h 97633"/>
                <a:gd name="connsiteX4" fmla="*/ 1488282 w 2626519"/>
                <a:gd name="connsiteY4" fmla="*/ 19050 h 97633"/>
                <a:gd name="connsiteX5" fmla="*/ 1700213 w 2626519"/>
                <a:gd name="connsiteY5" fmla="*/ 0 h 97633"/>
                <a:gd name="connsiteX6" fmla="*/ 2626519 w 2626519"/>
                <a:gd name="connsiteY6" fmla="*/ 4762 h 97633"/>
                <a:gd name="connsiteX0" fmla="*/ 0 w 2628901"/>
                <a:gd name="connsiteY0" fmla="*/ 4842 h 97633"/>
                <a:gd name="connsiteX1" fmla="*/ 871538 w 2628901"/>
                <a:gd name="connsiteY1" fmla="*/ 2381 h 97633"/>
                <a:gd name="connsiteX2" fmla="*/ 1162051 w 2628901"/>
                <a:gd name="connsiteY2" fmla="*/ 21432 h 97633"/>
                <a:gd name="connsiteX3" fmla="*/ 1309689 w 2628901"/>
                <a:gd name="connsiteY3" fmla="*/ 97631 h 97633"/>
                <a:gd name="connsiteX4" fmla="*/ 1490664 w 2628901"/>
                <a:gd name="connsiteY4" fmla="*/ 19050 h 97633"/>
                <a:gd name="connsiteX5" fmla="*/ 1702595 w 2628901"/>
                <a:gd name="connsiteY5" fmla="*/ 0 h 97633"/>
                <a:gd name="connsiteX6" fmla="*/ 2628901 w 2628901"/>
                <a:gd name="connsiteY6" fmla="*/ 4762 h 9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8901" h="97633">
                  <a:moveTo>
                    <a:pt x="0" y="4842"/>
                  </a:moveTo>
                  <a:lnTo>
                    <a:pt x="871538" y="2381"/>
                  </a:lnTo>
                  <a:cubicBezTo>
                    <a:pt x="1065213" y="5146"/>
                    <a:pt x="1089026" y="-6350"/>
                    <a:pt x="1162051" y="21432"/>
                  </a:cubicBezTo>
                  <a:cubicBezTo>
                    <a:pt x="1235076" y="49214"/>
                    <a:pt x="1254920" y="98028"/>
                    <a:pt x="1309689" y="97631"/>
                  </a:cubicBezTo>
                  <a:cubicBezTo>
                    <a:pt x="1364458" y="97234"/>
                    <a:pt x="1425180" y="35322"/>
                    <a:pt x="1490664" y="19050"/>
                  </a:cubicBezTo>
                  <a:cubicBezTo>
                    <a:pt x="1556148" y="2778"/>
                    <a:pt x="1702595" y="0"/>
                    <a:pt x="1702595" y="0"/>
                  </a:cubicBezTo>
                  <a:lnTo>
                    <a:pt x="2628901" y="4762"/>
                  </a:lnTo>
                </a:path>
              </a:pathLst>
            </a:custGeom>
            <a:noFill/>
            <a:ln w="12700">
              <a:solidFill>
                <a:srgbClr val="74B349"/>
              </a:solidFill>
            </a:ln>
            <a:effectLst>
              <a:glow rad="63500">
                <a:srgbClr val="00B05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Freeform 62"/>
            <p:cNvSpPr/>
            <p:nvPr/>
          </p:nvSpPr>
          <p:spPr>
            <a:xfrm>
              <a:off x="6172991" y="5872946"/>
              <a:ext cx="2900363" cy="152566"/>
            </a:xfrm>
            <a:custGeom>
              <a:avLst/>
              <a:gdLst>
                <a:gd name="connsiteX0" fmla="*/ 0 w 2919412"/>
                <a:gd name="connsiteY0" fmla="*/ 51922 h 140139"/>
                <a:gd name="connsiteX1" fmla="*/ 1421606 w 2919412"/>
                <a:gd name="connsiteY1" fmla="*/ 51922 h 140139"/>
                <a:gd name="connsiteX2" fmla="*/ 1490662 w 2919412"/>
                <a:gd name="connsiteY2" fmla="*/ 78116 h 140139"/>
                <a:gd name="connsiteX3" fmla="*/ 1600200 w 2919412"/>
                <a:gd name="connsiteY3" fmla="*/ 140028 h 140139"/>
                <a:gd name="connsiteX4" fmla="*/ 1781175 w 2919412"/>
                <a:gd name="connsiteY4" fmla="*/ 61447 h 140139"/>
                <a:gd name="connsiteX5" fmla="*/ 1993106 w 2919412"/>
                <a:gd name="connsiteY5" fmla="*/ 42397 h 140139"/>
                <a:gd name="connsiteX6" fmla="*/ 2919412 w 2919412"/>
                <a:gd name="connsiteY6" fmla="*/ 47159 h 140139"/>
                <a:gd name="connsiteX0" fmla="*/ 0 w 2919412"/>
                <a:gd name="connsiteY0" fmla="*/ 51922 h 140141"/>
                <a:gd name="connsiteX1" fmla="*/ 1162049 w 2919412"/>
                <a:gd name="connsiteY1" fmla="*/ 44778 h 140141"/>
                <a:gd name="connsiteX2" fmla="*/ 1490662 w 2919412"/>
                <a:gd name="connsiteY2" fmla="*/ 78116 h 140141"/>
                <a:gd name="connsiteX3" fmla="*/ 1600200 w 2919412"/>
                <a:gd name="connsiteY3" fmla="*/ 140028 h 140141"/>
                <a:gd name="connsiteX4" fmla="*/ 1781175 w 2919412"/>
                <a:gd name="connsiteY4" fmla="*/ 61447 h 140141"/>
                <a:gd name="connsiteX5" fmla="*/ 1993106 w 2919412"/>
                <a:gd name="connsiteY5" fmla="*/ 42397 h 140141"/>
                <a:gd name="connsiteX6" fmla="*/ 2919412 w 2919412"/>
                <a:gd name="connsiteY6" fmla="*/ 47159 h 140141"/>
                <a:gd name="connsiteX0" fmla="*/ 0 w 2919412"/>
                <a:gd name="connsiteY0" fmla="*/ 51922 h 140029"/>
                <a:gd name="connsiteX1" fmla="*/ 1162049 w 2919412"/>
                <a:gd name="connsiteY1" fmla="*/ 44778 h 140029"/>
                <a:gd name="connsiteX2" fmla="*/ 1452562 w 2919412"/>
                <a:gd name="connsiteY2" fmla="*/ 63829 h 140029"/>
                <a:gd name="connsiteX3" fmla="*/ 1600200 w 2919412"/>
                <a:gd name="connsiteY3" fmla="*/ 140028 h 140029"/>
                <a:gd name="connsiteX4" fmla="*/ 1781175 w 2919412"/>
                <a:gd name="connsiteY4" fmla="*/ 61447 h 140029"/>
                <a:gd name="connsiteX5" fmla="*/ 1993106 w 2919412"/>
                <a:gd name="connsiteY5" fmla="*/ 42397 h 140029"/>
                <a:gd name="connsiteX6" fmla="*/ 2919412 w 2919412"/>
                <a:gd name="connsiteY6" fmla="*/ 47159 h 140029"/>
                <a:gd name="connsiteX0" fmla="*/ 0 w 2919412"/>
                <a:gd name="connsiteY0" fmla="*/ 51922 h 140030"/>
                <a:gd name="connsiteX1" fmla="*/ 1162049 w 2919412"/>
                <a:gd name="connsiteY1" fmla="*/ 44778 h 140030"/>
                <a:gd name="connsiteX2" fmla="*/ 1452562 w 2919412"/>
                <a:gd name="connsiteY2" fmla="*/ 63829 h 140030"/>
                <a:gd name="connsiteX3" fmla="*/ 1600200 w 2919412"/>
                <a:gd name="connsiteY3" fmla="*/ 140028 h 140030"/>
                <a:gd name="connsiteX4" fmla="*/ 1781175 w 2919412"/>
                <a:gd name="connsiteY4" fmla="*/ 61447 h 140030"/>
                <a:gd name="connsiteX5" fmla="*/ 1993106 w 2919412"/>
                <a:gd name="connsiteY5" fmla="*/ 42397 h 140030"/>
                <a:gd name="connsiteX6" fmla="*/ 2919412 w 2919412"/>
                <a:gd name="connsiteY6" fmla="*/ 47159 h 140030"/>
                <a:gd name="connsiteX0" fmla="*/ 0 w 2919412"/>
                <a:gd name="connsiteY0" fmla="*/ 9525 h 97633"/>
                <a:gd name="connsiteX1" fmla="*/ 1162049 w 2919412"/>
                <a:gd name="connsiteY1" fmla="*/ 2381 h 97633"/>
                <a:gd name="connsiteX2" fmla="*/ 1452562 w 2919412"/>
                <a:gd name="connsiteY2" fmla="*/ 21432 h 97633"/>
                <a:gd name="connsiteX3" fmla="*/ 1600200 w 2919412"/>
                <a:gd name="connsiteY3" fmla="*/ 97631 h 97633"/>
                <a:gd name="connsiteX4" fmla="*/ 1781175 w 2919412"/>
                <a:gd name="connsiteY4" fmla="*/ 19050 h 97633"/>
                <a:gd name="connsiteX5" fmla="*/ 1993106 w 2919412"/>
                <a:gd name="connsiteY5" fmla="*/ 0 h 97633"/>
                <a:gd name="connsiteX6" fmla="*/ 2919412 w 2919412"/>
                <a:gd name="connsiteY6" fmla="*/ 4762 h 97633"/>
                <a:gd name="connsiteX0" fmla="*/ 0 w 2638425"/>
                <a:gd name="connsiteY0" fmla="*/ 0 h 100014"/>
                <a:gd name="connsiteX1" fmla="*/ 881062 w 2638425"/>
                <a:gd name="connsiteY1" fmla="*/ 4762 h 100014"/>
                <a:gd name="connsiteX2" fmla="*/ 1171575 w 2638425"/>
                <a:gd name="connsiteY2" fmla="*/ 23813 h 100014"/>
                <a:gd name="connsiteX3" fmla="*/ 1319213 w 2638425"/>
                <a:gd name="connsiteY3" fmla="*/ 100012 h 100014"/>
                <a:gd name="connsiteX4" fmla="*/ 1500188 w 2638425"/>
                <a:gd name="connsiteY4" fmla="*/ 21431 h 100014"/>
                <a:gd name="connsiteX5" fmla="*/ 1712119 w 2638425"/>
                <a:gd name="connsiteY5" fmla="*/ 2381 h 100014"/>
                <a:gd name="connsiteX6" fmla="*/ 2638425 w 2638425"/>
                <a:gd name="connsiteY6" fmla="*/ 7143 h 100014"/>
                <a:gd name="connsiteX0" fmla="*/ 0 w 2900363"/>
                <a:gd name="connsiteY0" fmla="*/ 0 h 100014"/>
                <a:gd name="connsiteX1" fmla="*/ 881062 w 2900363"/>
                <a:gd name="connsiteY1" fmla="*/ 4762 h 100014"/>
                <a:gd name="connsiteX2" fmla="*/ 1171575 w 2900363"/>
                <a:gd name="connsiteY2" fmla="*/ 23813 h 100014"/>
                <a:gd name="connsiteX3" fmla="*/ 1319213 w 2900363"/>
                <a:gd name="connsiteY3" fmla="*/ 100012 h 100014"/>
                <a:gd name="connsiteX4" fmla="*/ 1500188 w 2900363"/>
                <a:gd name="connsiteY4" fmla="*/ 21431 h 100014"/>
                <a:gd name="connsiteX5" fmla="*/ 1712119 w 2900363"/>
                <a:gd name="connsiteY5" fmla="*/ 2381 h 100014"/>
                <a:gd name="connsiteX6" fmla="*/ 2900363 w 2900363"/>
                <a:gd name="connsiteY6" fmla="*/ 4021 h 1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0363" h="100014">
                  <a:moveTo>
                    <a:pt x="0" y="0"/>
                  </a:moveTo>
                  <a:lnTo>
                    <a:pt x="881062" y="4762"/>
                  </a:lnTo>
                  <a:cubicBezTo>
                    <a:pt x="1076324" y="8731"/>
                    <a:pt x="1098550" y="-3969"/>
                    <a:pt x="1171575" y="23813"/>
                  </a:cubicBezTo>
                  <a:cubicBezTo>
                    <a:pt x="1244600" y="51595"/>
                    <a:pt x="1264444" y="100409"/>
                    <a:pt x="1319213" y="100012"/>
                  </a:cubicBezTo>
                  <a:cubicBezTo>
                    <a:pt x="1373982" y="99615"/>
                    <a:pt x="1434704" y="37703"/>
                    <a:pt x="1500188" y="21431"/>
                  </a:cubicBezTo>
                  <a:cubicBezTo>
                    <a:pt x="1565672" y="5159"/>
                    <a:pt x="1478757" y="5283"/>
                    <a:pt x="1712119" y="2381"/>
                  </a:cubicBezTo>
                  <a:cubicBezTo>
                    <a:pt x="1945481" y="-521"/>
                    <a:pt x="2504282" y="3474"/>
                    <a:pt x="2900363" y="4021"/>
                  </a:cubicBezTo>
                </a:path>
              </a:pathLst>
            </a:custGeom>
            <a:noFill/>
            <a:ln w="12700">
              <a:solidFill>
                <a:srgbClr val="74B349"/>
              </a:solidFill>
            </a:ln>
            <a:effectLst>
              <a:glow rad="63500">
                <a:srgbClr val="00B05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5" name="Group 74"/>
          <p:cNvGrpSpPr>
            <a:grpSpLocks noChangeAspect="1"/>
          </p:cNvGrpSpPr>
          <p:nvPr/>
        </p:nvGrpSpPr>
        <p:grpSpPr>
          <a:xfrm>
            <a:off x="612476" y="1628800"/>
            <a:ext cx="1972859" cy="1800000"/>
            <a:chOff x="-3156556" y="1600297"/>
            <a:chExt cx="2363550" cy="2156460"/>
          </a:xfrm>
        </p:grpSpPr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3071386" y="1600297"/>
              <a:ext cx="2278380" cy="2156460"/>
            </a:xfrm>
            <a:prstGeom prst="rect">
              <a:avLst/>
            </a:prstGeom>
          </p:spPr>
        </p:pic>
        <p:sp>
          <p:nvSpPr>
            <p:cNvPr id="69" name="Oval 68"/>
            <p:cNvSpPr/>
            <p:nvPr/>
          </p:nvSpPr>
          <p:spPr>
            <a:xfrm rot="20245433">
              <a:off x="-2493287" y="2391697"/>
              <a:ext cx="1620151" cy="556339"/>
            </a:xfrm>
            <a:prstGeom prst="ellipse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/>
            <p:cNvSpPr/>
            <p:nvPr/>
          </p:nvSpPr>
          <p:spPr>
            <a:xfrm rot="20245433">
              <a:off x="-3156556" y="1976246"/>
              <a:ext cx="1620151" cy="556339"/>
            </a:xfrm>
            <a:prstGeom prst="ellipse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4" name="Group 73"/>
          <p:cNvGrpSpPr>
            <a:grpSpLocks noChangeAspect="1"/>
          </p:cNvGrpSpPr>
          <p:nvPr/>
        </p:nvGrpSpPr>
        <p:grpSpPr>
          <a:xfrm>
            <a:off x="6516216" y="1581174"/>
            <a:ext cx="2742309" cy="1800000"/>
            <a:chOff x="9940780" y="2322093"/>
            <a:chExt cx="3417111" cy="2242928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940780" y="2405022"/>
              <a:ext cx="3191229" cy="2159999"/>
            </a:xfrm>
            <a:prstGeom prst="rect">
              <a:avLst/>
            </a:prstGeom>
          </p:spPr>
        </p:pic>
        <p:sp>
          <p:nvSpPr>
            <p:cNvPr id="71" name="Oval 70"/>
            <p:cNvSpPr/>
            <p:nvPr/>
          </p:nvSpPr>
          <p:spPr>
            <a:xfrm rot="1822232">
              <a:off x="10153068" y="3503320"/>
              <a:ext cx="2792916" cy="556339"/>
            </a:xfrm>
            <a:prstGeom prst="ellipse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/>
            <p:cNvSpPr/>
            <p:nvPr/>
          </p:nvSpPr>
          <p:spPr>
            <a:xfrm rot="1822232">
              <a:off x="10564975" y="3019724"/>
              <a:ext cx="2792916" cy="556339"/>
            </a:xfrm>
            <a:prstGeom prst="ellipse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2564888" y="2322093"/>
              <a:ext cx="637278" cy="9326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9482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1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5601" y="3557880"/>
            <a:ext cx="1775460" cy="1760220"/>
          </a:xfrm>
          <a:prstGeom prst="rect">
            <a:avLst/>
          </a:prstGeom>
        </p:spPr>
      </p:pic>
      <p:grpSp>
        <p:nvGrpSpPr>
          <p:cNvPr id="109" name="Group 108"/>
          <p:cNvGrpSpPr/>
          <p:nvPr/>
        </p:nvGrpSpPr>
        <p:grpSpPr>
          <a:xfrm>
            <a:off x="-71759" y="1706346"/>
            <a:ext cx="3200829" cy="2237473"/>
            <a:chOff x="119548" y="4412392"/>
            <a:chExt cx="3200829" cy="2237473"/>
          </a:xfrm>
        </p:grpSpPr>
        <p:pic>
          <p:nvPicPr>
            <p:cNvPr id="70" name="Picture 69" descr="QQS-07-A_Type_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548" y="4412392"/>
              <a:ext cx="3200829" cy="2237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0" name="Straight Arrow Connector 99"/>
            <p:cNvCxnSpPr/>
            <p:nvPr/>
          </p:nvCxnSpPr>
          <p:spPr>
            <a:xfrm>
              <a:off x="625158" y="4869160"/>
              <a:ext cx="383439" cy="360040"/>
            </a:xfrm>
            <a:prstGeom prst="straightConnector1">
              <a:avLst/>
            </a:prstGeom>
            <a:noFill/>
            <a:ln w="25400">
              <a:solidFill>
                <a:srgbClr val="CC99FF"/>
              </a:solidFill>
              <a:tailEnd type="triangle" w="lg" len="lg"/>
            </a:ln>
            <a:effectLst>
              <a:glow rad="63500">
                <a:srgbClr val="CC99FF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 flipV="1">
              <a:off x="1710000" y="5958000"/>
              <a:ext cx="0" cy="454112"/>
            </a:xfrm>
            <a:prstGeom prst="straightConnector1">
              <a:avLst/>
            </a:prstGeom>
            <a:noFill/>
            <a:ln w="25400">
              <a:solidFill>
                <a:srgbClr val="CC99FF"/>
              </a:solidFill>
              <a:tailEnd type="triangle" w="lg" len="lg"/>
            </a:ln>
            <a:effectLst>
              <a:glow rad="63500">
                <a:srgbClr val="CC99FF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4"/>
          <a:srcRect l="23226" t="30221" r="17713" b="26558"/>
          <a:stretch/>
        </p:blipFill>
        <p:spPr>
          <a:xfrm>
            <a:off x="431172" y="3933056"/>
            <a:ext cx="2196612" cy="8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sz="2400" dirty="0" err="1" smtClean="0"/>
              <a:t>Busbars</a:t>
            </a:r>
            <a:r>
              <a:rPr lang="en-GB" sz="2400" dirty="0" smtClean="0"/>
              <a:t> integration along the “arc cryostat” in the SSS </a:t>
            </a:r>
            <a:r>
              <a:rPr lang="en-GB" sz="2400" smtClean="0"/>
              <a:t>cold masses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209" y="671111"/>
            <a:ext cx="8046720" cy="1021080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7250412" y="5413990"/>
            <a:ext cx="1737603" cy="989505"/>
            <a:chOff x="4939357" y="1877083"/>
            <a:chExt cx="1737603" cy="989505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40384"/>
            <a:stretch/>
          </p:blipFill>
          <p:spPr>
            <a:xfrm>
              <a:off x="4939357" y="1877083"/>
              <a:ext cx="1737603" cy="989505"/>
            </a:xfrm>
            <a:prstGeom prst="rect">
              <a:avLst/>
            </a:prstGeom>
          </p:spPr>
        </p:pic>
        <p:sp>
          <p:nvSpPr>
            <p:cNvPr id="48" name="Oval 47"/>
            <p:cNvSpPr/>
            <p:nvPr/>
          </p:nvSpPr>
          <p:spPr>
            <a:xfrm>
              <a:off x="5647605" y="2220429"/>
              <a:ext cx="581692" cy="539168"/>
            </a:xfrm>
            <a:prstGeom prst="ellipse">
              <a:avLst/>
            </a:prstGeom>
            <a:noFill/>
            <a:ln w="12700">
              <a:solidFill>
                <a:srgbClr val="EE8B37"/>
              </a:solidFill>
            </a:ln>
            <a:effectLst>
              <a:glow rad="63500">
                <a:srgbClr val="EE8B37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``</a:t>
              </a:r>
              <a:endParaRPr lang="en-GB" dirty="0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7345207" y="2244456"/>
            <a:ext cx="1715344" cy="1071819"/>
            <a:chOff x="6735195" y="1687778"/>
            <a:chExt cx="1715344" cy="1071819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9047"/>
            <a:stretch/>
          </p:blipFill>
          <p:spPr>
            <a:xfrm>
              <a:off x="6735195" y="1687778"/>
              <a:ext cx="1715344" cy="1071819"/>
            </a:xfrm>
            <a:prstGeom prst="rect">
              <a:avLst/>
            </a:prstGeom>
          </p:spPr>
        </p:pic>
        <p:sp>
          <p:nvSpPr>
            <p:cNvPr id="67" name="Oval 66"/>
            <p:cNvSpPr/>
            <p:nvPr/>
          </p:nvSpPr>
          <p:spPr>
            <a:xfrm>
              <a:off x="7183030" y="2080707"/>
              <a:ext cx="652345" cy="604655"/>
            </a:xfrm>
            <a:prstGeom prst="ellipse">
              <a:avLst/>
            </a:prstGeom>
            <a:noFill/>
            <a:ln w="12700">
              <a:solidFill>
                <a:srgbClr val="CC99FF"/>
              </a:solidFill>
            </a:ln>
            <a:effectLst>
              <a:glow rad="63500">
                <a:srgbClr val="CC99FF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047335" y="3547229"/>
            <a:ext cx="948601" cy="544875"/>
            <a:chOff x="127175" y="3707155"/>
            <a:chExt cx="1765610" cy="1014164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2653435">
              <a:off x="127175" y="3823911"/>
              <a:ext cx="1765610" cy="844609"/>
            </a:xfrm>
            <a:prstGeom prst="rect">
              <a:avLst/>
            </a:prstGeom>
          </p:spPr>
        </p:pic>
        <p:sp>
          <p:nvSpPr>
            <p:cNvPr id="46" name="Rounded Rectangle 45"/>
            <p:cNvSpPr/>
            <p:nvPr/>
          </p:nvSpPr>
          <p:spPr>
            <a:xfrm rot="1862977">
              <a:off x="318210" y="3707155"/>
              <a:ext cx="702000" cy="591276"/>
            </a:xfrm>
            <a:prstGeom prst="roundRect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508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ounded Rectangle 46"/>
            <p:cNvSpPr/>
            <p:nvPr/>
          </p:nvSpPr>
          <p:spPr>
            <a:xfrm rot="1862977">
              <a:off x="1005390" y="4130043"/>
              <a:ext cx="702000" cy="591276"/>
            </a:xfrm>
            <a:prstGeom prst="roundRect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508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 rot="17956318">
            <a:off x="3025085" y="2084480"/>
            <a:ext cx="998147" cy="522183"/>
            <a:chOff x="8946803" y="2390721"/>
            <a:chExt cx="1196605" cy="626006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777568">
              <a:off x="8946803" y="2431492"/>
              <a:ext cx="1196605" cy="572492"/>
            </a:xfrm>
            <a:prstGeom prst="rect">
              <a:avLst/>
            </a:prstGeom>
          </p:spPr>
        </p:pic>
        <p:sp>
          <p:nvSpPr>
            <p:cNvPr id="38" name="Rounded Rectangle 37"/>
            <p:cNvSpPr/>
            <p:nvPr/>
          </p:nvSpPr>
          <p:spPr>
            <a:xfrm rot="1862977">
              <a:off x="9119574" y="2390721"/>
              <a:ext cx="452150" cy="255059"/>
            </a:xfrm>
            <a:prstGeom prst="roundRect">
              <a:avLst/>
            </a:prstGeom>
            <a:noFill/>
            <a:ln w="12700">
              <a:solidFill>
                <a:schemeClr val="accent4"/>
              </a:solidFill>
            </a:ln>
            <a:effectLst>
              <a:glow rad="63500">
                <a:schemeClr val="accent4"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ounded Rectangle 38"/>
            <p:cNvSpPr/>
            <p:nvPr/>
          </p:nvSpPr>
          <p:spPr>
            <a:xfrm rot="1862977">
              <a:off x="9575483" y="2668118"/>
              <a:ext cx="452150" cy="255059"/>
            </a:xfrm>
            <a:prstGeom prst="roundRect">
              <a:avLst/>
            </a:prstGeom>
            <a:noFill/>
            <a:ln w="12700">
              <a:solidFill>
                <a:schemeClr val="accent4"/>
              </a:solidFill>
            </a:ln>
            <a:effectLst>
              <a:glow rad="63500">
                <a:schemeClr val="accent4"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ounded Rectangle 39"/>
            <p:cNvSpPr/>
            <p:nvPr/>
          </p:nvSpPr>
          <p:spPr>
            <a:xfrm rot="1862977">
              <a:off x="9079884" y="2704805"/>
              <a:ext cx="313274" cy="37795"/>
            </a:xfrm>
            <a:prstGeom prst="roundRect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ounded Rectangle 40"/>
            <p:cNvSpPr/>
            <p:nvPr/>
          </p:nvSpPr>
          <p:spPr>
            <a:xfrm rot="1862977">
              <a:off x="9541045" y="2978932"/>
              <a:ext cx="313274" cy="37795"/>
            </a:xfrm>
            <a:prstGeom prst="roundRect">
              <a:avLst/>
            </a:prstGeom>
            <a:noFill/>
            <a:ln w="12700">
              <a:solidFill>
                <a:srgbClr val="FFC000"/>
              </a:solidFill>
            </a:ln>
            <a:effectLst>
              <a:glow rad="63500">
                <a:srgbClr val="FFC00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78572" y="2116478"/>
            <a:ext cx="3401740" cy="1975626"/>
            <a:chOff x="2329589" y="1468602"/>
            <a:chExt cx="4392488" cy="2551022"/>
          </a:xfrm>
        </p:grpSpPr>
        <p:grpSp>
          <p:nvGrpSpPr>
            <p:cNvPr id="50" name="Group 49"/>
            <p:cNvGrpSpPr/>
            <p:nvPr/>
          </p:nvGrpSpPr>
          <p:grpSpPr>
            <a:xfrm>
              <a:off x="2329589" y="1468602"/>
              <a:ext cx="4392488" cy="2551022"/>
              <a:chOff x="179512" y="906481"/>
              <a:chExt cx="4392488" cy="2551022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9512" y="906481"/>
                <a:ext cx="4392488" cy="2551022"/>
              </a:xfrm>
              <a:prstGeom prst="rect">
                <a:avLst/>
              </a:prstGeom>
            </p:spPr>
          </p:pic>
          <p:cxnSp>
            <p:nvCxnSpPr>
              <p:cNvPr id="21" name="Straight Connector 20"/>
              <p:cNvCxnSpPr/>
              <p:nvPr/>
            </p:nvCxnSpPr>
            <p:spPr>
              <a:xfrm>
                <a:off x="179512" y="1332000"/>
                <a:ext cx="1080120" cy="0"/>
              </a:xfrm>
              <a:prstGeom prst="line">
                <a:avLst/>
              </a:prstGeom>
              <a:noFill/>
              <a:ln w="12700">
                <a:solidFill>
                  <a:schemeClr val="accent4"/>
                </a:solidFill>
              </a:ln>
              <a:effectLst>
                <a:glow rad="63500">
                  <a:schemeClr val="accent4"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059832" y="1330805"/>
                <a:ext cx="1152128" cy="0"/>
              </a:xfrm>
              <a:prstGeom prst="line">
                <a:avLst/>
              </a:prstGeom>
              <a:noFill/>
              <a:ln w="12700">
                <a:solidFill>
                  <a:schemeClr val="accent4"/>
                </a:solidFill>
              </a:ln>
              <a:effectLst>
                <a:glow rad="63500">
                  <a:schemeClr val="accent4"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251520" y="3096000"/>
                <a:ext cx="1080120" cy="0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  <a:effectLst>
                <a:glow rad="50800">
                  <a:schemeClr val="accent1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251520" y="3384000"/>
                <a:ext cx="1080120" cy="0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60000"/>
                    <a:lumOff val="40000"/>
                  </a:schemeClr>
                </a:solidFill>
              </a:ln>
              <a:effectLst>
                <a:glow rad="50800">
                  <a:schemeClr val="accent1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51520" y="1692000"/>
                <a:ext cx="720080" cy="0"/>
              </a:xfrm>
              <a:prstGeom prst="line">
                <a:avLst/>
              </a:prstGeom>
              <a:noFill/>
              <a:ln w="12700">
                <a:solidFill>
                  <a:srgbClr val="FFC000"/>
                </a:solidFill>
              </a:ln>
              <a:effectLst>
                <a:glow rad="63500">
                  <a:srgbClr val="FFC000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3203848" y="1692000"/>
                <a:ext cx="720080" cy="0"/>
              </a:xfrm>
              <a:prstGeom prst="line">
                <a:avLst/>
              </a:prstGeom>
              <a:noFill/>
              <a:ln w="12700">
                <a:solidFill>
                  <a:srgbClr val="FFC000"/>
                </a:solidFill>
              </a:ln>
              <a:effectLst>
                <a:glow rad="63500">
                  <a:srgbClr val="FFC000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3131840" y="3024000"/>
                <a:ext cx="1368152" cy="0"/>
              </a:xfrm>
              <a:prstGeom prst="line">
                <a:avLst/>
              </a:prstGeom>
              <a:noFill/>
              <a:ln w="12700">
                <a:solidFill>
                  <a:srgbClr val="EE8B37"/>
                </a:solidFill>
              </a:ln>
              <a:effectLst>
                <a:glow rad="63500">
                  <a:srgbClr val="EE8B37">
                    <a:alpha val="40000"/>
                  </a:srgb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11"/>
            <a:srcRect l="28042" t="11570" r="20984" b="7791"/>
            <a:stretch/>
          </p:blipFill>
          <p:spPr>
            <a:xfrm>
              <a:off x="3320337" y="1844824"/>
              <a:ext cx="1859150" cy="1830546"/>
            </a:xfrm>
            <a:prstGeom prst="ellipse">
              <a:avLst/>
            </a:prstGeom>
          </p:spPr>
        </p:pic>
      </p:grpSp>
      <p:sp>
        <p:nvSpPr>
          <p:cNvPr id="73" name="TextBox 72"/>
          <p:cNvSpPr txBox="1"/>
          <p:nvPr/>
        </p:nvSpPr>
        <p:spPr>
          <a:xfrm>
            <a:off x="6209221" y="3987027"/>
            <a:ext cx="1072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4 wire cable (600A)</a:t>
            </a:r>
            <a:endParaRPr lang="en-GB" sz="800" dirty="0"/>
          </a:p>
        </p:txBody>
      </p:sp>
      <p:sp>
        <p:nvSpPr>
          <p:cNvPr id="74" name="TextBox 73"/>
          <p:cNvSpPr txBox="1"/>
          <p:nvPr/>
        </p:nvSpPr>
        <p:spPr>
          <a:xfrm>
            <a:off x="6204580" y="4131043"/>
            <a:ext cx="10150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4 wire cable (60A)</a:t>
            </a:r>
            <a:endParaRPr lang="en-GB" sz="800" dirty="0"/>
          </a:p>
        </p:txBody>
      </p:sp>
      <p:cxnSp>
        <p:nvCxnSpPr>
          <p:cNvPr id="75" name="Straight Connector 74"/>
          <p:cNvCxnSpPr/>
          <p:nvPr/>
        </p:nvCxnSpPr>
        <p:spPr>
          <a:xfrm>
            <a:off x="6276588" y="4313494"/>
            <a:ext cx="891938" cy="0"/>
          </a:xfrm>
          <a:prstGeom prst="line">
            <a:avLst/>
          </a:prstGeom>
          <a:noFill/>
          <a:ln w="12700">
            <a:solidFill>
              <a:srgbClr val="CC99FF"/>
            </a:solidFill>
          </a:ln>
          <a:effectLst>
            <a:glow rad="63500">
              <a:srgbClr val="CC99FF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276588" y="4139971"/>
            <a:ext cx="891938" cy="0"/>
          </a:xfrm>
          <a:prstGeom prst="line">
            <a:avLst/>
          </a:prstGeom>
          <a:noFill/>
          <a:ln w="12700">
            <a:solidFill>
              <a:srgbClr val="EE8B37"/>
            </a:solidFill>
          </a:ln>
          <a:effectLst>
            <a:glow rad="63500">
              <a:srgbClr val="EE8B37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79" name="Straight Arrow Connector 78"/>
          <p:cNvCxnSpPr>
            <a:stCxn id="73" idx="1"/>
          </p:cNvCxnSpPr>
          <p:nvPr/>
        </p:nvCxnSpPr>
        <p:spPr>
          <a:xfrm flipH="1" flipV="1">
            <a:off x="5772532" y="3626987"/>
            <a:ext cx="436689" cy="467762"/>
          </a:xfrm>
          <a:prstGeom prst="straightConnector1">
            <a:avLst/>
          </a:prstGeom>
          <a:ln w="3175">
            <a:solidFill>
              <a:schemeClr val="bg1">
                <a:lumMod val="50000"/>
              </a:schemeClr>
            </a:solidFill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74" idx="1"/>
          </p:cNvCxnSpPr>
          <p:nvPr/>
        </p:nvCxnSpPr>
        <p:spPr>
          <a:xfrm flipH="1" flipV="1">
            <a:off x="5707404" y="3663281"/>
            <a:ext cx="497176" cy="575484"/>
          </a:xfrm>
          <a:prstGeom prst="straightConnector1">
            <a:avLst/>
          </a:prstGeom>
          <a:ln w="3175">
            <a:solidFill>
              <a:schemeClr val="bg1">
                <a:lumMod val="50000"/>
              </a:schemeClr>
            </a:solidFill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710974" y="1340768"/>
            <a:ext cx="7953955" cy="0"/>
          </a:xfrm>
          <a:prstGeom prst="line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  <a:effectLst>
            <a:glow rad="508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625158" y="980728"/>
            <a:ext cx="8039771" cy="0"/>
          </a:xfrm>
          <a:prstGeom prst="line">
            <a:avLst/>
          </a:prstGeom>
          <a:noFill/>
          <a:ln w="12700">
            <a:solidFill>
              <a:schemeClr val="accent4"/>
            </a:solidFill>
          </a:ln>
          <a:effectLst>
            <a:glow rad="63500">
              <a:schemeClr val="accent4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954459" y="1300507"/>
            <a:ext cx="5561757" cy="0"/>
          </a:xfrm>
          <a:prstGeom prst="line">
            <a:avLst/>
          </a:prstGeom>
          <a:noFill/>
          <a:ln w="12700">
            <a:solidFill>
              <a:srgbClr val="EE8B37"/>
            </a:solidFill>
          </a:ln>
          <a:effectLst>
            <a:glow rad="63500">
              <a:srgbClr val="EE8B37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475656" y="1404000"/>
            <a:ext cx="6567211" cy="0"/>
          </a:xfrm>
          <a:prstGeom prst="line">
            <a:avLst/>
          </a:prstGeom>
          <a:noFill/>
          <a:ln w="12700">
            <a:solidFill>
              <a:srgbClr val="CC99FF"/>
            </a:solidFill>
          </a:ln>
          <a:effectLst>
            <a:glow rad="63500">
              <a:srgbClr val="CC99FF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964222" y="1224000"/>
            <a:ext cx="843070" cy="0"/>
          </a:xfrm>
          <a:prstGeom prst="line">
            <a:avLst/>
          </a:prstGeom>
          <a:noFill/>
          <a:ln w="12700">
            <a:solidFill>
              <a:srgbClr val="EE8B37"/>
            </a:solidFill>
          </a:ln>
          <a:effectLst>
            <a:glow rad="63500">
              <a:srgbClr val="EE8B37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612000" y="900000"/>
            <a:ext cx="8052929" cy="36000"/>
          </a:xfrm>
          <a:prstGeom prst="line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grpSp>
        <p:nvGrpSpPr>
          <p:cNvPr id="31" name="Group 30"/>
          <p:cNvGrpSpPr/>
          <p:nvPr/>
        </p:nvGrpSpPr>
        <p:grpSpPr>
          <a:xfrm>
            <a:off x="3646059" y="4394202"/>
            <a:ext cx="3274319" cy="2419174"/>
            <a:chOff x="5115301" y="1569720"/>
            <a:chExt cx="3274319" cy="2419174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112" t="6750" r="11020" b="5082"/>
            <a:stretch/>
          </p:blipFill>
          <p:spPr>
            <a:xfrm>
              <a:off x="5115301" y="1600645"/>
              <a:ext cx="3214807" cy="2388249"/>
            </a:xfrm>
            <a:prstGeom prst="rect">
              <a:avLst/>
            </a:prstGeom>
          </p:spPr>
        </p:pic>
        <p:sp>
          <p:nvSpPr>
            <p:cNvPr id="26" name="Oval 25"/>
            <p:cNvSpPr/>
            <p:nvPr/>
          </p:nvSpPr>
          <p:spPr>
            <a:xfrm>
              <a:off x="5868580" y="3049770"/>
              <a:ext cx="252000" cy="252000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</a:ln>
            <a:effectLst>
              <a:glow rad="63500">
                <a:schemeClr val="accent4"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7741600" y="2686975"/>
              <a:ext cx="252000" cy="252000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</a:ln>
            <a:effectLst>
              <a:glow rad="63500">
                <a:schemeClr val="accent4"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6300000" y="3420000"/>
              <a:ext cx="252000" cy="252000"/>
            </a:xfrm>
            <a:prstGeom prst="ellipse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  <a:effectLst>
              <a:glow rad="508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6896100" y="1569720"/>
              <a:ext cx="1493520" cy="1127760"/>
            </a:xfrm>
            <a:custGeom>
              <a:avLst/>
              <a:gdLst>
                <a:gd name="connsiteX0" fmla="*/ 121920 w 1493520"/>
                <a:gd name="connsiteY0" fmla="*/ 0 h 1127760"/>
                <a:gd name="connsiteX1" fmla="*/ 1493520 w 1493520"/>
                <a:gd name="connsiteY1" fmla="*/ 38100 h 1127760"/>
                <a:gd name="connsiteX2" fmla="*/ 1470660 w 1493520"/>
                <a:gd name="connsiteY2" fmla="*/ 1127760 h 1127760"/>
                <a:gd name="connsiteX3" fmla="*/ 0 w 1493520"/>
                <a:gd name="connsiteY3" fmla="*/ 457200 h 1127760"/>
                <a:gd name="connsiteX4" fmla="*/ 121920 w 1493520"/>
                <a:gd name="connsiteY4" fmla="*/ 0 h 112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520" h="1127760">
                  <a:moveTo>
                    <a:pt x="121920" y="0"/>
                  </a:moveTo>
                  <a:lnTo>
                    <a:pt x="1493520" y="38100"/>
                  </a:lnTo>
                  <a:lnTo>
                    <a:pt x="1470660" y="1127760"/>
                  </a:lnTo>
                  <a:lnTo>
                    <a:pt x="0" y="457200"/>
                  </a:lnTo>
                  <a:lnTo>
                    <a:pt x="12192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75530" y="4616285"/>
            <a:ext cx="2700000" cy="2268850"/>
            <a:chOff x="3049656" y="4357058"/>
            <a:chExt cx="2700000" cy="2268850"/>
          </a:xfrm>
        </p:grpSpPr>
        <p:pic>
          <p:nvPicPr>
            <p:cNvPr id="96" name="Picture 95" descr="QQS-03-E_Type_S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9656" y="4357058"/>
              <a:ext cx="2700000" cy="2268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3" name="Straight Connector 102"/>
            <p:cNvCxnSpPr/>
            <p:nvPr/>
          </p:nvCxnSpPr>
          <p:spPr>
            <a:xfrm flipV="1">
              <a:off x="4391323" y="5400001"/>
              <a:ext cx="900757" cy="557999"/>
            </a:xfrm>
            <a:prstGeom prst="line">
              <a:avLst/>
            </a:prstGeom>
            <a:noFill/>
            <a:ln w="12700">
              <a:solidFill>
                <a:srgbClr val="EE8B37"/>
              </a:solidFill>
            </a:ln>
            <a:effectLst>
              <a:glow rad="63500">
                <a:srgbClr val="EE8B37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05" name="Freeform 104"/>
            <p:cNvSpPr/>
            <p:nvPr/>
          </p:nvSpPr>
          <p:spPr>
            <a:xfrm>
              <a:off x="4343401" y="5395913"/>
              <a:ext cx="745330" cy="507206"/>
            </a:xfrm>
            <a:custGeom>
              <a:avLst/>
              <a:gdLst>
                <a:gd name="connsiteX0" fmla="*/ 0 w 614362"/>
                <a:gd name="connsiteY0" fmla="*/ 423862 h 423862"/>
                <a:gd name="connsiteX1" fmla="*/ 464344 w 614362"/>
                <a:gd name="connsiteY1" fmla="*/ 138112 h 423862"/>
                <a:gd name="connsiteX2" fmla="*/ 457200 w 614362"/>
                <a:gd name="connsiteY2" fmla="*/ 80962 h 423862"/>
                <a:gd name="connsiteX3" fmla="*/ 614362 w 614362"/>
                <a:gd name="connsiteY3" fmla="*/ 0 h 423862"/>
                <a:gd name="connsiteX4" fmla="*/ 614362 w 614362"/>
                <a:gd name="connsiteY4" fmla="*/ 0 h 423862"/>
                <a:gd name="connsiteX0" fmla="*/ 0 w 745330"/>
                <a:gd name="connsiteY0" fmla="*/ 507206 h 507206"/>
                <a:gd name="connsiteX1" fmla="*/ 595312 w 745330"/>
                <a:gd name="connsiteY1" fmla="*/ 138112 h 507206"/>
                <a:gd name="connsiteX2" fmla="*/ 588168 w 745330"/>
                <a:gd name="connsiteY2" fmla="*/ 80962 h 507206"/>
                <a:gd name="connsiteX3" fmla="*/ 745330 w 745330"/>
                <a:gd name="connsiteY3" fmla="*/ 0 h 507206"/>
                <a:gd name="connsiteX4" fmla="*/ 745330 w 745330"/>
                <a:gd name="connsiteY4" fmla="*/ 0 h 50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330" h="507206">
                  <a:moveTo>
                    <a:pt x="0" y="507206"/>
                  </a:moveTo>
                  <a:cubicBezTo>
                    <a:pt x="194072" y="392906"/>
                    <a:pt x="497284" y="209153"/>
                    <a:pt x="595312" y="138112"/>
                  </a:cubicBezTo>
                  <a:cubicBezTo>
                    <a:pt x="693340" y="67071"/>
                    <a:pt x="563165" y="103981"/>
                    <a:pt x="588168" y="80962"/>
                  </a:cubicBezTo>
                  <a:cubicBezTo>
                    <a:pt x="613171" y="57943"/>
                    <a:pt x="745330" y="0"/>
                    <a:pt x="745330" y="0"/>
                  </a:cubicBezTo>
                  <a:lnTo>
                    <a:pt x="745330" y="0"/>
                  </a:lnTo>
                </a:path>
              </a:pathLst>
            </a:custGeom>
            <a:noFill/>
            <a:ln w="12700">
              <a:solidFill>
                <a:srgbClr val="EE8B37"/>
              </a:solidFill>
              <a:headEnd type="none"/>
              <a:tailEnd type="triangle"/>
            </a:ln>
            <a:effectLst>
              <a:glow rad="63500">
                <a:srgbClr val="EE8B37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2" name="Straight Arrow Connector 111"/>
          <p:cNvCxnSpPr/>
          <p:nvPr/>
        </p:nvCxnSpPr>
        <p:spPr>
          <a:xfrm flipV="1">
            <a:off x="1043608" y="4611007"/>
            <a:ext cx="0" cy="454112"/>
          </a:xfrm>
          <a:prstGeom prst="straightConnector1">
            <a:avLst/>
          </a:prstGeom>
          <a:noFill/>
          <a:ln w="25400">
            <a:solidFill>
              <a:srgbClr val="CC99FF"/>
            </a:solidFill>
            <a:tailEnd type="triangle" w="lg" len="lg"/>
          </a:ln>
          <a:effectLst>
            <a:glow rad="63500">
              <a:srgbClr val="CC99FF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-78388" y="4077072"/>
            <a:ext cx="545932" cy="0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tailEnd type="triangle" w="lg" len="lg"/>
          </a:ln>
          <a:effectLst>
            <a:glow rad="63500">
              <a:schemeClr val="accent6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40319" y="4221088"/>
            <a:ext cx="545932" cy="0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tailEnd type="triangle" w="lg" len="lg"/>
          </a:ln>
          <a:effectLst>
            <a:glow rad="63500">
              <a:schemeClr val="accent6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18" name="Oval 117"/>
          <p:cNvSpPr/>
          <p:nvPr/>
        </p:nvSpPr>
        <p:spPr>
          <a:xfrm>
            <a:off x="7417554" y="4193832"/>
            <a:ext cx="279885" cy="539168"/>
          </a:xfrm>
          <a:prstGeom prst="ellipse">
            <a:avLst/>
          </a:prstGeom>
          <a:noFill/>
          <a:ln w="12700">
            <a:solidFill>
              <a:srgbClr val="EE8B37"/>
            </a:solidFill>
          </a:ln>
          <a:effectLst>
            <a:glow rad="63500">
              <a:srgbClr val="EE8B37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``</a:t>
            </a:r>
            <a:endParaRPr lang="en-GB" dirty="0"/>
          </a:p>
        </p:txBody>
      </p:sp>
      <p:sp>
        <p:nvSpPr>
          <p:cNvPr id="119" name="Oval 118"/>
          <p:cNvSpPr/>
          <p:nvPr/>
        </p:nvSpPr>
        <p:spPr>
          <a:xfrm>
            <a:off x="8569051" y="4166612"/>
            <a:ext cx="279885" cy="539168"/>
          </a:xfrm>
          <a:prstGeom prst="ellipse">
            <a:avLst/>
          </a:prstGeom>
          <a:noFill/>
          <a:ln w="12700">
            <a:solidFill>
              <a:srgbClr val="EE8B37"/>
            </a:solidFill>
          </a:ln>
          <a:effectLst>
            <a:glow rad="63500">
              <a:srgbClr val="EE8B37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``</a:t>
            </a:r>
            <a:endParaRPr lang="en-GB" dirty="0"/>
          </a:p>
        </p:txBody>
      </p:sp>
      <p:sp>
        <p:nvSpPr>
          <p:cNvPr id="120" name="Freeform 119"/>
          <p:cNvSpPr/>
          <p:nvPr/>
        </p:nvSpPr>
        <p:spPr>
          <a:xfrm>
            <a:off x="8448675" y="4702969"/>
            <a:ext cx="259556" cy="419100"/>
          </a:xfrm>
          <a:custGeom>
            <a:avLst/>
            <a:gdLst>
              <a:gd name="connsiteX0" fmla="*/ 259556 w 259556"/>
              <a:gd name="connsiteY0" fmla="*/ 0 h 419100"/>
              <a:gd name="connsiteX1" fmla="*/ 180975 w 259556"/>
              <a:gd name="connsiteY1" fmla="*/ 185737 h 419100"/>
              <a:gd name="connsiteX2" fmla="*/ 80963 w 259556"/>
              <a:gd name="connsiteY2" fmla="*/ 302419 h 419100"/>
              <a:gd name="connsiteX3" fmla="*/ 0 w 259556"/>
              <a:gd name="connsiteY3" fmla="*/ 41910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556" h="419100">
                <a:moveTo>
                  <a:pt x="259556" y="0"/>
                </a:moveTo>
                <a:cubicBezTo>
                  <a:pt x="235148" y="67667"/>
                  <a:pt x="210741" y="135334"/>
                  <a:pt x="180975" y="185737"/>
                </a:cubicBezTo>
                <a:cubicBezTo>
                  <a:pt x="151209" y="236140"/>
                  <a:pt x="111125" y="263525"/>
                  <a:pt x="80963" y="302419"/>
                </a:cubicBezTo>
                <a:cubicBezTo>
                  <a:pt x="50801" y="341313"/>
                  <a:pt x="25400" y="380206"/>
                  <a:pt x="0" y="419100"/>
                </a:cubicBezTo>
              </a:path>
            </a:pathLst>
          </a:custGeom>
          <a:noFill/>
          <a:ln w="12700">
            <a:solidFill>
              <a:srgbClr val="EE8B37"/>
            </a:solidFill>
          </a:ln>
          <a:effectLst>
            <a:glow rad="63500">
              <a:srgbClr val="EE8B37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8569051" y="2837280"/>
            <a:ext cx="179413" cy="72000"/>
          </a:xfrm>
          <a:prstGeom prst="round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  <a:effectLst>
            <a:glow rad="508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ounded Rectangle 75"/>
          <p:cNvSpPr/>
          <p:nvPr/>
        </p:nvSpPr>
        <p:spPr>
          <a:xfrm>
            <a:off x="7684126" y="4844868"/>
            <a:ext cx="179413" cy="170133"/>
          </a:xfrm>
          <a:prstGeom prst="round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  <a:effectLst>
            <a:glow rad="508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ounded Rectangle 77"/>
          <p:cNvSpPr/>
          <p:nvPr/>
        </p:nvSpPr>
        <p:spPr>
          <a:xfrm>
            <a:off x="7720474" y="3868540"/>
            <a:ext cx="179413" cy="170133"/>
          </a:xfrm>
          <a:prstGeom prst="roundRect">
            <a:avLst/>
          </a:prstGeom>
          <a:noFill/>
          <a:ln w="12700">
            <a:solidFill>
              <a:schemeClr val="accent4"/>
            </a:solidFill>
          </a:ln>
          <a:effectLst>
            <a:glow rad="63500">
              <a:schemeClr val="accent4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ounded Rectangle 79"/>
          <p:cNvSpPr/>
          <p:nvPr/>
        </p:nvSpPr>
        <p:spPr>
          <a:xfrm>
            <a:off x="8352587" y="3873294"/>
            <a:ext cx="179413" cy="170133"/>
          </a:xfrm>
          <a:prstGeom prst="roundRect">
            <a:avLst/>
          </a:prstGeom>
          <a:noFill/>
          <a:ln w="12700">
            <a:solidFill>
              <a:schemeClr val="accent4"/>
            </a:solidFill>
          </a:ln>
          <a:effectLst>
            <a:glow rad="63500">
              <a:schemeClr val="accent4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ounded Rectangle 81"/>
          <p:cNvSpPr/>
          <p:nvPr/>
        </p:nvSpPr>
        <p:spPr>
          <a:xfrm>
            <a:off x="7731395" y="5964287"/>
            <a:ext cx="179413" cy="170133"/>
          </a:xfrm>
          <a:prstGeom prst="round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  <a:effectLst>
            <a:glow rad="508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500552" y="2036758"/>
            <a:ext cx="2956560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8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541020"/>
            <a:ext cx="7848600" cy="577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Electrical insulation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52259" y="3692951"/>
            <a:ext cx="1959327" cy="15189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7452" t="5987" r="37060" b="6634"/>
          <a:stretch/>
        </p:blipFill>
        <p:spPr>
          <a:xfrm>
            <a:off x="64228" y="805900"/>
            <a:ext cx="2797535" cy="5810264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998454" y="1433355"/>
            <a:ext cx="3710603" cy="2348776"/>
            <a:chOff x="909103" y="1905000"/>
            <a:chExt cx="6688671" cy="4233863"/>
          </a:xfrm>
        </p:grpSpPr>
        <p:graphicFrame>
          <p:nvGraphicFramePr>
            <p:cNvPr id="8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75278948"/>
                </p:ext>
              </p:extLst>
            </p:nvPr>
          </p:nvGraphicFramePr>
          <p:xfrm>
            <a:off x="1295399" y="1905000"/>
            <a:ext cx="6302375" cy="423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58" name="Photo Editor Photo" r:id="rId5" imgW="9285714" imgH="6238095" progId="MSPhotoEd.3">
                    <p:embed/>
                  </p:oleObj>
                </mc:Choice>
                <mc:Fallback>
                  <p:oleObj name="Photo Editor Photo" r:id="rId5" imgW="9285714" imgH="6238095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5399" y="1905000"/>
                          <a:ext cx="6302375" cy="42338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3722687" y="2286000"/>
              <a:ext cx="1705181" cy="383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Bus Housing (G11)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1064191" y="4845048"/>
              <a:ext cx="1702102" cy="383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Individual Bus Pair</a:t>
              </a: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909103" y="1905000"/>
              <a:ext cx="1981201" cy="12110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Each bus wrapped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50um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with 50% overlap.  (2), </a:t>
              </a:r>
              <a:r>
                <a:rPr lang="en-US" altLang="en-US" sz="700">
                  <a:latin typeface="Times New Roman" panose="02020603050405020304" pitchFamily="18" charset="0"/>
                </a:rPr>
                <a:t>100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sheets placed between each bus pair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5300663" y="4419599"/>
              <a:ext cx="1981201" cy="7975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Entire buss wrapped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50um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with 50% overlap</a:t>
              </a: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 flipV="1">
              <a:off x="4495800" y="4191000"/>
              <a:ext cx="804863" cy="48895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H="1">
              <a:off x="4495800" y="2774950"/>
              <a:ext cx="0" cy="73025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1295400" y="3060700"/>
              <a:ext cx="685800" cy="4445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1447800" y="4191000"/>
              <a:ext cx="533400" cy="65405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517575" y="4295480"/>
            <a:ext cx="2605595" cy="2424037"/>
            <a:chOff x="2996678" y="1576388"/>
            <a:chExt cx="6062223" cy="5639805"/>
          </a:xfrm>
        </p:grpSpPr>
        <p:graphicFrame>
          <p:nvGraphicFramePr>
            <p:cNvPr id="18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7675999"/>
                </p:ext>
              </p:extLst>
            </p:nvPr>
          </p:nvGraphicFramePr>
          <p:xfrm>
            <a:off x="3792538" y="2678113"/>
            <a:ext cx="4660900" cy="3284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59" name="Photo Editor Photo" r:id="rId7" imgW="7190476" imgH="5068007" progId="MSPhotoEd.3">
                    <p:embed/>
                  </p:oleObj>
                </mc:Choice>
                <mc:Fallback>
                  <p:oleObj name="Photo Editor Photo" r:id="rId7" imgW="7190476" imgH="5068007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2538" y="2678113"/>
                          <a:ext cx="4660900" cy="32845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2996678" y="3576768"/>
              <a:ext cx="1703945" cy="1029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Individual Bus (Cable Pair)</a:t>
              </a:r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5249863" y="5653088"/>
              <a:ext cx="1981201" cy="1563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Each cable pair wrapped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50um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with 66% overlap.  </a:t>
              </a:r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6858001" y="5195888"/>
              <a:ext cx="2200900" cy="495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sz="700">
                  <a:latin typeface="Times New Roman" panose="02020603050405020304" pitchFamily="18" charset="0"/>
                </a:rPr>
                <a:t>Bus Housing (G11)</a:t>
              </a: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6199016" y="1576388"/>
              <a:ext cx="2859885" cy="1563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Entire buss wrapped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50um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with 50% overlap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polyimide 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coating, then baked at 170C.</a:t>
              </a:r>
            </a:p>
          </p:txBody>
        </p:sp>
        <p:sp>
          <p:nvSpPr>
            <p:cNvPr id="23" name="Line 12"/>
            <p:cNvSpPr>
              <a:spLocks noChangeShapeType="1"/>
            </p:cNvSpPr>
            <p:nvPr/>
          </p:nvSpPr>
          <p:spPr bwMode="auto">
            <a:xfrm flipH="1" flipV="1">
              <a:off x="4587875" y="5424488"/>
              <a:ext cx="638175" cy="4572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24" name="Line 13"/>
            <p:cNvSpPr>
              <a:spLocks noChangeShapeType="1"/>
            </p:cNvSpPr>
            <p:nvPr/>
          </p:nvSpPr>
          <p:spPr bwMode="auto">
            <a:xfrm flipH="1" flipV="1">
              <a:off x="6907213" y="4217988"/>
              <a:ext cx="323850" cy="776287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>
              <a:off x="4059238" y="4522788"/>
              <a:ext cx="79375" cy="97790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26" name="Line 15"/>
            <p:cNvSpPr>
              <a:spLocks noChangeShapeType="1"/>
            </p:cNvSpPr>
            <p:nvPr/>
          </p:nvSpPr>
          <p:spPr bwMode="auto">
            <a:xfrm flipH="1">
              <a:off x="7231063" y="2795588"/>
              <a:ext cx="152400" cy="87947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  <p:sp>
          <p:nvSpPr>
            <p:cNvPr id="27" name="Text Box 19"/>
            <p:cNvSpPr txBox="1">
              <a:spLocks noChangeArrowheads="1"/>
            </p:cNvSpPr>
            <p:nvPr/>
          </p:nvSpPr>
          <p:spPr bwMode="auto">
            <a:xfrm>
              <a:off x="4521201" y="1994325"/>
              <a:ext cx="1981201" cy="1563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en-US" sz="700" dirty="0">
                  <a:latin typeface="Times New Roman" panose="02020603050405020304" pitchFamily="18" charset="0"/>
                </a:rPr>
                <a:t>Each bus pair wrapped </a:t>
              </a:r>
              <a:r>
                <a:rPr lang="en-US" altLang="en-US" sz="700">
                  <a:latin typeface="Times New Roman" panose="02020603050405020304" pitchFamily="18" charset="0"/>
                </a:rPr>
                <a:t>with </a:t>
              </a:r>
              <a:r>
                <a:rPr lang="en-US" altLang="en-US" sz="700" smtClean="0">
                  <a:latin typeface="Times New Roman" panose="02020603050405020304" pitchFamily="18" charset="0"/>
                </a:rPr>
                <a:t>50um </a:t>
              </a:r>
              <a:r>
                <a:rPr lang="en-US" altLang="en-US" sz="700" dirty="0" err="1">
                  <a:latin typeface="Times New Roman" panose="02020603050405020304" pitchFamily="18" charset="0"/>
                </a:rPr>
                <a:t>kapton</a:t>
              </a:r>
              <a:r>
                <a:rPr lang="en-US" altLang="en-US" sz="700" dirty="0">
                  <a:latin typeface="Times New Roman" panose="02020603050405020304" pitchFamily="18" charset="0"/>
                </a:rPr>
                <a:t> with 66% overlap.  </a:t>
              </a:r>
            </a:p>
          </p:txBody>
        </p:sp>
        <p:sp>
          <p:nvSpPr>
            <p:cNvPr id="28" name="Line 20"/>
            <p:cNvSpPr>
              <a:spLocks noChangeShapeType="1"/>
            </p:cNvSpPr>
            <p:nvPr/>
          </p:nvSpPr>
          <p:spPr bwMode="auto">
            <a:xfrm flipH="1">
              <a:off x="4800600" y="3675063"/>
              <a:ext cx="449263" cy="1125537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900"/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82861" y="2430494"/>
            <a:ext cx="2261139" cy="94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2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the Magnet Circuits for the HL-LHC               H. Prin</a:t>
            </a:r>
            <a:endParaRPr lang="en-GB" noProof="0" dirty="0"/>
          </a:p>
        </p:txBody>
      </p:sp>
      <p:sp>
        <p:nvSpPr>
          <p:cNvPr id="11" name="Rectangle 10"/>
          <p:cNvSpPr/>
          <p:nvPr/>
        </p:nvSpPr>
        <p:spPr>
          <a:xfrm>
            <a:off x="2873756" y="6525344"/>
            <a:ext cx="4548110" cy="3173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dirty="0" smtClean="0"/>
              <a:t>Global view of the </a:t>
            </a:r>
            <a:r>
              <a:rPr lang="en-GB" dirty="0" err="1" smtClean="0"/>
              <a:t>Busbars</a:t>
            </a:r>
            <a:r>
              <a:rPr lang="en-GB" dirty="0" smtClean="0"/>
              <a:t> presently used in the LHC </a:t>
            </a:r>
            <a:r>
              <a:rPr lang="en-GB" smtClean="0"/>
              <a:t>cold masses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7092280" y="1333133"/>
            <a:ext cx="648072" cy="248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39"/>
          <p:cNvGrpSpPr/>
          <p:nvPr/>
        </p:nvGrpSpPr>
        <p:grpSpPr>
          <a:xfrm>
            <a:off x="323528" y="920129"/>
            <a:ext cx="2061783" cy="1890998"/>
            <a:chOff x="815337" y="704105"/>
            <a:chExt cx="2061783" cy="1890998"/>
          </a:xfrm>
        </p:grpSpPr>
        <p:sp>
          <p:nvSpPr>
            <p:cNvPr id="5" name="TextBox 4"/>
            <p:cNvSpPr txBox="1"/>
            <p:nvPr/>
          </p:nvSpPr>
          <p:spPr>
            <a:xfrm>
              <a:off x="1009299" y="2348882"/>
              <a:ext cx="16818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smtClean="0"/>
                <a:t>154 Main </a:t>
              </a:r>
              <a:r>
                <a:rPr lang="en-GB" sz="1000" dirty="0" smtClean="0"/>
                <a:t>Dipoles in series</a:t>
              </a:r>
              <a:endParaRPr lang="en-GB" sz="1000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075524" y="946135"/>
              <a:ext cx="1541408" cy="1280651"/>
              <a:chOff x="803678" y="864451"/>
              <a:chExt cx="1978740" cy="1643999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3"/>
              <a:srcRect l="62766"/>
              <a:stretch/>
            </p:blipFill>
            <p:spPr>
              <a:xfrm>
                <a:off x="827584" y="961590"/>
                <a:ext cx="1954834" cy="1546860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1763688" y="1009470"/>
                <a:ext cx="792088" cy="35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smtClean="0"/>
                  <a:t>20mm</a:t>
                </a:r>
                <a:endParaRPr lang="en-GB" sz="12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6200000">
                <a:off x="585429" y="1082700"/>
                <a:ext cx="792087" cy="35559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smtClean="0"/>
                  <a:t>16mm</a:t>
                </a:r>
                <a:endParaRPr lang="en-GB" sz="1200" dirty="0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815337" y="704105"/>
              <a:ext cx="20617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/>
                <a:t>13kA</a:t>
              </a:r>
              <a:r>
                <a:rPr lang="en-GB" sz="1200" dirty="0" smtClean="0"/>
                <a:t> </a:t>
              </a:r>
              <a:r>
                <a:rPr lang="en-GB" sz="1200" dirty="0" err="1" smtClean="0"/>
                <a:t>busbars</a:t>
              </a:r>
              <a:r>
                <a:rPr lang="en-GB" sz="1200" dirty="0" smtClean="0"/>
                <a:t> for RB circuit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968011" y="949205"/>
            <a:ext cx="2619179" cy="1896544"/>
            <a:chOff x="2988920" y="705322"/>
            <a:chExt cx="2619179" cy="1896544"/>
          </a:xfrm>
        </p:grpSpPr>
        <p:sp>
          <p:nvSpPr>
            <p:cNvPr id="6" name="TextBox 5"/>
            <p:cNvSpPr txBox="1"/>
            <p:nvPr/>
          </p:nvSpPr>
          <p:spPr>
            <a:xfrm>
              <a:off x="3359610" y="2355645"/>
              <a:ext cx="18774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/>
                <a:t>46 to </a:t>
              </a:r>
              <a:r>
                <a:rPr lang="en-GB" sz="1000" smtClean="0"/>
                <a:t>50 Main </a:t>
              </a:r>
              <a:r>
                <a:rPr lang="en-GB" sz="1000" dirty="0" smtClean="0"/>
                <a:t>Quads in series</a:t>
              </a:r>
              <a:endParaRPr lang="en-GB" sz="1000" dirty="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3539099" y="1046528"/>
              <a:ext cx="1510593" cy="1205899"/>
              <a:chOff x="3279318" y="980728"/>
              <a:chExt cx="1939182" cy="1548040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4"/>
              <a:srcRect l="19416" t="34880" r="59520" b="36140"/>
              <a:stretch/>
            </p:blipFill>
            <p:spPr>
              <a:xfrm>
                <a:off x="3410721" y="980728"/>
                <a:ext cx="1807779" cy="154804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4274615" y="1032992"/>
                <a:ext cx="792087" cy="35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smtClean="0"/>
                  <a:t>20mm</a:t>
                </a:r>
                <a:endParaRPr lang="en-GB" sz="12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6200000">
                <a:off x="3061069" y="1221956"/>
                <a:ext cx="792088" cy="35559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smtClean="0"/>
                  <a:t>10mm</a:t>
                </a:r>
                <a:endParaRPr lang="en-GB" sz="1200" dirty="0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2988920" y="705322"/>
              <a:ext cx="26191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/>
                <a:t>13kA</a:t>
              </a:r>
              <a:r>
                <a:rPr lang="en-GB" sz="1200" dirty="0" smtClean="0"/>
                <a:t> </a:t>
              </a:r>
              <a:r>
                <a:rPr lang="en-GB" sz="1200" dirty="0" err="1" smtClean="0"/>
                <a:t>busbars</a:t>
              </a:r>
              <a:r>
                <a:rPr lang="en-GB" sz="1200" dirty="0" smtClean="0"/>
                <a:t> for RQF-RQD circuits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134263" y="919913"/>
            <a:ext cx="2676711" cy="1891212"/>
            <a:chOff x="6124632" y="703889"/>
            <a:chExt cx="2676711" cy="1891212"/>
          </a:xfrm>
        </p:grpSpPr>
        <p:sp>
          <p:nvSpPr>
            <p:cNvPr id="7" name="TextBox 6"/>
            <p:cNvSpPr txBox="1"/>
            <p:nvPr/>
          </p:nvSpPr>
          <p:spPr>
            <a:xfrm>
              <a:off x="6608427" y="2348880"/>
              <a:ext cx="17091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smtClean="0"/>
                <a:t>4 MQXA/B </a:t>
              </a:r>
              <a:r>
                <a:rPr lang="en-GB" sz="1000" dirty="0" smtClean="0"/>
                <a:t>Quads in series</a:t>
              </a:r>
              <a:endParaRPr lang="en-GB" sz="1000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5"/>
            <a:srcRect l="15101" t="43070" r="24513" b="20391"/>
            <a:stretch/>
          </p:blipFill>
          <p:spPr>
            <a:xfrm>
              <a:off x="6124632" y="1168273"/>
              <a:ext cx="2676711" cy="1008112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6476629" y="703889"/>
              <a:ext cx="19727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/>
                <a:t>5 or 8kA </a:t>
              </a:r>
              <a:r>
                <a:rPr lang="en-GB" sz="1200" dirty="0" err="1" smtClean="0"/>
                <a:t>busbars</a:t>
              </a:r>
              <a:r>
                <a:rPr lang="en-GB" sz="1200" dirty="0" smtClean="0"/>
                <a:t> for RQX</a:t>
              </a:r>
            </a:p>
            <a:p>
              <a:pPr algn="ctr"/>
              <a:r>
                <a:rPr lang="en-GB" sz="1200" dirty="0" smtClean="0"/>
                <a:t> and RTQX circuits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90533" y="3284984"/>
            <a:ext cx="2783223" cy="2678906"/>
            <a:chOff x="-78451" y="2852936"/>
            <a:chExt cx="3564220" cy="2678906"/>
          </a:xfrm>
        </p:grpSpPr>
        <p:sp>
          <p:nvSpPr>
            <p:cNvPr id="8" name="TextBox 7"/>
            <p:cNvSpPr txBox="1"/>
            <p:nvPr/>
          </p:nvSpPr>
          <p:spPr>
            <a:xfrm>
              <a:off x="-78451" y="4685456"/>
              <a:ext cx="3564220" cy="84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/>
                <a:t>Individually powered cold </a:t>
              </a:r>
              <a:r>
                <a:rPr lang="en-GB" sz="1100" b="1" dirty="0" smtClean="0"/>
                <a:t>masses in MS and DS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en-GB" sz="900" dirty="0" smtClean="0"/>
                <a:t>1 to 2 MQM or MQY quads in series (Q4 to Q10)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en-GB" sz="900" dirty="0" smtClean="0"/>
                <a:t>MBRC separation Dipole (D2 and D4)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en-GB" sz="900" dirty="0" smtClean="0"/>
                <a:t>MBRS separation Dipole (D3)</a:t>
              </a:r>
              <a:endParaRPr lang="en-GB" sz="1100" dirty="0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3260" y="3386798"/>
              <a:ext cx="2127296" cy="128778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35496" y="2852936"/>
              <a:ext cx="32055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6</a:t>
              </a:r>
              <a:r>
                <a:rPr lang="en-GB" sz="1200" b="1" dirty="0" smtClean="0"/>
                <a:t>kA</a:t>
              </a:r>
              <a:r>
                <a:rPr lang="en-GB" sz="1200" dirty="0" smtClean="0"/>
                <a:t> </a:t>
              </a:r>
              <a:r>
                <a:rPr lang="en-GB" sz="1200" dirty="0" err="1" smtClean="0"/>
                <a:t>busbars</a:t>
              </a:r>
              <a:r>
                <a:rPr lang="en-GB" sz="1200" dirty="0" smtClean="0"/>
                <a:t> for RQ4 to 10,</a:t>
              </a:r>
            </a:p>
            <a:p>
              <a:pPr algn="ctr"/>
              <a:r>
                <a:rPr lang="en-GB" sz="1200" dirty="0" smtClean="0"/>
                <a:t>RD2, RD3 and RD4 circuits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939391" y="3140968"/>
            <a:ext cx="2924591" cy="3701737"/>
            <a:chOff x="3840309" y="2963470"/>
            <a:chExt cx="2924591" cy="3701737"/>
          </a:xfrm>
        </p:grpSpPr>
        <p:grpSp>
          <p:nvGrpSpPr>
            <p:cNvPr id="49" name="Group 48"/>
            <p:cNvGrpSpPr/>
            <p:nvPr/>
          </p:nvGrpSpPr>
          <p:grpSpPr>
            <a:xfrm>
              <a:off x="3908157" y="4187606"/>
              <a:ext cx="2856743" cy="2477601"/>
              <a:chOff x="3908157" y="4187606"/>
              <a:chExt cx="2856743" cy="2477601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08157" y="4528433"/>
                <a:ext cx="2856743" cy="1218790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3959155" y="4187606"/>
                <a:ext cx="2470548" cy="24776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600A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busbars</a:t>
                </a:r>
                <a:r>
                  <a:rPr lang="en-GB" sz="1200" dirty="0" smtClean="0"/>
                  <a:t> lattice correctors</a:t>
                </a:r>
              </a:p>
              <a:p>
                <a:pPr algn="ctr"/>
                <a:endParaRPr lang="en-GB" sz="1200" dirty="0" smtClean="0"/>
              </a:p>
              <a:p>
                <a:pPr algn="ctr"/>
                <a:endParaRPr lang="en-GB" sz="1200" dirty="0"/>
              </a:p>
              <a:p>
                <a:pPr algn="ctr"/>
                <a:endParaRPr lang="en-GB" sz="1200" dirty="0" smtClean="0"/>
              </a:p>
              <a:p>
                <a:pPr algn="ctr"/>
                <a:endParaRPr lang="en-GB" sz="1200" dirty="0"/>
              </a:p>
              <a:p>
                <a:pPr algn="ctr"/>
                <a:endParaRPr lang="en-GB" sz="1000" dirty="0" smtClean="0"/>
              </a:p>
              <a:p>
                <a:pPr algn="ctr"/>
                <a:endParaRPr lang="en-GB" sz="1000" dirty="0"/>
              </a:p>
              <a:p>
                <a:pPr algn="ctr"/>
                <a:endParaRPr lang="en-GB" sz="1000" dirty="0"/>
              </a:p>
              <a:p>
                <a:pPr algn="ctr"/>
                <a:endParaRPr lang="en-GB" sz="1100" dirty="0" smtClean="0"/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lang="en-GB" sz="900" dirty="0" smtClean="0"/>
                  <a:t>1 to 8 MQT Trim or Tuning Quads in series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lang="en-GB" sz="900" dirty="0" smtClean="0"/>
                  <a:t>2 to 4 MQS Skew Quads in series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lang="en-GB" sz="900" dirty="0" smtClean="0"/>
                  <a:t>8 to 13 MO </a:t>
                </a:r>
                <a:r>
                  <a:rPr lang="en-GB" sz="900" dirty="0" err="1" smtClean="0"/>
                  <a:t>Octupoles</a:t>
                </a:r>
                <a:r>
                  <a:rPr lang="en-GB" sz="900" dirty="0" smtClean="0"/>
                  <a:t> in series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lang="en-GB" sz="900" dirty="0" smtClean="0"/>
                  <a:t>9 to 11 MS </a:t>
                </a:r>
                <a:r>
                  <a:rPr lang="en-GB" sz="900" dirty="0" err="1" smtClean="0"/>
                  <a:t>Sextupoles</a:t>
                </a:r>
                <a:r>
                  <a:rPr lang="en-GB" sz="900" dirty="0" smtClean="0"/>
                  <a:t> in series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lang="en-GB" sz="900" dirty="0"/>
                  <a:t>4</a:t>
                </a:r>
                <a:r>
                  <a:rPr lang="en-GB" sz="900" dirty="0" smtClean="0"/>
                  <a:t> MSS Skew </a:t>
                </a:r>
                <a:r>
                  <a:rPr lang="en-GB" sz="900" dirty="0" err="1" smtClean="0"/>
                  <a:t>Sextupoles</a:t>
                </a:r>
                <a:r>
                  <a:rPr lang="en-GB" sz="900" dirty="0" smtClean="0"/>
                  <a:t> </a:t>
                </a:r>
                <a:r>
                  <a:rPr lang="en-GB" sz="900" dirty="0"/>
                  <a:t>in </a:t>
                </a:r>
                <a:r>
                  <a:rPr lang="en-GB" sz="900" dirty="0" smtClean="0"/>
                  <a:t>series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lang="en-GB" sz="900" dirty="0" smtClean="0"/>
                  <a:t>1 or 2 MQTL Trim Quads in series</a:t>
                </a:r>
                <a:endParaRPr lang="en-GB" sz="900" dirty="0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840309" y="2963470"/>
              <a:ext cx="2784737" cy="1200329"/>
              <a:chOff x="3840309" y="2963470"/>
              <a:chExt cx="2784737" cy="1200329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4234976" y="2994863"/>
                <a:ext cx="1788135" cy="792087"/>
                <a:chOff x="3995936" y="4079521"/>
                <a:chExt cx="1788135" cy="792087"/>
              </a:xfrm>
            </p:grpSpPr>
            <p:sp>
              <p:nvSpPr>
                <p:cNvPr id="31" name="TextBox 30"/>
                <p:cNvSpPr txBox="1"/>
                <p:nvPr/>
              </p:nvSpPr>
              <p:spPr>
                <a:xfrm rot="16200000">
                  <a:off x="3684531" y="4390926"/>
                  <a:ext cx="792087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500" smtClean="0"/>
                    <a:t>1.47mm</a:t>
                  </a:r>
                  <a:endParaRPr lang="en-GB" sz="500" dirty="0"/>
                </a:p>
              </p:txBody>
            </p:sp>
            <p:grpSp>
              <p:nvGrpSpPr>
                <p:cNvPr id="36" name="Group 35"/>
                <p:cNvGrpSpPr/>
                <p:nvPr/>
              </p:nvGrpSpPr>
              <p:grpSpPr>
                <a:xfrm>
                  <a:off x="4106241" y="4373466"/>
                  <a:ext cx="1677830" cy="329070"/>
                  <a:chOff x="4106241" y="4373466"/>
                  <a:chExt cx="1677830" cy="329070"/>
                </a:xfrm>
              </p:grpSpPr>
              <p:pic>
                <p:nvPicPr>
                  <p:cNvPr id="30" name="Picture 29"/>
                  <p:cNvPicPr>
                    <a:picLocks noChangeAspect="1"/>
                  </p:cNvPicPr>
                  <p:nvPr/>
                </p:nvPicPr>
                <p:blipFill rotWithShape="1">
                  <a:blip r:embed="rId8"/>
                  <a:srcRect l="20592" t="53780" r="21768" b="28580"/>
                  <a:stretch/>
                </p:blipFill>
                <p:spPr>
                  <a:xfrm>
                    <a:off x="4106241" y="4373466"/>
                    <a:ext cx="1677830" cy="319587"/>
                  </a:xfrm>
                  <a:prstGeom prst="rect">
                    <a:avLst/>
                  </a:prstGeom>
                </p:spPr>
              </p:pic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4186623" y="4533259"/>
                    <a:ext cx="792087" cy="1692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500" smtClean="0"/>
                      <a:t>2.5mm</a:t>
                    </a:r>
                    <a:endParaRPr lang="en-GB" sz="500" dirty="0"/>
                  </a:p>
                </p:txBody>
              </p:sp>
            </p:grpSp>
          </p:grpSp>
          <p:sp>
            <p:nvSpPr>
              <p:cNvPr id="45" name="TextBox 44"/>
              <p:cNvSpPr txBox="1"/>
              <p:nvPr/>
            </p:nvSpPr>
            <p:spPr>
              <a:xfrm>
                <a:off x="3840309" y="2963470"/>
                <a:ext cx="2784737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600A</a:t>
                </a:r>
                <a:r>
                  <a:rPr lang="en-GB" sz="1200" dirty="0" smtClean="0"/>
                  <a:t> </a:t>
                </a:r>
                <a:r>
                  <a:rPr lang="en-GB" sz="1200" err="1" smtClean="0"/>
                  <a:t>busbars</a:t>
                </a:r>
                <a:r>
                  <a:rPr lang="en-GB" sz="1200" smtClean="0"/>
                  <a:t> multipole </a:t>
                </a:r>
                <a:r>
                  <a:rPr lang="en-GB" sz="1200" dirty="0" smtClean="0"/>
                  <a:t>correctors</a:t>
                </a:r>
              </a:p>
              <a:p>
                <a:pPr algn="ctr"/>
                <a:endParaRPr lang="en-GB" sz="1200" dirty="0"/>
              </a:p>
              <a:p>
                <a:pPr algn="ctr"/>
                <a:endParaRPr lang="en-GB" sz="1200" dirty="0" smtClean="0"/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lang="en-GB" sz="900" smtClean="0"/>
                  <a:t>77 MCD </a:t>
                </a:r>
                <a:r>
                  <a:rPr lang="en-GB" sz="900" dirty="0" err="1" smtClean="0"/>
                  <a:t>Decapole</a:t>
                </a:r>
                <a:r>
                  <a:rPr lang="en-GB" sz="900" dirty="0" smtClean="0"/>
                  <a:t> correctors in series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lang="en-GB" sz="900" smtClean="0"/>
                  <a:t>77 MCO </a:t>
                </a:r>
                <a:r>
                  <a:rPr lang="en-GB" sz="900" dirty="0" err="1" smtClean="0"/>
                  <a:t>Octupole</a:t>
                </a:r>
                <a:r>
                  <a:rPr lang="en-GB" sz="900" dirty="0" smtClean="0"/>
                  <a:t> correctors in series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lang="en-GB" sz="900" smtClean="0"/>
                  <a:t>154 MCS </a:t>
                </a:r>
                <a:r>
                  <a:rPr lang="en-GB" sz="900" dirty="0" err="1" smtClean="0"/>
                  <a:t>Sextupoles</a:t>
                </a:r>
                <a:r>
                  <a:rPr lang="en-GB" sz="900" dirty="0" smtClean="0"/>
                  <a:t> correctors in series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lang="en-GB" sz="900" dirty="0" smtClean="0"/>
                  <a:t>Individually powered correctors in the inner triplet</a:t>
                </a: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6300192" y="3212976"/>
            <a:ext cx="2744213" cy="1888129"/>
            <a:chOff x="6789038" y="3058743"/>
            <a:chExt cx="2744213" cy="1888129"/>
          </a:xfrm>
        </p:grpSpPr>
        <p:grpSp>
          <p:nvGrpSpPr>
            <p:cNvPr id="16" name="Group 15"/>
            <p:cNvGrpSpPr/>
            <p:nvPr/>
          </p:nvGrpSpPr>
          <p:grpSpPr>
            <a:xfrm>
              <a:off x="7348254" y="3355667"/>
              <a:ext cx="1625779" cy="1221718"/>
              <a:chOff x="7164837" y="3301445"/>
              <a:chExt cx="1871659" cy="1406489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9"/>
              <a:srcRect l="14508" t="16828" r="45314" b="33334"/>
              <a:stretch/>
            </p:blipFill>
            <p:spPr>
              <a:xfrm>
                <a:off x="7164837" y="3301445"/>
                <a:ext cx="1871659" cy="1406489"/>
              </a:xfrm>
              <a:prstGeom prst="rect">
                <a:avLst/>
              </a:prstGeom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7812360" y="3465136"/>
                <a:ext cx="1224136" cy="118800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6789038" y="3058743"/>
              <a:ext cx="2744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/>
                <a:t>60</a:t>
              </a:r>
              <a:r>
                <a:rPr lang="en-GB" sz="1200" dirty="0" smtClean="0"/>
                <a:t> and </a:t>
              </a:r>
              <a:r>
                <a:rPr lang="en-GB" sz="1200" b="1" dirty="0" smtClean="0"/>
                <a:t>120A</a:t>
              </a:r>
              <a:r>
                <a:rPr lang="en-GB" sz="1200" dirty="0" smtClean="0"/>
                <a:t> </a:t>
              </a:r>
              <a:r>
                <a:rPr lang="en-GB" sz="1200" dirty="0" err="1" smtClean="0"/>
                <a:t>busbars</a:t>
              </a:r>
              <a:r>
                <a:rPr lang="en-GB" sz="1200" dirty="0" smtClean="0"/>
                <a:t> for RCB circuits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36706" y="4300541"/>
              <a:ext cx="17395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en-GB" sz="900" smtClean="0"/>
                <a:t>MCB </a:t>
              </a:r>
              <a:r>
                <a:rPr lang="en-GB" sz="900" dirty="0" smtClean="0"/>
                <a:t>orbit corrector (60A)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en-GB" sz="900" smtClean="0"/>
                <a:t>MCBC </a:t>
              </a:r>
              <a:r>
                <a:rPr lang="en-GB" sz="900" dirty="0" smtClean="0"/>
                <a:t>orbit corrector (120A)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en-GB" sz="900" smtClean="0"/>
                <a:t>MCBY </a:t>
              </a:r>
              <a:r>
                <a:rPr lang="en-GB" sz="900" dirty="0"/>
                <a:t>orbit corrector (120A)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900" dirty="0"/>
            </a:p>
          </p:txBody>
        </p:sp>
      </p:grpSp>
      <p:cxnSp>
        <p:nvCxnSpPr>
          <p:cNvPr id="53" name="Straight Connector 52"/>
          <p:cNvCxnSpPr/>
          <p:nvPr/>
        </p:nvCxnSpPr>
        <p:spPr>
          <a:xfrm>
            <a:off x="179512" y="3068960"/>
            <a:ext cx="87849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771800" y="921346"/>
            <a:ext cx="0" cy="57950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940152" y="921346"/>
            <a:ext cx="0" cy="57950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253602" y="2381079"/>
            <a:ext cx="5565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smtClean="0"/>
              <a:t>15.4mm</a:t>
            </a:r>
            <a:endParaRPr lang="en-GB" sz="800" dirty="0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5767483" y="2128517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smtClean="0"/>
              <a:t>2.3mm</a:t>
            </a:r>
            <a:endParaRPr lang="en-GB" sz="800" dirty="0"/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6084184" y="2174400"/>
            <a:ext cx="14400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6084184" y="2296800"/>
            <a:ext cx="14400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6120000" y="2174400"/>
            <a:ext cx="1" cy="126000"/>
          </a:xfrm>
          <a:prstGeom prst="straightConnector1">
            <a:avLst/>
          </a:prstGeom>
          <a:ln w="3175">
            <a:headEnd type="arrow" w="sm" len="sm"/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 rot="16200000">
            <a:off x="6453000" y="2074800"/>
            <a:ext cx="144000" cy="630000"/>
            <a:chOff x="6236584" y="2326800"/>
            <a:chExt cx="144000" cy="122500"/>
          </a:xfrm>
        </p:grpSpPr>
        <p:cxnSp>
          <p:nvCxnSpPr>
            <p:cNvPr id="68" name="Straight Connector 67"/>
            <p:cNvCxnSpPr/>
            <p:nvPr/>
          </p:nvCxnSpPr>
          <p:spPr>
            <a:xfrm flipH="1">
              <a:off x="6236584" y="2326800"/>
              <a:ext cx="14400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>
              <a:off x="6236584" y="2447900"/>
              <a:ext cx="14400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6272399" y="2326800"/>
              <a:ext cx="1" cy="122500"/>
            </a:xfrm>
            <a:prstGeom prst="straightConnector1">
              <a:avLst/>
            </a:prstGeom>
            <a:ln w="3175">
              <a:headEnd type="arrow" w="sm" len="sm"/>
              <a:tailEnd type="arrow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81" name="Straight Connector 80"/>
          <p:cNvCxnSpPr/>
          <p:nvPr/>
        </p:nvCxnSpPr>
        <p:spPr>
          <a:xfrm>
            <a:off x="488478" y="1197128"/>
            <a:ext cx="1779266" cy="0"/>
          </a:xfrm>
          <a:prstGeom prst="line">
            <a:avLst/>
          </a:prstGeom>
          <a:noFill/>
          <a:ln w="44450">
            <a:solidFill>
              <a:schemeClr val="tx2">
                <a:lumMod val="60000"/>
                <a:lumOff val="40000"/>
              </a:schemeClr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058237" y="1237829"/>
            <a:ext cx="2528953" cy="0"/>
          </a:xfrm>
          <a:prstGeom prst="line">
            <a:avLst/>
          </a:prstGeom>
          <a:noFill/>
          <a:ln w="44450">
            <a:solidFill>
              <a:schemeClr val="accent4"/>
            </a:solidFill>
          </a:ln>
          <a:effectLst>
            <a:glow rad="76200">
              <a:schemeClr val="accent4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3" name="Straight Connector 82"/>
          <p:cNvCxnSpPr>
            <a:stCxn id="39" idx="1"/>
            <a:endCxn id="39" idx="3"/>
          </p:cNvCxnSpPr>
          <p:nvPr/>
        </p:nvCxnSpPr>
        <p:spPr>
          <a:xfrm>
            <a:off x="6486260" y="1150746"/>
            <a:ext cx="1972720" cy="0"/>
          </a:xfrm>
          <a:prstGeom prst="line">
            <a:avLst/>
          </a:prstGeom>
          <a:noFill/>
          <a:ln w="44450">
            <a:solidFill>
              <a:srgbClr val="0070C0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88478" y="3509900"/>
            <a:ext cx="1896833" cy="0"/>
          </a:xfrm>
          <a:prstGeom prst="line">
            <a:avLst/>
          </a:prstGeom>
          <a:noFill/>
          <a:ln w="44450">
            <a:solidFill>
              <a:srgbClr val="74B349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131840" y="3429000"/>
            <a:ext cx="2304256" cy="0"/>
          </a:xfrm>
          <a:prstGeom prst="line">
            <a:avLst/>
          </a:prstGeom>
          <a:noFill/>
          <a:ln w="44450">
            <a:solidFill>
              <a:srgbClr val="FFC000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224395" y="4657511"/>
            <a:ext cx="2139693" cy="0"/>
          </a:xfrm>
          <a:prstGeom prst="line">
            <a:avLst/>
          </a:prstGeom>
          <a:noFill/>
          <a:ln w="44450">
            <a:solidFill>
              <a:srgbClr val="EE8B37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6372200" y="3489975"/>
            <a:ext cx="2592288" cy="0"/>
          </a:xfrm>
          <a:prstGeom prst="line">
            <a:avLst/>
          </a:prstGeom>
          <a:noFill/>
          <a:ln w="44450">
            <a:solidFill>
              <a:srgbClr val="CC99FF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83131" y="3746649"/>
            <a:ext cx="2025836" cy="0"/>
          </a:xfrm>
          <a:prstGeom prst="line">
            <a:avLst/>
          </a:prstGeom>
          <a:noFill/>
          <a:ln w="44450">
            <a:solidFill>
              <a:srgbClr val="74B349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1" y="1870077"/>
            <a:ext cx="4051661" cy="36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1990" y="1825625"/>
            <a:ext cx="4023360" cy="359664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23528" y="365126"/>
            <a:ext cx="8820472" cy="9756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b="1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Magnetic </a:t>
            </a:r>
            <a:r>
              <a:rPr lang="en-GB" sz="3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Field in </a:t>
            </a:r>
            <a:r>
              <a:rPr lang="en-GB" sz="3400" b="1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MQXF </a:t>
            </a:r>
            <a:r>
              <a:rPr lang="en-GB" sz="3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cooling holes</a:t>
            </a:r>
            <a:endParaRPr lang="en-GB" sz="3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5807631"/>
            <a:ext cx="3905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</a:t>
            </a:r>
            <a:r>
              <a:rPr lang="en-GB" dirty="0"/>
              <a:t>of Susana </a:t>
            </a:r>
            <a:r>
              <a:rPr lang="en-GB"/>
              <a:t>Izquierdo </a:t>
            </a:r>
            <a:r>
              <a:rPr lang="en-GB" smtClean="0"/>
              <a:t>Bermudez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34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8650" y="365126"/>
            <a:ext cx="8218788" cy="6975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Triplet </a:t>
            </a:r>
            <a:r>
              <a:rPr lang="en-GB" sz="4400" b="1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flow diagram</a:t>
            </a:r>
            <a:endParaRPr lang="en-GB" sz="4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8871" t="1161" r="8388" b="775"/>
          <a:stretch/>
        </p:blipFill>
        <p:spPr>
          <a:xfrm>
            <a:off x="960738" y="1075613"/>
            <a:ext cx="7554612" cy="5596008"/>
          </a:xfrm>
          <a:prstGeom prst="rect">
            <a:avLst/>
          </a:prstGeom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256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cxnSp>
        <p:nvCxnSpPr>
          <p:cNvPr id="5" name="OTLSHAPE_T_7bb261cee3114bd38bd277476d1a2a12_RightVerticalConnector3"/>
          <p:cNvCxnSpPr/>
          <p:nvPr>
            <p:custDataLst>
              <p:tags r:id="rId1"/>
            </p:custDataLst>
          </p:nvPr>
        </p:nvCxnSpPr>
        <p:spPr>
          <a:xfrm>
            <a:off x="6642241" y="3860038"/>
            <a:ext cx="1" cy="1308862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TLSHAPE_TB_00000000000000000000000000000000_ScaleContainer"/>
          <p:cNvSpPr/>
          <p:nvPr>
            <p:custDataLst>
              <p:tags r:id="rId2"/>
            </p:custDataLst>
          </p:nvPr>
        </p:nvSpPr>
        <p:spPr>
          <a:xfrm>
            <a:off x="3937000" y="5143500"/>
            <a:ext cx="3734003" cy="381000"/>
          </a:xfrm>
          <a:prstGeom prst="rect">
            <a:avLst/>
          </a:prstGeom>
          <a:gradFill flip="none" rotWithShape="1">
            <a:gsLst>
              <a:gs pos="0">
                <a:srgbClr val="B2B2B2"/>
              </a:gs>
              <a:gs pos="100000">
                <a:srgbClr val="B2B2B2"/>
              </a:gs>
              <a:gs pos="50000">
                <a:srgbClr val="F2F2F2"/>
              </a:gs>
              <a:gs pos="100000">
                <a:srgbClr val="FFFFF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OTLSHAPE_T_18c9668d3fe34a69860767fc6585e077_LeftVerticalConnector5"/>
          <p:cNvCxnSpPr/>
          <p:nvPr>
            <p:custDataLst>
              <p:tags r:id="rId3"/>
            </p:custDataLst>
          </p:nvPr>
        </p:nvCxnSpPr>
        <p:spPr>
          <a:xfrm>
            <a:off x="7081351" y="4106926"/>
            <a:ext cx="0" cy="1036574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OTLSHAPE_T_18c9668d3fe34a69860767fc6585e077_LeftVerticalConnector3"/>
          <p:cNvCxnSpPr>
            <a:stCxn id="53" idx="1"/>
          </p:cNvCxnSpPr>
          <p:nvPr>
            <p:custDataLst>
              <p:tags r:id="rId4"/>
            </p:custDataLst>
          </p:nvPr>
        </p:nvCxnSpPr>
        <p:spPr>
          <a:xfrm flipH="1">
            <a:off x="7081351" y="3554724"/>
            <a:ext cx="1" cy="556689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OTLSHAPE_T_18c9668d3fe34a69860767fc6585e077_LeftVerticalConnector1"/>
          <p:cNvCxnSpPr/>
          <p:nvPr>
            <p:custDataLst>
              <p:tags r:id="rId5"/>
            </p:custDataLst>
          </p:nvPr>
        </p:nvCxnSpPr>
        <p:spPr>
          <a:xfrm>
            <a:off x="7081351" y="3554001"/>
            <a:ext cx="0" cy="242612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OTLSHAPE_T_5512f4e755fa4c7799b3ea4496217fbf_RightVerticalConnector5"/>
          <p:cNvCxnSpPr/>
          <p:nvPr>
            <p:custDataLst>
              <p:tags r:id="rId6"/>
            </p:custDataLst>
          </p:nvPr>
        </p:nvCxnSpPr>
        <p:spPr>
          <a:xfrm>
            <a:off x="7009962" y="4013926"/>
            <a:ext cx="0" cy="1129574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OTLSHAPE_T_5512f4e755fa4c7799b3ea4496217fbf_RightVerticalConnector1"/>
          <p:cNvCxnSpPr>
            <a:stCxn id="49" idx="3"/>
          </p:cNvCxnSpPr>
          <p:nvPr>
            <p:custDataLst>
              <p:tags r:id="rId7"/>
            </p:custDataLst>
          </p:nvPr>
        </p:nvCxnSpPr>
        <p:spPr>
          <a:xfrm>
            <a:off x="7014390" y="3233876"/>
            <a:ext cx="0" cy="57273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OTLSHAPE_T_5512f4e755fa4c7799b3ea4496217fbf_LeftVerticalConnector2"/>
          <p:cNvCxnSpPr/>
          <p:nvPr>
            <p:custDataLst>
              <p:tags r:id="rId8"/>
            </p:custDataLst>
          </p:nvPr>
        </p:nvCxnSpPr>
        <p:spPr>
          <a:xfrm>
            <a:off x="6163490" y="3438313"/>
            <a:ext cx="0" cy="170518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OTLSHAPE_T_5512f4e755fa4c7799b3ea4496217fbf_LeftVerticalConnector1"/>
          <p:cNvCxnSpPr/>
          <p:nvPr>
            <p:custDataLst>
              <p:tags r:id="rId9"/>
            </p:custDataLst>
          </p:nvPr>
        </p:nvCxnSpPr>
        <p:spPr>
          <a:xfrm>
            <a:off x="6163490" y="3156364"/>
            <a:ext cx="0" cy="281949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OTLSHAPE_T_7bb261cee3114bd38bd277476d1a2a12_RightVerticalConnector3"/>
          <p:cNvCxnSpPr/>
          <p:nvPr>
            <p:custDataLst>
              <p:tags r:id="rId10"/>
            </p:custDataLst>
          </p:nvPr>
        </p:nvCxnSpPr>
        <p:spPr>
          <a:xfrm>
            <a:off x="6489841" y="3409423"/>
            <a:ext cx="1" cy="1734077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OTLSHAPE_T_7bb261cee3114bd38bd277476d1a2a12_RightVerticalConnector2"/>
          <p:cNvCxnSpPr/>
          <p:nvPr>
            <p:custDataLst>
              <p:tags r:id="rId11"/>
            </p:custDataLst>
          </p:nvPr>
        </p:nvCxnSpPr>
        <p:spPr>
          <a:xfrm>
            <a:off x="6489841" y="2798064"/>
            <a:ext cx="0" cy="640249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OTLSHAPE_T_7bb261cee3114bd38bd277476d1a2a12_RightVerticalConnector1"/>
          <p:cNvCxnSpPr/>
          <p:nvPr>
            <p:custDataLst>
              <p:tags r:id="rId12"/>
            </p:custDataLst>
          </p:nvPr>
        </p:nvCxnSpPr>
        <p:spPr>
          <a:xfrm>
            <a:off x="6489841" y="2632964"/>
            <a:ext cx="0" cy="1651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OTLSHAPE_T_756b123b88164a70ae6fe1576bea1332_RightVerticalConnector5"/>
          <p:cNvCxnSpPr/>
          <p:nvPr>
            <p:custDataLst>
              <p:tags r:id="rId13"/>
            </p:custDataLst>
          </p:nvPr>
        </p:nvCxnSpPr>
        <p:spPr>
          <a:xfrm>
            <a:off x="5551583" y="3335476"/>
            <a:ext cx="0" cy="1808024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OTLSHAPE_T_756b123b88164a70ae6fe1576bea1332_RightVerticalConnector3"/>
          <p:cNvCxnSpPr/>
          <p:nvPr>
            <p:custDataLst>
              <p:tags r:id="rId14"/>
            </p:custDataLst>
          </p:nvPr>
        </p:nvCxnSpPr>
        <p:spPr>
          <a:xfrm>
            <a:off x="5551583" y="3064764"/>
            <a:ext cx="0" cy="916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OTLSHAPE_T_756b123b88164a70ae6fe1576bea1332_RightVerticalConnector2"/>
          <p:cNvCxnSpPr/>
          <p:nvPr>
            <p:custDataLst>
              <p:tags r:id="rId15"/>
            </p:custDataLst>
          </p:nvPr>
        </p:nvCxnSpPr>
        <p:spPr>
          <a:xfrm>
            <a:off x="5551583" y="2734564"/>
            <a:ext cx="0" cy="122122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OTLSHAPE_T_756b123b88164a70ae6fe1576bea1332_RightVerticalConnector1"/>
          <p:cNvCxnSpPr/>
          <p:nvPr>
            <p:custDataLst>
              <p:tags r:id="rId16"/>
            </p:custDataLst>
          </p:nvPr>
        </p:nvCxnSpPr>
        <p:spPr>
          <a:xfrm>
            <a:off x="5551583" y="2366264"/>
            <a:ext cx="0" cy="1651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OTLSHAPE_T_db7585ad2c424806a1713aa33a8a3e4f_RightVerticalConnector2"/>
          <p:cNvCxnSpPr/>
          <p:nvPr>
            <p:custDataLst>
              <p:tags r:id="rId17"/>
            </p:custDataLst>
          </p:nvPr>
        </p:nvCxnSpPr>
        <p:spPr>
          <a:xfrm>
            <a:off x="2387407" y="2467864"/>
            <a:ext cx="0" cy="267563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OTLSHAPE_T_db7585ad2c424806a1713aa33a8a3e4f_RightVerticalConnector1"/>
          <p:cNvCxnSpPr/>
          <p:nvPr>
            <p:custDataLst>
              <p:tags r:id="rId18"/>
            </p:custDataLst>
          </p:nvPr>
        </p:nvCxnSpPr>
        <p:spPr>
          <a:xfrm>
            <a:off x="2387407" y="2099564"/>
            <a:ext cx="0" cy="1651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OTLSHAPE_T_db7585ad2c424806a1713aa33a8a3e4f_LeftVerticalConnector1"/>
          <p:cNvCxnSpPr/>
          <p:nvPr>
            <p:custDataLst>
              <p:tags r:id="rId19"/>
            </p:custDataLst>
          </p:nvPr>
        </p:nvCxnSpPr>
        <p:spPr>
          <a:xfrm>
            <a:off x="525617" y="2099564"/>
            <a:ext cx="0" cy="3043936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OTLSHAPE_M_9e77e2e2a93a44aeb4bdc2fe5318fa61_Connector1"/>
          <p:cNvCxnSpPr/>
          <p:nvPr>
            <p:custDataLst>
              <p:tags r:id="rId20"/>
            </p:custDataLst>
          </p:nvPr>
        </p:nvCxnSpPr>
        <p:spPr>
          <a:xfrm>
            <a:off x="7097900" y="4694978"/>
            <a:ext cx="0" cy="448522"/>
          </a:xfrm>
          <a:prstGeom prst="line">
            <a:avLst/>
          </a:prstGeom>
          <a:ln w="9525" cap="flat" cmpd="sng" algn="ctr">
            <a:solidFill>
              <a:schemeClr val="dk2">
                <a:alpha val="4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OTLSHAPE_M_cf89da12407648929f8730288996b928_Connector1"/>
          <p:cNvCxnSpPr/>
          <p:nvPr>
            <p:custDataLst>
              <p:tags r:id="rId21"/>
            </p:custDataLst>
          </p:nvPr>
        </p:nvCxnSpPr>
        <p:spPr>
          <a:xfrm>
            <a:off x="542166" y="4694978"/>
            <a:ext cx="0" cy="448522"/>
          </a:xfrm>
          <a:prstGeom prst="line">
            <a:avLst/>
          </a:prstGeom>
          <a:ln w="9525" cap="flat" cmpd="sng" algn="ctr">
            <a:solidFill>
              <a:srgbClr val="0072BC">
                <a:alpha val="4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TLSHAPE_TB_00000000000000000000000000000000_ElapsedTimeExtension"/>
          <p:cNvSpPr/>
          <p:nvPr>
            <p:custDataLst>
              <p:tags r:id="rId22"/>
            </p:custDataLst>
          </p:nvPr>
        </p:nvSpPr>
        <p:spPr>
          <a:xfrm>
            <a:off x="209465" y="1727200"/>
            <a:ext cx="266700" cy="3416300"/>
          </a:xfrm>
          <a:prstGeom prst="rect">
            <a:avLst/>
          </a:prstGeom>
          <a:gradFill flip="none" rotWithShape="1">
            <a:gsLst>
              <a:gs pos="100000">
                <a:srgbClr val="FFC000">
                  <a:alpha val="30196"/>
                </a:srgbClr>
              </a:gs>
              <a:gs pos="0">
                <a:srgbClr val="FFC000"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Slide Number Placeholder 2"/>
          <p:cNvSpPr txBox="1">
            <a:spLocks/>
          </p:cNvSpPr>
          <p:nvPr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28" name="OTLSHAPE_TB_00000000000000000000000000000000_ScaleContainer"/>
          <p:cNvSpPr/>
          <p:nvPr>
            <p:custDataLst>
              <p:tags r:id="rId23"/>
            </p:custDataLst>
          </p:nvPr>
        </p:nvSpPr>
        <p:spPr>
          <a:xfrm>
            <a:off x="209465" y="5143500"/>
            <a:ext cx="3734003" cy="381000"/>
          </a:xfrm>
          <a:prstGeom prst="rect">
            <a:avLst/>
          </a:prstGeom>
          <a:gradFill flip="none" rotWithShape="1">
            <a:gsLst>
              <a:gs pos="0">
                <a:srgbClr val="B2B2B2"/>
              </a:gs>
              <a:gs pos="100000">
                <a:srgbClr val="B2B2B2"/>
              </a:gs>
              <a:gs pos="50000">
                <a:srgbClr val="F2F2F2"/>
              </a:gs>
              <a:gs pos="100000">
                <a:srgbClr val="FFFFF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TLSHAPE_TB_00000000000000000000000000000000_ElapsedTime"/>
          <p:cNvSpPr/>
          <p:nvPr>
            <p:custDataLst>
              <p:tags r:id="rId24"/>
            </p:custDataLst>
          </p:nvPr>
        </p:nvSpPr>
        <p:spPr>
          <a:xfrm>
            <a:off x="209465" y="5143500"/>
            <a:ext cx="266700" cy="381000"/>
          </a:xfrm>
          <a:prstGeom prst="rect">
            <a:avLst/>
          </a:prstGeom>
          <a:solidFill>
            <a:schemeClr val="accent4">
              <a:alpha val="30196"/>
            </a:scheme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0"/>
            </a:lightRig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TLSHAPE_TB_00000000000000000000000000000000_TodayMarkerShape"/>
          <p:cNvSpPr/>
          <p:nvPr>
            <p:custDataLst>
              <p:tags r:id="rId25"/>
            </p:custDataLst>
          </p:nvPr>
        </p:nvSpPr>
        <p:spPr>
          <a:xfrm>
            <a:off x="416605" y="5524500"/>
            <a:ext cx="114300" cy="127000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TLSHAPE_TB_00000000000000000000000000000000_TodayMarkerText"/>
          <p:cNvSpPr txBox="1"/>
          <p:nvPr>
            <p:custDataLst>
              <p:tags r:id="rId26"/>
            </p:custDataLst>
          </p:nvPr>
        </p:nvSpPr>
        <p:spPr>
          <a:xfrm>
            <a:off x="290905" y="5651500"/>
            <a:ext cx="368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GB" sz="1200" spc="-12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en-GB" sz="1200" spc="-1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OTLSHAPE_TB_00000000000000000000000000000000_TimescaleInterval1"/>
          <p:cNvSpPr txBox="1"/>
          <p:nvPr>
            <p:custDataLst>
              <p:tags r:id="rId27"/>
            </p:custDataLst>
          </p:nvPr>
        </p:nvSpPr>
        <p:spPr>
          <a:xfrm>
            <a:off x="272965" y="5240972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smtClean="0">
                <a:solidFill>
                  <a:schemeClr val="dk1"/>
                </a:solidFill>
                <a:latin typeface="Calibri" panose="020F0502020204030204" pitchFamily="34" charset="0"/>
              </a:rPr>
              <a:t>2016</a:t>
            </a:r>
            <a:endParaRPr lang="en-GB" sz="1200" spc="-2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OTLSHAPE_TB_00000000000000000000000000000000_TimescaleInterval2"/>
          <p:cNvSpPr txBox="1"/>
          <p:nvPr>
            <p:custDataLst>
              <p:tags r:id="rId28"/>
            </p:custDataLst>
          </p:nvPr>
        </p:nvSpPr>
        <p:spPr>
          <a:xfrm>
            <a:off x="4005599" y="5240972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dirty="0" smtClean="0">
                <a:solidFill>
                  <a:schemeClr val="dk1"/>
                </a:solidFill>
                <a:latin typeface="Calibri" panose="020F0502020204030204" pitchFamily="34" charset="0"/>
              </a:rPr>
              <a:t>2017</a:t>
            </a:r>
            <a:endParaRPr lang="en-GB" sz="1200" spc="-2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OTLSHAPE_M_cf89da12407648929f8730288996b928_Title"/>
          <p:cNvSpPr txBox="1"/>
          <p:nvPr>
            <p:custDataLst>
              <p:tags r:id="rId29"/>
            </p:custDataLst>
          </p:nvPr>
        </p:nvSpPr>
        <p:spPr>
          <a:xfrm>
            <a:off x="764416" y="4686617"/>
            <a:ext cx="495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6" dirty="0" smtClean="0">
                <a:solidFill>
                  <a:schemeClr val="dk1"/>
                </a:solidFill>
                <a:latin typeface="Calibri" panose="020F0502020204030204" pitchFamily="34" charset="0"/>
              </a:rPr>
              <a:t>Decision</a:t>
            </a:r>
            <a:endParaRPr lang="en-GB" sz="1100" b="1" spc="-6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TLSHAPE_M_cf89da12407648929f8730288996b928_Shape"/>
          <p:cNvSpPr/>
          <p:nvPr>
            <p:custDataLst>
              <p:tags r:id="rId30"/>
            </p:custDataLst>
          </p:nvPr>
        </p:nvSpPr>
        <p:spPr>
          <a:xfrm rot="16200000">
            <a:off x="567566" y="4694978"/>
            <a:ext cx="165100" cy="165100"/>
          </a:xfrm>
          <a:prstGeom prst="flowChartMerge">
            <a:avLst/>
          </a:prstGeom>
          <a:solidFill>
            <a:srgbClr val="0072BC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TLSHAPE_M_36ed9eaaa9004159b7ae8ef1896c6b19_Title"/>
          <p:cNvSpPr txBox="1"/>
          <p:nvPr>
            <p:custDataLst>
              <p:tags r:id="rId31"/>
            </p:custDataLst>
          </p:nvPr>
        </p:nvSpPr>
        <p:spPr>
          <a:xfrm>
            <a:off x="6608950" y="2272262"/>
            <a:ext cx="596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12" dirty="0" smtClean="0">
                <a:solidFill>
                  <a:schemeClr val="dk1"/>
                </a:solidFill>
                <a:latin typeface="Calibri" panose="020F0502020204030204" pitchFamily="34" charset="0"/>
              </a:rPr>
              <a:t>Validation</a:t>
            </a:r>
            <a:endParaRPr lang="en-GB" sz="1100" b="1" spc="-12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OTLSHAPE_M_36ed9eaaa9004159b7ae8ef1896c6b19_Shape"/>
          <p:cNvSpPr/>
          <p:nvPr>
            <p:custDataLst>
              <p:tags r:id="rId32"/>
            </p:custDataLst>
          </p:nvPr>
        </p:nvSpPr>
        <p:spPr>
          <a:xfrm>
            <a:off x="6407291" y="2268411"/>
            <a:ext cx="165100" cy="165100"/>
          </a:xfrm>
          <a:prstGeom prst="flowChartMerg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TLSHAPE_M_9e77e2e2a93a44aeb4bdc2fe5318fa61_Title"/>
          <p:cNvSpPr txBox="1"/>
          <p:nvPr>
            <p:custDataLst>
              <p:tags r:id="rId33"/>
            </p:custDataLst>
          </p:nvPr>
        </p:nvSpPr>
        <p:spPr>
          <a:xfrm>
            <a:off x="7320150" y="4676944"/>
            <a:ext cx="762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Procurement</a:t>
            </a:r>
            <a:endParaRPr lang="en-GB" sz="1100" b="1" spc="-8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9" name="OTLSHAPE_M_9e77e2e2a93a44aeb4bdc2fe5318fa61_Shape"/>
          <p:cNvSpPr/>
          <p:nvPr>
            <p:custDataLst>
              <p:tags r:id="rId34"/>
            </p:custDataLst>
          </p:nvPr>
        </p:nvSpPr>
        <p:spPr>
          <a:xfrm rot="16200000">
            <a:off x="7123300" y="4694978"/>
            <a:ext cx="165100" cy="165100"/>
          </a:xfrm>
          <a:prstGeom prst="flowChartMerge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TLSHAPE_T_db7585ad2c424806a1713aa33a8a3e4f_Shape"/>
          <p:cNvSpPr/>
          <p:nvPr>
            <p:custDataLst>
              <p:tags r:id="rId35"/>
            </p:custDataLst>
          </p:nvPr>
        </p:nvSpPr>
        <p:spPr>
          <a:xfrm>
            <a:off x="525617" y="1997964"/>
            <a:ext cx="1879200" cy="203200"/>
          </a:xfrm>
          <a:prstGeom prst="round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TLSHAPE_T_db7585ad2c424806a1713aa33a8a3e4f_Title"/>
          <p:cNvSpPr txBox="1"/>
          <p:nvPr>
            <p:custDataLst>
              <p:tags r:id="rId36"/>
            </p:custDataLst>
          </p:nvPr>
        </p:nvSpPr>
        <p:spPr>
          <a:xfrm>
            <a:off x="983777" y="2014305"/>
            <a:ext cx="939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6" dirty="0" smtClean="0">
                <a:solidFill>
                  <a:schemeClr val="dk1"/>
                </a:solidFill>
                <a:latin typeface="Calibri" panose="020F0502020204030204" pitchFamily="34" charset="0"/>
              </a:rPr>
              <a:t>Feasibility study</a:t>
            </a:r>
            <a:endParaRPr lang="en-GB" sz="1100" b="1" spc="-6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OTLSHAPE_T_db7585ad2c424806a1713aa33a8a3e4f_JoinedDate"/>
          <p:cNvSpPr txBox="1"/>
          <p:nvPr>
            <p:custDataLst>
              <p:tags r:id="rId37"/>
            </p:custDataLst>
          </p:nvPr>
        </p:nvSpPr>
        <p:spPr>
          <a:xfrm>
            <a:off x="2467648" y="2022620"/>
            <a:ext cx="10668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6 Months</a:t>
            </a:r>
            <a:endParaRPr lang="en-GB" sz="1000" spc="-6" dirty="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OTLSHAPE_T_756b123b88164a70ae6fe1576bea1332_Shape"/>
          <p:cNvSpPr/>
          <p:nvPr>
            <p:custDataLst>
              <p:tags r:id="rId38"/>
            </p:custDataLst>
          </p:nvPr>
        </p:nvSpPr>
        <p:spPr>
          <a:xfrm>
            <a:off x="2387407" y="2264664"/>
            <a:ext cx="3157200" cy="203200"/>
          </a:xfrm>
          <a:prstGeom prst="roundRect">
            <a:avLst/>
          </a:prstGeom>
          <a:solidFill>
            <a:srgbClr val="2AA82A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TLSHAPE_T_756b123b88164a70ae6fe1576bea1332_JoinedDate"/>
          <p:cNvSpPr txBox="1"/>
          <p:nvPr>
            <p:custDataLst>
              <p:tags r:id="rId39"/>
            </p:custDataLst>
          </p:nvPr>
        </p:nvSpPr>
        <p:spPr>
          <a:xfrm>
            <a:off x="5633357" y="2303208"/>
            <a:ext cx="1130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10 Months</a:t>
            </a:r>
            <a:endParaRPr lang="en-GB" sz="1000" spc="-6" dirty="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OTLSHAPE_T_756b123b88164a70ae6fe1576bea1332_Title"/>
          <p:cNvSpPr txBox="1"/>
          <p:nvPr>
            <p:custDataLst>
              <p:tags r:id="rId40"/>
            </p:custDataLst>
          </p:nvPr>
        </p:nvSpPr>
        <p:spPr>
          <a:xfrm>
            <a:off x="2386131" y="2288956"/>
            <a:ext cx="3157199" cy="169277"/>
          </a:xfrm>
          <a:prstGeom prst="rect">
            <a:avLst/>
          </a:prstGeom>
          <a:solidFill>
            <a:srgbClr val="2AA82A"/>
          </a:solidFill>
          <a:ln>
            <a:solidFill>
              <a:srgbClr val="2AA82A"/>
            </a:solidFill>
          </a:ln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8" dirty="0" smtClean="0">
                <a:solidFill>
                  <a:schemeClr val="dk1"/>
                </a:solidFill>
                <a:latin typeface="Calibri" panose="020F0502020204030204" pitchFamily="34" charset="0"/>
              </a:rPr>
              <a:t>Price inquiry and Prototype cable production</a:t>
            </a:r>
            <a:endParaRPr lang="en-GB" sz="1100" b="1" spc="-8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OTLSHAPE_T_7bb261cee3114bd38bd277476d1a2a12_Shape"/>
          <p:cNvSpPr/>
          <p:nvPr>
            <p:custDataLst>
              <p:tags r:id="rId41"/>
            </p:custDataLst>
          </p:nvPr>
        </p:nvSpPr>
        <p:spPr>
          <a:xfrm>
            <a:off x="5541384" y="2531364"/>
            <a:ext cx="952500" cy="203200"/>
          </a:xfrm>
          <a:prstGeom prst="round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TLSHAPE_T_7bb261cee3114bd38bd277476d1a2a12_JoinedDate"/>
          <p:cNvSpPr txBox="1"/>
          <p:nvPr>
            <p:custDataLst>
              <p:tags r:id="rId42"/>
            </p:custDataLst>
          </p:nvPr>
        </p:nvSpPr>
        <p:spPr>
          <a:xfrm>
            <a:off x="6540641" y="2555452"/>
            <a:ext cx="1130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3 Months</a:t>
            </a:r>
            <a:endParaRPr lang="en-GB" sz="1000" spc="-6" dirty="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OTLSHAPE_T_7bb261cee3114bd38bd277476d1a2a12_Title"/>
          <p:cNvSpPr txBox="1"/>
          <p:nvPr>
            <p:custDataLst>
              <p:tags r:id="rId43"/>
            </p:custDataLst>
          </p:nvPr>
        </p:nvSpPr>
        <p:spPr>
          <a:xfrm>
            <a:off x="5872759" y="2547705"/>
            <a:ext cx="292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24" smtClean="0">
                <a:solidFill>
                  <a:schemeClr val="dk1"/>
                </a:solidFill>
                <a:latin typeface="Calibri" panose="020F0502020204030204" pitchFamily="34" charset="0"/>
              </a:rPr>
              <a:t>Tests</a:t>
            </a:r>
            <a:endParaRPr lang="en-GB" sz="1100" b="1" spc="-2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OTLSHAPE_T_5512f4e755fa4c7799b3ea4496217fbf_Shape"/>
          <p:cNvSpPr/>
          <p:nvPr>
            <p:custDataLst>
              <p:tags r:id="rId44"/>
            </p:custDataLst>
          </p:nvPr>
        </p:nvSpPr>
        <p:spPr>
          <a:xfrm>
            <a:off x="6163490" y="3132276"/>
            <a:ext cx="850900" cy="203200"/>
          </a:xfrm>
          <a:prstGeom prst="round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TLSHAPE_T_5512f4e755fa4c7799b3ea4496217fbf_Title"/>
          <p:cNvSpPr txBox="1"/>
          <p:nvPr>
            <p:custDataLst>
              <p:tags r:id="rId45"/>
            </p:custDataLst>
          </p:nvPr>
        </p:nvSpPr>
        <p:spPr>
          <a:xfrm>
            <a:off x="4887606" y="3148617"/>
            <a:ext cx="1231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Procurement </a:t>
            </a:r>
            <a:r>
              <a:rPr lang="en-GB" sz="1100" b="1" spc="-4" dirty="0" smtClean="0">
                <a:solidFill>
                  <a:schemeClr val="dk1"/>
                </a:solidFill>
                <a:latin typeface="Calibri" panose="020F0502020204030204" pitchFamily="34" charset="0"/>
              </a:rPr>
              <a:t>process</a:t>
            </a:r>
            <a:endParaRPr lang="en-GB" sz="11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OTLSHAPE_T_5512f4e755fa4c7799b3ea4496217fbf_JoinedDate"/>
          <p:cNvSpPr txBox="1"/>
          <p:nvPr>
            <p:custDataLst>
              <p:tags r:id="rId46"/>
            </p:custDataLst>
          </p:nvPr>
        </p:nvSpPr>
        <p:spPr>
          <a:xfrm>
            <a:off x="7060762" y="3156364"/>
            <a:ext cx="1130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4 Months</a:t>
            </a:r>
            <a:endParaRPr lang="en-GB" sz="1000" spc="-6" dirty="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OTLSHAPE_T_18c9668d3fe34a69860767fc6585e077_Shape"/>
          <p:cNvSpPr/>
          <p:nvPr>
            <p:custDataLst>
              <p:tags r:id="rId47"/>
            </p:custDataLst>
          </p:nvPr>
        </p:nvSpPr>
        <p:spPr>
          <a:xfrm>
            <a:off x="7081350" y="3452401"/>
            <a:ext cx="1893600" cy="203200"/>
          </a:xfrm>
          <a:prstGeom prst="round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10000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/>
          <a:extLs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TLSHAPE_T_18c9668d3fe34a69860767fc6585e077_Title"/>
          <p:cNvSpPr txBox="1"/>
          <p:nvPr>
            <p:custDataLst>
              <p:tags r:id="rId48"/>
            </p:custDataLst>
          </p:nvPr>
        </p:nvSpPr>
        <p:spPr>
          <a:xfrm>
            <a:off x="7081352" y="3470085"/>
            <a:ext cx="1634408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4" dirty="0" smtClean="0">
                <a:solidFill>
                  <a:schemeClr val="dk1"/>
                </a:solidFill>
                <a:latin typeface="Calibri" panose="020F0502020204030204" pitchFamily="34" charset="0"/>
              </a:rPr>
              <a:t>Series production</a:t>
            </a:r>
            <a:endParaRPr lang="en-GB" sz="11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OTLSHAPE_T_03010239f8464c82bd53775c0d84bc92_Shape"/>
          <p:cNvSpPr/>
          <p:nvPr>
            <p:custDataLst>
              <p:tags r:id="rId49"/>
            </p:custDataLst>
          </p:nvPr>
        </p:nvSpPr>
        <p:spPr>
          <a:xfrm>
            <a:off x="6642242" y="3792601"/>
            <a:ext cx="1562100" cy="203200"/>
          </a:xfrm>
          <a:prstGeom prst="roundRect">
            <a:avLst/>
          </a:prstGeom>
          <a:gradFill>
            <a:gsLst>
              <a:gs pos="22000">
                <a:srgbClr val="ADCDEA"/>
              </a:gs>
              <a:gs pos="0">
                <a:schemeClr val="bg1">
                  <a:alpha val="0"/>
                </a:schemeClr>
              </a:gs>
              <a:gs pos="40000">
                <a:schemeClr val="accent1"/>
              </a:gs>
              <a:gs pos="100000">
                <a:schemeClr val="accent5"/>
              </a:gs>
            </a:gsLst>
            <a:lin ang="10800000" scaled="1"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TLSHAPE_T_03010239f8464c82bd53775c0d84bc92_Title"/>
          <p:cNvSpPr txBox="1"/>
          <p:nvPr>
            <p:custDataLst>
              <p:tags r:id="rId50"/>
            </p:custDataLst>
          </p:nvPr>
        </p:nvSpPr>
        <p:spPr>
          <a:xfrm>
            <a:off x="6813027" y="3816689"/>
            <a:ext cx="1257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Splices developments</a:t>
            </a:r>
            <a:endParaRPr lang="en-GB" sz="11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OTLSHAPE_T_3df8fe36f1cc4a29b0fec7131a212b1b_Shape"/>
          <p:cNvSpPr/>
          <p:nvPr>
            <p:custDataLst>
              <p:tags r:id="rId51"/>
            </p:custDataLst>
          </p:nvPr>
        </p:nvSpPr>
        <p:spPr>
          <a:xfrm>
            <a:off x="6220926" y="2831223"/>
            <a:ext cx="266700" cy="203200"/>
          </a:xfrm>
          <a:prstGeom prst="round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TLSHAPE_T_3df8fe36f1cc4a29b0fec7131a212b1b_Title"/>
          <p:cNvSpPr txBox="1"/>
          <p:nvPr>
            <p:custDataLst>
              <p:tags r:id="rId52"/>
            </p:custDataLst>
          </p:nvPr>
        </p:nvSpPr>
        <p:spPr>
          <a:xfrm>
            <a:off x="4893251" y="2856686"/>
            <a:ext cx="1295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10" dirty="0" smtClean="0">
                <a:solidFill>
                  <a:schemeClr val="dk1"/>
                </a:solidFill>
                <a:latin typeface="Calibri" panose="020F0502020204030204" pitchFamily="34" charset="0"/>
              </a:rPr>
              <a:t>Technical specification</a:t>
            </a:r>
            <a:endParaRPr lang="en-GB" sz="1100" b="1" spc="-1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58" name="OTLSHAPE_T_3df8fe36f1cc4a29b0fec7131a212b1b_JoinedDate"/>
          <p:cNvSpPr txBox="1"/>
          <p:nvPr>
            <p:custDataLst>
              <p:tags r:id="rId53"/>
            </p:custDataLst>
          </p:nvPr>
        </p:nvSpPr>
        <p:spPr>
          <a:xfrm>
            <a:off x="6541616" y="2856686"/>
            <a:ext cx="1130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1 Month</a:t>
            </a:r>
            <a:endParaRPr lang="en-GB" sz="1000" spc="-6" dirty="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cxnSp>
        <p:nvCxnSpPr>
          <p:cNvPr id="59" name="ORPHANEDOTL_583c1ad7-aa1a-4a86-9171-dd642d1ad743_ORIGINAL_NAME_OTLSHAPE_M_8cc1ba62bc92479399f399f1daac8d07_Connector1"/>
          <p:cNvCxnSpPr/>
          <p:nvPr/>
        </p:nvCxnSpPr>
        <p:spPr>
          <a:xfrm>
            <a:off x="528792" y="3147061"/>
            <a:ext cx="0" cy="1996439"/>
          </a:xfrm>
          <a:prstGeom prst="line">
            <a:avLst/>
          </a:prstGeom>
          <a:ln w="9525" cap="flat" cmpd="sng" algn="ctr">
            <a:solidFill>
              <a:schemeClr val="dk2">
                <a:alpha val="34902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itle 1"/>
          <p:cNvSpPr txBox="1">
            <a:spLocks/>
          </p:cNvSpPr>
          <p:nvPr/>
        </p:nvSpPr>
        <p:spPr>
          <a:xfrm>
            <a:off x="161925" y="365126"/>
            <a:ext cx="8883670" cy="5968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Steps for 18kA </a:t>
            </a:r>
            <a:r>
              <a:rPr lang="en-GB" sz="20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Nb-Ti</a:t>
            </a:r>
            <a:r>
              <a:rPr lang="en-GB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2000" b="1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cable development </a:t>
            </a:r>
            <a:r>
              <a:rPr lang="en-GB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 to production</a:t>
            </a:r>
            <a:endParaRPr lang="en-GB" sz="20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OTLSHAPE_TB_00000000000000000000000000000000_ScaleContainer"/>
          <p:cNvSpPr/>
          <p:nvPr>
            <p:custDataLst>
              <p:tags r:id="rId54"/>
            </p:custDataLst>
          </p:nvPr>
        </p:nvSpPr>
        <p:spPr>
          <a:xfrm>
            <a:off x="7660742" y="5143500"/>
            <a:ext cx="3734003" cy="381000"/>
          </a:xfrm>
          <a:prstGeom prst="rect">
            <a:avLst/>
          </a:prstGeom>
          <a:gradFill flip="none" rotWithShape="1">
            <a:gsLst>
              <a:gs pos="0">
                <a:srgbClr val="B2B2B2"/>
              </a:gs>
              <a:gs pos="100000">
                <a:srgbClr val="B2B2B2"/>
              </a:gs>
              <a:gs pos="50000">
                <a:srgbClr val="F2F2F2"/>
              </a:gs>
              <a:gs pos="100000">
                <a:srgbClr val="FFFFF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TLSHAPE_TB_00000000000000000000000000000000_TimescaleInterval2"/>
          <p:cNvSpPr txBox="1"/>
          <p:nvPr>
            <p:custDataLst>
              <p:tags r:id="rId55"/>
            </p:custDataLst>
          </p:nvPr>
        </p:nvSpPr>
        <p:spPr>
          <a:xfrm>
            <a:off x="7729341" y="5240972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 dirty="0" smtClean="0">
                <a:solidFill>
                  <a:schemeClr val="dk1"/>
                </a:solidFill>
                <a:latin typeface="Calibri" panose="020F0502020204030204" pitchFamily="34" charset="0"/>
              </a:rPr>
              <a:t>2018</a:t>
            </a:r>
            <a:endParaRPr lang="en-GB" sz="1200" spc="-2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3" name="OTLSHAPE_T_03010239f8464c82bd53775c0d84bc92_Shape"/>
          <p:cNvSpPr/>
          <p:nvPr>
            <p:custDataLst>
              <p:tags r:id="rId56"/>
            </p:custDataLst>
          </p:nvPr>
        </p:nvSpPr>
        <p:spPr>
          <a:xfrm>
            <a:off x="7081351" y="4106925"/>
            <a:ext cx="1964243" cy="219751"/>
          </a:xfrm>
          <a:prstGeom prst="roundRect">
            <a:avLst/>
          </a:prstGeom>
          <a:gradFill>
            <a:gsLst>
              <a:gs pos="35000">
                <a:srgbClr val="FF8E8E"/>
              </a:gs>
              <a:gs pos="0">
                <a:schemeClr val="bg1"/>
              </a:gs>
              <a:gs pos="50000">
                <a:srgbClr val="FF1D1D"/>
              </a:gs>
              <a:gs pos="100000">
                <a:srgbClr val="C00000"/>
              </a:gs>
            </a:gsLst>
            <a:lin ang="10800000" scaled="1"/>
          </a:gra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TLSHAPE_T_03010239f8464c82bd53775c0d84bc92_Title"/>
          <p:cNvSpPr txBox="1"/>
          <p:nvPr>
            <p:custDataLst>
              <p:tags r:id="rId57"/>
            </p:custDataLst>
          </p:nvPr>
        </p:nvSpPr>
        <p:spPr>
          <a:xfrm>
            <a:off x="7231721" y="4122800"/>
            <a:ext cx="1439720" cy="17189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100" b="1" spc="-4" dirty="0" smtClean="0">
                <a:solidFill>
                  <a:schemeClr val="dk1"/>
                </a:solidFill>
                <a:latin typeface="Calibri" panose="020F0502020204030204" pitchFamily="34" charset="0"/>
              </a:rPr>
              <a:t>QA Splices</a:t>
            </a:r>
            <a:endParaRPr lang="en-GB" sz="1100" b="1" spc="-4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910859" y="5769811"/>
            <a:ext cx="3198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accent5"/>
                </a:solidFill>
              </a:rPr>
              <a:t>According to discussions with A. </a:t>
            </a:r>
            <a:r>
              <a:rPr lang="en-GB" sz="1400" i="1" dirty="0" err="1" smtClean="0">
                <a:solidFill>
                  <a:schemeClr val="accent5"/>
                </a:solidFill>
              </a:rPr>
              <a:t>Ballarino</a:t>
            </a:r>
            <a:endParaRPr lang="en-GB" sz="1400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17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Plugs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30975"/>
          <a:stretch/>
        </p:blipFill>
        <p:spPr>
          <a:xfrm>
            <a:off x="6557615" y="1553590"/>
            <a:ext cx="2406873" cy="29354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1768" t="14091" r="26082" b="9050"/>
          <a:stretch/>
        </p:blipFill>
        <p:spPr>
          <a:xfrm>
            <a:off x="5124862" y="4771881"/>
            <a:ext cx="1419019" cy="13016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62802" t="13230" r="12983" b="9281"/>
          <a:stretch/>
        </p:blipFill>
        <p:spPr>
          <a:xfrm>
            <a:off x="5124862" y="2561702"/>
            <a:ext cx="1440000" cy="1440000"/>
          </a:xfrm>
          <a:prstGeom prst="ellipse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56176" y="1052736"/>
            <a:ext cx="1800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6kA cable plugs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270594" y="1422068"/>
            <a:ext cx="1686140" cy="0"/>
          </a:xfrm>
          <a:prstGeom prst="line">
            <a:avLst/>
          </a:prstGeom>
          <a:noFill/>
          <a:ln w="12700">
            <a:solidFill>
              <a:srgbClr val="74B349"/>
            </a:solidFill>
          </a:ln>
          <a:effectLst>
            <a:glow rad="635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2" name="TextBox 11"/>
          <p:cNvSpPr txBox="1"/>
          <p:nvPr/>
        </p:nvSpPr>
        <p:spPr>
          <a:xfrm>
            <a:off x="1004721" y="1052736"/>
            <a:ext cx="192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13kA cable plugs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4906" t="24801" r="1771" b="24170"/>
          <a:stretch/>
        </p:blipFill>
        <p:spPr>
          <a:xfrm>
            <a:off x="8284" y="2408564"/>
            <a:ext cx="4681072" cy="15931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694282"/>
            <a:ext cx="1874520" cy="154686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932040" y="1196752"/>
            <a:ext cx="0" cy="5519598"/>
          </a:xfrm>
          <a:prstGeom prst="line">
            <a:avLst/>
          </a:prstGeom>
          <a:ln w="95250" cmpd="dbl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154088" y="1379240"/>
            <a:ext cx="1686140" cy="0"/>
          </a:xfrm>
          <a:prstGeom prst="line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  <a:effectLst>
            <a:glow rad="508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54088" y="1510705"/>
            <a:ext cx="1686140" cy="0"/>
          </a:xfrm>
          <a:prstGeom prst="line">
            <a:avLst/>
          </a:prstGeom>
          <a:noFill/>
          <a:ln w="12700">
            <a:solidFill>
              <a:schemeClr val="accent4"/>
            </a:solidFill>
          </a:ln>
          <a:effectLst>
            <a:glow rad="63500">
              <a:schemeClr val="accent4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161708" y="1628800"/>
            <a:ext cx="1686140" cy="0"/>
          </a:xfrm>
          <a:prstGeom prst="line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/>
          <a:srcRect b="10067"/>
          <a:stretch/>
        </p:blipFill>
        <p:spPr>
          <a:xfrm>
            <a:off x="2063263" y="4749641"/>
            <a:ext cx="2713977" cy="1487671"/>
          </a:xfrm>
          <a:prstGeom prst="rect">
            <a:avLst/>
          </a:prstGeom>
        </p:spPr>
      </p:pic>
      <p:sp>
        <p:nvSpPr>
          <p:cNvPr id="24" name="Rounded Rectangle 23"/>
          <p:cNvSpPr/>
          <p:nvPr/>
        </p:nvSpPr>
        <p:spPr>
          <a:xfrm>
            <a:off x="323528" y="3212975"/>
            <a:ext cx="349200" cy="180000"/>
          </a:xfrm>
          <a:prstGeom prst="roundRect">
            <a:avLst/>
          </a:prstGeom>
          <a:noFill/>
          <a:ln w="12700">
            <a:solidFill>
              <a:schemeClr val="accent4"/>
            </a:solidFill>
          </a:ln>
          <a:effectLst>
            <a:glow rad="63500">
              <a:schemeClr val="accent4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760995" y="3212975"/>
            <a:ext cx="349200" cy="180000"/>
          </a:xfrm>
          <a:prstGeom prst="roundRect">
            <a:avLst/>
          </a:prstGeom>
          <a:noFill/>
          <a:ln w="12700">
            <a:solidFill>
              <a:schemeClr val="accent4"/>
            </a:solidFill>
          </a:ln>
          <a:effectLst>
            <a:glow rad="63500">
              <a:schemeClr val="accent4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42000" y="3096000"/>
            <a:ext cx="46800" cy="36000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18971" y="3096000"/>
            <a:ext cx="46800" cy="36000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07713" y="3096000"/>
            <a:ext cx="46800" cy="36000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84684" y="3096000"/>
            <a:ext cx="46800" cy="36000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62513" y="3096000"/>
            <a:ext cx="46800" cy="36000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739484" y="3096000"/>
            <a:ext cx="46800" cy="36000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816939" y="3096000"/>
            <a:ext cx="46800" cy="36000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893910" y="3096000"/>
            <a:ext cx="46800" cy="36000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976414" y="3094275"/>
            <a:ext cx="46800" cy="36000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053385" y="3094275"/>
            <a:ext cx="46800" cy="36000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/>
          <p:cNvCxnSpPr/>
          <p:nvPr/>
        </p:nvCxnSpPr>
        <p:spPr>
          <a:xfrm>
            <a:off x="2699792" y="3392975"/>
            <a:ext cx="1989564" cy="0"/>
          </a:xfrm>
          <a:prstGeom prst="line">
            <a:avLst/>
          </a:prstGeom>
          <a:noFill/>
          <a:ln w="12700">
            <a:solidFill>
              <a:schemeClr val="accent4"/>
            </a:solidFill>
          </a:ln>
          <a:effectLst>
            <a:glow rad="63500">
              <a:schemeClr val="accent4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8" name="Straight Connector 37"/>
          <p:cNvCxnSpPr>
            <a:endCxn id="13" idx="3"/>
          </p:cNvCxnSpPr>
          <p:nvPr/>
        </p:nvCxnSpPr>
        <p:spPr>
          <a:xfrm flipV="1">
            <a:off x="2699792" y="3205133"/>
            <a:ext cx="1989564" cy="7842"/>
          </a:xfrm>
          <a:prstGeom prst="line">
            <a:avLst/>
          </a:prstGeom>
          <a:noFill/>
          <a:ln w="12700">
            <a:solidFill>
              <a:schemeClr val="accent4"/>
            </a:solidFill>
          </a:ln>
          <a:effectLst>
            <a:glow rad="63500">
              <a:schemeClr val="accent4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840228" y="3092395"/>
            <a:ext cx="1686140" cy="0"/>
          </a:xfrm>
          <a:prstGeom prst="line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840228" y="3132000"/>
            <a:ext cx="1686140" cy="0"/>
          </a:xfrm>
          <a:prstGeom prst="line">
            <a:avLst/>
          </a:prstGeom>
          <a:noFill/>
          <a:ln w="127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2" name="Oval 41"/>
          <p:cNvSpPr/>
          <p:nvPr/>
        </p:nvSpPr>
        <p:spPr>
          <a:xfrm>
            <a:off x="5724127" y="3186000"/>
            <a:ext cx="108000" cy="108000"/>
          </a:xfrm>
          <a:prstGeom prst="ellips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5887975" y="3200648"/>
            <a:ext cx="108000" cy="108000"/>
          </a:xfrm>
          <a:prstGeom prst="ellips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5793234" y="3318935"/>
            <a:ext cx="108000" cy="108000"/>
          </a:xfrm>
          <a:prstGeom prst="ellips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>
            <a:off x="7308304" y="3186000"/>
            <a:ext cx="547430" cy="0"/>
          </a:xfrm>
          <a:prstGeom prst="lin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308304" y="3256917"/>
            <a:ext cx="547430" cy="0"/>
          </a:xfrm>
          <a:prstGeom prst="lin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308304" y="3316441"/>
            <a:ext cx="547430" cy="0"/>
          </a:xfrm>
          <a:prstGeom prst="lin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308304" y="3387358"/>
            <a:ext cx="547430" cy="0"/>
          </a:xfrm>
          <a:prstGeom prst="lin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388424" y="3183506"/>
            <a:ext cx="547430" cy="0"/>
          </a:xfrm>
          <a:prstGeom prst="lin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388424" y="3254423"/>
            <a:ext cx="547430" cy="0"/>
          </a:xfrm>
          <a:prstGeom prst="lin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388424" y="3313947"/>
            <a:ext cx="547430" cy="0"/>
          </a:xfrm>
          <a:prstGeom prst="lin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8388424" y="3384864"/>
            <a:ext cx="547430" cy="0"/>
          </a:xfrm>
          <a:prstGeom prst="line">
            <a:avLst/>
          </a:prstGeom>
          <a:noFill/>
          <a:ln w="12700">
            <a:solidFill>
              <a:srgbClr val="74B349"/>
            </a:solidFill>
          </a:ln>
          <a:effectLst>
            <a:glow rad="381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55" name="Picture 54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9941" y="4749641"/>
            <a:ext cx="153924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7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Splices 1/2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00" y="1080000"/>
            <a:ext cx="2405455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000" y="1080000"/>
            <a:ext cx="2398187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000" y="1080000"/>
            <a:ext cx="2702719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0000" y="4437312"/>
            <a:ext cx="2702719" cy="180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000" y="3024000"/>
            <a:ext cx="2360121" cy="180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84000" y="3024000"/>
            <a:ext cx="2389091" cy="180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6000" y="4932000"/>
            <a:ext cx="2343807" cy="180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84000" y="4932000"/>
            <a:ext cx="2365559" cy="18000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21985" y="764704"/>
            <a:ext cx="2061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/>
              <a:t>13kA</a:t>
            </a:r>
            <a:r>
              <a:rPr lang="en-GB" sz="1200" dirty="0" smtClean="0"/>
              <a:t> </a:t>
            </a:r>
            <a:r>
              <a:rPr lang="en-GB" sz="1200" dirty="0" err="1" smtClean="0"/>
              <a:t>busbars</a:t>
            </a:r>
            <a:r>
              <a:rPr lang="en-GB" sz="1200" dirty="0" smtClean="0"/>
              <a:t> for RB circuit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395536" y="1052736"/>
            <a:ext cx="2304000" cy="0"/>
          </a:xfrm>
          <a:prstGeom prst="line">
            <a:avLst/>
          </a:prstGeom>
          <a:noFill/>
          <a:ln w="44450">
            <a:solidFill>
              <a:schemeClr val="tx2">
                <a:lumMod val="60000"/>
                <a:lumOff val="40000"/>
              </a:schemeClr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3" name="TextBox 32"/>
          <p:cNvSpPr txBox="1"/>
          <p:nvPr/>
        </p:nvSpPr>
        <p:spPr>
          <a:xfrm>
            <a:off x="723477" y="2564904"/>
            <a:ext cx="1688283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3"/>
                </a:solidFill>
              </a:rPr>
              <a:t>Resistive soldering</a:t>
            </a:r>
            <a:endParaRPr lang="en-GB" sz="1400" dirty="0">
              <a:solidFill>
                <a:schemeClr val="accent3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23476" y="4417367"/>
            <a:ext cx="1686680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Induction soldering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23477" y="6309320"/>
            <a:ext cx="1688283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3"/>
                </a:solidFill>
              </a:rPr>
              <a:t>Resistive soldering</a:t>
            </a:r>
            <a:endParaRPr lang="en-GB" sz="1400" dirty="0">
              <a:solidFill>
                <a:schemeClr val="accent3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49416" y="4411763"/>
            <a:ext cx="1686680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Induction soldering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07904" y="2564904"/>
            <a:ext cx="1686680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Induction soldering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51920" y="6309320"/>
            <a:ext cx="1688283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3"/>
                </a:solidFill>
              </a:rPr>
              <a:t>Resistive soldering</a:t>
            </a:r>
            <a:endParaRPr lang="en-GB" sz="1400" dirty="0">
              <a:solidFill>
                <a:schemeClr val="accent3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3384000" y="1052736"/>
            <a:ext cx="2412000" cy="0"/>
          </a:xfrm>
          <a:prstGeom prst="line">
            <a:avLst/>
          </a:prstGeom>
          <a:noFill/>
          <a:ln w="44450">
            <a:solidFill>
              <a:schemeClr val="accent4"/>
            </a:solidFill>
          </a:ln>
          <a:effectLst>
            <a:glow rad="76200">
              <a:schemeClr val="accent4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54" name="TextBox 53"/>
          <p:cNvSpPr txBox="1"/>
          <p:nvPr/>
        </p:nvSpPr>
        <p:spPr>
          <a:xfrm>
            <a:off x="3244943" y="755555"/>
            <a:ext cx="2643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/>
              <a:t>13kA</a:t>
            </a:r>
            <a:r>
              <a:rPr lang="en-GB" sz="1200" dirty="0" smtClean="0"/>
              <a:t> </a:t>
            </a:r>
            <a:r>
              <a:rPr lang="en-GB" sz="1200" dirty="0" err="1" smtClean="0"/>
              <a:t>busbars</a:t>
            </a:r>
            <a:r>
              <a:rPr lang="en-GB" sz="1200" dirty="0" smtClean="0"/>
              <a:t> for RQD-RQF circuits</a:t>
            </a:r>
          </a:p>
        </p:txBody>
      </p:sp>
      <p:cxnSp>
        <p:nvCxnSpPr>
          <p:cNvPr id="55" name="Straight Connector 54"/>
          <p:cNvCxnSpPr/>
          <p:nvPr/>
        </p:nvCxnSpPr>
        <p:spPr>
          <a:xfrm>
            <a:off x="6336000" y="1080000"/>
            <a:ext cx="2592000" cy="0"/>
          </a:xfrm>
          <a:prstGeom prst="line">
            <a:avLst/>
          </a:prstGeom>
          <a:noFill/>
          <a:ln w="44450">
            <a:solidFill>
              <a:srgbClr val="0070C0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56" name="TextBox 55"/>
          <p:cNvSpPr txBox="1"/>
          <p:nvPr/>
        </p:nvSpPr>
        <p:spPr>
          <a:xfrm>
            <a:off x="6703736" y="663079"/>
            <a:ext cx="1972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/>
              <a:t>5 or 8kA </a:t>
            </a:r>
            <a:r>
              <a:rPr lang="en-GB" sz="1200" dirty="0" err="1" smtClean="0"/>
              <a:t>busbars</a:t>
            </a:r>
            <a:r>
              <a:rPr lang="en-GB" sz="1200" dirty="0" smtClean="0"/>
              <a:t> for RQX</a:t>
            </a:r>
          </a:p>
          <a:p>
            <a:pPr algn="ctr"/>
            <a:r>
              <a:rPr lang="en-GB" sz="1200" dirty="0" smtClean="0"/>
              <a:t> and RTQX circuits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772149" y="2564904"/>
            <a:ext cx="1688283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3"/>
                </a:solidFill>
              </a:rPr>
              <a:t>Resistive soldering</a:t>
            </a:r>
            <a:endParaRPr lang="en-GB" sz="1400" dirty="0">
              <a:solidFill>
                <a:schemeClr val="accent3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44157" y="5830679"/>
            <a:ext cx="1688283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3"/>
                </a:solidFill>
              </a:rPr>
              <a:t>Resistive soldering</a:t>
            </a:r>
            <a:endParaRPr lang="en-GB" sz="1400" dirty="0">
              <a:solidFill>
                <a:schemeClr val="accent3"/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6320738" y="4437112"/>
            <a:ext cx="2628000" cy="0"/>
          </a:xfrm>
          <a:prstGeom prst="line">
            <a:avLst/>
          </a:prstGeom>
          <a:noFill/>
          <a:ln w="44450">
            <a:solidFill>
              <a:srgbClr val="EE8B37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1" name="TextBox 70"/>
          <p:cNvSpPr txBox="1"/>
          <p:nvPr/>
        </p:nvSpPr>
        <p:spPr>
          <a:xfrm>
            <a:off x="6443636" y="4149080"/>
            <a:ext cx="2377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Inner </a:t>
            </a:r>
            <a:r>
              <a:rPr lang="en-GB" sz="1200" smtClean="0"/>
              <a:t>Triplet multipole </a:t>
            </a:r>
            <a:r>
              <a:rPr lang="en-GB" sz="1200" dirty="0" smtClean="0"/>
              <a:t>correctors</a:t>
            </a:r>
          </a:p>
        </p:txBody>
      </p:sp>
    </p:spTree>
    <p:extLst>
      <p:ext uri="{BB962C8B-B14F-4D97-AF65-F5344CB8AC3E}">
        <p14:creationId xmlns:p14="http://schemas.microsoft.com/office/powerpoint/2010/main" val="250287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2128" y="5301207"/>
            <a:ext cx="2376000" cy="9901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Splices 2/2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00" y="1080000"/>
            <a:ext cx="2398187" cy="18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8000" y="1080000"/>
            <a:ext cx="2667273" cy="18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000" y="3024000"/>
            <a:ext cx="2397600" cy="108520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2128" y="1080000"/>
            <a:ext cx="2322000" cy="30960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723477" y="2564904"/>
            <a:ext cx="1688283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3"/>
                </a:solidFill>
              </a:rPr>
              <a:t>Resistive soldering</a:t>
            </a:r>
            <a:endParaRPr lang="en-GB" sz="1400" dirty="0">
              <a:solidFill>
                <a:schemeClr val="accent3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091301" y="3481263"/>
            <a:ext cx="1128771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663202"/>
                </a:solidFill>
              </a:rPr>
              <a:t>US Welding</a:t>
            </a:r>
            <a:endParaRPr lang="en-GB" sz="1400" dirty="0">
              <a:solidFill>
                <a:srgbClr val="66320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06658" y="755555"/>
            <a:ext cx="2520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/>
              <a:t>600A</a:t>
            </a:r>
            <a:r>
              <a:rPr lang="en-GB" sz="1200" dirty="0"/>
              <a:t> </a:t>
            </a:r>
            <a:r>
              <a:rPr lang="en-GB" sz="1200" err="1"/>
              <a:t>busbars</a:t>
            </a:r>
            <a:r>
              <a:rPr lang="en-GB" sz="1200"/>
              <a:t> </a:t>
            </a:r>
            <a:r>
              <a:rPr lang="en-GB" sz="1200" smtClean="0"/>
              <a:t>multipole </a:t>
            </a:r>
            <a:r>
              <a:rPr lang="en-GB" sz="1200" dirty="0"/>
              <a:t>correctors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3477" y="3841303"/>
            <a:ext cx="1688283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3"/>
                </a:solidFill>
              </a:rPr>
              <a:t>Resistive soldering</a:t>
            </a:r>
            <a:endParaRPr lang="en-GB" sz="1400" dirty="0">
              <a:solidFill>
                <a:schemeClr val="accent3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0627" y="591071"/>
            <a:ext cx="2503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6</a:t>
            </a:r>
            <a:r>
              <a:rPr lang="en-GB" sz="1200" b="1" dirty="0" smtClean="0"/>
              <a:t>kA</a:t>
            </a:r>
            <a:r>
              <a:rPr lang="en-GB" sz="1200" dirty="0" smtClean="0"/>
              <a:t> </a:t>
            </a:r>
            <a:r>
              <a:rPr lang="en-GB" sz="1200" dirty="0" err="1" smtClean="0"/>
              <a:t>busbars</a:t>
            </a:r>
            <a:r>
              <a:rPr lang="en-GB" sz="1200" dirty="0" smtClean="0"/>
              <a:t> for RQ4 to 10,</a:t>
            </a:r>
          </a:p>
          <a:p>
            <a:pPr algn="ctr"/>
            <a:r>
              <a:rPr lang="en-GB" sz="1200" dirty="0" smtClean="0"/>
              <a:t>RD2, RD3 and RD4 circuits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370910" y="1052736"/>
            <a:ext cx="2376000" cy="0"/>
          </a:xfrm>
          <a:prstGeom prst="line">
            <a:avLst/>
          </a:prstGeom>
          <a:noFill/>
          <a:ln w="44450">
            <a:solidFill>
              <a:srgbClr val="74B349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19872" y="1080000"/>
            <a:ext cx="2304256" cy="0"/>
          </a:xfrm>
          <a:prstGeom prst="line">
            <a:avLst/>
          </a:prstGeom>
          <a:noFill/>
          <a:ln w="44450">
            <a:solidFill>
              <a:srgbClr val="FFC000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420000" y="5301208"/>
            <a:ext cx="2340000" cy="0"/>
          </a:xfrm>
          <a:prstGeom prst="line">
            <a:avLst/>
          </a:prstGeom>
          <a:noFill/>
          <a:ln w="44450">
            <a:solidFill>
              <a:srgbClr val="EE8B37"/>
            </a:solidFill>
          </a:ln>
          <a:effectLst>
            <a:glow rad="762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0000" y="3852000"/>
            <a:ext cx="2322000" cy="962387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3779912" y="4705399"/>
            <a:ext cx="1688283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3"/>
                </a:solidFill>
              </a:rPr>
              <a:t>Resistive soldering</a:t>
            </a:r>
            <a:endParaRPr lang="en-GB" sz="1400" dirty="0">
              <a:solidFill>
                <a:schemeClr val="accent3"/>
              </a:solidFill>
            </a:endParaRPr>
          </a:p>
        </p:txBody>
      </p:sp>
      <p:pic>
        <p:nvPicPr>
          <p:cNvPr id="39" name="Picture 38" descr="QQS-07-F_Type_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650" y="2776284"/>
            <a:ext cx="1808455" cy="3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228184" y="764704"/>
            <a:ext cx="27606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60</a:t>
            </a:r>
            <a:r>
              <a:rPr lang="en-GB" sz="1200" dirty="0"/>
              <a:t> and </a:t>
            </a:r>
            <a:r>
              <a:rPr lang="en-GB" sz="1200" b="1" dirty="0"/>
              <a:t>120A</a:t>
            </a:r>
            <a:r>
              <a:rPr lang="en-GB" sz="1200" dirty="0"/>
              <a:t> </a:t>
            </a:r>
            <a:r>
              <a:rPr lang="en-GB" sz="1200" dirty="0" err="1"/>
              <a:t>busbars</a:t>
            </a:r>
            <a:r>
              <a:rPr lang="en-GB" sz="1200" dirty="0"/>
              <a:t> for RCB circuits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6228184" y="1080000"/>
            <a:ext cx="2628000" cy="0"/>
          </a:xfrm>
          <a:prstGeom prst="line">
            <a:avLst/>
          </a:prstGeom>
          <a:noFill/>
          <a:ln w="44450">
            <a:solidFill>
              <a:srgbClr val="CC99FF"/>
            </a:solidFill>
          </a:ln>
          <a:effectLst>
            <a:glow rad="76200">
              <a:srgbClr val="CC99FF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2" name="TextBox 41"/>
          <p:cNvSpPr txBox="1"/>
          <p:nvPr/>
        </p:nvSpPr>
        <p:spPr>
          <a:xfrm>
            <a:off x="4091301" y="6237312"/>
            <a:ext cx="1128771" cy="307777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663202"/>
                </a:solidFill>
              </a:rPr>
              <a:t>US Welding</a:t>
            </a:r>
            <a:endParaRPr lang="en-GB" sz="1400" dirty="0">
              <a:solidFill>
                <a:srgbClr val="66320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40639" y="5024209"/>
            <a:ext cx="1734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/>
              <a:t>600A</a:t>
            </a:r>
            <a:r>
              <a:rPr lang="en-GB" sz="1200" dirty="0"/>
              <a:t> </a:t>
            </a:r>
            <a:r>
              <a:rPr lang="en-GB" sz="1200" dirty="0" err="1"/>
              <a:t>busbars</a:t>
            </a:r>
            <a:r>
              <a:rPr lang="en-GB" sz="1200" dirty="0"/>
              <a:t> </a:t>
            </a:r>
            <a:r>
              <a:rPr lang="en-GB" sz="1200" dirty="0" smtClean="0"/>
              <a:t>(N-Line)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8926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858" y="2139455"/>
            <a:ext cx="1791561" cy="228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6788" y="2340178"/>
            <a:ext cx="3002280" cy="1996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GB" dirty="0" smtClean="0"/>
              <a:t>Expansion loops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7092280" y="1173467"/>
            <a:ext cx="648072" cy="248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00472" y="760463"/>
            <a:ext cx="19078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b="1" dirty="0" smtClean="0"/>
              <a:t>13kA</a:t>
            </a:r>
            <a:r>
              <a:rPr lang="en-GB" sz="1100" dirty="0" smtClean="0"/>
              <a:t> </a:t>
            </a:r>
            <a:r>
              <a:rPr lang="en-GB" sz="1100" dirty="0" err="1" smtClean="0"/>
              <a:t>busbars</a:t>
            </a:r>
            <a:r>
              <a:rPr lang="en-GB" sz="1100" dirty="0" smtClean="0"/>
              <a:t> for RB circuit</a:t>
            </a: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2787806" y="1718289"/>
            <a:ext cx="761940" cy="651009"/>
            <a:chOff x="3233831" y="811340"/>
            <a:chExt cx="2010074" cy="171742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/>
            <a:srcRect l="19416" t="34880" r="59520" b="36140"/>
            <a:stretch/>
          </p:blipFill>
          <p:spPr>
            <a:xfrm>
              <a:off x="3410721" y="980728"/>
              <a:ext cx="1807779" cy="154804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058546" y="1031975"/>
              <a:ext cx="1185359" cy="446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smtClean="0"/>
                <a:t>20mm</a:t>
              </a:r>
              <a:endParaRPr lang="en-GB" sz="50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2964892" y="1080279"/>
              <a:ext cx="984447" cy="446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smtClean="0"/>
                <a:t>10mm</a:t>
              </a:r>
              <a:endParaRPr lang="en-GB" sz="5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057555" y="789539"/>
            <a:ext cx="24400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b="1" dirty="0" smtClean="0"/>
              <a:t>13kA</a:t>
            </a:r>
            <a:r>
              <a:rPr lang="en-GB" sz="1100" dirty="0" smtClean="0"/>
              <a:t> </a:t>
            </a:r>
            <a:r>
              <a:rPr lang="en-GB" sz="1100" dirty="0" err="1" smtClean="0"/>
              <a:t>busbars</a:t>
            </a:r>
            <a:r>
              <a:rPr lang="en-GB" sz="1100" dirty="0" smtClean="0"/>
              <a:t> for RQF-RQD circuits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58748" y="760247"/>
            <a:ext cx="18277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b="1" dirty="0" smtClean="0"/>
              <a:t>5 or 8kA </a:t>
            </a:r>
            <a:r>
              <a:rPr lang="en-GB" sz="1100" dirty="0" err="1" smtClean="0"/>
              <a:t>busbars</a:t>
            </a:r>
            <a:r>
              <a:rPr lang="en-GB" sz="1100" dirty="0" smtClean="0"/>
              <a:t> for RQX</a:t>
            </a:r>
          </a:p>
          <a:p>
            <a:pPr algn="ctr"/>
            <a:r>
              <a:rPr lang="en-GB" sz="1100" dirty="0" smtClean="0"/>
              <a:t> and RTQX circuits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09877" y="4572000"/>
            <a:ext cx="25031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6</a:t>
            </a:r>
            <a:r>
              <a:rPr lang="en-GB" sz="1100" b="1" dirty="0" smtClean="0"/>
              <a:t>kA</a:t>
            </a:r>
            <a:r>
              <a:rPr lang="en-GB" sz="1100" dirty="0" smtClean="0"/>
              <a:t> </a:t>
            </a:r>
            <a:r>
              <a:rPr lang="en-GB" sz="1100" dirty="0" err="1" smtClean="0"/>
              <a:t>busbars</a:t>
            </a:r>
            <a:r>
              <a:rPr lang="en-GB" sz="1100" dirty="0" smtClean="0"/>
              <a:t> for RQ4 to 10,</a:t>
            </a:r>
          </a:p>
          <a:p>
            <a:pPr algn="ctr"/>
            <a:r>
              <a:rPr lang="en-GB" sz="1100" dirty="0" smtClean="0"/>
              <a:t>RD2, RD3 and RD4 4 circuits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918367" y="4571545"/>
            <a:ext cx="21339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b="1" dirty="0" smtClean="0"/>
              <a:t>600A</a:t>
            </a:r>
            <a:r>
              <a:rPr lang="en-GB" sz="1100" dirty="0" smtClean="0"/>
              <a:t> </a:t>
            </a:r>
            <a:r>
              <a:rPr lang="en-GB" sz="1100" dirty="0" err="1" smtClean="0"/>
              <a:t>busbars</a:t>
            </a:r>
            <a:r>
              <a:rPr lang="en-GB" sz="1100" dirty="0" smtClean="0"/>
              <a:t> lattice correctors</a:t>
            </a:r>
          </a:p>
          <a:p>
            <a:pPr algn="ctr"/>
            <a:endParaRPr lang="en-GB" sz="1100" dirty="0" smtClean="0"/>
          </a:p>
          <a:p>
            <a:pPr algn="ctr"/>
            <a:endParaRPr lang="en-GB" sz="1100" dirty="0"/>
          </a:p>
          <a:p>
            <a:pPr algn="ctr"/>
            <a:endParaRPr lang="en-GB" sz="1100" dirty="0" smtClean="0"/>
          </a:p>
          <a:p>
            <a:pPr algn="ctr"/>
            <a:endParaRPr lang="en-GB" sz="1100" dirty="0"/>
          </a:p>
          <a:p>
            <a:pPr algn="ctr"/>
            <a:endParaRPr lang="en-GB" sz="900" dirty="0" smtClean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1050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7145218" y="4572000"/>
            <a:ext cx="18044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60</a:t>
            </a:r>
            <a:r>
              <a:rPr lang="en-GB" sz="1100" dirty="0" smtClean="0"/>
              <a:t> and </a:t>
            </a:r>
            <a:r>
              <a:rPr lang="en-GB" sz="1100" b="1" dirty="0" smtClean="0"/>
              <a:t>120A</a:t>
            </a:r>
            <a:r>
              <a:rPr lang="en-GB" sz="1100" dirty="0" smtClean="0"/>
              <a:t> </a:t>
            </a:r>
            <a:r>
              <a:rPr lang="en-GB" sz="1100" dirty="0" err="1" smtClean="0"/>
              <a:t>busbars</a:t>
            </a:r>
            <a:r>
              <a:rPr lang="en-GB" sz="1100" dirty="0" smtClean="0"/>
              <a:t> for RCB circuits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179512" y="4437112"/>
            <a:ext cx="87849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771800" y="921346"/>
            <a:ext cx="0" cy="35157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940152" y="921346"/>
            <a:ext cx="0" cy="35157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oup 65"/>
          <p:cNvGrpSpPr/>
          <p:nvPr/>
        </p:nvGrpSpPr>
        <p:grpSpPr>
          <a:xfrm>
            <a:off x="5912574" y="1451136"/>
            <a:ext cx="967067" cy="609712"/>
            <a:chOff x="5909189" y="1263013"/>
            <a:chExt cx="967067" cy="60971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6"/>
            <a:srcRect l="15595" t="70201" r="68160" b="21968"/>
            <a:stretch/>
          </p:blipFill>
          <p:spPr>
            <a:xfrm>
              <a:off x="6156176" y="1409058"/>
              <a:ext cx="720080" cy="216024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253602" y="1657281"/>
              <a:ext cx="55656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smtClean="0"/>
                <a:t>15.4mm</a:t>
              </a:r>
              <a:endParaRPr lang="en-GB" sz="800" dirty="0"/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5767483" y="1404719"/>
              <a:ext cx="49885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smtClean="0"/>
                <a:t>2.3mm</a:t>
              </a:r>
              <a:endParaRPr lang="en-GB" sz="800" dirty="0"/>
            </a:p>
          </p:txBody>
        </p:sp>
        <p:cxnSp>
          <p:nvCxnSpPr>
            <p:cNvPr id="51" name="Straight Connector 50"/>
            <p:cNvCxnSpPr/>
            <p:nvPr/>
          </p:nvCxnSpPr>
          <p:spPr>
            <a:xfrm flipH="1">
              <a:off x="6084184" y="1450602"/>
              <a:ext cx="14400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6084184" y="1573002"/>
              <a:ext cx="14400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6120000" y="1450602"/>
              <a:ext cx="1" cy="126000"/>
            </a:xfrm>
            <a:prstGeom prst="straightConnector1">
              <a:avLst/>
            </a:prstGeom>
            <a:ln w="3175">
              <a:headEnd type="arrow" w="sm" len="sm"/>
              <a:tailEnd type="arrow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 rot="16200000">
              <a:off x="6453000" y="1351002"/>
              <a:ext cx="144000" cy="630000"/>
              <a:chOff x="6236584" y="2326800"/>
              <a:chExt cx="144000" cy="122500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 flipH="1">
                <a:off x="6236584" y="2326800"/>
                <a:ext cx="1440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H="1">
                <a:off x="6236584" y="2447900"/>
                <a:ext cx="1440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>
                <a:off x="6272399" y="2326800"/>
                <a:ext cx="1" cy="122500"/>
              </a:xfrm>
              <a:prstGeom prst="straightConnector1">
                <a:avLst/>
              </a:prstGeom>
              <a:ln w="3175">
                <a:headEnd type="arrow" w="sm" len="sm"/>
                <a:tailEnd type="arrow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8" name="Straight Connector 57"/>
          <p:cNvCxnSpPr/>
          <p:nvPr/>
        </p:nvCxnSpPr>
        <p:spPr>
          <a:xfrm>
            <a:off x="488478" y="1037462"/>
            <a:ext cx="1779266" cy="0"/>
          </a:xfrm>
          <a:prstGeom prst="line">
            <a:avLst/>
          </a:prstGeom>
          <a:noFill/>
          <a:ln w="25400">
            <a:solidFill>
              <a:schemeClr val="tx2">
                <a:lumMod val="60000"/>
                <a:lumOff val="40000"/>
              </a:schemeClr>
            </a:solidFill>
          </a:ln>
          <a:effectLst>
            <a:glow rad="63500">
              <a:schemeClr val="accent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058237" y="1078163"/>
            <a:ext cx="2528953" cy="0"/>
          </a:xfrm>
          <a:prstGeom prst="line">
            <a:avLst/>
          </a:prstGeom>
          <a:noFill/>
          <a:ln w="25400">
            <a:solidFill>
              <a:schemeClr val="accent4"/>
            </a:solidFill>
          </a:ln>
          <a:effectLst>
            <a:glow rad="63500">
              <a:schemeClr val="accent4">
                <a:lumMod val="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60" name="Straight Connector 59"/>
          <p:cNvCxnSpPr>
            <a:stCxn id="24" idx="1"/>
            <a:endCxn id="24" idx="3"/>
          </p:cNvCxnSpPr>
          <p:nvPr/>
        </p:nvCxnSpPr>
        <p:spPr>
          <a:xfrm>
            <a:off x="6558748" y="975691"/>
            <a:ext cx="1827743" cy="0"/>
          </a:xfrm>
          <a:prstGeom prst="line">
            <a:avLst/>
          </a:prstGeom>
          <a:noFill/>
          <a:ln w="25400">
            <a:solidFill>
              <a:srgbClr val="0070C0"/>
            </a:solidFill>
          </a:ln>
          <a:effectLst>
            <a:glow rad="63500">
              <a:srgbClr val="0070C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179601" y="4788000"/>
            <a:ext cx="1896833" cy="0"/>
          </a:xfrm>
          <a:prstGeom prst="line">
            <a:avLst/>
          </a:prstGeom>
          <a:noFill/>
          <a:ln w="25400">
            <a:solidFill>
              <a:srgbClr val="74B349"/>
            </a:solidFill>
          </a:ln>
          <a:effectLst>
            <a:glow rad="635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843808" y="4790615"/>
            <a:ext cx="2139693" cy="0"/>
          </a:xfrm>
          <a:prstGeom prst="line">
            <a:avLst/>
          </a:prstGeom>
          <a:noFill/>
          <a:ln w="25400">
            <a:solidFill>
              <a:srgbClr val="EE8B37"/>
            </a:solidFill>
          </a:ln>
          <a:effectLst>
            <a:glow rad="63500">
              <a:srgbClr val="EE8B37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269017" y="4788000"/>
            <a:ext cx="1551455" cy="0"/>
          </a:xfrm>
          <a:prstGeom prst="line">
            <a:avLst/>
          </a:prstGeom>
          <a:noFill/>
          <a:ln w="25400">
            <a:solidFill>
              <a:srgbClr val="CC99FF"/>
            </a:solidFill>
          </a:ln>
          <a:effectLst>
            <a:glow rad="63500">
              <a:srgbClr val="CC99FF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2" name="TextBox 71"/>
          <p:cNvSpPr txBox="1"/>
          <p:nvPr/>
        </p:nvSpPr>
        <p:spPr>
          <a:xfrm>
            <a:off x="3196151" y="1099026"/>
            <a:ext cx="23310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b="1" dirty="0" smtClean="0"/>
              <a:t>600A</a:t>
            </a:r>
            <a:r>
              <a:rPr lang="en-GB" sz="1100" dirty="0" smtClean="0"/>
              <a:t> </a:t>
            </a:r>
            <a:r>
              <a:rPr lang="en-GB" sz="1100" err="1" smtClean="0"/>
              <a:t>busbars</a:t>
            </a:r>
            <a:r>
              <a:rPr lang="en-GB" sz="1100" smtClean="0"/>
              <a:t> multipole </a:t>
            </a:r>
            <a:r>
              <a:rPr lang="en-GB" sz="1100" dirty="0" smtClean="0"/>
              <a:t>correctors</a:t>
            </a:r>
          </a:p>
          <a:p>
            <a:pPr algn="ctr"/>
            <a:endParaRPr lang="en-GB" sz="1100" dirty="0"/>
          </a:p>
          <a:p>
            <a:pPr algn="ctr"/>
            <a:endParaRPr lang="en-GB" sz="1100" dirty="0" smtClean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3161776" y="1387058"/>
            <a:ext cx="2304256" cy="0"/>
          </a:xfrm>
          <a:prstGeom prst="line">
            <a:avLst/>
          </a:prstGeom>
          <a:noFill/>
          <a:ln w="254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4" name="TextBox 73"/>
          <p:cNvSpPr txBox="1"/>
          <p:nvPr/>
        </p:nvSpPr>
        <p:spPr>
          <a:xfrm>
            <a:off x="6304577" y="1172652"/>
            <a:ext cx="23310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b="1" dirty="0" smtClean="0"/>
              <a:t>600A</a:t>
            </a:r>
            <a:r>
              <a:rPr lang="en-GB" sz="1100" dirty="0" smtClean="0"/>
              <a:t> </a:t>
            </a:r>
            <a:r>
              <a:rPr lang="en-GB" sz="1100" err="1" smtClean="0"/>
              <a:t>busbars</a:t>
            </a:r>
            <a:r>
              <a:rPr lang="en-GB" sz="1100" smtClean="0"/>
              <a:t> multipole </a:t>
            </a:r>
            <a:r>
              <a:rPr lang="en-GB" sz="1100" dirty="0" smtClean="0"/>
              <a:t>correctors</a:t>
            </a:r>
          </a:p>
          <a:p>
            <a:pPr algn="ctr"/>
            <a:endParaRPr lang="en-GB" sz="1100" dirty="0"/>
          </a:p>
          <a:p>
            <a:pPr algn="ctr"/>
            <a:endParaRPr lang="en-GB" sz="1100" dirty="0" smtClean="0"/>
          </a:p>
        </p:txBody>
      </p:sp>
      <p:cxnSp>
        <p:nvCxnSpPr>
          <p:cNvPr id="75" name="Straight Connector 74"/>
          <p:cNvCxnSpPr/>
          <p:nvPr/>
        </p:nvCxnSpPr>
        <p:spPr>
          <a:xfrm>
            <a:off x="6317993" y="1387058"/>
            <a:ext cx="2304256" cy="0"/>
          </a:xfrm>
          <a:prstGeom prst="line">
            <a:avLst/>
          </a:prstGeom>
          <a:noFill/>
          <a:ln w="25400">
            <a:solidFill>
              <a:srgbClr val="FFC000"/>
            </a:solidFill>
          </a:ln>
          <a:effectLst>
            <a:glow rad="635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grpSp>
        <p:nvGrpSpPr>
          <p:cNvPr id="76" name="Group 75"/>
          <p:cNvGrpSpPr/>
          <p:nvPr/>
        </p:nvGrpSpPr>
        <p:grpSpPr>
          <a:xfrm>
            <a:off x="7830204" y="1387058"/>
            <a:ext cx="1073993" cy="656433"/>
            <a:chOff x="3920057" y="3923285"/>
            <a:chExt cx="1864014" cy="1139301"/>
          </a:xfrm>
        </p:grpSpPr>
        <p:sp>
          <p:nvSpPr>
            <p:cNvPr id="77" name="TextBox 76"/>
            <p:cNvSpPr txBox="1"/>
            <p:nvPr/>
          </p:nvSpPr>
          <p:spPr>
            <a:xfrm rot="16200000">
              <a:off x="3497304" y="4346038"/>
              <a:ext cx="1139301" cy="293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smtClean="0"/>
                <a:t>1.47mm</a:t>
              </a:r>
              <a:endParaRPr lang="en-GB" sz="500" dirty="0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4106241" y="4373466"/>
              <a:ext cx="1677830" cy="329069"/>
              <a:chOff x="4106241" y="4373466"/>
              <a:chExt cx="1677830" cy="329069"/>
            </a:xfrm>
          </p:grpSpPr>
          <p:pic>
            <p:nvPicPr>
              <p:cNvPr id="79" name="Picture 78"/>
              <p:cNvPicPr>
                <a:picLocks noChangeAspect="1"/>
              </p:cNvPicPr>
              <p:nvPr/>
            </p:nvPicPr>
            <p:blipFill rotWithShape="1">
              <a:blip r:embed="rId7"/>
              <a:srcRect l="20592" t="53780" r="21768" b="28580"/>
              <a:stretch/>
            </p:blipFill>
            <p:spPr>
              <a:xfrm>
                <a:off x="4106241" y="4373466"/>
                <a:ext cx="1677830" cy="319587"/>
              </a:xfrm>
              <a:prstGeom prst="rect">
                <a:avLst/>
              </a:prstGeom>
            </p:spPr>
          </p:pic>
          <p:sp>
            <p:nvSpPr>
              <p:cNvPr id="80" name="TextBox 79"/>
              <p:cNvSpPr txBox="1"/>
              <p:nvPr/>
            </p:nvSpPr>
            <p:spPr>
              <a:xfrm>
                <a:off x="4186623" y="4533258"/>
                <a:ext cx="792088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smtClean="0"/>
                  <a:t>2.5mm</a:t>
                </a:r>
                <a:endParaRPr lang="en-GB" sz="500" dirty="0"/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5004048" y="5075020"/>
            <a:ext cx="2114840" cy="1586130"/>
            <a:chOff x="4533666" y="4539261"/>
            <a:chExt cx="1920240" cy="1440180"/>
          </a:xfrm>
        </p:grpSpPr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33666" y="4539261"/>
              <a:ext cx="1920240" cy="144018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91" name="Straight Arrow Connector 90"/>
            <p:cNvCxnSpPr/>
            <p:nvPr/>
          </p:nvCxnSpPr>
          <p:spPr>
            <a:xfrm flipH="1" flipV="1">
              <a:off x="6128018" y="5445224"/>
              <a:ext cx="31543" cy="432048"/>
            </a:xfrm>
            <a:prstGeom prst="straightConnector1">
              <a:avLst/>
            </a:prstGeom>
            <a:noFill/>
            <a:ln w="57150">
              <a:solidFill>
                <a:srgbClr val="74B349"/>
              </a:solidFill>
              <a:tailEnd type="triangle"/>
            </a:ln>
            <a:effectLst>
              <a:glow rad="50800">
                <a:srgbClr val="00B050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7016947" y="5083428"/>
            <a:ext cx="2114576" cy="1585932"/>
            <a:chOff x="6630458" y="4547669"/>
            <a:chExt cx="1920000" cy="1440000"/>
          </a:xfrm>
        </p:grpSpPr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30458" y="4547669"/>
              <a:ext cx="1920000" cy="144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92" name="Straight Arrow Connector 91"/>
            <p:cNvCxnSpPr/>
            <p:nvPr/>
          </p:nvCxnSpPr>
          <p:spPr>
            <a:xfrm>
              <a:off x="7044078" y="4585260"/>
              <a:ext cx="485586" cy="193138"/>
            </a:xfrm>
            <a:prstGeom prst="straightConnector1">
              <a:avLst/>
            </a:prstGeom>
            <a:noFill/>
            <a:ln w="57150">
              <a:solidFill>
                <a:srgbClr val="CC99FF"/>
              </a:solidFill>
              <a:tailEnd type="triangle"/>
            </a:ln>
            <a:effectLst>
              <a:glow rad="101600">
                <a:srgbClr val="CC99FF">
                  <a:alpha val="40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95" name="Straight Arrow Connector 94"/>
          <p:cNvCxnSpPr>
            <a:stCxn id="49" idx="2"/>
          </p:cNvCxnSpPr>
          <p:nvPr/>
        </p:nvCxnSpPr>
        <p:spPr>
          <a:xfrm>
            <a:off x="6535269" y="2060848"/>
            <a:ext cx="473319" cy="1110220"/>
          </a:xfrm>
          <a:prstGeom prst="straightConnector1">
            <a:avLst/>
          </a:prstGeom>
          <a:noFill/>
          <a:ln w="57150">
            <a:solidFill>
              <a:srgbClr val="0070C0"/>
            </a:solidFill>
            <a:tailEnd type="triangle"/>
          </a:ln>
          <a:effectLst>
            <a:glow rad="101600">
              <a:schemeClr val="tx2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98" name="Straight Arrow Connector 97"/>
          <p:cNvCxnSpPr>
            <a:stCxn id="79" idx="2"/>
          </p:cNvCxnSpPr>
          <p:nvPr/>
        </p:nvCxnSpPr>
        <p:spPr>
          <a:xfrm flipH="1">
            <a:off x="8420837" y="1830577"/>
            <a:ext cx="1" cy="1800432"/>
          </a:xfrm>
          <a:prstGeom prst="straightConnector1">
            <a:avLst/>
          </a:prstGeom>
          <a:noFill/>
          <a:ln w="57150">
            <a:solidFill>
              <a:srgbClr val="FFC000"/>
            </a:solidFill>
            <a:tailEnd type="triangle"/>
          </a:ln>
          <a:effectLst>
            <a:glow rad="101600">
              <a:srgbClr val="FFC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grpSp>
        <p:nvGrpSpPr>
          <p:cNvPr id="67" name="Group 66"/>
          <p:cNvGrpSpPr/>
          <p:nvPr/>
        </p:nvGrpSpPr>
        <p:grpSpPr>
          <a:xfrm>
            <a:off x="2641630" y="1310333"/>
            <a:ext cx="1073993" cy="656433"/>
            <a:chOff x="3920057" y="3923285"/>
            <a:chExt cx="1864014" cy="1139301"/>
          </a:xfrm>
        </p:grpSpPr>
        <p:sp>
          <p:nvSpPr>
            <p:cNvPr id="68" name="TextBox 67"/>
            <p:cNvSpPr txBox="1"/>
            <p:nvPr/>
          </p:nvSpPr>
          <p:spPr>
            <a:xfrm rot="16200000">
              <a:off x="3497304" y="4346038"/>
              <a:ext cx="1139301" cy="293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500" smtClean="0"/>
                <a:t>1.47mm</a:t>
              </a:r>
              <a:endParaRPr lang="en-GB" sz="500" dirty="0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4106241" y="4373466"/>
              <a:ext cx="1677830" cy="329069"/>
              <a:chOff x="4106241" y="4373466"/>
              <a:chExt cx="1677830" cy="329069"/>
            </a:xfrm>
          </p:grpSpPr>
          <p:pic>
            <p:nvPicPr>
              <p:cNvPr id="70" name="Picture 69"/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0592" t="53780" r="21768" b="28580"/>
              <a:stretch/>
            </p:blipFill>
            <p:spPr>
              <a:xfrm>
                <a:off x="4106241" y="4373466"/>
                <a:ext cx="1677830" cy="319587"/>
              </a:xfrm>
              <a:prstGeom prst="rect">
                <a:avLst/>
              </a:prstGeom>
            </p:spPr>
          </p:pic>
          <p:sp>
            <p:nvSpPr>
              <p:cNvPr id="71" name="TextBox 70"/>
              <p:cNvSpPr txBox="1"/>
              <p:nvPr/>
            </p:nvSpPr>
            <p:spPr>
              <a:xfrm>
                <a:off x="4186623" y="4533258"/>
                <a:ext cx="792088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smtClean="0"/>
                  <a:t>2.5mm</a:t>
                </a:r>
                <a:endParaRPr lang="en-GB" sz="500" dirty="0"/>
              </a:p>
            </p:txBody>
          </p:sp>
        </p:grp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798" y="2146443"/>
            <a:ext cx="1748217" cy="2281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9" name="Group 8"/>
          <p:cNvGrpSpPr/>
          <p:nvPr/>
        </p:nvGrpSpPr>
        <p:grpSpPr>
          <a:xfrm>
            <a:off x="-17204" y="1541844"/>
            <a:ext cx="637276" cy="586633"/>
            <a:chOff x="827584" y="708966"/>
            <a:chExt cx="1954834" cy="179948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766"/>
            <a:stretch/>
          </p:blipFill>
          <p:spPr>
            <a:xfrm>
              <a:off x="827584" y="961590"/>
              <a:ext cx="1954834" cy="15468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578725" y="1009472"/>
              <a:ext cx="1051960" cy="47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smtClean="0"/>
                <a:t>20mm</a:t>
              </a:r>
              <a:endParaRPr lang="en-GB" sz="400" dirty="0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485136" y="1057168"/>
              <a:ext cx="1168454" cy="472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smtClean="0"/>
                <a:t>16mm</a:t>
              </a:r>
              <a:endParaRPr lang="en-GB" sz="400" dirty="0"/>
            </a:p>
          </p:txBody>
        </p:sp>
      </p:grp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12"/>
          <a:srcRect b="20428"/>
          <a:stretch/>
        </p:blipFill>
        <p:spPr>
          <a:xfrm>
            <a:off x="1068770" y="1138847"/>
            <a:ext cx="1699260" cy="1649258"/>
          </a:xfrm>
          <a:prstGeom prst="snip2SameRect">
            <a:avLst>
              <a:gd name="adj1" fmla="val 0"/>
              <a:gd name="adj2" fmla="val 21369"/>
            </a:avLst>
          </a:prstGeom>
          <a:effectLst>
            <a:softEdge rad="63500"/>
          </a:effectLst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18234" y="1371863"/>
            <a:ext cx="1501140" cy="215646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14"/>
          <a:srcRect l="29731" t="15850" r="25896" b="17029"/>
          <a:stretch/>
        </p:blipFill>
        <p:spPr>
          <a:xfrm>
            <a:off x="2843808" y="5073365"/>
            <a:ext cx="2200519" cy="154851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7180" y="5090475"/>
            <a:ext cx="2674620" cy="1546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1" name="Straight Arrow Connector 80"/>
          <p:cNvCxnSpPr/>
          <p:nvPr/>
        </p:nvCxnSpPr>
        <p:spPr>
          <a:xfrm flipH="1" flipV="1">
            <a:off x="3760747" y="5562392"/>
            <a:ext cx="34740" cy="475832"/>
          </a:xfrm>
          <a:prstGeom prst="straightConnector1">
            <a:avLst/>
          </a:prstGeom>
          <a:noFill/>
          <a:ln w="57150">
            <a:solidFill>
              <a:srgbClr val="74B349"/>
            </a:solidFill>
            <a:tailEnd type="triangle"/>
          </a:ln>
          <a:effectLst>
            <a:glow rad="50800">
              <a:srgbClr val="00B05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2" name="Straight Arrow Connector 81"/>
          <p:cNvCxnSpPr/>
          <p:nvPr/>
        </p:nvCxnSpPr>
        <p:spPr>
          <a:xfrm flipH="1" flipV="1">
            <a:off x="3460986" y="5841247"/>
            <a:ext cx="34740" cy="475832"/>
          </a:xfrm>
          <a:prstGeom prst="straightConnector1">
            <a:avLst/>
          </a:prstGeom>
          <a:noFill/>
          <a:ln w="57150">
            <a:solidFill>
              <a:srgbClr val="CC99FF"/>
            </a:solidFill>
            <a:tailEnd type="triangle"/>
          </a:ln>
          <a:effectLst>
            <a:glow rad="101600">
              <a:srgbClr val="CC99FF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4114343" y="5247581"/>
            <a:ext cx="34740" cy="475832"/>
          </a:xfrm>
          <a:prstGeom prst="straightConnector1">
            <a:avLst/>
          </a:prstGeom>
          <a:noFill/>
          <a:ln w="57150">
            <a:solidFill>
              <a:schemeClr val="accent6">
                <a:lumMod val="75000"/>
              </a:schemeClr>
            </a:solidFill>
            <a:tailEnd type="triangle"/>
          </a:ln>
          <a:effectLst>
            <a:glow rad="50800">
              <a:schemeClr val="accent6">
                <a:lumMod val="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4" name="TextBox 83"/>
          <p:cNvSpPr txBox="1"/>
          <p:nvPr/>
        </p:nvSpPr>
        <p:spPr>
          <a:xfrm>
            <a:off x="798899" y="4572000"/>
            <a:ext cx="1298753" cy="1515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/>
              <a:t>N-Line integration</a:t>
            </a:r>
          </a:p>
          <a:p>
            <a:pPr algn="ctr"/>
            <a:endParaRPr lang="en-GB" sz="1100" dirty="0" smtClean="0"/>
          </a:p>
          <a:p>
            <a:pPr algn="ctr"/>
            <a:endParaRPr lang="en-GB" sz="1100" dirty="0"/>
          </a:p>
          <a:p>
            <a:pPr algn="ctr"/>
            <a:endParaRPr lang="en-GB" sz="1100" dirty="0" smtClean="0"/>
          </a:p>
          <a:p>
            <a:pPr algn="ctr"/>
            <a:endParaRPr lang="en-GB" sz="1100" dirty="0"/>
          </a:p>
          <a:p>
            <a:pPr algn="ctr"/>
            <a:endParaRPr lang="en-GB" sz="900" dirty="0" smtClean="0"/>
          </a:p>
          <a:p>
            <a:pPr algn="ctr"/>
            <a:endParaRPr lang="en-GB" sz="900" dirty="0"/>
          </a:p>
          <a:p>
            <a:pPr algn="ctr"/>
            <a:endParaRPr lang="en-GB" sz="900" dirty="0"/>
          </a:p>
          <a:p>
            <a:pPr algn="ctr"/>
            <a:endParaRPr lang="en-GB" sz="1050" dirty="0" smtClean="0"/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16"/>
          <a:srcRect t="19300"/>
          <a:stretch/>
        </p:blipFill>
        <p:spPr>
          <a:xfrm>
            <a:off x="1150148" y="4824331"/>
            <a:ext cx="898749" cy="309432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 rotWithShape="1">
          <a:blip r:embed="rId17"/>
          <a:srcRect l="22142" r="30175" b="35215"/>
          <a:stretch/>
        </p:blipFill>
        <p:spPr>
          <a:xfrm>
            <a:off x="827584" y="4854746"/>
            <a:ext cx="231828" cy="24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36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be taken into account for the next design(s)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30186"/>
            <a:ext cx="3787285" cy="5406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557" y="980728"/>
            <a:ext cx="2987040" cy="1371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6557" y="2426266"/>
            <a:ext cx="2987040" cy="15773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6557" y="4539187"/>
            <a:ext cx="2987040" cy="1943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8967" y="4077544"/>
            <a:ext cx="2522220" cy="3810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 integration principles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908720"/>
            <a:ext cx="8352488" cy="5400600"/>
          </a:xfrm>
        </p:spPr>
        <p:txBody>
          <a:bodyPr>
            <a:noAutofit/>
          </a:bodyPr>
          <a:lstStyle/>
          <a:p>
            <a:pPr algn="just"/>
            <a:r>
              <a:rPr lang="en-GB" sz="1800" b="1" dirty="0" smtClean="0"/>
              <a:t>Cross section </a:t>
            </a:r>
            <a:r>
              <a:rPr lang="en-GB" sz="1800" dirty="0" smtClean="0"/>
              <a:t>of the hollow copper stabilisation is determined by the </a:t>
            </a:r>
            <a:r>
              <a:rPr lang="en-GB" sz="1800" b="1" dirty="0" smtClean="0"/>
              <a:t>ramp down rate </a:t>
            </a:r>
            <a:r>
              <a:rPr lang="en-GB" sz="1800" dirty="0" smtClean="0"/>
              <a:t>of the circuit.</a:t>
            </a:r>
          </a:p>
          <a:p>
            <a:pPr algn="just"/>
            <a:r>
              <a:rPr lang="en-GB" sz="1800" dirty="0" err="1" smtClean="0"/>
              <a:t>Busbars</a:t>
            </a:r>
            <a:r>
              <a:rPr lang="en-GB" sz="1800" dirty="0" smtClean="0"/>
              <a:t> are </a:t>
            </a:r>
            <a:r>
              <a:rPr lang="en-GB" sz="1800" b="1" dirty="0" smtClean="0"/>
              <a:t>insulated</a:t>
            </a:r>
            <a:r>
              <a:rPr lang="en-GB" sz="1800" dirty="0" smtClean="0"/>
              <a:t> with at least two layer of </a:t>
            </a:r>
            <a:r>
              <a:rPr lang="en-GB" sz="1800" b="1" dirty="0" smtClean="0"/>
              <a:t>polyimide tape </a:t>
            </a:r>
            <a:r>
              <a:rPr lang="en-GB" sz="1800" dirty="0" smtClean="0"/>
              <a:t>wounded in opposite direction. Whenever possible they are surrounded by fibber glass</a:t>
            </a:r>
            <a:r>
              <a:rPr lang="en-GB" sz="1800" b="1" dirty="0" smtClean="0"/>
              <a:t> spouts</a:t>
            </a:r>
            <a:r>
              <a:rPr lang="en-GB" sz="1800" dirty="0" smtClean="0"/>
              <a:t>.</a:t>
            </a:r>
          </a:p>
          <a:p>
            <a:pPr algn="just"/>
            <a:r>
              <a:rPr lang="en-GB" sz="1800" dirty="0" err="1" smtClean="0"/>
              <a:t>Busbars</a:t>
            </a:r>
            <a:r>
              <a:rPr lang="en-GB" sz="1800" dirty="0" smtClean="0"/>
              <a:t> routing and connections to magnets are preferably located on the </a:t>
            </a:r>
            <a:r>
              <a:rPr lang="en-GB" sz="1800" b="1" dirty="0" smtClean="0"/>
              <a:t>lowest part </a:t>
            </a:r>
            <a:r>
              <a:rPr lang="en-GB" sz="1800" dirty="0" smtClean="0"/>
              <a:t>of the cold mass (heritage of the 4.5K operating temperature for cooling).</a:t>
            </a:r>
          </a:p>
          <a:p>
            <a:pPr algn="just"/>
            <a:r>
              <a:rPr lang="en-GB" sz="1800" dirty="0" smtClean="0"/>
              <a:t>The cold mass “</a:t>
            </a:r>
            <a:r>
              <a:rPr lang="en-GB" sz="1800" b="1" dirty="0" smtClean="0"/>
              <a:t>connection side</a:t>
            </a:r>
            <a:r>
              <a:rPr lang="en-GB" sz="1800" dirty="0" smtClean="0"/>
              <a:t>” is defined by the main magnet connection side inside. It is located on the service module side (QQS) of the cryostat in order to </a:t>
            </a:r>
            <a:r>
              <a:rPr lang="en-GB" sz="1800" b="1" dirty="0" smtClean="0"/>
              <a:t>minimise the lengths </a:t>
            </a:r>
            <a:r>
              <a:rPr lang="en-GB" sz="1800" dirty="0" smtClean="0"/>
              <a:t>between the </a:t>
            </a:r>
            <a:r>
              <a:rPr lang="en-GB" sz="1800" b="1" dirty="0" smtClean="0"/>
              <a:t>fixed points</a:t>
            </a:r>
            <a:r>
              <a:rPr lang="en-GB" sz="1800" dirty="0" smtClean="0"/>
              <a:t>.</a:t>
            </a:r>
          </a:p>
          <a:p>
            <a:pPr algn="just"/>
            <a:r>
              <a:rPr lang="en-GB" sz="1800" dirty="0" smtClean="0"/>
              <a:t>Orbit correctors connexion side is located in the opposite side to save longitudinal space and to </a:t>
            </a:r>
            <a:r>
              <a:rPr lang="en-GB" sz="1800" b="1" dirty="0" smtClean="0"/>
              <a:t>access the connections </a:t>
            </a:r>
            <a:r>
              <a:rPr lang="en-GB" sz="1800" dirty="0" smtClean="0"/>
              <a:t>from the cold mass extremity.</a:t>
            </a:r>
          </a:p>
          <a:p>
            <a:pPr algn="just"/>
            <a:r>
              <a:rPr lang="en-GB" sz="1800" dirty="0" smtClean="0"/>
              <a:t>If possible, prefer </a:t>
            </a:r>
            <a:r>
              <a:rPr lang="en-GB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line splice</a:t>
            </a:r>
            <a:r>
              <a:rPr lang="en-GB" sz="1800" dirty="0" smtClean="0">
                <a:solidFill>
                  <a:schemeClr val="accent3"/>
                </a:solidFill>
              </a:rPr>
              <a:t> </a:t>
            </a:r>
            <a:r>
              <a:rPr lang="en-GB" sz="1800" b="1" dirty="0" smtClean="0"/>
              <a:t>connection</a:t>
            </a:r>
            <a:r>
              <a:rPr lang="en-GB" sz="1800" dirty="0" smtClean="0"/>
              <a:t> type to praying hands (Lorentz forces)</a:t>
            </a:r>
          </a:p>
          <a:p>
            <a:pPr algn="just"/>
            <a:r>
              <a:rPr lang="en-GB" sz="1800" b="1" dirty="0" smtClean="0"/>
              <a:t>Instrumentation </a:t>
            </a:r>
            <a:r>
              <a:rPr lang="en-GB" sz="1800" dirty="0" smtClean="0"/>
              <a:t>(V-taps, QH, </a:t>
            </a:r>
            <a:r>
              <a:rPr lang="en-GB" sz="1800" dirty="0" err="1" smtClean="0"/>
              <a:t>cryo</a:t>
            </a:r>
            <a:r>
              <a:rPr lang="en-GB" sz="1800" dirty="0" smtClean="0"/>
              <a:t>-thermometer)</a:t>
            </a:r>
            <a:r>
              <a:rPr lang="en-GB" sz="1800" b="1" dirty="0" smtClean="0"/>
              <a:t> </a:t>
            </a:r>
            <a:r>
              <a:rPr lang="en-GB" sz="1800" dirty="0" smtClean="0"/>
              <a:t>is limited by the present cover flange design.</a:t>
            </a:r>
          </a:p>
          <a:p>
            <a:pPr algn="just"/>
            <a:endParaRPr lang="en-GB" sz="1800" dirty="0" smtClean="0"/>
          </a:p>
          <a:p>
            <a:pPr algn="just"/>
            <a:endParaRPr lang="en-GB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873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313600" y="6356350"/>
            <a:ext cx="6553200" cy="360000"/>
          </a:xfrm>
        </p:spPr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7" name="Rectangle 6"/>
          <p:cNvSpPr/>
          <p:nvPr/>
        </p:nvSpPr>
        <p:spPr>
          <a:xfrm>
            <a:off x="1835696" y="6338783"/>
            <a:ext cx="6408712" cy="4445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1403648" y="692696"/>
            <a:ext cx="6720830" cy="1332578"/>
            <a:chOff x="1403648" y="980728"/>
            <a:chExt cx="6720830" cy="133257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3538" t="31966" r="5113" b="34851"/>
            <a:stretch/>
          </p:blipFill>
          <p:spPr>
            <a:xfrm>
              <a:off x="1403648" y="980728"/>
              <a:ext cx="6720830" cy="1332578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/>
          </p:nvSpPr>
          <p:spPr>
            <a:xfrm>
              <a:off x="1547664" y="1340768"/>
              <a:ext cx="1080120" cy="720080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7" name="Picture 7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8128" y="2007640"/>
            <a:ext cx="8940668" cy="2357372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7324" y="2007430"/>
            <a:ext cx="8932784" cy="2278530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5"/>
          <a:srcRect l="8829" t="26052" r="4908" b="38349"/>
          <a:stretch/>
        </p:blipFill>
        <p:spPr>
          <a:xfrm>
            <a:off x="-47548" y="1994701"/>
            <a:ext cx="8939548" cy="2234887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7588" y="2007430"/>
            <a:ext cx="8940668" cy="227853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47324" y="2007429"/>
            <a:ext cx="8932784" cy="2231225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60004" y="1997826"/>
            <a:ext cx="9311224" cy="23731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5766" y="1922694"/>
            <a:ext cx="3898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Q1</a:t>
            </a:r>
            <a:endParaRPr lang="en-GB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33878" y="1922694"/>
            <a:ext cx="50045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Q2A</a:t>
            </a:r>
            <a:endParaRPr lang="en-GB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63430" y="1916832"/>
            <a:ext cx="50045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Q2B</a:t>
            </a:r>
            <a:endParaRPr lang="en-GB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359574" y="1922694"/>
            <a:ext cx="3898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Q3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868144" y="1936594"/>
            <a:ext cx="39786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CP</a:t>
            </a:r>
            <a:endParaRPr lang="en-GB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208045" y="1922694"/>
            <a:ext cx="38023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D1</a:t>
            </a:r>
            <a:endParaRPr lang="en-GB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153865" y="1959128"/>
            <a:ext cx="4924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DFX</a:t>
            </a:r>
            <a:endParaRPr lang="en-GB" sz="1200" b="1" dirty="0"/>
          </a:p>
        </p:txBody>
      </p:sp>
      <p:grpSp>
        <p:nvGrpSpPr>
          <p:cNvPr id="88" name="Group 87"/>
          <p:cNvGrpSpPr/>
          <p:nvPr/>
        </p:nvGrpSpPr>
        <p:grpSpPr>
          <a:xfrm>
            <a:off x="2119801" y="4594329"/>
            <a:ext cx="1801654" cy="862293"/>
            <a:chOff x="5506346" y="4594329"/>
            <a:chExt cx="1801654" cy="862293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508104" y="4638679"/>
              <a:ext cx="1067442" cy="180000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08104" y="4892309"/>
              <a:ext cx="1069200" cy="192875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506346" y="5192920"/>
              <a:ext cx="1069200" cy="180296"/>
            </a:xfrm>
            <a:prstGeom prst="rect">
              <a:avLst/>
            </a:prstGeom>
          </p:spPr>
        </p:pic>
        <p:sp>
          <p:nvSpPr>
            <p:cNvPr id="80" name="TextBox 79"/>
            <p:cNvSpPr txBox="1"/>
            <p:nvPr/>
          </p:nvSpPr>
          <p:spPr>
            <a:xfrm>
              <a:off x="6840000" y="4594329"/>
              <a:ext cx="4680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>
                  <a:solidFill>
                    <a:schemeClr val="tx2"/>
                  </a:solidFill>
                </a:rPr>
                <a:t>18kA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840000" y="4909232"/>
              <a:ext cx="4680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>
                  <a:solidFill>
                    <a:schemeClr val="tx2"/>
                  </a:solidFill>
                </a:rPr>
                <a:t>18kA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840000" y="5179623"/>
              <a:ext cx="4680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>
                  <a:solidFill>
                    <a:schemeClr val="tx2"/>
                  </a:solidFill>
                </a:rPr>
                <a:t>12kA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2119801" y="5456622"/>
            <a:ext cx="1788801" cy="544924"/>
            <a:chOff x="5506346" y="5456622"/>
            <a:chExt cx="1788801" cy="544924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508104" y="5472566"/>
              <a:ext cx="1069200" cy="188682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506346" y="5714972"/>
              <a:ext cx="1069200" cy="188682"/>
            </a:xfrm>
            <a:prstGeom prst="rect">
              <a:avLst/>
            </a:prstGeom>
          </p:spPr>
        </p:pic>
        <p:sp>
          <p:nvSpPr>
            <p:cNvPr id="83" name="TextBox 82"/>
            <p:cNvSpPr txBox="1"/>
            <p:nvPr/>
          </p:nvSpPr>
          <p:spPr>
            <a:xfrm>
              <a:off x="6827147" y="5456622"/>
              <a:ext cx="4680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GB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kA</a:t>
              </a:r>
              <a:endParaRPr lang="en-GB" sz="12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744995" y="5724547"/>
              <a:ext cx="5501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>
                  <a:solidFill>
                    <a:srgbClr val="FFC000"/>
                  </a:solidFill>
                </a:rPr>
                <a:t>200A</a:t>
              </a:r>
              <a:endParaRPr lang="en-GB" sz="1200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2119801" y="5960313"/>
            <a:ext cx="1798846" cy="276999"/>
            <a:chOff x="5506346" y="5803708"/>
            <a:chExt cx="1798846" cy="276999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506346" y="5810931"/>
              <a:ext cx="1069200" cy="192875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>
              <a:off x="6840000" y="5803708"/>
              <a:ext cx="46519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2kA</a:t>
              </a:r>
              <a:endParaRPr lang="en-GB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119801" y="6248345"/>
            <a:ext cx="1807854" cy="276999"/>
            <a:chOff x="5506346" y="6032321"/>
            <a:chExt cx="1807854" cy="276999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506346" y="6070595"/>
              <a:ext cx="1069200" cy="180296"/>
            </a:xfrm>
            <a:prstGeom prst="rect">
              <a:avLst/>
            </a:prstGeom>
          </p:spPr>
        </p:pic>
        <p:sp>
          <p:nvSpPr>
            <p:cNvPr id="86" name="TextBox 85"/>
            <p:cNvSpPr txBox="1"/>
            <p:nvPr/>
          </p:nvSpPr>
          <p:spPr>
            <a:xfrm>
              <a:off x="6764048" y="6032321"/>
              <a:ext cx="5501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GB" sz="1200" b="1" dirty="0" smtClean="0">
                  <a:solidFill>
                    <a:schemeClr val="accent3"/>
                  </a:solidFill>
                </a:rPr>
                <a:t>200A</a:t>
              </a:r>
              <a:endParaRPr lang="en-GB" sz="12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2119801" y="6525344"/>
            <a:ext cx="2018286" cy="369332"/>
            <a:chOff x="5506346" y="6248345"/>
            <a:chExt cx="2018286" cy="369332"/>
          </a:xfrm>
        </p:grpSpPr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506346" y="6317680"/>
              <a:ext cx="1069200" cy="188682"/>
            </a:xfrm>
            <a:prstGeom prst="rect">
              <a:avLst/>
            </a:prstGeom>
          </p:spPr>
        </p:pic>
        <p:sp>
          <p:nvSpPr>
            <p:cNvPr id="87" name="TextBox 86"/>
            <p:cNvSpPr txBox="1"/>
            <p:nvPr/>
          </p:nvSpPr>
          <p:spPr>
            <a:xfrm>
              <a:off x="6759679" y="6248345"/>
              <a:ext cx="764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2AA82A"/>
                  </a:solidFill>
                </a:rPr>
                <a:t>2.8kA,</a:t>
              </a:r>
            </a:p>
            <a:p>
              <a:r>
                <a:rPr lang="en-GB" sz="600" b="1" dirty="0" smtClean="0">
                  <a:solidFill>
                    <a:srgbClr val="2AA82A"/>
                  </a:solidFill>
                </a:rPr>
                <a:t>12Hz fast decay</a:t>
              </a:r>
              <a:endParaRPr lang="en-GB" sz="600" b="1" dirty="0">
                <a:solidFill>
                  <a:srgbClr val="2AA82A"/>
                </a:solidFill>
              </a:endParaRPr>
            </a:p>
          </p:txBody>
        </p:sp>
      </p:grpSp>
      <p:sp>
        <p:nvSpPr>
          <p:cNvPr id="93" name="Title 1"/>
          <p:cNvSpPr txBox="1">
            <a:spLocks/>
          </p:cNvSpPr>
          <p:nvPr/>
        </p:nvSpPr>
        <p:spPr>
          <a:xfrm>
            <a:off x="612000" y="44624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Inner Triplet String</a:t>
            </a:r>
            <a:endParaRPr lang="en-GB" dirty="0"/>
          </a:p>
        </p:txBody>
      </p:sp>
      <p:graphicFrame>
        <p:nvGraphicFramePr>
          <p:cNvPr id="95" name="Table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781502"/>
              </p:ext>
            </p:extLst>
          </p:nvPr>
        </p:nvGraphicFramePr>
        <p:xfrm>
          <a:off x="4742819" y="4581128"/>
          <a:ext cx="623340" cy="22111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311670"/>
                <a:gridCol w="311670"/>
              </a:tblGrid>
              <a:tr h="27639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24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36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18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3" name="Rectangle 132"/>
          <p:cNvSpPr/>
          <p:nvPr/>
        </p:nvSpPr>
        <p:spPr>
          <a:xfrm>
            <a:off x="4824000" y="4653136"/>
            <a:ext cx="192244" cy="9612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TextBox 133"/>
          <p:cNvSpPr txBox="1"/>
          <p:nvPr/>
        </p:nvSpPr>
        <p:spPr>
          <a:xfrm>
            <a:off x="4427984" y="4327212"/>
            <a:ext cx="13681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External </a:t>
            </a:r>
            <a:r>
              <a:rPr lang="en-GB" sz="105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busbars</a:t>
            </a:r>
            <a:endParaRPr lang="en-GB" sz="105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5" name="TextBox 134"/>
          <p:cNvSpPr txBox="1"/>
          <p:nvPr/>
        </p:nvSpPr>
        <p:spPr>
          <a:xfrm rot="16595311">
            <a:off x="3991110" y="536507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Splices</a:t>
            </a:r>
            <a:endParaRPr lang="en-GB" i="1" dirty="0">
              <a:solidFill>
                <a:schemeClr val="bg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4824000" y="4920852"/>
            <a:ext cx="192244" cy="9612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4824000" y="5196091"/>
            <a:ext cx="192244" cy="9612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/>
          <p:cNvSpPr/>
          <p:nvPr/>
        </p:nvSpPr>
        <p:spPr>
          <a:xfrm>
            <a:off x="4824000" y="5500754"/>
            <a:ext cx="192244" cy="9612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Rectangle 142"/>
          <p:cNvSpPr/>
          <p:nvPr/>
        </p:nvSpPr>
        <p:spPr>
          <a:xfrm>
            <a:off x="4824000" y="5785642"/>
            <a:ext cx="192244" cy="96122"/>
          </a:xfrm>
          <a:prstGeom prst="rect">
            <a:avLst/>
          </a:prstGeom>
          <a:solidFill>
            <a:srgbClr val="FFC000"/>
          </a:solidFill>
          <a:ln>
            <a:solidFill>
              <a:srgbClr val="FFE07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Rectangle 143"/>
          <p:cNvSpPr/>
          <p:nvPr/>
        </p:nvSpPr>
        <p:spPr>
          <a:xfrm>
            <a:off x="4824000" y="6061182"/>
            <a:ext cx="192244" cy="96122"/>
          </a:xfrm>
          <a:prstGeom prst="rect">
            <a:avLst/>
          </a:prstGeom>
          <a:solidFill>
            <a:schemeClr val="accent6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Rectangle 156"/>
          <p:cNvSpPr/>
          <p:nvPr/>
        </p:nvSpPr>
        <p:spPr>
          <a:xfrm>
            <a:off x="8026380" y="2319447"/>
            <a:ext cx="72000" cy="28800"/>
          </a:xfrm>
          <a:prstGeom prst="rect">
            <a:avLst/>
          </a:prstGeom>
          <a:solidFill>
            <a:schemeClr val="accent6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Rectangle 204"/>
          <p:cNvSpPr/>
          <p:nvPr/>
        </p:nvSpPr>
        <p:spPr>
          <a:xfrm>
            <a:off x="4824000" y="6338783"/>
            <a:ext cx="192244" cy="96122"/>
          </a:xfrm>
          <a:prstGeom prst="rect">
            <a:avLst/>
          </a:prstGeom>
          <a:solidFill>
            <a:schemeClr val="accent3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5" name="Group 224"/>
          <p:cNvGrpSpPr/>
          <p:nvPr/>
        </p:nvGrpSpPr>
        <p:grpSpPr>
          <a:xfrm>
            <a:off x="216000" y="2331030"/>
            <a:ext cx="7885375" cy="1861968"/>
            <a:chOff x="216000" y="2331030"/>
            <a:chExt cx="7885375" cy="1861968"/>
          </a:xfrm>
        </p:grpSpPr>
        <p:sp>
          <p:nvSpPr>
            <p:cNvPr id="118" name="Rectangle 117"/>
            <p:cNvSpPr/>
            <p:nvPr/>
          </p:nvSpPr>
          <p:spPr>
            <a:xfrm>
              <a:off x="216000" y="3842946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1145681" y="3264832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1188412" y="3842946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451353" y="3292440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621818" y="3346440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2800888" y="3299655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955547" y="3807048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228913" y="3815162"/>
              <a:ext cx="72000" cy="54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8028000" y="2592000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8027460" y="2632379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8028540" y="3279934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8028000" y="3320313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8027460" y="3820897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8026920" y="3861276"/>
              <a:ext cx="72000" cy="36000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4071947" y="3257797"/>
              <a:ext cx="72000" cy="54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8028000" y="3905849"/>
              <a:ext cx="72000" cy="36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2621905" y="3306422"/>
              <a:ext cx="7200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E07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8028071" y="2549073"/>
              <a:ext cx="7200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E07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555784" y="2331030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555784" y="2367030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2556324" y="2394967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2556324" y="2430967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2927761" y="2433368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2927761" y="2469368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2928301" y="2497305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928301" y="2533305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8026920" y="2436167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8026920" y="2472167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027460" y="250010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8027460" y="253610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8026380" y="2355447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8026920" y="23833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026920" y="24193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8025840" y="36863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8025840" y="37223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8026380" y="3750321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8026380" y="3786321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5711010" y="37007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711010" y="3736784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5711550" y="3764721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5711550" y="3800721"/>
              <a:ext cx="72000" cy="28800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7020272" y="2700000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7020280" y="2718000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7020272" y="274874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7020280" y="276674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7020272" y="2793321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7020280" y="2811321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7020264" y="283127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7020272" y="284927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7020256" y="287780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7020264" y="289580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7020272" y="292433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7020280" y="294233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7020248" y="297436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7020256" y="299236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7020240" y="3017992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7020248" y="3035992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7020272" y="3063530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7020280" y="3081530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8029367" y="269409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8029375" y="271209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8029367" y="274284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8029375" y="276084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8029367" y="278741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8029375" y="2805418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8029359" y="282537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8029367" y="284337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8029351" y="287190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8029359" y="288990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8029367" y="291843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8029375" y="2936435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8029343" y="2968464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8029351" y="2986464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8029335" y="3012089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8029343" y="3030089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8029367" y="305762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8029375" y="3075627"/>
              <a:ext cx="72000" cy="180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8029375" y="3959491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8026920" y="3980776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8025840" y="3366127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8028295" y="4016364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8025840" y="4037649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8028295" y="4072941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025840" y="4094226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8029375" y="4128788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8026920" y="4150073"/>
              <a:ext cx="72000" cy="18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5231368" y="3960000"/>
              <a:ext cx="72000" cy="36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4139952" y="3996000"/>
              <a:ext cx="72000" cy="360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2928301" y="4014000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2928301" y="4042800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2533081" y="4077798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2533081" y="4106598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1221774" y="4135398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1221774" y="4164198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3" name="Rectangle 222"/>
            <p:cNvSpPr/>
            <p:nvPr/>
          </p:nvSpPr>
          <p:spPr>
            <a:xfrm>
              <a:off x="216000" y="4159073"/>
              <a:ext cx="72000" cy="28800"/>
            </a:xfrm>
            <a:prstGeom prst="rect">
              <a:avLst/>
            </a:prstGeom>
            <a:solidFill>
              <a:srgbClr val="2AA82A"/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4" name="Rectangle 223"/>
          <p:cNvSpPr/>
          <p:nvPr/>
        </p:nvSpPr>
        <p:spPr>
          <a:xfrm>
            <a:off x="4820714" y="6624066"/>
            <a:ext cx="192244" cy="96122"/>
          </a:xfrm>
          <a:prstGeom prst="rect">
            <a:avLst/>
          </a:prstGeom>
          <a:solidFill>
            <a:srgbClr val="2AA82A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26" name="Table 2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052090"/>
              </p:ext>
            </p:extLst>
          </p:nvPr>
        </p:nvGraphicFramePr>
        <p:xfrm>
          <a:off x="7041773" y="4578103"/>
          <a:ext cx="1202635" cy="22111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698579"/>
                <a:gridCol w="504056"/>
              </a:tblGrid>
              <a:tr h="27639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+</a:t>
                      </a:r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13</a:t>
                      </a:r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+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11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endParaRPr lang="en-GB" sz="1000" dirty="0" smtClean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+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+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5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+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62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36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9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+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43</a:t>
                      </a:r>
                      <a:endParaRPr lang="en-GB" sz="1000" dirty="0"/>
                    </a:p>
                  </a:txBody>
                  <a:tcPr marL="57068" marR="57068" marT="28535" marB="2853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7" name="Rectangle 226"/>
          <p:cNvSpPr/>
          <p:nvPr/>
        </p:nvSpPr>
        <p:spPr>
          <a:xfrm>
            <a:off x="7122954" y="4650111"/>
            <a:ext cx="192244" cy="9612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TextBox 227"/>
          <p:cNvSpPr txBox="1"/>
          <p:nvPr/>
        </p:nvSpPr>
        <p:spPr>
          <a:xfrm>
            <a:off x="7020280" y="4324187"/>
            <a:ext cx="12241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Internal </a:t>
            </a:r>
            <a:r>
              <a:rPr lang="en-GB" sz="105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busbars</a:t>
            </a:r>
            <a:endParaRPr lang="en-GB" sz="105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0" name="Rectangle 229"/>
          <p:cNvSpPr/>
          <p:nvPr/>
        </p:nvSpPr>
        <p:spPr>
          <a:xfrm>
            <a:off x="7122954" y="4917827"/>
            <a:ext cx="192244" cy="9612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1" name="Rectangle 230"/>
          <p:cNvSpPr/>
          <p:nvPr/>
        </p:nvSpPr>
        <p:spPr>
          <a:xfrm>
            <a:off x="7122954" y="5193066"/>
            <a:ext cx="192244" cy="9612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" name="Rectangle 231"/>
          <p:cNvSpPr/>
          <p:nvPr/>
        </p:nvSpPr>
        <p:spPr>
          <a:xfrm>
            <a:off x="7122954" y="5497729"/>
            <a:ext cx="192244" cy="9612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3" name="Rectangle 232"/>
          <p:cNvSpPr/>
          <p:nvPr/>
        </p:nvSpPr>
        <p:spPr>
          <a:xfrm>
            <a:off x="7122954" y="5782617"/>
            <a:ext cx="192244" cy="96122"/>
          </a:xfrm>
          <a:prstGeom prst="rect">
            <a:avLst/>
          </a:prstGeom>
          <a:solidFill>
            <a:srgbClr val="FFC000"/>
          </a:solidFill>
          <a:ln>
            <a:solidFill>
              <a:srgbClr val="FFE07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4" name="Rectangle 233"/>
          <p:cNvSpPr/>
          <p:nvPr/>
        </p:nvSpPr>
        <p:spPr>
          <a:xfrm>
            <a:off x="7122954" y="6058157"/>
            <a:ext cx="192244" cy="96122"/>
          </a:xfrm>
          <a:prstGeom prst="rect">
            <a:avLst/>
          </a:prstGeom>
          <a:solidFill>
            <a:schemeClr val="accent6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5" name="Rectangle 234"/>
          <p:cNvSpPr/>
          <p:nvPr/>
        </p:nvSpPr>
        <p:spPr>
          <a:xfrm>
            <a:off x="7122954" y="6335758"/>
            <a:ext cx="192244" cy="96122"/>
          </a:xfrm>
          <a:prstGeom prst="rect">
            <a:avLst/>
          </a:prstGeom>
          <a:solidFill>
            <a:schemeClr val="accent3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6" name="Rectangle 235"/>
          <p:cNvSpPr/>
          <p:nvPr/>
        </p:nvSpPr>
        <p:spPr>
          <a:xfrm>
            <a:off x="7119668" y="6621041"/>
            <a:ext cx="192244" cy="96122"/>
          </a:xfrm>
          <a:prstGeom prst="rect">
            <a:avLst/>
          </a:prstGeom>
          <a:solidFill>
            <a:srgbClr val="2AA82A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7" name="Rectangle 236"/>
          <p:cNvSpPr/>
          <p:nvPr/>
        </p:nvSpPr>
        <p:spPr>
          <a:xfrm>
            <a:off x="7476100" y="4653136"/>
            <a:ext cx="192244" cy="96122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Rectangle 237"/>
          <p:cNvSpPr/>
          <p:nvPr/>
        </p:nvSpPr>
        <p:spPr>
          <a:xfrm>
            <a:off x="7476100" y="4920852"/>
            <a:ext cx="192244" cy="96122"/>
          </a:xfrm>
          <a:prstGeom prst="rect">
            <a:avLst/>
          </a:prstGeom>
          <a:solidFill>
            <a:schemeClr val="bg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Rectangle 239"/>
          <p:cNvSpPr/>
          <p:nvPr/>
        </p:nvSpPr>
        <p:spPr>
          <a:xfrm>
            <a:off x="7476100" y="5500754"/>
            <a:ext cx="192244" cy="9612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Rectangle 240"/>
          <p:cNvSpPr/>
          <p:nvPr/>
        </p:nvSpPr>
        <p:spPr>
          <a:xfrm>
            <a:off x="7476100" y="5785642"/>
            <a:ext cx="192244" cy="96122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2" name="Rectangle 241"/>
          <p:cNvSpPr/>
          <p:nvPr/>
        </p:nvSpPr>
        <p:spPr>
          <a:xfrm>
            <a:off x="7476100" y="6061182"/>
            <a:ext cx="192244" cy="96122"/>
          </a:xfrm>
          <a:prstGeom prst="rect">
            <a:avLst/>
          </a:prstGeom>
          <a:solidFill>
            <a:schemeClr val="accent6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4" name="Rectangle 243"/>
          <p:cNvSpPr/>
          <p:nvPr/>
        </p:nvSpPr>
        <p:spPr>
          <a:xfrm>
            <a:off x="7472814" y="6624066"/>
            <a:ext cx="192244" cy="96122"/>
          </a:xfrm>
          <a:prstGeom prst="rect">
            <a:avLst/>
          </a:prstGeom>
          <a:solidFill>
            <a:srgbClr val="2AA82A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0" name="Group 339"/>
          <p:cNvGrpSpPr/>
          <p:nvPr/>
        </p:nvGrpSpPr>
        <p:grpSpPr>
          <a:xfrm>
            <a:off x="2621905" y="2339885"/>
            <a:ext cx="4310467" cy="1845566"/>
            <a:chOff x="2621905" y="2339885"/>
            <a:chExt cx="4310467" cy="1845566"/>
          </a:xfrm>
        </p:grpSpPr>
        <p:sp>
          <p:nvSpPr>
            <p:cNvPr id="245" name="Rectangle 244"/>
            <p:cNvSpPr/>
            <p:nvPr/>
          </p:nvSpPr>
          <p:spPr>
            <a:xfrm>
              <a:off x="2621905" y="3826800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2621905" y="3863615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3955547" y="2599571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3955547" y="2636386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3955547" y="3871295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5228913" y="3861886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6856837" y="3827073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6856837" y="3863888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5231368" y="2595564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5231368" y="2632379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6856837" y="2604639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6856837" y="2641454"/>
              <a:ext cx="72000" cy="360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5228913" y="3905491"/>
              <a:ext cx="72000" cy="36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6856837" y="3905491"/>
              <a:ext cx="72000" cy="36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3955547" y="2558751"/>
              <a:ext cx="7200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5231368" y="2556000"/>
              <a:ext cx="7200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6856837" y="2560558"/>
              <a:ext cx="72000" cy="36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4" name="Group 273"/>
            <p:cNvGrpSpPr/>
            <p:nvPr/>
          </p:nvGrpSpPr>
          <p:grpSpPr>
            <a:xfrm>
              <a:off x="3952448" y="2342491"/>
              <a:ext cx="72540" cy="196838"/>
              <a:chOff x="3952448" y="2342491"/>
              <a:chExt cx="72540" cy="196838"/>
            </a:xfrm>
          </p:grpSpPr>
          <p:sp>
            <p:nvSpPr>
              <p:cNvPr id="262" name="Rectangle 261"/>
              <p:cNvSpPr/>
              <p:nvPr/>
            </p:nvSpPr>
            <p:spPr>
              <a:xfrm>
                <a:off x="3952448" y="2342491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Rectangle 262"/>
              <p:cNvSpPr/>
              <p:nvPr/>
            </p:nvSpPr>
            <p:spPr>
              <a:xfrm>
                <a:off x="3952448" y="236520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3952988" y="239400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Rectangle 264"/>
              <p:cNvSpPr/>
              <p:nvPr/>
            </p:nvSpPr>
            <p:spPr>
              <a:xfrm>
                <a:off x="3952988" y="241920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" name="Rectangle 269"/>
              <p:cNvSpPr/>
              <p:nvPr/>
            </p:nvSpPr>
            <p:spPr>
              <a:xfrm>
                <a:off x="3952448" y="244462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1" name="Rectangle 270"/>
              <p:cNvSpPr/>
              <p:nvPr/>
            </p:nvSpPr>
            <p:spPr>
              <a:xfrm>
                <a:off x="3952448" y="24673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Rectangle 271"/>
              <p:cNvSpPr/>
              <p:nvPr/>
            </p:nvSpPr>
            <p:spPr>
              <a:xfrm>
                <a:off x="3952988" y="24961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Rectangle 272"/>
              <p:cNvSpPr/>
              <p:nvPr/>
            </p:nvSpPr>
            <p:spPr>
              <a:xfrm>
                <a:off x="3952988" y="25213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5" name="Group 274"/>
            <p:cNvGrpSpPr/>
            <p:nvPr/>
          </p:nvGrpSpPr>
          <p:grpSpPr>
            <a:xfrm>
              <a:off x="5231940" y="2339885"/>
              <a:ext cx="72540" cy="196838"/>
              <a:chOff x="3952448" y="2342491"/>
              <a:chExt cx="72540" cy="196838"/>
            </a:xfrm>
          </p:grpSpPr>
          <p:sp>
            <p:nvSpPr>
              <p:cNvPr id="276" name="Rectangle 275"/>
              <p:cNvSpPr/>
              <p:nvPr/>
            </p:nvSpPr>
            <p:spPr>
              <a:xfrm>
                <a:off x="3952448" y="2342491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Rectangle 276"/>
              <p:cNvSpPr/>
              <p:nvPr/>
            </p:nvSpPr>
            <p:spPr>
              <a:xfrm>
                <a:off x="3952448" y="236520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" name="Rectangle 277"/>
              <p:cNvSpPr/>
              <p:nvPr/>
            </p:nvSpPr>
            <p:spPr>
              <a:xfrm>
                <a:off x="3952988" y="239400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" name="Rectangle 278"/>
              <p:cNvSpPr/>
              <p:nvPr/>
            </p:nvSpPr>
            <p:spPr>
              <a:xfrm>
                <a:off x="3952988" y="241920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 279"/>
              <p:cNvSpPr/>
              <p:nvPr/>
            </p:nvSpPr>
            <p:spPr>
              <a:xfrm>
                <a:off x="3952448" y="244462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Rectangle 280"/>
              <p:cNvSpPr/>
              <p:nvPr/>
            </p:nvSpPr>
            <p:spPr>
              <a:xfrm>
                <a:off x="3952448" y="24673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" name="Rectangle 281"/>
              <p:cNvSpPr/>
              <p:nvPr/>
            </p:nvSpPr>
            <p:spPr>
              <a:xfrm>
                <a:off x="3952988" y="24961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3" name="Rectangle 282"/>
              <p:cNvSpPr/>
              <p:nvPr/>
            </p:nvSpPr>
            <p:spPr>
              <a:xfrm>
                <a:off x="3952988" y="25213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4" name="Group 283"/>
            <p:cNvGrpSpPr/>
            <p:nvPr/>
          </p:nvGrpSpPr>
          <p:grpSpPr>
            <a:xfrm>
              <a:off x="6856837" y="2352148"/>
              <a:ext cx="72540" cy="196838"/>
              <a:chOff x="3952448" y="2342491"/>
              <a:chExt cx="72540" cy="196838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3952448" y="2342491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6" name="Rectangle 285"/>
              <p:cNvSpPr/>
              <p:nvPr/>
            </p:nvSpPr>
            <p:spPr>
              <a:xfrm>
                <a:off x="3952448" y="236520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7" name="Rectangle 286"/>
              <p:cNvSpPr/>
              <p:nvPr/>
            </p:nvSpPr>
            <p:spPr>
              <a:xfrm>
                <a:off x="3952988" y="239400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 287"/>
              <p:cNvSpPr/>
              <p:nvPr/>
            </p:nvSpPr>
            <p:spPr>
              <a:xfrm>
                <a:off x="3952988" y="241920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Rectangle 288"/>
              <p:cNvSpPr/>
              <p:nvPr/>
            </p:nvSpPr>
            <p:spPr>
              <a:xfrm>
                <a:off x="3952448" y="244462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" name="Rectangle 289"/>
              <p:cNvSpPr/>
              <p:nvPr/>
            </p:nvSpPr>
            <p:spPr>
              <a:xfrm>
                <a:off x="3952448" y="24673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" name="Rectangle 290"/>
              <p:cNvSpPr/>
              <p:nvPr/>
            </p:nvSpPr>
            <p:spPr>
              <a:xfrm>
                <a:off x="3952988" y="24961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ectangle 291"/>
              <p:cNvSpPr/>
              <p:nvPr/>
            </p:nvSpPr>
            <p:spPr>
              <a:xfrm>
                <a:off x="3952988" y="25213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3" name="Group 292"/>
            <p:cNvGrpSpPr/>
            <p:nvPr/>
          </p:nvGrpSpPr>
          <p:grpSpPr>
            <a:xfrm>
              <a:off x="6856297" y="3725902"/>
              <a:ext cx="72540" cy="94709"/>
              <a:chOff x="3952448" y="2444620"/>
              <a:chExt cx="72540" cy="94709"/>
            </a:xfrm>
          </p:grpSpPr>
          <p:sp>
            <p:nvSpPr>
              <p:cNvPr id="298" name="Rectangle 297"/>
              <p:cNvSpPr/>
              <p:nvPr/>
            </p:nvSpPr>
            <p:spPr>
              <a:xfrm>
                <a:off x="3952448" y="2444620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9" name="Rectangle 298"/>
              <p:cNvSpPr/>
              <p:nvPr/>
            </p:nvSpPr>
            <p:spPr>
              <a:xfrm>
                <a:off x="3952448" y="24673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Rectangle 299"/>
              <p:cNvSpPr/>
              <p:nvPr/>
            </p:nvSpPr>
            <p:spPr>
              <a:xfrm>
                <a:off x="3952988" y="24961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Rectangle 300"/>
              <p:cNvSpPr/>
              <p:nvPr/>
            </p:nvSpPr>
            <p:spPr>
              <a:xfrm>
                <a:off x="3952988" y="2521329"/>
                <a:ext cx="72000" cy="180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10" name="Group 309"/>
            <p:cNvGrpSpPr/>
            <p:nvPr/>
          </p:nvGrpSpPr>
          <p:grpSpPr>
            <a:xfrm>
              <a:off x="6856837" y="3968729"/>
              <a:ext cx="75535" cy="208582"/>
              <a:chOff x="8178240" y="4111891"/>
              <a:chExt cx="75535" cy="208582"/>
            </a:xfrm>
          </p:grpSpPr>
          <p:sp>
            <p:nvSpPr>
              <p:cNvPr id="302" name="Rectangle 301"/>
              <p:cNvSpPr/>
              <p:nvPr/>
            </p:nvSpPr>
            <p:spPr>
              <a:xfrm>
                <a:off x="8181775" y="4111891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" name="Rectangle 302"/>
              <p:cNvSpPr/>
              <p:nvPr/>
            </p:nvSpPr>
            <p:spPr>
              <a:xfrm>
                <a:off x="8179320" y="4133176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Rectangle 303"/>
              <p:cNvSpPr/>
              <p:nvPr/>
            </p:nvSpPr>
            <p:spPr>
              <a:xfrm>
                <a:off x="8180695" y="4168764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Rectangle 304"/>
              <p:cNvSpPr/>
              <p:nvPr/>
            </p:nvSpPr>
            <p:spPr>
              <a:xfrm>
                <a:off x="8178240" y="4190049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" name="Rectangle 305"/>
              <p:cNvSpPr/>
              <p:nvPr/>
            </p:nvSpPr>
            <p:spPr>
              <a:xfrm>
                <a:off x="8180695" y="4225341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" name="Rectangle 306"/>
              <p:cNvSpPr/>
              <p:nvPr/>
            </p:nvSpPr>
            <p:spPr>
              <a:xfrm>
                <a:off x="8178240" y="4246626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8" name="Rectangle 307"/>
              <p:cNvSpPr/>
              <p:nvPr/>
            </p:nvSpPr>
            <p:spPr>
              <a:xfrm>
                <a:off x="8181775" y="4281188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/>
              <p:cNvSpPr/>
              <p:nvPr/>
            </p:nvSpPr>
            <p:spPr>
              <a:xfrm>
                <a:off x="8179320" y="4302473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11" name="Group 310"/>
            <p:cNvGrpSpPr/>
            <p:nvPr/>
          </p:nvGrpSpPr>
          <p:grpSpPr>
            <a:xfrm>
              <a:off x="5230288" y="3996000"/>
              <a:ext cx="75535" cy="187297"/>
              <a:chOff x="8178240" y="4133176"/>
              <a:chExt cx="75535" cy="187297"/>
            </a:xfrm>
          </p:grpSpPr>
          <p:sp>
            <p:nvSpPr>
              <p:cNvPr id="313" name="Rectangle 312"/>
              <p:cNvSpPr/>
              <p:nvPr/>
            </p:nvSpPr>
            <p:spPr>
              <a:xfrm>
                <a:off x="8179320" y="4133176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4" name="Rectangle 313"/>
              <p:cNvSpPr/>
              <p:nvPr/>
            </p:nvSpPr>
            <p:spPr>
              <a:xfrm>
                <a:off x="8180695" y="4168764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5" name="Rectangle 314"/>
              <p:cNvSpPr/>
              <p:nvPr/>
            </p:nvSpPr>
            <p:spPr>
              <a:xfrm>
                <a:off x="8178240" y="4190049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6" name="Rectangle 315"/>
              <p:cNvSpPr/>
              <p:nvPr/>
            </p:nvSpPr>
            <p:spPr>
              <a:xfrm>
                <a:off x="8180695" y="4225341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7" name="Rectangle 316"/>
              <p:cNvSpPr/>
              <p:nvPr/>
            </p:nvSpPr>
            <p:spPr>
              <a:xfrm>
                <a:off x="8178240" y="4246626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Rectangle 317"/>
              <p:cNvSpPr/>
              <p:nvPr/>
            </p:nvSpPr>
            <p:spPr>
              <a:xfrm>
                <a:off x="8181775" y="4281188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Rectangle 318"/>
              <p:cNvSpPr/>
              <p:nvPr/>
            </p:nvSpPr>
            <p:spPr>
              <a:xfrm>
                <a:off x="8179320" y="4302473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0" name="Group 319"/>
            <p:cNvGrpSpPr/>
            <p:nvPr/>
          </p:nvGrpSpPr>
          <p:grpSpPr>
            <a:xfrm>
              <a:off x="4138087" y="4033742"/>
              <a:ext cx="75535" cy="151709"/>
              <a:chOff x="8178240" y="4168764"/>
              <a:chExt cx="75535" cy="151709"/>
            </a:xfrm>
          </p:grpSpPr>
          <p:sp>
            <p:nvSpPr>
              <p:cNvPr id="322" name="Rectangle 321"/>
              <p:cNvSpPr/>
              <p:nvPr/>
            </p:nvSpPr>
            <p:spPr>
              <a:xfrm>
                <a:off x="8180695" y="4168764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8178240" y="4190049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4" name="Rectangle 323"/>
              <p:cNvSpPr/>
              <p:nvPr/>
            </p:nvSpPr>
            <p:spPr>
              <a:xfrm>
                <a:off x="8180695" y="4225341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5" name="Rectangle 324"/>
              <p:cNvSpPr/>
              <p:nvPr/>
            </p:nvSpPr>
            <p:spPr>
              <a:xfrm>
                <a:off x="8178240" y="4246626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6" name="Rectangle 325"/>
              <p:cNvSpPr/>
              <p:nvPr/>
            </p:nvSpPr>
            <p:spPr>
              <a:xfrm>
                <a:off x="8181775" y="4281188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7" name="Rectangle 326"/>
              <p:cNvSpPr/>
              <p:nvPr/>
            </p:nvSpPr>
            <p:spPr>
              <a:xfrm>
                <a:off x="8179320" y="4302473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8" name="Group 327"/>
            <p:cNvGrpSpPr/>
            <p:nvPr/>
          </p:nvGrpSpPr>
          <p:grpSpPr>
            <a:xfrm>
              <a:off x="2923710" y="4082919"/>
              <a:ext cx="75535" cy="95132"/>
              <a:chOff x="8178240" y="4225341"/>
              <a:chExt cx="75535" cy="95132"/>
            </a:xfrm>
          </p:grpSpPr>
          <p:sp>
            <p:nvSpPr>
              <p:cNvPr id="331" name="Rectangle 330"/>
              <p:cNvSpPr/>
              <p:nvPr/>
            </p:nvSpPr>
            <p:spPr>
              <a:xfrm>
                <a:off x="8180695" y="4225341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2" name="Rectangle 331"/>
              <p:cNvSpPr/>
              <p:nvPr/>
            </p:nvSpPr>
            <p:spPr>
              <a:xfrm>
                <a:off x="8178240" y="4246626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3" name="Rectangle 332"/>
              <p:cNvSpPr/>
              <p:nvPr/>
            </p:nvSpPr>
            <p:spPr>
              <a:xfrm>
                <a:off x="8181775" y="4281188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4" name="Rectangle 333"/>
              <p:cNvSpPr/>
              <p:nvPr/>
            </p:nvSpPr>
            <p:spPr>
              <a:xfrm>
                <a:off x="8179320" y="4302473"/>
                <a:ext cx="72000" cy="18000"/>
              </a:xfrm>
              <a:prstGeom prst="rect">
                <a:avLst/>
              </a:prstGeom>
              <a:solidFill>
                <a:srgbClr val="2AA82A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41" name="TextBox 340"/>
          <p:cNvSpPr txBox="1"/>
          <p:nvPr/>
        </p:nvSpPr>
        <p:spPr>
          <a:xfrm>
            <a:off x="5370071" y="6635715"/>
            <a:ext cx="438480" cy="2616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 b="1">
                <a:solidFill>
                  <a:srgbClr val="C00000"/>
                </a:solidFill>
              </a:defRPr>
            </a:lvl1pPr>
          </a:lstStyle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96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8192394" y="6642093"/>
            <a:ext cx="438480" cy="2616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 b="1">
                <a:solidFill>
                  <a:srgbClr val="C00000"/>
                </a:solidFill>
              </a:defRPr>
            </a:lvl1pPr>
          </a:lstStyle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176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49" name="Group 348"/>
          <p:cNvGrpSpPr/>
          <p:nvPr/>
        </p:nvGrpSpPr>
        <p:grpSpPr>
          <a:xfrm>
            <a:off x="5544829" y="5067386"/>
            <a:ext cx="1236877" cy="955316"/>
            <a:chOff x="5544829" y="5067386"/>
            <a:chExt cx="1236877" cy="955316"/>
          </a:xfrm>
        </p:grpSpPr>
        <p:grpSp>
          <p:nvGrpSpPr>
            <p:cNvPr id="344" name="Group 343"/>
            <p:cNvGrpSpPr/>
            <p:nvPr/>
          </p:nvGrpSpPr>
          <p:grpSpPr>
            <a:xfrm rot="808447">
              <a:off x="5544829" y="5249654"/>
              <a:ext cx="1236877" cy="773048"/>
              <a:chOff x="1524000" y="1523999"/>
              <a:chExt cx="6096000" cy="3810000"/>
            </a:xfrm>
          </p:grpSpPr>
          <p:sp>
            <p:nvSpPr>
              <p:cNvPr id="345" name="Shape 344"/>
              <p:cNvSpPr/>
              <p:nvPr/>
            </p:nvSpPr>
            <p:spPr>
              <a:xfrm>
                <a:off x="1524000" y="1523999"/>
                <a:ext cx="6096000" cy="3810000"/>
              </a:xfrm>
              <a:prstGeom prst="swooshArrow">
                <a:avLst>
                  <a:gd name="adj1" fmla="val 25000"/>
                  <a:gd name="adj2" fmla="val 25000"/>
                </a:avLst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</p:sp>
          <p:sp>
            <p:nvSpPr>
              <p:cNvPr id="347" name="Freeform 346"/>
              <p:cNvSpPr/>
              <p:nvPr/>
            </p:nvSpPr>
            <p:spPr>
              <a:xfrm>
                <a:off x="3962400" y="2522219"/>
                <a:ext cx="2438400" cy="2811780"/>
              </a:xfrm>
              <a:custGeom>
                <a:avLst/>
                <a:gdLst>
                  <a:gd name="connsiteX0" fmla="*/ 406408 w 2438400"/>
                  <a:gd name="connsiteY0" fmla="*/ 0 h 2811780"/>
                  <a:gd name="connsiteX1" fmla="*/ 2438400 w 2438400"/>
                  <a:gd name="connsiteY1" fmla="*/ 0 h 2811780"/>
                  <a:gd name="connsiteX2" fmla="*/ 2438400 w 2438400"/>
                  <a:gd name="connsiteY2" fmla="*/ 0 h 2811780"/>
                  <a:gd name="connsiteX3" fmla="*/ 2438400 w 2438400"/>
                  <a:gd name="connsiteY3" fmla="*/ 2405372 h 2811780"/>
                  <a:gd name="connsiteX4" fmla="*/ 2031992 w 2438400"/>
                  <a:gd name="connsiteY4" fmla="*/ 2811780 h 2811780"/>
                  <a:gd name="connsiteX5" fmla="*/ 0 w 2438400"/>
                  <a:gd name="connsiteY5" fmla="*/ 2811780 h 2811780"/>
                  <a:gd name="connsiteX6" fmla="*/ 0 w 2438400"/>
                  <a:gd name="connsiteY6" fmla="*/ 2811780 h 2811780"/>
                  <a:gd name="connsiteX7" fmla="*/ 0 w 2438400"/>
                  <a:gd name="connsiteY7" fmla="*/ 406408 h 2811780"/>
                  <a:gd name="connsiteX8" fmla="*/ 406408 w 2438400"/>
                  <a:gd name="connsiteY8" fmla="*/ 0 h 281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8400" h="2811780">
                    <a:moveTo>
                      <a:pt x="406408" y="0"/>
                    </a:moveTo>
                    <a:lnTo>
                      <a:pt x="2438400" y="0"/>
                    </a:lnTo>
                    <a:lnTo>
                      <a:pt x="2438400" y="0"/>
                    </a:lnTo>
                    <a:lnTo>
                      <a:pt x="2438400" y="2405372"/>
                    </a:lnTo>
                    <a:cubicBezTo>
                      <a:pt x="2438400" y="2629825"/>
                      <a:pt x="2256445" y="2811780"/>
                      <a:pt x="2031992" y="2811780"/>
                    </a:cubicBezTo>
                    <a:lnTo>
                      <a:pt x="0" y="2811780"/>
                    </a:lnTo>
                    <a:lnTo>
                      <a:pt x="0" y="2811780"/>
                    </a:lnTo>
                    <a:lnTo>
                      <a:pt x="0" y="406408"/>
                    </a:lnTo>
                    <a:cubicBezTo>
                      <a:pt x="0" y="181955"/>
                      <a:pt x="181955" y="0"/>
                      <a:pt x="406408" y="0"/>
                    </a:cubicBez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19033" tIns="119033" rIns="358064" bIns="119033" numCol="1" spcCol="1270" anchor="t" anchorCtr="0">
                <a:noAutofit/>
              </a:bodyPr>
              <a:lstStyle/>
              <a:p>
                <a:pPr lvl="0" algn="r" defTabSz="2844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6400" kern="1200"/>
              </a:p>
            </p:txBody>
          </p:sp>
        </p:grpSp>
        <p:sp>
          <p:nvSpPr>
            <p:cNvPr id="348" name="TextBox 347"/>
            <p:cNvSpPr txBox="1"/>
            <p:nvPr/>
          </p:nvSpPr>
          <p:spPr>
            <a:xfrm rot="21351355">
              <a:off x="5770339" y="5067386"/>
              <a:ext cx="979229" cy="4616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1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en-GB" sz="2400" dirty="0">
                  <a:solidFill>
                    <a:schemeClr val="accent3"/>
                  </a:solidFill>
                </a:rPr>
                <a:t>+83%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122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4" grpId="0"/>
      <p:bldP spid="135" grpId="0"/>
      <p:bldP spid="136" grpId="0" animBg="1"/>
      <p:bldP spid="137" grpId="0" animBg="1"/>
      <p:bldP spid="139" grpId="0" animBg="1"/>
      <p:bldP spid="143" grpId="0" animBg="1"/>
      <p:bldP spid="144" grpId="0" animBg="1"/>
      <p:bldP spid="157" grpId="0" animBg="1"/>
      <p:bldP spid="205" grpId="0" animBg="1"/>
      <p:bldP spid="224" grpId="0" animBg="1"/>
      <p:bldP spid="227" grpId="0" animBg="1"/>
      <p:bldP spid="228" grpId="0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40" grpId="0" animBg="1"/>
      <p:bldP spid="241" grpId="0" animBg="1"/>
      <p:bldP spid="242" grpId="0" animBg="1"/>
      <p:bldP spid="244" grpId="0" animBg="1"/>
      <p:bldP spid="341" grpId="0"/>
      <p:bldP spid="3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7032862"/>
              </p:ext>
            </p:extLst>
          </p:nvPr>
        </p:nvGraphicFramePr>
        <p:xfrm>
          <a:off x="395535" y="836958"/>
          <a:ext cx="8607103" cy="5709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8753"/>
                <a:gridCol w="2455658"/>
                <a:gridCol w="2332692"/>
              </a:tblGrid>
              <a:tr h="397378"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External bus bars</a:t>
                      </a:r>
                      <a:endParaRPr lang="en-GB" sz="2000" dirty="0"/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Internal bus bars</a:t>
                      </a:r>
                      <a:endParaRPr lang="en-GB" sz="2000" dirty="0"/>
                    </a:p>
                  </a:txBody>
                  <a:tcPr marL="97448" marR="97448" marT="48724" marB="48724" anchor="ctr"/>
                </a:tc>
              </a:tr>
              <a:tr h="428949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Splice</a:t>
                      </a:r>
                      <a:r>
                        <a:rPr lang="en-GB" sz="13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quantity</a:t>
                      </a:r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en-GB" sz="2200" b="1" dirty="0" smtClean="0">
                        <a:solidFill>
                          <a:srgbClr val="2AA82A"/>
                        </a:solidFill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180975" indent="-180975" algn="ctr"/>
                      <a:r>
                        <a:rPr lang="en-GB" sz="2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 </a:t>
                      </a:r>
                      <a:r>
                        <a:rPr lang="en-GB" sz="1100" b="0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&gt; 80%</a:t>
                      </a:r>
                      <a:endParaRPr lang="en-GB" sz="2200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7448" marR="97448" marT="48724" marB="48724" anchor="ctr"/>
                </a:tc>
              </a:tr>
              <a:tr h="779585">
                <a:tc>
                  <a:txBody>
                    <a:bodyPr/>
                    <a:lstStyle/>
                    <a:p>
                      <a:pPr algn="l"/>
                      <a:r>
                        <a:rPr lang="en-GB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Short to ground on a</a:t>
                      </a:r>
                      <a:r>
                        <a:rPr lang="en-GB" sz="13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circuit or electrical fault</a:t>
                      </a:r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en-GB" sz="2200" b="1" dirty="0" smtClean="0">
                        <a:solidFill>
                          <a:srgbClr val="2AA82A"/>
                        </a:solidFill>
                      </a:endParaRPr>
                    </a:p>
                    <a:p>
                      <a:pPr algn="ctr"/>
                      <a:r>
                        <a:rPr lang="en-GB" sz="11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Cable exchange between the DFX and concerned</a:t>
                      </a:r>
                      <a:r>
                        <a:rPr lang="en-GB" sz="11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interconnect</a:t>
                      </a:r>
                      <a:endParaRPr lang="en-GB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180975" indent="-180975" algn="ctr" defTabSz="685800" rtl="0" eaLnBrk="1" latinLnBrk="0" hangingPunct="1"/>
                      <a:r>
                        <a:rPr lang="en-GB" sz="2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GB" sz="22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</a:p>
                    <a:p>
                      <a:pPr marL="180975" indent="-180975" algn="ctr" defTabSz="685800" rtl="0" eaLnBrk="1" latinLnBrk="0" hangingPunct="1"/>
                      <a:r>
                        <a:rPr lang="en-GB" sz="1200" b="0" kern="12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Cryoassembly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exchange</a:t>
                      </a:r>
                      <a:endParaRPr lang="en-GB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448" marR="97448" marT="48724" marB="48724" anchor="ctr"/>
                </a:tc>
              </a:tr>
              <a:tr h="618378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Possibility to alternate </a:t>
                      </a:r>
                      <a:r>
                        <a:rPr lang="en-GB" sz="13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the impedances </a:t>
                      </a:r>
                      <a:r>
                        <a:rPr lang="en-GB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on </a:t>
                      </a:r>
                      <a:r>
                        <a:rPr lang="en-GB" sz="13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the main </a:t>
                      </a:r>
                      <a:r>
                        <a:rPr lang="en-GB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circuit: Q2</a:t>
                      </a:r>
                      <a:r>
                        <a:rPr lang="en-GB" sz="13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 and b on the return bus bar</a:t>
                      </a:r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GB" sz="12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Not really needed according </a:t>
                      </a:r>
                      <a:r>
                        <a:rPr lang="en-GB" sz="1200" baseline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to </a:t>
                      </a:r>
                      <a:r>
                        <a:rPr lang="en-GB" sz="1200" b="1" baseline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Mr </a:t>
                      </a:r>
                      <a:r>
                        <a:rPr lang="en-GB" sz="1200" b="1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sym typeface="Wingdings" panose="05000000000000000000" pitchFamily="2" charset="2"/>
                        </a:rPr>
                        <a:t>Circuit</a:t>
                      </a:r>
                      <a:endParaRPr lang="en-GB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180975" indent="-180975" algn="ctr"/>
                      <a:r>
                        <a:rPr lang="en-GB" sz="22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en-GB" sz="2200" b="1" dirty="0">
                        <a:solidFill>
                          <a:srgbClr val="2AA82A"/>
                        </a:solidFill>
                      </a:endParaRPr>
                    </a:p>
                  </a:txBody>
                  <a:tcPr marL="97448" marR="97448" marT="48724" marB="48724" anchor="ctr"/>
                </a:tc>
              </a:tr>
              <a:tr h="1060378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GB" sz="13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kern="12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Magnet </a:t>
                      </a:r>
                      <a:r>
                        <a:rPr lang="en-GB" sz="13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exchange</a:t>
                      </a:r>
                    </a:p>
                    <a:p>
                      <a:pPr marL="0" algn="l" defTabSz="685800" rtl="0" eaLnBrk="1" latinLnBrk="0" hangingPunct="1"/>
                      <a:endParaRPr lang="en-GB" sz="13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685800" rtl="0" eaLnBrk="1" latinLnBrk="0" hangingPunct="1"/>
                      <a:r>
                        <a:rPr lang="en-GB" sz="13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300" b="0" i="1" kern="1200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180975" indent="-180975" algn="ctr" defTabSz="685800" rtl="0" eaLnBrk="1" latinLnBrk="0" hangingPunct="1"/>
                      <a:r>
                        <a:rPr lang="en-GB" sz="2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GB" sz="1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 to 5 ICs to open</a:t>
                      </a:r>
                    </a:p>
                    <a:p>
                      <a:pPr marL="180975" indent="-180975" algn="ctr" defTabSz="685800" rtl="0" eaLnBrk="1" latinLnBrk="0" hangingPunct="1"/>
                      <a:r>
                        <a:rPr lang="en-GB" sz="22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2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Less splices to be redone </a:t>
                      </a:r>
                    </a:p>
                    <a:p>
                      <a:pPr marL="180975" indent="-180975" algn="ctr" defTabSz="685800" rtl="0" eaLnBrk="1" latinLnBrk="0" hangingPunct="1"/>
                      <a:r>
                        <a:rPr lang="en-GB" sz="1200" b="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Or</a:t>
                      </a:r>
                      <a:r>
                        <a:rPr lang="en-GB" sz="20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</a:t>
                      </a:r>
                      <a:r>
                        <a:rPr lang="en-GB" sz="12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only affected</a:t>
                      </a:r>
                      <a:r>
                        <a:rPr lang="en-GB" sz="1200" b="0" kern="1200" baseline="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buses</a:t>
                      </a:r>
                      <a:endParaRPr lang="en-GB" sz="1200" b="0" kern="1200" dirty="0" smtClean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180975" marR="0" indent="-180975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2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 ICs to open</a:t>
                      </a:r>
                    </a:p>
                    <a:p>
                      <a:pPr marL="180975" marR="0" indent="-180975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GB" sz="1200" b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All splices to be</a:t>
                      </a:r>
                    </a:p>
                    <a:p>
                      <a:pPr marL="180975" marR="0" indent="-180975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de-soldered/re-soldered</a:t>
                      </a:r>
                    </a:p>
                  </a:txBody>
                  <a:tcPr marL="97448" marR="97448" marT="48724" marB="48724" anchor="ctr"/>
                </a:tc>
              </a:tr>
              <a:tr h="779585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Interchangeability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Q1</a:t>
                      </a:r>
                      <a:r>
                        <a:rPr lang="en-GB" sz="13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Q3 and Q2AQ2B</a:t>
                      </a:r>
                      <a:endParaRPr lang="en-GB" sz="13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en-GB" sz="2000" dirty="0">
                        <a:solidFill>
                          <a:srgbClr val="2AA82A"/>
                        </a:solidFill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GB" sz="1500" b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Q1 and Q2a have to house all circuit present in respectively Q3 and Q2b to allow </a:t>
                      </a:r>
                      <a:endParaRPr lang="en-GB" sz="2000" dirty="0"/>
                    </a:p>
                  </a:txBody>
                  <a:tcPr marL="97448" marR="97448" marT="48724" marB="48724" anchor="ctr"/>
                </a:tc>
              </a:tr>
              <a:tr h="812068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kern="12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Cryogenic Scheme</a:t>
                      </a:r>
                      <a:endParaRPr lang="en-GB" sz="13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GB" sz="15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restrictions</a:t>
                      </a:r>
                      <a:r>
                        <a:rPr lang="en-GB" sz="1000" b="1" kern="1200" baseline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between the external line and the </a:t>
                      </a:r>
                      <a:r>
                        <a:rPr lang="en-GB" sz="1200" b="0" kern="12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cold mass volume</a:t>
                      </a:r>
                      <a:endParaRPr lang="en-GB" sz="1200" b="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en-GB" sz="2200" dirty="0" smtClean="0">
                        <a:solidFill>
                          <a:srgbClr val="2AA82A"/>
                        </a:solidFill>
                      </a:endParaRPr>
                    </a:p>
                  </a:txBody>
                  <a:tcPr marL="97448" marR="97448" marT="48724" marB="48724" anchor="ctr"/>
                </a:tc>
              </a:tr>
              <a:tr h="812068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Flexibility for cold test (Q1, Q3) on surface</a:t>
                      </a:r>
                      <a:endParaRPr lang="en-GB" sz="13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500" b="0" baseline="0" dirty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Possibility to test </a:t>
                      </a:r>
                      <a:r>
                        <a:rPr lang="en-GB" sz="1200" b="0" kern="12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each MQXA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individually</a:t>
                      </a:r>
                      <a:endParaRPr lang="en-GB" sz="1200" dirty="0" smtClean="0"/>
                    </a:p>
                  </a:txBody>
                  <a:tcPr marL="97448" marR="97448" marT="48724" marB="48724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GB" sz="1700" b="0" baseline="0" dirty="0" smtClean="0">
                          <a:solidFill>
                            <a:schemeClr val="dk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Additional bus bar needed to power </a:t>
                      </a:r>
                      <a:r>
                        <a:rPr lang="en-GB" sz="1200" b="0" kern="12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each MQXA </a:t>
                      </a:r>
                      <a:r>
                        <a:rPr lang="en-GB" sz="1200" b="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individually</a:t>
                      </a:r>
                      <a:endParaRPr lang="en-GB" sz="1200" dirty="0" smtClean="0"/>
                    </a:p>
                  </a:txBody>
                  <a:tcPr marL="97448" marR="97448" marT="48724" marB="48724" anchor="ctr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42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GB" sz="4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Int./Ext. routing - Pros and Cons</a:t>
            </a:r>
            <a:endParaRPr lang="en-GB" sz="40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</a:t>
            </a:r>
            <a:r>
              <a:rPr lang="en-GB" noProof="0" smtClean="0"/>
              <a:t>the Magnet </a:t>
            </a:r>
            <a:r>
              <a:rPr lang="en-GB" noProof="0" dirty="0" smtClean="0"/>
              <a:t>Circuits for the HL-LHC               H. Prin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37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Conceptual Design Review of the Magnet Circuits for the HL-LHC               H. Prin</a:t>
            </a:r>
            <a:endParaRPr lang="en-GB" noProof="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0148823"/>
              </p:ext>
            </p:extLst>
          </p:nvPr>
        </p:nvGraphicFramePr>
        <p:xfrm>
          <a:off x="220980" y="936625"/>
          <a:ext cx="8641079" cy="5897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9820"/>
                <a:gridCol w="3070860"/>
                <a:gridCol w="3200399"/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/>
                        <a:t>Busbar</a:t>
                      </a:r>
                      <a:endParaRPr lang="en-GB" sz="1200" dirty="0" smtClean="0"/>
                    </a:p>
                    <a:p>
                      <a:pPr algn="ctr"/>
                      <a:r>
                        <a:rPr lang="en-GB" sz="1200" baseline="0" dirty="0" smtClean="0"/>
                        <a:t>(stabilized Rutherford cable)</a:t>
                      </a:r>
                    </a:p>
                    <a:p>
                      <a:pPr algn="ctr"/>
                      <a:endParaRPr lang="en-GB" sz="1200" baseline="0" dirty="0" smtClean="0"/>
                    </a:p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Round cable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smtClean="0"/>
                        <a:t>Development </a:t>
                      </a:r>
                      <a:r>
                        <a:rPr lang="en-GB" sz="1200" dirty="0" smtClean="0"/>
                        <a:t>&amp;</a:t>
                      </a:r>
                      <a:r>
                        <a:rPr lang="en-GB" sz="1200" baseline="0" dirty="0" smtClean="0"/>
                        <a:t> experience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20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Strand and cable</a:t>
                      </a:r>
                      <a:r>
                        <a:rPr lang="en-GB" sz="1100" b="0" baseline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a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vailability with low external field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GB" sz="1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Cable d</a:t>
                      </a:r>
                      <a:r>
                        <a:rPr lang="en-GB" sz="1100" b="0" smtClean="0">
                          <a:solidFill>
                            <a:schemeClr val="tx1"/>
                          </a:solidFill>
                        </a:rPr>
                        <a:t>evelopment 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and validation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Protection </a:t>
                      </a:r>
                    </a:p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(current distribution)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4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Proven technology</a:t>
                      </a:r>
                    </a:p>
                    <a:p>
                      <a:pPr algn="ctr"/>
                      <a:r>
                        <a:rPr lang="en-GB" sz="14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4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Soldered stabilizer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GB" sz="14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To be studied and proven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Fabrication place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4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Cable availability if LHC cable retained</a:t>
                      </a:r>
                    </a:p>
                    <a:p>
                      <a:pPr algn="ctr"/>
                      <a:r>
                        <a:rPr lang="en-GB" sz="14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4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CERN in the </a:t>
                      </a:r>
                      <a:r>
                        <a:rPr lang="en-GB" sz="1100" b="0" dirty="0" err="1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busbar</a:t>
                      </a:r>
                      <a:r>
                        <a:rPr lang="en-GB" sz="1100" b="0" baseline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factory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GB" sz="18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To be developed with industry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Integration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20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stability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6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3D</a:t>
                      </a:r>
                      <a:r>
                        <a:rPr lang="en-GB" sz="16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flexibility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GB" sz="1200" b="1" kern="120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Containment</a:t>
                      </a:r>
                      <a:r>
                        <a:rPr lang="en-GB" sz="1100" b="0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of electromagnetic </a:t>
                      </a:r>
                      <a:r>
                        <a:rPr lang="en-GB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forces to be studied</a:t>
                      </a:r>
                      <a:endParaRPr lang="en-GB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Installation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Preferably during </a:t>
                      </a:r>
                      <a:r>
                        <a:rPr lang="en-GB" sz="1100" smtClean="0"/>
                        <a:t>cold mass assembly</a:t>
                      </a:r>
                      <a:endParaRPr lang="en-GB" sz="1100" dirty="0" smtClean="0"/>
                    </a:p>
                    <a:p>
                      <a:pPr algn="ctr"/>
                      <a:r>
                        <a:rPr lang="en-GB" sz="14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GB" sz="11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dirty="0" smtClean="0"/>
                        <a:t>Cartridges could</a:t>
                      </a:r>
                      <a:r>
                        <a:rPr lang="en-GB" sz="1100" baseline="0" dirty="0" smtClean="0"/>
                        <a:t> be envisaged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1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Opportunity to be</a:t>
                      </a:r>
                      <a:r>
                        <a:rPr lang="en-GB" sz="1100" b="0" baseline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installed in the </a:t>
                      </a:r>
                      <a:r>
                        <a:rPr lang="en-GB" sz="1100" b="0" baseline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tunnel from </a:t>
                      </a:r>
                      <a:r>
                        <a:rPr lang="en-GB" sz="1100" b="0" baseline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one connection point to the other</a:t>
                      </a:r>
                      <a:endParaRPr lang="en-GB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Expansion loops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GB" sz="1400" b="1" dirty="0" smtClean="0">
                          <a:solidFill>
                            <a:schemeClr val="accent6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dirty="0" smtClean="0"/>
                        <a:t>Well</a:t>
                      </a:r>
                      <a:r>
                        <a:rPr lang="en-GB" sz="1100" baseline="0" dirty="0" smtClean="0"/>
                        <a:t> known (lyre profiles) but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GB" sz="1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smtClean="0"/>
                        <a:t>integration volume </a:t>
                      </a:r>
                      <a:r>
                        <a:rPr lang="en-GB" sz="1100" dirty="0" smtClean="0"/>
                        <a:t>(radial and </a:t>
                      </a:r>
                      <a:r>
                        <a:rPr lang="en-GB" sz="1100" dirty="0" err="1" smtClean="0"/>
                        <a:t>longi</a:t>
                      </a:r>
                      <a:r>
                        <a:rPr lang="en-GB" sz="1100" dirty="0" smtClean="0"/>
                        <a:t>)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en-GB" sz="16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Insulation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en-GB" sz="11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GB" sz="18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To be settled according</a:t>
                      </a:r>
                      <a:r>
                        <a:rPr lang="en-GB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existing developments</a:t>
                      </a:r>
                      <a:endParaRPr lang="en-GB" sz="12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Splices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en-GB" sz="16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 smtClean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GB" sz="14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To be developed</a:t>
                      </a:r>
                      <a:endParaRPr lang="en-GB" sz="11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  <a:p>
                      <a:pPr algn="ctr"/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(existing experience on the 6kA circuits)</a:t>
                      </a:r>
                    </a:p>
                    <a:p>
                      <a:pPr algn="ctr"/>
                      <a:r>
                        <a:rPr lang="en-GB" sz="1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GB" sz="12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Preparation in</a:t>
                      </a:r>
                      <a:r>
                        <a:rPr lang="en-GB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case of reconnection (ALARA)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QA Process</a:t>
                      </a:r>
                    </a:p>
                    <a:p>
                      <a:r>
                        <a:rPr lang="en-GB" sz="1200" dirty="0" smtClean="0"/>
                        <a:t>(Splices validation </a:t>
                      </a:r>
                      <a:r>
                        <a:rPr lang="en-GB" sz="1200" smtClean="0"/>
                        <a:t>@warm)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2AA82A"/>
                          </a:solidFill>
                          <a:sym typeface="Wingdings" panose="05000000000000000000" pitchFamily="2" charset="2"/>
                        </a:rPr>
                        <a:t></a:t>
                      </a:r>
                      <a:endParaRPr lang="en-GB" sz="16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GB" sz="14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To be developed</a:t>
                      </a:r>
                      <a:endParaRPr lang="en-GB" sz="11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10369" t="54309" r="5945" b="17208"/>
          <a:stretch/>
        </p:blipFill>
        <p:spPr>
          <a:xfrm>
            <a:off x="3407714" y="1368000"/>
            <a:ext cx="1602000" cy="3333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32301"/>
          <a:stretch/>
        </p:blipFill>
        <p:spPr>
          <a:xfrm>
            <a:off x="7920000" y="990000"/>
            <a:ext cx="720090" cy="724688"/>
          </a:xfrm>
          <a:prstGeom prst="ellipse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28650" y="365127"/>
            <a:ext cx="7886700" cy="4425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Busbar</a:t>
            </a:r>
            <a:r>
              <a:rPr lang="en-GB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vs Cable - Pros and Cons</a:t>
            </a:r>
            <a:endParaRPr lang="en-GB" sz="3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86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Props1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8946e33d-fd2f-4ae4-8ee9-d90c129cdf9e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18279</TotalTime>
  <Words>3453</Words>
  <Application>Microsoft Office PowerPoint</Application>
  <PresentationFormat>On-screen Show (4:3)</PresentationFormat>
  <Paragraphs>676</Paragraphs>
  <Slides>35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Symbol</vt:lpstr>
      <vt:lpstr>Tahoma</vt:lpstr>
      <vt:lpstr>Times New Roman</vt:lpstr>
      <vt:lpstr>Wingdings</vt:lpstr>
      <vt:lpstr>Thème Office</vt:lpstr>
      <vt:lpstr>Photo Editor Photo</vt:lpstr>
      <vt:lpstr>Busbars integration in the cold masses</vt:lpstr>
      <vt:lpstr>Outline</vt:lpstr>
      <vt:lpstr>Global view of the Busbars presently used in the LHC cold masses</vt:lpstr>
      <vt:lpstr>Expansion loops</vt:lpstr>
      <vt:lpstr>To be taken into account for the next design(s)</vt:lpstr>
      <vt:lpstr>Present integration principles</vt:lpstr>
      <vt:lpstr>PowerPoint Presentation</vt:lpstr>
      <vt:lpstr>Int./Ext. routing - Pros and Cons</vt:lpstr>
      <vt:lpstr>PowerPoint Presentation</vt:lpstr>
      <vt:lpstr>PowerPoint Presentation</vt:lpstr>
      <vt:lpstr>Inner Triplet Busbars Integration Proposal (until a 18kA cable is developed and proven)</vt:lpstr>
      <vt:lpstr>Inner Triplet Alternate Electrical Scheme</vt:lpstr>
      <vt:lpstr>PowerPoint Presentation</vt:lpstr>
      <vt:lpstr>D2 Separation Dipole</vt:lpstr>
      <vt:lpstr>Q4</vt:lpstr>
      <vt:lpstr>Q5 and Q6</vt:lpstr>
      <vt:lpstr>Q10 with MS</vt:lpstr>
      <vt:lpstr>MBH 11T dipole</vt:lpstr>
      <vt:lpstr>MBH 11T dipole</vt:lpstr>
      <vt:lpstr>MBH 11T dipole</vt:lpstr>
      <vt:lpstr>New connection cryostats to integrate collimators for ions physics debris around IP2</vt:lpstr>
      <vt:lpstr>PowerPoint Presentation</vt:lpstr>
      <vt:lpstr>PowerPoint Presentation</vt:lpstr>
      <vt:lpstr>Spare slides</vt:lpstr>
      <vt:lpstr>Busbars integration in the present LHC Inner Triplet</vt:lpstr>
      <vt:lpstr>Busbars integration along the “arc cryostat” in the Main Dipole MB cold masses</vt:lpstr>
      <vt:lpstr>Busbars integration along the “arc cryostat” in the SSS cold masses</vt:lpstr>
      <vt:lpstr>PowerPoint Presentation</vt:lpstr>
      <vt:lpstr>Electrical insulation</vt:lpstr>
      <vt:lpstr>PowerPoint Presentation</vt:lpstr>
      <vt:lpstr>PowerPoint Presentation</vt:lpstr>
      <vt:lpstr>PowerPoint Presentation</vt:lpstr>
      <vt:lpstr>Plugs</vt:lpstr>
      <vt:lpstr>Splices 1/2</vt:lpstr>
      <vt:lpstr>Splices 2/2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Herve Prin</cp:lastModifiedBy>
  <cp:revision>320</cp:revision>
  <cp:lastPrinted>2016-03-17T15:00:53Z</cp:lastPrinted>
  <dcterms:created xsi:type="dcterms:W3CDTF">2016-01-11T14:38:10Z</dcterms:created>
  <dcterms:modified xsi:type="dcterms:W3CDTF">2016-03-21T06:43:26Z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