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85" r:id="rId4"/>
    <p:sldId id="289" r:id="rId5"/>
    <p:sldId id="295" r:id="rId6"/>
    <p:sldId id="296" r:id="rId7"/>
    <p:sldId id="297" r:id="rId8"/>
    <p:sldId id="258" r:id="rId9"/>
    <p:sldId id="261" r:id="rId10"/>
    <p:sldId id="262" r:id="rId11"/>
    <p:sldId id="298" r:id="rId12"/>
    <p:sldId id="308" r:id="rId13"/>
    <p:sldId id="300" r:id="rId14"/>
    <p:sldId id="301" r:id="rId15"/>
    <p:sldId id="302" r:id="rId16"/>
    <p:sldId id="303" r:id="rId17"/>
    <p:sldId id="307" r:id="rId18"/>
    <p:sldId id="304" r:id="rId19"/>
    <p:sldId id="305" r:id="rId20"/>
    <p:sldId id="263" r:id="rId21"/>
    <p:sldId id="275" r:id="rId22"/>
    <p:sldId id="327" r:id="rId23"/>
    <p:sldId id="311" r:id="rId24"/>
    <p:sldId id="278" r:id="rId25"/>
    <p:sldId id="269" r:id="rId26"/>
    <p:sldId id="274" r:id="rId27"/>
    <p:sldId id="306" r:id="rId28"/>
    <p:sldId id="272" r:id="rId29"/>
    <p:sldId id="271" r:id="rId30"/>
    <p:sldId id="312" r:id="rId31"/>
    <p:sldId id="323" r:id="rId32"/>
    <p:sldId id="322" r:id="rId33"/>
    <p:sldId id="325" r:id="rId34"/>
    <p:sldId id="324" r:id="rId35"/>
    <p:sldId id="326" r:id="rId36"/>
    <p:sldId id="313" r:id="rId37"/>
    <p:sldId id="318" r:id="rId38"/>
    <p:sldId id="317" r:id="rId39"/>
    <p:sldId id="321" r:id="rId40"/>
    <p:sldId id="320" r:id="rId41"/>
    <p:sldId id="319" r:id="rId42"/>
    <p:sldId id="314" r:id="rId43"/>
    <p:sldId id="288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0" autoAdjust="0"/>
  </p:normalViewPr>
  <p:slideViewPr>
    <p:cSldViewPr>
      <p:cViewPr>
        <p:scale>
          <a:sx n="50" d="100"/>
          <a:sy n="50" d="100"/>
        </p:scale>
        <p:origin x="-187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16727-436F-4AFD-B467-84F929FA1EC4}" type="datetimeFigureOut">
              <a:rPr lang="en-GB" smtClean="0"/>
              <a:t>21/03/2016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CFED0-2C35-4EF6-AF3F-14C1CC260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66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CFED0-2C35-4EF6-AF3F-14C1CC2605A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406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CFED0-2C35-4EF6-AF3F-14C1CC2605AD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22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emf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0162" y="232827"/>
            <a:ext cx="83328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400" b="1" dirty="0" smtClean="0">
                <a:solidFill>
                  <a:schemeClr val="accent1"/>
                </a:solidFill>
              </a:rPr>
              <a:t>Conceptua</a:t>
            </a:r>
            <a:r>
              <a:rPr lang="en-GB" sz="3400" b="1" dirty="0">
                <a:solidFill>
                  <a:schemeClr val="accent1"/>
                </a:solidFill>
              </a:rPr>
              <a:t>l</a:t>
            </a:r>
            <a:r>
              <a:rPr lang="en-GB" sz="3400" b="1" dirty="0" smtClean="0">
                <a:solidFill>
                  <a:schemeClr val="accent1"/>
                </a:solidFill>
              </a:rPr>
              <a:t> Design Review of the </a:t>
            </a:r>
          </a:p>
          <a:p>
            <a:pPr algn="ctr"/>
            <a:r>
              <a:rPr lang="en-GB" sz="3400" b="1" dirty="0" smtClean="0">
                <a:solidFill>
                  <a:schemeClr val="accent1"/>
                </a:solidFill>
              </a:rPr>
              <a:t>Magnet Circuits for HL-LHC</a:t>
            </a:r>
          </a:p>
          <a:p>
            <a:pPr algn="ctr"/>
            <a:r>
              <a:rPr lang="en-GB" sz="1000" b="1" dirty="0" smtClean="0">
                <a:solidFill>
                  <a:schemeClr val="accent1"/>
                </a:solidFill>
              </a:rPr>
              <a:t> </a:t>
            </a:r>
          </a:p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 </a:t>
            </a:r>
            <a:r>
              <a:rPr lang="en-GB" sz="2800" b="1" dirty="0">
                <a:solidFill>
                  <a:schemeClr val="accent1"/>
                </a:solidFill>
              </a:rPr>
              <a:t>21-23 March 2016 </a:t>
            </a:r>
            <a:r>
              <a:rPr lang="en-GB" sz="2800" b="1" dirty="0" smtClean="0">
                <a:solidFill>
                  <a:schemeClr val="accent1"/>
                </a:solidFill>
              </a:rPr>
              <a:t>, CERN</a:t>
            </a:r>
            <a:endParaRPr lang="en-GB" sz="2800" b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88973" y="2480608"/>
            <a:ext cx="2691415" cy="1938992"/>
          </a:xfrm>
          <a:prstGeom prst="rect">
            <a:avLst/>
          </a:prstGeom>
          <a:noFill/>
          <a:ln w="66675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400" b="1" dirty="0" smtClean="0"/>
              <a:t>SC Links</a:t>
            </a:r>
          </a:p>
          <a:p>
            <a:pPr algn="ctr"/>
            <a:endParaRPr lang="en-GB" b="1" dirty="0" smtClean="0"/>
          </a:p>
          <a:p>
            <a:pPr algn="ctr"/>
            <a:r>
              <a:rPr lang="en-GB" sz="3400" b="1" dirty="0" smtClean="0"/>
              <a:t>A. </a:t>
            </a:r>
            <a:r>
              <a:rPr lang="en-GB" sz="3400" b="1" dirty="0" err="1" smtClean="0"/>
              <a:t>Ballarino</a:t>
            </a:r>
            <a:endParaRPr lang="en-GB" sz="3400" b="1" dirty="0" smtClean="0"/>
          </a:p>
          <a:p>
            <a:pPr algn="ctr"/>
            <a:r>
              <a:rPr lang="en-GB" sz="3000" b="1" dirty="0" smtClean="0"/>
              <a:t>21/03/2016</a:t>
            </a:r>
            <a:endParaRPr lang="en-GB" sz="3000" b="1" dirty="0"/>
          </a:p>
        </p:txBody>
      </p:sp>
      <p:sp>
        <p:nvSpPr>
          <p:cNvPr id="11" name="Rectangle 10"/>
          <p:cNvSpPr/>
          <p:nvPr/>
        </p:nvSpPr>
        <p:spPr>
          <a:xfrm>
            <a:off x="353962" y="156627"/>
            <a:ext cx="8561438" cy="6472773"/>
          </a:xfrm>
          <a:prstGeom prst="rect">
            <a:avLst/>
          </a:prstGeom>
          <a:noFill/>
          <a:ln w="5715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50800" dir="5400000" algn="ctr" rotWithShape="0">
              <a:srgbClr val="000000">
                <a:alpha val="5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9" b="9931"/>
          <a:stretch/>
        </p:blipFill>
        <p:spPr>
          <a:xfrm>
            <a:off x="1866900" y="5029200"/>
            <a:ext cx="3130769" cy="1501337"/>
          </a:xfrm>
          <a:prstGeom prst="rect">
            <a:avLst/>
          </a:prstGeom>
        </p:spPr>
      </p:pic>
      <p:pic>
        <p:nvPicPr>
          <p:cNvPr id="9" name="Picture 2052" descr="CERN -- European Laboratory for Particle Physic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5372862"/>
            <a:ext cx="1104138" cy="110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44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90813" y="-76200"/>
            <a:ext cx="654147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dirty="0"/>
              <a:t>C</a:t>
            </a:r>
            <a:r>
              <a:rPr lang="en-GB" sz="3400" dirty="0" smtClean="0"/>
              <a:t>hanges in operating current (2015)</a:t>
            </a:r>
            <a:endParaRPr lang="en-GB" sz="3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9" r="64077" b="2754"/>
          <a:stretch/>
        </p:blipFill>
        <p:spPr>
          <a:xfrm>
            <a:off x="336124" y="1263770"/>
            <a:ext cx="3138577" cy="300343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219429" y="1580238"/>
            <a:ext cx="190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Q1/Q3 – Q2a/Q2b</a:t>
            </a:r>
            <a:endParaRPr lang="en-GB" dirty="0"/>
          </a:p>
        </p:txBody>
      </p:sp>
      <p:sp>
        <p:nvSpPr>
          <p:cNvPr id="8" name="Right Arrow 7"/>
          <p:cNvSpPr/>
          <p:nvPr/>
        </p:nvSpPr>
        <p:spPr>
          <a:xfrm>
            <a:off x="3660169" y="1600836"/>
            <a:ext cx="457200" cy="304800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3660169" y="1949570"/>
            <a:ext cx="457200" cy="304800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222324" y="1885038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D2, D1</a:t>
            </a:r>
            <a:endParaRPr lang="en-GB" dirty="0"/>
          </a:p>
        </p:txBody>
      </p:sp>
      <p:sp>
        <p:nvSpPr>
          <p:cNvPr id="11" name="Right Arrow 10"/>
          <p:cNvSpPr/>
          <p:nvPr/>
        </p:nvSpPr>
        <p:spPr>
          <a:xfrm>
            <a:off x="3660169" y="2298304"/>
            <a:ext cx="457200" cy="304800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222324" y="226603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Q4, Q5, Q6</a:t>
            </a:r>
            <a:endParaRPr lang="en-GB" dirty="0"/>
          </a:p>
        </p:txBody>
      </p:sp>
      <p:sp>
        <p:nvSpPr>
          <p:cNvPr id="13" name="Right Arrow 12"/>
          <p:cNvSpPr/>
          <p:nvPr/>
        </p:nvSpPr>
        <p:spPr>
          <a:xfrm>
            <a:off x="3660169" y="2653425"/>
            <a:ext cx="457200" cy="304800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222324" y="2570838"/>
            <a:ext cx="3931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Orbit correctors Q3 and Q2, Trim on Q3 </a:t>
            </a:r>
            <a:endParaRPr lang="en-GB" dirty="0"/>
          </a:p>
        </p:txBody>
      </p:sp>
      <p:sp>
        <p:nvSpPr>
          <p:cNvPr id="15" name="Right Arrow 14"/>
          <p:cNvSpPr/>
          <p:nvPr/>
        </p:nvSpPr>
        <p:spPr>
          <a:xfrm>
            <a:off x="3660169" y="3016370"/>
            <a:ext cx="457200" cy="304800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222324" y="2951838"/>
            <a:ext cx="2717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Orbit correctors D2 and Q4</a:t>
            </a:r>
            <a:endParaRPr lang="en-GB" dirty="0"/>
          </a:p>
        </p:txBody>
      </p:sp>
      <p:sp>
        <p:nvSpPr>
          <p:cNvPr id="17" name="Right Arrow 16"/>
          <p:cNvSpPr/>
          <p:nvPr/>
        </p:nvSpPr>
        <p:spPr>
          <a:xfrm>
            <a:off x="3610632" y="3702170"/>
            <a:ext cx="457200" cy="304800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4252804" y="3342779"/>
            <a:ext cx="455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CP,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146124" y="3712111"/>
            <a:ext cx="3421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Correctors Q5 and Q6, Trim on Q2 </a:t>
            </a:r>
            <a:endParaRPr lang="en-GB" dirty="0"/>
          </a:p>
        </p:txBody>
      </p:sp>
      <p:sp>
        <p:nvSpPr>
          <p:cNvPr id="20" name="Right Arrow 19"/>
          <p:cNvSpPr/>
          <p:nvPr/>
        </p:nvSpPr>
        <p:spPr>
          <a:xfrm>
            <a:off x="3647336" y="3356132"/>
            <a:ext cx="457200" cy="304800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6508324" y="1498057"/>
            <a:ext cx="840295" cy="43088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20 kA</a:t>
            </a:r>
            <a:endParaRPr lang="en-GB" sz="22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6509461" y="1498057"/>
            <a:ext cx="839158" cy="4075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6527289" y="1492370"/>
            <a:ext cx="821331" cy="4132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772900" y="2204483"/>
            <a:ext cx="1241045" cy="43088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Q4 16 kA</a:t>
            </a:r>
            <a:endParaRPr lang="en-GB" sz="2200" b="1" dirty="0"/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5772901" y="2254370"/>
            <a:ext cx="1241044" cy="354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772901" y="2204483"/>
            <a:ext cx="1241044" cy="4308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076406" y="2930645"/>
            <a:ext cx="697627" cy="43088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200" b="1" dirty="0"/>
              <a:t>2</a:t>
            </a:r>
            <a:r>
              <a:rPr lang="en-GB" sz="2200" b="1" dirty="0" smtClean="0"/>
              <a:t> kA</a:t>
            </a:r>
            <a:endParaRPr lang="en-GB" sz="2200" b="1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7097165" y="2951838"/>
            <a:ext cx="591829" cy="3576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7076406" y="2930645"/>
            <a:ext cx="704021" cy="4308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973429" y="4885013"/>
            <a:ext cx="4960771" cy="523220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DC Current </a:t>
            </a:r>
            <a:r>
              <a:rPr lang="en-GB" sz="2800" dirty="0" smtClean="0">
                <a:sym typeface="Symbol"/>
              </a:rPr>
              <a:t> </a:t>
            </a:r>
            <a:r>
              <a:rPr lang="en-GB" sz="2800" b="1" dirty="0">
                <a:solidFill>
                  <a:srgbClr val="00B050"/>
                </a:solidFill>
                <a:sym typeface="Symbol"/>
              </a:rPr>
              <a:t>70 </a:t>
            </a:r>
            <a:r>
              <a:rPr lang="en-GB" sz="2800" b="1" dirty="0" smtClean="0">
                <a:solidFill>
                  <a:srgbClr val="00B050"/>
                </a:solidFill>
                <a:sym typeface="Symbol"/>
              </a:rPr>
              <a:t>kA </a:t>
            </a:r>
            <a:r>
              <a:rPr lang="en-GB" sz="2800" b="1" dirty="0">
                <a:solidFill>
                  <a:srgbClr val="00B050"/>
                </a:solidFill>
                <a:sym typeface="Symbol"/>
              </a:rPr>
              <a:t>per </a:t>
            </a:r>
            <a:r>
              <a:rPr lang="en-GB" sz="2800" b="1" dirty="0" smtClean="0">
                <a:solidFill>
                  <a:srgbClr val="00B050"/>
                </a:solidFill>
                <a:sym typeface="Symbol"/>
              </a:rPr>
              <a:t>IP</a:t>
            </a:r>
            <a:endParaRPr lang="en-GB" sz="2600" b="1" dirty="0" smtClean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76479" y="590490"/>
            <a:ext cx="1997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u="sng" dirty="0" smtClean="0"/>
              <a:t>NB 2015 Baseline</a:t>
            </a:r>
            <a:endParaRPr lang="en-GB" sz="2000" u="sng" dirty="0"/>
          </a:p>
        </p:txBody>
      </p:sp>
      <p:sp>
        <p:nvSpPr>
          <p:cNvPr id="39" name="TextBox 38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8589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1" grpId="0" animBg="1"/>
      <p:bldP spid="36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73475" y="-76200"/>
            <a:ext cx="80609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/>
              <a:t>Number of Leads and of SC cables, Current Rating</a:t>
            </a:r>
            <a:endParaRPr lang="en-GB" sz="3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6812" y="778014"/>
            <a:ext cx="4222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Triplets, D1 and CP – per IP Side</a:t>
            </a:r>
            <a:endParaRPr lang="en-GB" sz="2400" b="1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695" y="2729932"/>
            <a:ext cx="4167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Matching Sections – per IP Side</a:t>
            </a:r>
            <a:endParaRPr lang="en-GB" sz="2400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1540" y="1219200"/>
            <a:ext cx="2074460" cy="156966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355600" algn="l"/>
              </a:tabLst>
            </a:pPr>
            <a:r>
              <a:rPr lang="en-GB" sz="2400" dirty="0" smtClean="0"/>
              <a:t>6   </a:t>
            </a:r>
            <a:r>
              <a:rPr lang="en-GB" sz="2400" dirty="0" smtClean="0">
                <a:sym typeface="Symbol"/>
              </a:rPr>
              <a:t> 18 kA</a:t>
            </a:r>
          </a:p>
          <a:p>
            <a:r>
              <a:rPr lang="en-GB" sz="2400" dirty="0" smtClean="0">
                <a:sym typeface="Symbol"/>
              </a:rPr>
              <a:t>13   2 kA</a:t>
            </a:r>
          </a:p>
          <a:p>
            <a:pPr marL="457200" indent="-457200">
              <a:buAutoNum type="arabicPlain" startAt="18"/>
            </a:pPr>
            <a:r>
              <a:rPr lang="en-GB" sz="2400" dirty="0" smtClean="0">
                <a:sym typeface="Symbol"/>
              </a:rPr>
              <a:t> 0.2 kA</a:t>
            </a:r>
          </a:p>
          <a:p>
            <a:r>
              <a:rPr lang="en-GB" sz="2400" dirty="0" smtClean="0">
                <a:sym typeface="Symbol"/>
              </a:rPr>
              <a:t>   1 0.12 A	</a:t>
            </a:r>
            <a:endParaRPr lang="en-GB" sz="2400" dirty="0"/>
          </a:p>
        </p:txBody>
      </p:sp>
      <p:sp>
        <p:nvSpPr>
          <p:cNvPr id="10" name="Right Arrow 9"/>
          <p:cNvSpPr/>
          <p:nvPr/>
        </p:nvSpPr>
        <p:spPr>
          <a:xfrm>
            <a:off x="2292811" y="1617342"/>
            <a:ext cx="818866" cy="5322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330033" y="1467974"/>
            <a:ext cx="14382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38 Units</a:t>
            </a:r>
          </a:p>
          <a:p>
            <a:r>
              <a:rPr lang="en-GB" sz="2400" dirty="0" smtClean="0"/>
              <a:t>2</a:t>
            </a:r>
            <a:r>
              <a:rPr lang="en-GB" sz="2400" dirty="0" smtClean="0">
                <a:sym typeface="Symbol"/>
              </a:rPr>
              <a:t>68.5 kA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53261" y="3221166"/>
            <a:ext cx="2074460" cy="156966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355600" algn="l"/>
              </a:tabLst>
            </a:pPr>
            <a:r>
              <a:rPr lang="en-GB" sz="2400" dirty="0" smtClean="0"/>
              <a:t>2    </a:t>
            </a:r>
            <a:r>
              <a:rPr lang="en-GB" sz="2400" dirty="0" smtClean="0">
                <a:sym typeface="Symbol"/>
              </a:rPr>
              <a:t> 13 kA</a:t>
            </a:r>
          </a:p>
          <a:p>
            <a:r>
              <a:rPr lang="en-GB" sz="2400" dirty="0" smtClean="0">
                <a:sym typeface="Symbol"/>
              </a:rPr>
              <a:t>12    6 kA</a:t>
            </a:r>
          </a:p>
          <a:p>
            <a:r>
              <a:rPr lang="en-GB" sz="2400" dirty="0" smtClean="0">
                <a:sym typeface="Symbol"/>
              </a:rPr>
              <a:t>16   0.6 kA</a:t>
            </a:r>
          </a:p>
          <a:p>
            <a:r>
              <a:rPr lang="en-GB" sz="2400" dirty="0" smtClean="0">
                <a:sym typeface="Symbol"/>
              </a:rPr>
              <a:t>18   0.12 kA</a:t>
            </a:r>
            <a:endParaRPr lang="en-GB" sz="2400" dirty="0"/>
          </a:p>
        </p:txBody>
      </p:sp>
      <p:sp>
        <p:nvSpPr>
          <p:cNvPr id="13" name="Right Arrow 12"/>
          <p:cNvSpPr/>
          <p:nvPr/>
        </p:nvSpPr>
        <p:spPr>
          <a:xfrm>
            <a:off x="2381534" y="3532658"/>
            <a:ext cx="818866" cy="5322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330033" y="3383290"/>
            <a:ext cx="14382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48 Units</a:t>
            </a:r>
          </a:p>
          <a:p>
            <a:r>
              <a:rPr lang="en-GB" sz="2400" dirty="0" smtClean="0"/>
              <a:t>2</a:t>
            </a:r>
            <a:r>
              <a:rPr lang="en-GB" sz="2400" dirty="0" smtClean="0">
                <a:sym typeface="Symbol"/>
              </a:rPr>
              <a:t>54.8 kA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09424" y="5155049"/>
            <a:ext cx="8434319" cy="116955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accent1"/>
                </a:solidFill>
              </a:rPr>
              <a:t>Per IP side </a:t>
            </a:r>
            <a:r>
              <a:rPr lang="en-GB" sz="2800" dirty="0" smtClean="0"/>
              <a:t>: </a:t>
            </a:r>
            <a:r>
              <a:rPr lang="en-GB" sz="2800" b="1" dirty="0" smtClean="0"/>
              <a:t>2</a:t>
            </a:r>
            <a:r>
              <a:rPr lang="en-GB" sz="2800" b="1" dirty="0" smtClean="0">
                <a:sym typeface="Symbol"/>
              </a:rPr>
              <a:t>123 </a:t>
            </a:r>
            <a:r>
              <a:rPr lang="en-GB" sz="2800" b="1" dirty="0">
                <a:sym typeface="Symbol"/>
              </a:rPr>
              <a:t>kA </a:t>
            </a:r>
            <a:r>
              <a:rPr lang="en-GB" sz="2800" dirty="0" smtClean="0">
                <a:sym typeface="Symbol"/>
              </a:rPr>
              <a:t>, 86 </a:t>
            </a:r>
            <a:r>
              <a:rPr lang="en-GB" sz="2800" dirty="0" smtClean="0"/>
              <a:t>Leads/SC Cables</a:t>
            </a:r>
          </a:p>
          <a:p>
            <a:pPr algn="ctr"/>
            <a:endParaRPr lang="en-GB" sz="1400" dirty="0" smtClean="0"/>
          </a:p>
          <a:p>
            <a:pPr algn="ctr"/>
            <a:r>
              <a:rPr lang="en-GB" sz="2800" b="1" dirty="0" smtClean="0">
                <a:solidFill>
                  <a:schemeClr val="accent1"/>
                </a:solidFill>
              </a:rPr>
              <a:t>Hi-Luminosity Upgrade</a:t>
            </a:r>
            <a:r>
              <a:rPr lang="en-GB" sz="2800" dirty="0" smtClean="0"/>
              <a:t>: </a:t>
            </a:r>
            <a:r>
              <a:rPr lang="en-GB" sz="2800" b="1" dirty="0" smtClean="0"/>
              <a:t>2</a:t>
            </a:r>
            <a:r>
              <a:rPr lang="en-GB" sz="2800" b="1" dirty="0" smtClean="0">
                <a:sym typeface="Symbol"/>
              </a:rPr>
              <a:t>492 kA, </a:t>
            </a:r>
            <a:r>
              <a:rPr lang="en-GB" sz="2800" dirty="0" smtClean="0">
                <a:sym typeface="Symbol"/>
              </a:rPr>
              <a:t>344 Leads/SC Cables</a:t>
            </a:r>
            <a:endParaRPr lang="en-GB" sz="2800" dirty="0" smtClean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419661"/>
              </p:ext>
            </p:extLst>
          </p:nvPr>
        </p:nvGraphicFramePr>
        <p:xfrm>
          <a:off x="5638800" y="1081980"/>
          <a:ext cx="2361063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004"/>
                <a:gridCol w="119905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/>
                        <a:t>Type </a:t>
                      </a:r>
                      <a:endParaRPr lang="en-GB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err="1" smtClean="0"/>
                        <a:t>N_IPside</a:t>
                      </a:r>
                      <a:endParaRPr lang="en-GB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18 kA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13 kA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en-GB" sz="2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kA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baseline="0" dirty="0" smtClean="0">
                          <a:solidFill>
                            <a:schemeClr val="tx1"/>
                          </a:solidFill>
                        </a:rPr>
                        <a:t>2 kA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0.6 kA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0.2</a:t>
                      </a:r>
                      <a:r>
                        <a:rPr lang="en-GB" sz="2200" baseline="0" dirty="0" smtClean="0">
                          <a:solidFill>
                            <a:schemeClr val="tx1"/>
                          </a:solidFill>
                        </a:rPr>
                        <a:t> kA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0.12 kA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376479" y="382655"/>
            <a:ext cx="1997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u="sng" dirty="0" smtClean="0"/>
              <a:t>NB 2015 Baseline</a:t>
            </a:r>
            <a:endParaRPr lang="en-GB" sz="2000" u="sng" dirty="0"/>
          </a:p>
        </p:txBody>
      </p:sp>
    </p:spTree>
    <p:extLst>
      <p:ext uri="{BB962C8B-B14F-4D97-AF65-F5344CB8AC3E}">
        <p14:creationId xmlns:p14="http://schemas.microsoft.com/office/powerpoint/2010/main" val="210175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637" y="43240"/>
            <a:ext cx="567854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/>
              <a:t>Number of Cold Powering Systems</a:t>
            </a:r>
            <a:endParaRPr lang="en-GB" sz="3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-32901" y="597238"/>
            <a:ext cx="9024502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dirty="0" smtClean="0"/>
              <a:t>Two </a:t>
            </a:r>
            <a:r>
              <a:rPr lang="en-GB" sz="3000" b="1" dirty="0" smtClean="0">
                <a:solidFill>
                  <a:schemeClr val="accent5"/>
                </a:solidFill>
              </a:rPr>
              <a:t>Cold Powering Systems </a:t>
            </a:r>
            <a:r>
              <a:rPr lang="en-GB" sz="3000" dirty="0" smtClean="0"/>
              <a:t>per </a:t>
            </a:r>
            <a:r>
              <a:rPr lang="en-GB" sz="3000" b="1" dirty="0" smtClean="0">
                <a:solidFill>
                  <a:schemeClr val="accent5"/>
                </a:solidFill>
              </a:rPr>
              <a:t>IP Side </a:t>
            </a:r>
            <a:r>
              <a:rPr lang="en-GB" sz="3000" dirty="0" smtClean="0"/>
              <a:t>at LHC P1 and P5 (one for the Matching Section and one for the Triplets + D1)</a:t>
            </a:r>
          </a:p>
          <a:p>
            <a:endParaRPr lang="en-GB" sz="1000" dirty="0" smtClean="0"/>
          </a:p>
          <a:p>
            <a:pPr>
              <a:tabLst>
                <a:tab pos="355600" algn="l"/>
              </a:tabLst>
            </a:pPr>
            <a:r>
              <a:rPr lang="en-GB" sz="3000" dirty="0"/>
              <a:t>	</a:t>
            </a:r>
            <a:r>
              <a:rPr lang="en-GB" sz="3000" dirty="0" smtClean="0">
                <a:sym typeface="Symbol"/>
              </a:rPr>
              <a:t> </a:t>
            </a:r>
            <a:r>
              <a:rPr lang="en-GB" sz="3000" b="1" dirty="0">
                <a:solidFill>
                  <a:schemeClr val="accent5"/>
                </a:solidFill>
                <a:sym typeface="Symbol"/>
              </a:rPr>
              <a:t>e</a:t>
            </a:r>
            <a:r>
              <a:rPr lang="en-GB" sz="3000" b="1" dirty="0" smtClean="0">
                <a:solidFill>
                  <a:schemeClr val="accent5"/>
                </a:solidFill>
              </a:rPr>
              <a:t>ight Cold Powering Systems </a:t>
            </a:r>
            <a:r>
              <a:rPr lang="en-GB" sz="3000" dirty="0" smtClean="0"/>
              <a:t>in total</a:t>
            </a:r>
          </a:p>
          <a:p>
            <a:pPr>
              <a:tabLst>
                <a:tab pos="355600" algn="l"/>
              </a:tabLst>
            </a:pPr>
            <a:endParaRPr lang="en-GB" sz="1000" dirty="0" smtClean="0"/>
          </a:p>
          <a:p>
            <a:pPr marL="457200" indent="-457200"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n-GB" sz="3000" b="1" dirty="0" smtClean="0">
                <a:solidFill>
                  <a:schemeClr val="accent5"/>
                </a:solidFill>
              </a:rPr>
              <a:t>Two types </a:t>
            </a:r>
            <a:r>
              <a:rPr lang="en-GB" sz="3000" dirty="0" smtClean="0"/>
              <a:t>of Cold Powering Systems (two powering</a:t>
            </a:r>
          </a:p>
          <a:p>
            <a:pPr>
              <a:tabLst>
                <a:tab pos="355600" algn="l"/>
              </a:tabLst>
            </a:pPr>
            <a:r>
              <a:rPr lang="en-GB" sz="3000" dirty="0"/>
              <a:t>	</a:t>
            </a:r>
            <a:r>
              <a:rPr lang="en-GB" sz="3000" dirty="0" smtClean="0"/>
              <a:t> layouts, one for MSs and one for Triplets): </a:t>
            </a:r>
          </a:p>
          <a:p>
            <a:pPr>
              <a:tabLst>
                <a:tab pos="355600" algn="l"/>
              </a:tabLst>
            </a:pPr>
            <a:endParaRPr lang="en-GB" sz="1400" dirty="0" smtClean="0"/>
          </a:p>
          <a:p>
            <a:pPr>
              <a:tabLst>
                <a:tab pos="355600" algn="l"/>
              </a:tabLst>
            </a:pPr>
            <a:r>
              <a:rPr lang="en-GB" sz="3000" dirty="0"/>
              <a:t>	</a:t>
            </a:r>
            <a:r>
              <a:rPr lang="en-GB" sz="3000" dirty="0" smtClean="0"/>
              <a:t>	</a:t>
            </a:r>
            <a:r>
              <a:rPr lang="en-GB" sz="3000" b="1" dirty="0" smtClean="0"/>
              <a:t>2 Types </a:t>
            </a:r>
            <a:r>
              <a:rPr lang="en-GB" sz="3000" dirty="0" smtClean="0"/>
              <a:t>of </a:t>
            </a:r>
            <a:r>
              <a:rPr lang="en-GB" sz="3000" b="1" dirty="0" smtClean="0"/>
              <a:t>DF </a:t>
            </a:r>
            <a:r>
              <a:rPr lang="en-GB" sz="3000" b="1" dirty="0" err="1" smtClean="0"/>
              <a:t>Cryo</a:t>
            </a:r>
            <a:r>
              <a:rPr lang="en-GB" sz="3000" b="1" dirty="0" smtClean="0"/>
              <a:t>-assemblies </a:t>
            </a:r>
            <a:r>
              <a:rPr lang="en-GB" sz="3000" dirty="0" smtClean="0"/>
              <a:t>(DFX and DFM)</a:t>
            </a:r>
          </a:p>
          <a:p>
            <a:pPr>
              <a:tabLst>
                <a:tab pos="355600" algn="l"/>
              </a:tabLst>
            </a:pPr>
            <a:r>
              <a:rPr lang="en-GB" sz="3000" dirty="0"/>
              <a:t>	</a:t>
            </a:r>
            <a:r>
              <a:rPr lang="en-GB" sz="3000" dirty="0" smtClean="0"/>
              <a:t>	</a:t>
            </a:r>
            <a:r>
              <a:rPr lang="en-GB" sz="3000" b="1" dirty="0" smtClean="0"/>
              <a:t>2 Types </a:t>
            </a:r>
            <a:r>
              <a:rPr lang="en-GB" sz="3000" dirty="0" smtClean="0"/>
              <a:t>of</a:t>
            </a:r>
            <a:r>
              <a:rPr lang="en-GB" sz="3000" b="1" dirty="0" smtClean="0"/>
              <a:t> Superconducting Links </a:t>
            </a:r>
            <a:r>
              <a:rPr lang="en-GB" sz="3000" dirty="0" smtClean="0"/>
              <a:t>(DSHX and DSHM)</a:t>
            </a:r>
          </a:p>
          <a:p>
            <a:pPr>
              <a:tabLst>
                <a:tab pos="355600" algn="l"/>
              </a:tabLst>
            </a:pPr>
            <a:r>
              <a:rPr lang="en-GB" sz="3000" dirty="0"/>
              <a:t>	</a:t>
            </a:r>
            <a:r>
              <a:rPr lang="en-GB" sz="3000" dirty="0" smtClean="0"/>
              <a:t>	</a:t>
            </a:r>
            <a:r>
              <a:rPr lang="en-GB" sz="3000" b="1" dirty="0" smtClean="0"/>
              <a:t>2 Types </a:t>
            </a:r>
            <a:r>
              <a:rPr lang="en-GB" sz="3000" dirty="0" smtClean="0"/>
              <a:t>of </a:t>
            </a:r>
            <a:r>
              <a:rPr lang="en-GB" sz="3000" b="1" dirty="0" smtClean="0"/>
              <a:t>DFH </a:t>
            </a:r>
            <a:r>
              <a:rPr lang="en-GB" sz="3000" b="1" dirty="0" err="1" smtClean="0"/>
              <a:t>Cryo</a:t>
            </a:r>
            <a:r>
              <a:rPr lang="en-GB" sz="3000" b="1" dirty="0" smtClean="0"/>
              <a:t>-assemblies </a:t>
            </a:r>
            <a:r>
              <a:rPr lang="en-GB" sz="3000" dirty="0" smtClean="0"/>
              <a:t>(DFHX and DFHM)</a:t>
            </a:r>
          </a:p>
          <a:p>
            <a:pPr>
              <a:tabLst>
                <a:tab pos="355600" algn="l"/>
              </a:tabLst>
            </a:pPr>
            <a:r>
              <a:rPr lang="en-GB" sz="3000" dirty="0"/>
              <a:t>	</a:t>
            </a:r>
            <a:r>
              <a:rPr lang="en-GB" sz="3000" dirty="0" smtClean="0"/>
              <a:t>	</a:t>
            </a:r>
            <a:r>
              <a:rPr lang="en-GB" sz="3000" b="1" dirty="0" smtClean="0"/>
              <a:t>Series of leads </a:t>
            </a:r>
            <a:r>
              <a:rPr lang="en-GB" sz="3000" dirty="0" smtClean="0"/>
              <a:t>at different current ratings</a:t>
            </a:r>
          </a:p>
          <a:p>
            <a:pPr>
              <a:tabLst>
                <a:tab pos="355600" algn="l"/>
              </a:tabLst>
            </a:pPr>
            <a:r>
              <a:rPr lang="en-GB" sz="3000" dirty="0"/>
              <a:t>	</a:t>
            </a:r>
            <a:r>
              <a:rPr lang="en-GB" sz="3000" dirty="0" smtClean="0"/>
              <a:t>		 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355600" algn="l"/>
              </a:tabLst>
            </a:pPr>
            <a:endParaRPr lang="en-GB" sz="3000" dirty="0" smtClean="0"/>
          </a:p>
          <a:p>
            <a:pPr>
              <a:tabLst>
                <a:tab pos="355600" algn="l"/>
              </a:tabLst>
            </a:pPr>
            <a:r>
              <a:rPr lang="en-GB" sz="3000" dirty="0" smtClean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355600" algn="l"/>
              </a:tabLst>
            </a:pPr>
            <a:endParaRPr lang="en-GB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7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4290" y="0"/>
            <a:ext cx="68957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/>
              <a:t>Inputs for design of Cold Powering System</a:t>
            </a:r>
            <a:endParaRPr lang="en-GB" sz="3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87824"/>
            <a:ext cx="88392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 smtClean="0"/>
              <a:t>SC cables and current leads designed for operating in DC mode at the rated (maximum) current of the associated power converters</a:t>
            </a:r>
          </a:p>
          <a:p>
            <a:endParaRPr lang="en-GB" sz="1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 smtClean="0"/>
              <a:t>Insulation voltages to ground and between electrical components of </a:t>
            </a:r>
            <a:r>
              <a:rPr lang="en-GB" sz="2600" dirty="0" smtClean="0">
                <a:sym typeface="Symbol"/>
              </a:rPr>
              <a:t> 1 kV -1.5 kV in nominal operating conditions</a:t>
            </a:r>
          </a:p>
          <a:p>
            <a:endParaRPr lang="en-GB" sz="1000" dirty="0">
              <a:sym typeface="Symbol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>
                <a:sym typeface="Symbol"/>
              </a:rPr>
              <a:t>C</a:t>
            </a:r>
            <a:r>
              <a:rPr lang="en-GB" sz="2600" dirty="0" smtClean="0">
                <a:sym typeface="Symbol"/>
              </a:rPr>
              <a:t>apability of enabling discharge of the magnet circuits with time constants of 3 s (MQXF circuit) </a:t>
            </a:r>
          </a:p>
          <a:p>
            <a:endParaRPr lang="en-GB" sz="1000" dirty="0" smtClean="0">
              <a:sym typeface="Symbol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 smtClean="0">
                <a:sym typeface="Symbol"/>
              </a:rPr>
              <a:t>CLIQ, if used for magnets protection, fed by its own system – to avoid EM coupling issues in the SC cables </a:t>
            </a:r>
          </a:p>
          <a:p>
            <a:endParaRPr lang="en-GB" sz="1000" dirty="0">
              <a:sym typeface="Symbol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 smtClean="0">
                <a:sym typeface="Symbol"/>
              </a:rPr>
              <a:t>In case of quench/resistive transition of any component of the Cold Powering System, discharge of the circuit with time constants </a:t>
            </a:r>
            <a:r>
              <a:rPr lang="en-GB" sz="2600" dirty="0">
                <a:sym typeface="Symbol"/>
              </a:rPr>
              <a:t>in the range from 3 s to </a:t>
            </a:r>
            <a:r>
              <a:rPr lang="en-GB" sz="2600" dirty="0" smtClean="0">
                <a:sym typeface="Symbol"/>
              </a:rPr>
              <a:t>6 s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2800" dirty="0" smtClean="0">
              <a:sym typeface="Symbol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4661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6200" y="-76200"/>
            <a:ext cx="531318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/>
              <a:t>Cold Powering System - Concept</a:t>
            </a:r>
            <a:endParaRPr lang="en-GB" sz="30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64936" y="715597"/>
            <a:ext cx="8769426" cy="4548805"/>
            <a:chOff x="0" y="626833"/>
            <a:chExt cx="8769426" cy="454880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5692"/>
            <a:stretch/>
          </p:blipFill>
          <p:spPr>
            <a:xfrm>
              <a:off x="396606" y="1900930"/>
              <a:ext cx="8372819" cy="3274708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0" y="626833"/>
              <a:ext cx="32232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rgbClr val="3366CC"/>
                  </a:solidFill>
                </a:rPr>
                <a:t>1. </a:t>
              </a:r>
              <a:r>
                <a:rPr lang="en-GB" sz="2800" dirty="0" smtClean="0"/>
                <a:t> </a:t>
              </a:r>
              <a:r>
                <a:rPr lang="en-GB" sz="2800" dirty="0"/>
                <a:t>C</a:t>
              </a:r>
              <a:r>
                <a:rPr lang="en-GB" sz="2800" dirty="0" smtClean="0"/>
                <a:t>urrent leads</a:t>
              </a:r>
              <a:endParaRPr lang="en-GB" sz="2800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1526796" y="1547684"/>
              <a:ext cx="75205" cy="55421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344474" y="657562"/>
              <a:ext cx="54249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rgbClr val="3366CC"/>
                  </a:solidFill>
                </a:rPr>
                <a:t>3. </a:t>
              </a:r>
              <a:r>
                <a:rPr lang="en-GB" sz="2800" dirty="0" smtClean="0"/>
                <a:t>Electrical interconnection box</a:t>
              </a:r>
              <a:endParaRPr lang="en-GB" sz="2800" dirty="0"/>
            </a:p>
          </p:txBody>
        </p:sp>
        <p:cxnSp>
          <p:nvCxnSpPr>
            <p:cNvPr id="10" name="Straight Arrow Connector 9"/>
            <p:cNvCxnSpPr>
              <a:stCxn id="9" idx="2"/>
            </p:cNvCxnSpPr>
            <p:nvPr/>
          </p:nvCxnSpPr>
          <p:spPr>
            <a:xfrm flipH="1">
              <a:off x="6015340" y="1180782"/>
              <a:ext cx="41610" cy="103057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Arrow Connector 10"/>
          <p:cNvCxnSpPr/>
          <p:nvPr/>
        </p:nvCxnSpPr>
        <p:spPr>
          <a:xfrm flipH="1" flipV="1">
            <a:off x="7008104" y="3155006"/>
            <a:ext cx="135105" cy="12432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65279" y="4399517"/>
            <a:ext cx="3755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3366CC"/>
                </a:solidFill>
              </a:rPr>
              <a:t>2. </a:t>
            </a:r>
            <a:r>
              <a:rPr lang="en-GB" sz="2800" dirty="0" smtClean="0"/>
              <a:t>Superconducting link</a:t>
            </a:r>
            <a:endParaRPr lang="en-GB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828966" y="5441005"/>
            <a:ext cx="74022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3366CC"/>
                </a:solidFill>
              </a:rPr>
              <a:t>Concept initially developed for LHC P7 and</a:t>
            </a:r>
          </a:p>
          <a:p>
            <a:pPr algn="ctr"/>
            <a:r>
              <a:rPr lang="en-GB" sz="3200" b="1" dirty="0">
                <a:solidFill>
                  <a:srgbClr val="3366CC"/>
                </a:solidFill>
              </a:rPr>
              <a:t>p</a:t>
            </a:r>
            <a:r>
              <a:rPr lang="en-GB" sz="3200" b="1" dirty="0" smtClean="0">
                <a:solidFill>
                  <a:srgbClr val="3366CC"/>
                </a:solidFill>
              </a:rPr>
              <a:t>roposed also for LHC P1 and P5 </a:t>
            </a:r>
            <a:endParaRPr lang="en-GB" sz="3200" b="1" dirty="0">
              <a:solidFill>
                <a:srgbClr val="3366C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41475" y="2831068"/>
            <a:ext cx="8066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/>
              <a:t>MgB</a:t>
            </a:r>
            <a:r>
              <a:rPr lang="en-GB" sz="2200" baseline="-25000" dirty="0" smtClean="0"/>
              <a:t>2</a:t>
            </a:r>
            <a:endParaRPr lang="en-GB" sz="22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3236347" y="2577350"/>
            <a:ext cx="6273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/>
              <a:t>HTS</a:t>
            </a:r>
            <a:endParaRPr lang="en-GB" sz="22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170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252240"/>
            <a:ext cx="4333687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System overview </a:t>
            </a:r>
          </a:p>
          <a:p>
            <a:endParaRPr lang="en-GB" sz="1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/>
              <a:t>Cryogenic layout</a:t>
            </a:r>
          </a:p>
          <a:p>
            <a:endParaRPr lang="en-GB" sz="1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Electrical components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Integration</a:t>
            </a:r>
          </a:p>
          <a:p>
            <a:endParaRPr lang="en-GB" sz="10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Protection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Milestones and schedule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  <a:p>
            <a:r>
              <a:rPr lang="en-GB" sz="2800" dirty="0"/>
              <a:t>	</a:t>
            </a:r>
            <a:endParaRPr lang="en-GB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95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1558755" y="556169"/>
            <a:ext cx="5943600" cy="5933075"/>
            <a:chOff x="1905000" y="815924"/>
            <a:chExt cx="5943600" cy="3955383"/>
          </a:xfrm>
        </p:grpSpPr>
        <p:grpSp>
          <p:nvGrpSpPr>
            <p:cNvPr id="7" name="Group 6"/>
            <p:cNvGrpSpPr/>
            <p:nvPr/>
          </p:nvGrpSpPr>
          <p:grpSpPr>
            <a:xfrm>
              <a:off x="1905000" y="815924"/>
              <a:ext cx="4648200" cy="3955383"/>
              <a:chOff x="1905000" y="815924"/>
              <a:chExt cx="4648200" cy="3955383"/>
            </a:xfrm>
          </p:grpSpPr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07"/>
              <a:stretch/>
            </p:blipFill>
            <p:spPr bwMode="auto">
              <a:xfrm>
                <a:off x="2633001" y="815924"/>
                <a:ext cx="3764756" cy="3955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1" name="Straight Connector 10"/>
              <p:cNvCxnSpPr/>
              <p:nvPr/>
            </p:nvCxnSpPr>
            <p:spPr>
              <a:xfrm>
                <a:off x="3733800" y="2286000"/>
                <a:ext cx="2819400" cy="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905000" y="2286000"/>
                <a:ext cx="1066800" cy="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Connector 7"/>
            <p:cNvCxnSpPr/>
            <p:nvPr/>
          </p:nvCxnSpPr>
          <p:spPr>
            <a:xfrm>
              <a:off x="6256441" y="4191000"/>
              <a:ext cx="1592159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256441" y="4495800"/>
              <a:ext cx="1515959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>
            <a:spLocks noChangeAspect="1"/>
          </p:cNvSpPr>
          <p:nvPr/>
        </p:nvSpPr>
        <p:spPr>
          <a:xfrm>
            <a:off x="2514600" y="3257330"/>
            <a:ext cx="911055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2982908" y="3330659"/>
            <a:ext cx="2050619" cy="400110"/>
            <a:chOff x="3135308" y="3330659"/>
            <a:chExt cx="2050619" cy="400110"/>
          </a:xfrm>
        </p:grpSpPr>
        <p:cxnSp>
          <p:nvCxnSpPr>
            <p:cNvPr id="15" name="Straight Arrow Connector 14"/>
            <p:cNvCxnSpPr/>
            <p:nvPr/>
          </p:nvCxnSpPr>
          <p:spPr>
            <a:xfrm flipH="1">
              <a:off x="3135308" y="3499937"/>
              <a:ext cx="979492" cy="0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114800" y="3330659"/>
              <a:ext cx="10711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chemeClr val="accent6">
                      <a:lumMod val="75000"/>
                    </a:schemeClr>
                  </a:solidFill>
                  <a:sym typeface="Symbol"/>
                </a:rPr>
                <a:t>T &lt; 20 </a:t>
              </a:r>
              <a:r>
                <a:rPr lang="en-GB" sz="2000" b="1" dirty="0" smtClean="0">
                  <a:solidFill>
                    <a:schemeClr val="accent6">
                      <a:lumMod val="75000"/>
                    </a:schemeClr>
                  </a:solidFill>
                </a:rPr>
                <a:t> K</a:t>
              </a:r>
              <a:endParaRPr lang="en-GB" sz="20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625555" y="2814714"/>
            <a:ext cx="4221083" cy="447242"/>
            <a:chOff x="2625555" y="2814714"/>
            <a:chExt cx="4221083" cy="447242"/>
          </a:xfrm>
        </p:grpSpPr>
        <p:sp>
          <p:nvSpPr>
            <p:cNvPr id="18" name="Rectangle 17"/>
            <p:cNvSpPr>
              <a:spLocks noChangeAspect="1"/>
            </p:cNvSpPr>
            <p:nvPr/>
          </p:nvSpPr>
          <p:spPr>
            <a:xfrm>
              <a:off x="2625555" y="2814714"/>
              <a:ext cx="762000" cy="385686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>
              <a:spLocks noChangeAspect="1"/>
            </p:cNvSpPr>
            <p:nvPr/>
          </p:nvSpPr>
          <p:spPr>
            <a:xfrm>
              <a:off x="3506813" y="2861846"/>
              <a:ext cx="33398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err="1" smtClean="0">
                  <a:sym typeface="Symbol"/>
                </a:rPr>
                <a:t>THe</a:t>
              </a:r>
              <a:r>
                <a:rPr lang="en-GB" sz="2000" b="1" dirty="0" smtClean="0">
                  <a:sym typeface="Symbol"/>
                </a:rPr>
                <a:t> &lt; 35 </a:t>
              </a:r>
              <a:r>
                <a:rPr lang="en-GB" sz="2000" b="1" dirty="0" smtClean="0"/>
                <a:t> K (Mixing of He gas)</a:t>
              </a:r>
              <a:endParaRPr lang="en-GB" sz="2000" b="1" dirty="0"/>
            </a:p>
          </p:txBody>
        </p:sp>
      </p:grpSp>
      <p:sp>
        <p:nvSpPr>
          <p:cNvPr id="20" name="TextBox 19"/>
          <p:cNvSpPr txBox="1">
            <a:spLocks noChangeAspect="1"/>
          </p:cNvSpPr>
          <p:nvPr/>
        </p:nvSpPr>
        <p:spPr>
          <a:xfrm>
            <a:off x="5547042" y="3657600"/>
            <a:ext cx="2841162" cy="707886"/>
          </a:xfrm>
          <a:prstGeom prst="rect">
            <a:avLst/>
          </a:prstGeom>
          <a:noFill/>
          <a:ln w="3175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chemeClr val="bg1">
                    <a:lumMod val="50000"/>
                  </a:schemeClr>
                </a:solidFill>
              </a:rPr>
              <a:t>Qcold_mass</a:t>
            </a: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sym typeface="Symbol"/>
              </a:rPr>
              <a:t></a:t>
            </a: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  0.3 W/m </a:t>
            </a:r>
          </a:p>
          <a:p>
            <a:r>
              <a:rPr lang="en-GB" sz="2000" b="1" dirty="0" err="1" smtClean="0">
                <a:solidFill>
                  <a:schemeClr val="bg1">
                    <a:lumMod val="50000"/>
                  </a:schemeClr>
                </a:solidFill>
              </a:rPr>
              <a:t>Qth_shield</a:t>
            </a: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sym typeface="Symbol"/>
              </a:rPr>
              <a:t></a:t>
            </a: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 2.5 W/m </a:t>
            </a:r>
          </a:p>
        </p:txBody>
      </p:sp>
      <p:sp>
        <p:nvSpPr>
          <p:cNvPr id="21" name="TextBox 20"/>
          <p:cNvSpPr txBox="1">
            <a:spLocks noChangeAspect="1"/>
          </p:cNvSpPr>
          <p:nvPr/>
        </p:nvSpPr>
        <p:spPr>
          <a:xfrm>
            <a:off x="3962400" y="1600200"/>
            <a:ext cx="2111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rgbClr val="CC0099"/>
                </a:solidFill>
                <a:sym typeface="Symbol"/>
              </a:rPr>
              <a:t>TLead</a:t>
            </a:r>
            <a:r>
              <a:rPr lang="en-GB" sz="2000" b="1" dirty="0" smtClean="0">
                <a:solidFill>
                  <a:srgbClr val="CC0099"/>
                </a:solidFill>
                <a:sym typeface="Symbol"/>
              </a:rPr>
              <a:t> = 40 K-50 </a:t>
            </a:r>
            <a:r>
              <a:rPr lang="en-GB" sz="2000" b="1" dirty="0" smtClean="0">
                <a:solidFill>
                  <a:srgbClr val="CC0099"/>
                </a:solidFill>
              </a:rPr>
              <a:t> K</a:t>
            </a:r>
            <a:endParaRPr lang="en-GB" sz="2000" b="1" dirty="0">
              <a:solidFill>
                <a:srgbClr val="CC0099"/>
              </a:solidFill>
            </a:endParaRPr>
          </a:p>
        </p:txBody>
      </p:sp>
      <p:cxnSp>
        <p:nvCxnSpPr>
          <p:cNvPr id="22" name="Straight Arrow Connector 21"/>
          <p:cNvCxnSpPr>
            <a:cxnSpLocks noChangeAspect="1"/>
          </p:cNvCxnSpPr>
          <p:nvPr/>
        </p:nvCxnSpPr>
        <p:spPr>
          <a:xfrm flipH="1">
            <a:off x="3284164" y="1828800"/>
            <a:ext cx="602036" cy="0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5313443" y="4810017"/>
            <a:ext cx="1685072" cy="1228893"/>
            <a:chOff x="5465843" y="4733817"/>
            <a:chExt cx="1685072" cy="1228893"/>
          </a:xfrm>
        </p:grpSpPr>
        <p:cxnSp>
          <p:nvCxnSpPr>
            <p:cNvPr id="24" name="Straight Connector 23"/>
            <p:cNvCxnSpPr/>
            <p:nvPr/>
          </p:nvCxnSpPr>
          <p:spPr>
            <a:xfrm flipH="1">
              <a:off x="5465843" y="5120080"/>
              <a:ext cx="596753" cy="528851"/>
            </a:xfrm>
            <a:prstGeom prst="line">
              <a:avLst/>
            </a:prstGeom>
            <a:ln w="50800">
              <a:solidFill>
                <a:schemeClr val="accent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5618243" y="5801331"/>
              <a:ext cx="585669" cy="0"/>
            </a:xfrm>
            <a:prstGeom prst="line">
              <a:avLst/>
            </a:prstGeom>
            <a:ln w="50800">
              <a:solidFill>
                <a:schemeClr val="accent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248400" y="5562600"/>
              <a:ext cx="6431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err="1">
                  <a:solidFill>
                    <a:srgbClr val="C00000"/>
                  </a:solidFill>
                </a:rPr>
                <a:t>L</a:t>
              </a:r>
              <a:r>
                <a:rPr lang="en-GB" sz="2000" b="1" dirty="0" err="1" smtClean="0">
                  <a:solidFill>
                    <a:srgbClr val="C00000"/>
                  </a:solidFill>
                </a:rPr>
                <a:t>He</a:t>
              </a:r>
              <a:r>
                <a:rPr lang="en-GB" sz="2000" b="1" dirty="0" smtClean="0">
                  <a:solidFill>
                    <a:srgbClr val="C00000"/>
                  </a:solidFill>
                </a:rPr>
                <a:t> </a:t>
              </a:r>
              <a:endParaRPr lang="en-GB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45750" y="4733817"/>
              <a:ext cx="13051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err="1" smtClean="0">
                  <a:solidFill>
                    <a:srgbClr val="00B050"/>
                  </a:solidFill>
                </a:rPr>
                <a:t>THe</a:t>
              </a:r>
              <a:r>
                <a:rPr lang="en-GB" sz="2000" b="1" dirty="0" smtClean="0">
                  <a:solidFill>
                    <a:srgbClr val="00B050"/>
                  </a:solidFill>
                </a:rPr>
                <a:t> = 20 K</a:t>
              </a:r>
              <a:endParaRPr lang="en-GB" sz="20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8" name="TextBox 27"/>
          <p:cNvSpPr txBox="1">
            <a:spLocks noChangeAspect="1"/>
          </p:cNvSpPr>
          <p:nvPr/>
        </p:nvSpPr>
        <p:spPr>
          <a:xfrm>
            <a:off x="0" y="398819"/>
            <a:ext cx="2230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ym typeface="Symbol"/>
              </a:rPr>
              <a:t>Room Temperature</a:t>
            </a:r>
            <a:endParaRPr lang="en-GB" sz="2000" b="1" dirty="0"/>
          </a:p>
        </p:txBody>
      </p:sp>
      <p:sp>
        <p:nvSpPr>
          <p:cNvPr id="29" name="TextBox 28"/>
          <p:cNvSpPr txBox="1">
            <a:spLocks noChangeAspect="1"/>
          </p:cNvSpPr>
          <p:nvPr/>
        </p:nvSpPr>
        <p:spPr>
          <a:xfrm>
            <a:off x="673547" y="4897127"/>
            <a:ext cx="761747" cy="40011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MgB</a:t>
            </a:r>
            <a:r>
              <a:rPr lang="en-GB" sz="2000" b="1" baseline="-25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30" name="TextBox 29"/>
          <p:cNvSpPr txBox="1">
            <a:spLocks noChangeAspect="1"/>
          </p:cNvSpPr>
          <p:nvPr/>
        </p:nvSpPr>
        <p:spPr>
          <a:xfrm>
            <a:off x="104748" y="2891135"/>
            <a:ext cx="1976567" cy="40011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Bi-2223 or YBCO </a:t>
            </a:r>
            <a:endParaRPr lang="en-GB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062437" y="586317"/>
            <a:ext cx="5033563" cy="6119283"/>
            <a:chOff x="1062437" y="586317"/>
            <a:chExt cx="5033563" cy="6119283"/>
          </a:xfrm>
        </p:grpSpPr>
        <p:sp>
          <p:nvSpPr>
            <p:cNvPr id="32" name="Rectangle 31"/>
            <p:cNvSpPr/>
            <p:nvPr/>
          </p:nvSpPr>
          <p:spPr>
            <a:xfrm>
              <a:off x="2116209" y="586317"/>
              <a:ext cx="1846192" cy="2205114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358587" y="5196280"/>
              <a:ext cx="737413" cy="150932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062437" y="1447800"/>
              <a:ext cx="301686" cy="36933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</a:t>
              </a:r>
              <a:endParaRPr lang="en-GB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814523" y="4300954"/>
              <a:ext cx="301686" cy="36933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2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45356" y="4712461"/>
              <a:ext cx="301686" cy="36933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3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-76200" y="-76200"/>
            <a:ext cx="57504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/>
              <a:t>Cryogenic layout : present baseline</a:t>
            </a:r>
            <a:endParaRPr lang="en-GB" sz="3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75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1558755" y="556169"/>
            <a:ext cx="5943600" cy="5933075"/>
            <a:chOff x="1905000" y="815924"/>
            <a:chExt cx="5943600" cy="3955383"/>
          </a:xfrm>
        </p:grpSpPr>
        <p:grpSp>
          <p:nvGrpSpPr>
            <p:cNvPr id="11" name="Group 10"/>
            <p:cNvGrpSpPr/>
            <p:nvPr/>
          </p:nvGrpSpPr>
          <p:grpSpPr>
            <a:xfrm>
              <a:off x="1905000" y="815924"/>
              <a:ext cx="4648200" cy="3955383"/>
              <a:chOff x="1905000" y="815924"/>
              <a:chExt cx="4648200" cy="3955383"/>
            </a:xfrm>
          </p:grpSpPr>
          <p:pic>
            <p:nvPicPr>
              <p:cNvPr id="14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07"/>
              <a:stretch/>
            </p:blipFill>
            <p:spPr bwMode="auto">
              <a:xfrm>
                <a:off x="2633001" y="815924"/>
                <a:ext cx="3764756" cy="3955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5" name="Straight Connector 14"/>
              <p:cNvCxnSpPr/>
              <p:nvPr/>
            </p:nvCxnSpPr>
            <p:spPr>
              <a:xfrm>
                <a:off x="3733800" y="2286000"/>
                <a:ext cx="2819400" cy="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1905000" y="2286000"/>
                <a:ext cx="1066800" cy="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Connector 11"/>
            <p:cNvCxnSpPr/>
            <p:nvPr/>
          </p:nvCxnSpPr>
          <p:spPr>
            <a:xfrm>
              <a:off x="6256441" y="4191000"/>
              <a:ext cx="1592159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256441" y="4495800"/>
              <a:ext cx="1515959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/>
          <p:cNvSpPr>
            <a:spLocks noChangeAspect="1"/>
          </p:cNvSpPr>
          <p:nvPr/>
        </p:nvSpPr>
        <p:spPr>
          <a:xfrm>
            <a:off x="2514600" y="3257330"/>
            <a:ext cx="911055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2982908" y="3330659"/>
            <a:ext cx="2050619" cy="400110"/>
            <a:chOff x="3135308" y="3330659"/>
            <a:chExt cx="2050619" cy="400110"/>
          </a:xfrm>
        </p:grpSpPr>
        <p:cxnSp>
          <p:nvCxnSpPr>
            <p:cNvPr id="19" name="Straight Arrow Connector 18"/>
            <p:cNvCxnSpPr/>
            <p:nvPr/>
          </p:nvCxnSpPr>
          <p:spPr>
            <a:xfrm flipH="1">
              <a:off x="3135308" y="3499937"/>
              <a:ext cx="979492" cy="0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114800" y="3330659"/>
              <a:ext cx="10711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chemeClr val="accent6">
                      <a:lumMod val="75000"/>
                    </a:schemeClr>
                  </a:solidFill>
                  <a:sym typeface="Symbol"/>
                </a:rPr>
                <a:t>T &lt; 20 </a:t>
              </a:r>
              <a:r>
                <a:rPr lang="en-GB" sz="2000" b="1" dirty="0" smtClean="0">
                  <a:solidFill>
                    <a:schemeClr val="accent6">
                      <a:lumMod val="75000"/>
                    </a:schemeClr>
                  </a:solidFill>
                </a:rPr>
                <a:t> K</a:t>
              </a:r>
              <a:endParaRPr lang="en-GB" sz="20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625555" y="2814714"/>
            <a:ext cx="5127229" cy="447242"/>
            <a:chOff x="2625555" y="2814714"/>
            <a:chExt cx="5127229" cy="447242"/>
          </a:xfrm>
        </p:grpSpPr>
        <p:sp>
          <p:nvSpPr>
            <p:cNvPr id="22" name="Rectangle 21"/>
            <p:cNvSpPr>
              <a:spLocks noChangeAspect="1"/>
            </p:cNvSpPr>
            <p:nvPr/>
          </p:nvSpPr>
          <p:spPr>
            <a:xfrm>
              <a:off x="2625555" y="2814714"/>
              <a:ext cx="762000" cy="385686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>
              <a:spLocks noChangeAspect="1"/>
            </p:cNvSpPr>
            <p:nvPr/>
          </p:nvSpPr>
          <p:spPr>
            <a:xfrm>
              <a:off x="3506813" y="2861846"/>
              <a:ext cx="42459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err="1" smtClean="0">
                  <a:sym typeface="Symbol"/>
                </a:rPr>
                <a:t>THe</a:t>
              </a:r>
              <a:r>
                <a:rPr lang="en-GB" sz="2000" b="1" dirty="0" smtClean="0">
                  <a:sym typeface="Symbol"/>
                </a:rPr>
                <a:t> &lt; 35 </a:t>
              </a:r>
              <a:r>
                <a:rPr lang="en-GB" sz="2000" b="1" dirty="0" smtClean="0"/>
                <a:t> K (Mixing</a:t>
              </a:r>
              <a:r>
                <a:rPr lang="en-GB" sz="2000" b="1" u="sng" dirty="0" smtClean="0"/>
                <a:t> </a:t>
              </a:r>
              <a:r>
                <a:rPr lang="en-GB" sz="2000" b="1" dirty="0" smtClean="0"/>
                <a:t>for LHC P1 and P5)</a:t>
              </a:r>
              <a:endParaRPr lang="en-GB" sz="2000" b="1" dirty="0"/>
            </a:p>
          </p:txBody>
        </p:sp>
      </p:grpSp>
      <p:sp>
        <p:nvSpPr>
          <p:cNvPr id="24" name="TextBox 23"/>
          <p:cNvSpPr txBox="1">
            <a:spLocks noChangeAspect="1"/>
          </p:cNvSpPr>
          <p:nvPr/>
        </p:nvSpPr>
        <p:spPr>
          <a:xfrm>
            <a:off x="5547042" y="3962400"/>
            <a:ext cx="2841162" cy="707886"/>
          </a:xfrm>
          <a:prstGeom prst="rect">
            <a:avLst/>
          </a:prstGeom>
          <a:noFill/>
          <a:ln w="3175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chemeClr val="bg1">
                    <a:lumMod val="50000"/>
                  </a:schemeClr>
                </a:solidFill>
              </a:rPr>
              <a:t>Qcold_mass</a:t>
            </a: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sym typeface="Symbol"/>
              </a:rPr>
              <a:t></a:t>
            </a: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  0.3 W/m </a:t>
            </a:r>
          </a:p>
          <a:p>
            <a:r>
              <a:rPr lang="en-GB" sz="2000" b="1" dirty="0" err="1" smtClean="0">
                <a:solidFill>
                  <a:schemeClr val="bg1">
                    <a:lumMod val="50000"/>
                  </a:schemeClr>
                </a:solidFill>
              </a:rPr>
              <a:t>Qth_shield</a:t>
            </a: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sym typeface="Symbol"/>
              </a:rPr>
              <a:t></a:t>
            </a: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 2.5 W/m </a:t>
            </a:r>
          </a:p>
        </p:txBody>
      </p:sp>
      <p:sp>
        <p:nvSpPr>
          <p:cNvPr id="25" name="TextBox 24"/>
          <p:cNvSpPr txBox="1">
            <a:spLocks noChangeAspect="1"/>
          </p:cNvSpPr>
          <p:nvPr/>
        </p:nvSpPr>
        <p:spPr>
          <a:xfrm>
            <a:off x="-76200" y="1600200"/>
            <a:ext cx="2111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rgbClr val="CC0099"/>
                </a:solidFill>
                <a:sym typeface="Symbol"/>
              </a:rPr>
              <a:t>TLead</a:t>
            </a:r>
            <a:r>
              <a:rPr lang="en-GB" sz="2000" b="1" dirty="0" smtClean="0">
                <a:solidFill>
                  <a:srgbClr val="CC0099"/>
                </a:solidFill>
                <a:sym typeface="Symbol"/>
              </a:rPr>
              <a:t> = 40 K-50 </a:t>
            </a:r>
            <a:r>
              <a:rPr lang="en-GB" sz="2000" b="1" dirty="0" smtClean="0">
                <a:solidFill>
                  <a:srgbClr val="CC0099"/>
                </a:solidFill>
              </a:rPr>
              <a:t> K</a:t>
            </a:r>
            <a:endParaRPr lang="en-GB" sz="2000" b="1" dirty="0">
              <a:solidFill>
                <a:srgbClr val="CC0099"/>
              </a:solidFill>
            </a:endParaRPr>
          </a:p>
        </p:txBody>
      </p:sp>
      <p:cxnSp>
        <p:nvCxnSpPr>
          <p:cNvPr id="26" name="Straight Arrow Connector 25"/>
          <p:cNvCxnSpPr>
            <a:cxnSpLocks noChangeAspect="1"/>
          </p:cNvCxnSpPr>
          <p:nvPr/>
        </p:nvCxnSpPr>
        <p:spPr>
          <a:xfrm>
            <a:off x="1970741" y="1868213"/>
            <a:ext cx="734113" cy="0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313443" y="4810017"/>
            <a:ext cx="1685072" cy="1228893"/>
            <a:chOff x="5465843" y="4733817"/>
            <a:chExt cx="1685072" cy="1228893"/>
          </a:xfrm>
        </p:grpSpPr>
        <p:cxnSp>
          <p:nvCxnSpPr>
            <p:cNvPr id="28" name="Straight Connector 27"/>
            <p:cNvCxnSpPr/>
            <p:nvPr/>
          </p:nvCxnSpPr>
          <p:spPr>
            <a:xfrm flipH="1">
              <a:off x="5465843" y="5120080"/>
              <a:ext cx="596753" cy="528851"/>
            </a:xfrm>
            <a:prstGeom prst="line">
              <a:avLst/>
            </a:prstGeom>
            <a:ln w="50800">
              <a:solidFill>
                <a:schemeClr val="accent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5618243" y="5801331"/>
              <a:ext cx="585669" cy="0"/>
            </a:xfrm>
            <a:prstGeom prst="line">
              <a:avLst/>
            </a:prstGeom>
            <a:ln w="50800">
              <a:solidFill>
                <a:schemeClr val="accent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6248400" y="5562600"/>
              <a:ext cx="6431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err="1">
                  <a:solidFill>
                    <a:srgbClr val="C00000"/>
                  </a:solidFill>
                </a:rPr>
                <a:t>L</a:t>
              </a:r>
              <a:r>
                <a:rPr lang="en-GB" sz="2000" b="1" dirty="0" err="1" smtClean="0">
                  <a:solidFill>
                    <a:srgbClr val="C00000"/>
                  </a:solidFill>
                </a:rPr>
                <a:t>He</a:t>
              </a:r>
              <a:r>
                <a:rPr lang="en-GB" sz="2000" b="1" dirty="0" smtClean="0">
                  <a:solidFill>
                    <a:srgbClr val="C00000"/>
                  </a:solidFill>
                </a:rPr>
                <a:t> </a:t>
              </a:r>
              <a:endParaRPr lang="en-GB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845750" y="4733817"/>
              <a:ext cx="13051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err="1" smtClean="0">
                  <a:solidFill>
                    <a:srgbClr val="00B050"/>
                  </a:solidFill>
                </a:rPr>
                <a:t>THe</a:t>
              </a:r>
              <a:r>
                <a:rPr lang="en-GB" sz="2000" b="1" dirty="0" smtClean="0">
                  <a:solidFill>
                    <a:srgbClr val="00B050"/>
                  </a:solidFill>
                </a:rPr>
                <a:t> = 20 K</a:t>
              </a:r>
              <a:endParaRPr lang="en-GB" sz="20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32" name="TextBox 31"/>
          <p:cNvSpPr txBox="1">
            <a:spLocks noChangeAspect="1"/>
          </p:cNvSpPr>
          <p:nvPr/>
        </p:nvSpPr>
        <p:spPr>
          <a:xfrm>
            <a:off x="0" y="398819"/>
            <a:ext cx="2230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ym typeface="Symbol"/>
              </a:rPr>
              <a:t>Room Temperature</a:t>
            </a:r>
            <a:endParaRPr lang="en-GB" sz="2000" b="1" dirty="0"/>
          </a:p>
        </p:txBody>
      </p:sp>
      <p:sp>
        <p:nvSpPr>
          <p:cNvPr id="33" name="TextBox 32"/>
          <p:cNvSpPr txBox="1">
            <a:spLocks noChangeAspect="1"/>
          </p:cNvSpPr>
          <p:nvPr/>
        </p:nvSpPr>
        <p:spPr>
          <a:xfrm>
            <a:off x="673547" y="4897127"/>
            <a:ext cx="761747" cy="40011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MgB</a:t>
            </a:r>
            <a:r>
              <a:rPr lang="en-GB" sz="2000" b="1" baseline="-25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34" name="TextBox 33"/>
          <p:cNvSpPr txBox="1">
            <a:spLocks noChangeAspect="1"/>
          </p:cNvSpPr>
          <p:nvPr/>
        </p:nvSpPr>
        <p:spPr>
          <a:xfrm>
            <a:off x="104748" y="2891135"/>
            <a:ext cx="1976567" cy="40011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Bi-2223 or YBCO </a:t>
            </a:r>
            <a:endParaRPr lang="en-GB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1133608" y="586317"/>
            <a:ext cx="4962392" cy="6119283"/>
            <a:chOff x="1133608" y="586317"/>
            <a:chExt cx="4962392" cy="6119283"/>
          </a:xfrm>
        </p:grpSpPr>
        <p:sp>
          <p:nvSpPr>
            <p:cNvPr id="36" name="Rectangle 35"/>
            <p:cNvSpPr/>
            <p:nvPr/>
          </p:nvSpPr>
          <p:spPr>
            <a:xfrm>
              <a:off x="2116209" y="586317"/>
              <a:ext cx="1846192" cy="2205114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358587" y="5196280"/>
              <a:ext cx="737413" cy="150932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133608" y="937428"/>
              <a:ext cx="301686" cy="36933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</a:t>
              </a:r>
              <a:endParaRPr lang="en-GB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14523" y="4300954"/>
              <a:ext cx="301686" cy="36933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2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245356" y="4712461"/>
              <a:ext cx="301686" cy="36933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3</a:t>
              </a: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2788658" y="-152400"/>
            <a:ext cx="332200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400" b="1" dirty="0" smtClean="0"/>
              <a:t>Under evaluation</a:t>
            </a:r>
            <a:endParaRPr lang="en-GB" sz="3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4169134" y="727364"/>
            <a:ext cx="4825811" cy="1569660"/>
          </a:xfrm>
          <a:prstGeom prst="rect">
            <a:avLst/>
          </a:prstGeom>
          <a:solidFill>
            <a:srgbClr val="FFFF00"/>
          </a:solidFill>
          <a:ln w="31750"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Shorter superconducting Lines (from  </a:t>
            </a:r>
            <a:r>
              <a:rPr lang="en-GB" sz="2400" b="1" dirty="0" smtClean="0">
                <a:sym typeface="Symbol"/>
              </a:rPr>
              <a:t> </a:t>
            </a:r>
            <a:r>
              <a:rPr lang="en-GB" sz="2400" b="1" dirty="0" smtClean="0"/>
              <a:t>300 m to </a:t>
            </a:r>
            <a:r>
              <a:rPr lang="en-GB" sz="2400" b="1" dirty="0" smtClean="0">
                <a:sym typeface="Symbol"/>
              </a:rPr>
              <a:t> 100 m):</a:t>
            </a:r>
          </a:p>
          <a:p>
            <a:r>
              <a:rPr lang="en-GB" sz="2400" b="1" dirty="0" smtClean="0">
                <a:sym typeface="Symbol"/>
              </a:rPr>
              <a:t>Possible elimination of thermal shield cooling (and  mixing)</a:t>
            </a:r>
          </a:p>
        </p:txBody>
      </p:sp>
      <p:sp>
        <p:nvSpPr>
          <p:cNvPr id="43" name="Right Arrow 42"/>
          <p:cNvSpPr/>
          <p:nvPr/>
        </p:nvSpPr>
        <p:spPr>
          <a:xfrm rot="10800000">
            <a:off x="6934201" y="4876800"/>
            <a:ext cx="990600" cy="3397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ight Arrow 43"/>
          <p:cNvSpPr/>
          <p:nvPr/>
        </p:nvSpPr>
        <p:spPr>
          <a:xfrm rot="16200000">
            <a:off x="5495082" y="3341840"/>
            <a:ext cx="643125" cy="3617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144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1000"/>
            <a:ext cx="5840730" cy="5966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744" y="3200400"/>
            <a:ext cx="288245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U. Wagner et al.</a:t>
            </a:r>
          </a:p>
          <a:p>
            <a:r>
              <a:rPr lang="en-GB" dirty="0"/>
              <a:t>CERN-ACC-2014-0065 (2014)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28600" y="2297710"/>
            <a:ext cx="3184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 </a:t>
            </a:r>
            <a:r>
              <a:rPr lang="en-GB" dirty="0" err="1" smtClean="0"/>
              <a:t>LHe</a:t>
            </a:r>
            <a:r>
              <a:rPr lang="en-GB" dirty="0" smtClean="0"/>
              <a:t> from QRL in </a:t>
            </a:r>
            <a:r>
              <a:rPr lang="en-GB" dirty="0"/>
              <a:t>the tunnel </a:t>
            </a:r>
            <a:r>
              <a:rPr lang="en-GB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 </a:t>
            </a:r>
            <a:r>
              <a:rPr lang="en-GB" dirty="0" err="1" smtClean="0"/>
              <a:t>GHe</a:t>
            </a:r>
            <a:r>
              <a:rPr lang="en-GB" dirty="0" smtClean="0"/>
              <a:t> at 20 K from line D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-76200" y="-76200"/>
            <a:ext cx="57504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/>
              <a:t>Cryogenic layout : present baseline</a:t>
            </a:r>
            <a:endParaRPr lang="en-GB" sz="3000" b="1" dirty="0"/>
          </a:p>
        </p:txBody>
      </p:sp>
      <p:sp>
        <p:nvSpPr>
          <p:cNvPr id="8" name="Right Arrow 7"/>
          <p:cNvSpPr/>
          <p:nvPr/>
        </p:nvSpPr>
        <p:spPr>
          <a:xfrm>
            <a:off x="1447800" y="5791200"/>
            <a:ext cx="1524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11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252240"/>
            <a:ext cx="4333687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System overview </a:t>
            </a:r>
          </a:p>
          <a:p>
            <a:endParaRPr lang="en-GB" sz="1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Cryogenic layout</a:t>
            </a:r>
          </a:p>
          <a:p>
            <a:endParaRPr lang="en-GB" sz="1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/>
              <a:t>Electrical components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Integration</a:t>
            </a:r>
          </a:p>
          <a:p>
            <a:endParaRPr lang="en-GB" sz="10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Protection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Milestones and schedule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  <a:p>
            <a:r>
              <a:rPr lang="en-GB" sz="2800" dirty="0"/>
              <a:t>	</a:t>
            </a:r>
            <a:endParaRPr lang="en-GB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23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314265"/>
            <a:ext cx="89154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Contributions from</a:t>
            </a:r>
            <a:r>
              <a:rPr lang="en-GB" sz="2600" dirty="0" smtClean="0"/>
              <a:t>:</a:t>
            </a:r>
          </a:p>
          <a:p>
            <a:endParaRPr lang="en-GB" sz="2600" dirty="0"/>
          </a:p>
          <a:p>
            <a:endParaRPr lang="en-GB" sz="2600" dirty="0" smtClean="0"/>
          </a:p>
          <a:p>
            <a:r>
              <a:rPr lang="en-GB" sz="2600" b="1" dirty="0" smtClean="0"/>
              <a:t>WP6 contributors</a:t>
            </a:r>
            <a:r>
              <a:rPr lang="en-GB" sz="2600" dirty="0" smtClean="0"/>
              <a:t>:  </a:t>
            </a:r>
          </a:p>
          <a:p>
            <a:r>
              <a:rPr lang="en-GB" sz="2600" dirty="0" smtClean="0"/>
              <a:t>S. </a:t>
            </a:r>
            <a:r>
              <a:rPr lang="en-GB" sz="2600" dirty="0" err="1" smtClean="0"/>
              <a:t>Giannelli</a:t>
            </a:r>
            <a:r>
              <a:rPr lang="en-GB" sz="2600" dirty="0" smtClean="0"/>
              <a:t>, </a:t>
            </a:r>
            <a:r>
              <a:rPr lang="en-GB" sz="2600" dirty="0" smtClean="0"/>
              <a:t>G. </a:t>
            </a:r>
            <a:r>
              <a:rPr lang="en-GB" sz="2600" dirty="0" err="1" smtClean="0"/>
              <a:t>Montenero</a:t>
            </a:r>
            <a:r>
              <a:rPr lang="en-GB" sz="2600" dirty="0" smtClean="0"/>
              <a:t>, A</a:t>
            </a:r>
            <a:r>
              <a:rPr lang="en-GB" sz="2600" dirty="0" smtClean="0"/>
              <a:t>. </a:t>
            </a:r>
            <a:r>
              <a:rPr lang="en-GB" sz="2600" dirty="0" err="1" smtClean="0"/>
              <a:t>Jacquemod</a:t>
            </a:r>
            <a:r>
              <a:rPr lang="en-GB" sz="2600" dirty="0"/>
              <a:t>,</a:t>
            </a:r>
            <a:r>
              <a:rPr lang="en-GB" sz="2600" dirty="0" smtClean="0"/>
              <a:t> J. </a:t>
            </a:r>
            <a:r>
              <a:rPr lang="en-GB" sz="2600" dirty="0" err="1" smtClean="0"/>
              <a:t>Hurte</a:t>
            </a:r>
            <a:r>
              <a:rPr lang="en-GB" sz="2600" dirty="0" smtClean="0"/>
              <a:t>, R. </a:t>
            </a:r>
            <a:r>
              <a:rPr lang="en-GB" sz="2600" dirty="0" err="1" smtClean="0"/>
              <a:t>Betemps</a:t>
            </a:r>
            <a:r>
              <a:rPr lang="en-GB" sz="2600" dirty="0" smtClean="0"/>
              <a:t>, B. </a:t>
            </a:r>
            <a:r>
              <a:rPr lang="en-GB" sz="2600" dirty="0" err="1" smtClean="0"/>
              <a:t>Bordini</a:t>
            </a:r>
            <a:r>
              <a:rPr lang="en-GB" sz="2600" dirty="0" smtClean="0"/>
              <a:t> and V. </a:t>
            </a:r>
            <a:r>
              <a:rPr lang="en-GB" sz="2600" smtClean="0"/>
              <a:t>Parma </a:t>
            </a:r>
            <a:r>
              <a:rPr lang="en-GB" sz="2600" dirty="0" smtClean="0"/>
              <a:t>(CERN)</a:t>
            </a:r>
          </a:p>
          <a:p>
            <a:endParaRPr lang="en-GB" dirty="0" smtClean="0"/>
          </a:p>
          <a:p>
            <a:r>
              <a:rPr lang="en-GB" sz="2600" dirty="0"/>
              <a:t>Y. Yang and the team </a:t>
            </a:r>
            <a:r>
              <a:rPr lang="en-GB" sz="2600" dirty="0" smtClean="0"/>
              <a:t>at the Univ. of Southampton</a:t>
            </a:r>
          </a:p>
          <a:p>
            <a:endParaRPr lang="en-GB" sz="2600" dirty="0"/>
          </a:p>
          <a:p>
            <a:r>
              <a:rPr lang="en-GB" sz="2600" b="1" dirty="0" smtClean="0"/>
              <a:t>LHC Cryogenics:</a:t>
            </a:r>
          </a:p>
          <a:p>
            <a:r>
              <a:rPr lang="en-GB" sz="2600" dirty="0" smtClean="0"/>
              <a:t>U. Wagner and S. </a:t>
            </a:r>
            <a:r>
              <a:rPr lang="en-GB" sz="2600" dirty="0" err="1" smtClean="0"/>
              <a:t>Claudet</a:t>
            </a:r>
            <a:r>
              <a:rPr lang="en-GB" sz="2600" dirty="0" smtClean="0"/>
              <a:t> (CERN)</a:t>
            </a:r>
          </a:p>
          <a:p>
            <a:endParaRPr lang="en-GB" sz="2600" dirty="0"/>
          </a:p>
          <a:p>
            <a:r>
              <a:rPr lang="en-GB" sz="2600" b="1" dirty="0" smtClean="0"/>
              <a:t>Integration studies</a:t>
            </a:r>
            <a:r>
              <a:rPr lang="en-GB" sz="2600" dirty="0" smtClean="0"/>
              <a:t>:</a:t>
            </a:r>
          </a:p>
          <a:p>
            <a:r>
              <a:rPr lang="en-GB" sz="2600" dirty="0" smtClean="0"/>
              <a:t>P. </a:t>
            </a:r>
            <a:r>
              <a:rPr lang="en-GB" sz="2600" dirty="0" err="1" smtClean="0"/>
              <a:t>Fessia</a:t>
            </a:r>
            <a:r>
              <a:rPr lang="en-GB" sz="2600" dirty="0" smtClean="0"/>
              <a:t> and S. </a:t>
            </a:r>
            <a:r>
              <a:rPr lang="en-GB" sz="2600" dirty="0" err="1" smtClean="0"/>
              <a:t>Maridor</a:t>
            </a:r>
            <a:r>
              <a:rPr lang="en-GB" sz="2600" dirty="0" smtClean="0"/>
              <a:t> (CERN)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191107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0" y="-76200"/>
            <a:ext cx="486703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Superconducting Material</a:t>
            </a:r>
            <a:endParaRPr lang="en-GB" sz="34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7696200"/>
            <a:ext cx="9144000" cy="0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図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34"/>
          <a:stretch/>
        </p:blipFill>
        <p:spPr bwMode="auto">
          <a:xfrm>
            <a:off x="302069" y="2057400"/>
            <a:ext cx="2663493" cy="1899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361752" y="4284447"/>
            <a:ext cx="2603810" cy="176761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34571" y="6019800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Use of </a:t>
            </a:r>
            <a:r>
              <a:rPr lang="en-GB" sz="2000" dirty="0" err="1" smtClean="0"/>
              <a:t>Nb</a:t>
            </a:r>
            <a:r>
              <a:rPr lang="en-GB" sz="2000" dirty="0" smtClean="0"/>
              <a:t> barrier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475894" y="1844457"/>
            <a:ext cx="407002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ym typeface="Symbol"/>
              </a:rPr>
              <a:t>wire =  </a:t>
            </a:r>
            <a:r>
              <a:rPr lang="en-GB" sz="2400" dirty="0">
                <a:solidFill>
                  <a:srgbClr val="3366CC"/>
                </a:solidFill>
                <a:sym typeface="Symbol"/>
              </a:rPr>
              <a:t>1</a:t>
            </a:r>
            <a:r>
              <a:rPr lang="en-GB" sz="2400" dirty="0" smtClean="0">
                <a:solidFill>
                  <a:srgbClr val="3366CC"/>
                </a:solidFill>
                <a:sym typeface="Symbol"/>
              </a:rPr>
              <a:t> mm </a:t>
            </a:r>
            <a:endParaRPr lang="en-GB" sz="2400" dirty="0" smtClean="0">
              <a:solidFill>
                <a:srgbClr val="3366CC"/>
              </a:solidFill>
            </a:endParaRPr>
          </a:p>
          <a:p>
            <a:r>
              <a:rPr lang="en-GB" sz="2400" dirty="0" smtClean="0">
                <a:solidFill>
                  <a:srgbClr val="3366CC"/>
                </a:solidFill>
              </a:rPr>
              <a:t>37 </a:t>
            </a:r>
            <a:r>
              <a:rPr lang="en-GB" sz="2400" dirty="0" smtClean="0"/>
              <a:t>MgB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3366CC"/>
                </a:solidFill>
              </a:rPr>
              <a:t>filaments</a:t>
            </a:r>
          </a:p>
          <a:p>
            <a:r>
              <a:rPr lang="en-GB" sz="2400" dirty="0" smtClean="0">
                <a:solidFill>
                  <a:srgbClr val="3366CC"/>
                </a:solidFill>
              </a:rPr>
              <a:t>Twisted filaments </a:t>
            </a:r>
            <a:r>
              <a:rPr lang="en-GB" sz="2400" dirty="0" smtClean="0"/>
              <a:t>(LT=100 mm)</a:t>
            </a:r>
          </a:p>
          <a:p>
            <a:r>
              <a:rPr lang="en-GB" sz="2400" dirty="0" smtClean="0">
                <a:sym typeface="Symbol"/>
              </a:rPr>
              <a:t>eq_MgB</a:t>
            </a:r>
            <a:r>
              <a:rPr lang="en-GB" sz="2400" baseline="-25000" dirty="0" smtClean="0">
                <a:sym typeface="Symbol"/>
              </a:rPr>
              <a:t>2</a:t>
            </a:r>
            <a:r>
              <a:rPr lang="en-GB" sz="2400" dirty="0" smtClean="0">
                <a:sym typeface="Symbol"/>
              </a:rPr>
              <a:t>  = 56 m</a:t>
            </a:r>
          </a:p>
          <a:p>
            <a:r>
              <a:rPr lang="en-GB" sz="2400" dirty="0" err="1" smtClean="0">
                <a:sym typeface="Symbol"/>
              </a:rPr>
              <a:t>ACu</a:t>
            </a:r>
            <a:r>
              <a:rPr lang="en-GB" sz="2400" dirty="0" smtClean="0">
                <a:sym typeface="Symbol"/>
              </a:rPr>
              <a:t>  5 % </a:t>
            </a:r>
            <a:r>
              <a:rPr lang="en-GB" sz="2400" dirty="0" err="1" smtClean="0">
                <a:sym typeface="Symbol"/>
              </a:rPr>
              <a:t>Awire</a:t>
            </a:r>
            <a:r>
              <a:rPr lang="en-GB" sz="2400" dirty="0" smtClean="0">
                <a:sym typeface="Symbol"/>
              </a:rPr>
              <a:t> (</a:t>
            </a:r>
            <a:r>
              <a:rPr lang="en-GB" sz="2400" dirty="0" err="1">
                <a:sym typeface="Symbol"/>
              </a:rPr>
              <a:t>t</a:t>
            </a:r>
            <a:r>
              <a:rPr lang="en-GB" sz="2400" dirty="0" err="1" smtClean="0">
                <a:sym typeface="Symbol"/>
              </a:rPr>
              <a:t>h</a:t>
            </a:r>
            <a:r>
              <a:rPr lang="en-GB" sz="2400" dirty="0" smtClean="0">
                <a:sym typeface="Symbol"/>
              </a:rPr>
              <a:t>=30 m)</a:t>
            </a:r>
          </a:p>
          <a:p>
            <a:r>
              <a:rPr lang="en-GB" sz="2400" dirty="0" smtClean="0">
                <a:sym typeface="Symbol"/>
              </a:rPr>
              <a:t>Cu plating </a:t>
            </a:r>
          </a:p>
          <a:p>
            <a:r>
              <a:rPr lang="en-GB" sz="2400" dirty="0" err="1" smtClean="0">
                <a:sym typeface="Symbol"/>
              </a:rPr>
              <a:t>Sn</a:t>
            </a:r>
            <a:r>
              <a:rPr lang="en-GB" sz="2400" dirty="0" smtClean="0">
                <a:sym typeface="Symbol"/>
              </a:rPr>
              <a:t> coating of Cu surface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494287" y="4419600"/>
            <a:ext cx="2656496" cy="43088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200" dirty="0" err="1" smtClean="0"/>
              <a:t>Ic</a:t>
            </a:r>
            <a:r>
              <a:rPr lang="en-GB" sz="2200" dirty="0" smtClean="0"/>
              <a:t>(25 K, 0.9 T) &gt; 186 A</a:t>
            </a:r>
            <a:endParaRPr lang="en-GB" sz="2200" dirty="0"/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7" t="43498" r="18589" b="36089"/>
          <a:stretch/>
        </p:blipFill>
        <p:spPr bwMode="auto">
          <a:xfrm>
            <a:off x="299411" y="816132"/>
            <a:ext cx="2672389" cy="597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66866" y="381000"/>
            <a:ext cx="18053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/>
              <a:t>3.6</a:t>
            </a:r>
            <a:r>
              <a:rPr lang="en-GB" sz="2200" dirty="0" smtClean="0">
                <a:sym typeface="Symbol"/>
              </a:rPr>
              <a:t>0.67 mm</a:t>
            </a:r>
            <a:r>
              <a:rPr lang="en-GB" sz="2200" baseline="30000" dirty="0" smtClean="0">
                <a:sym typeface="Symbol"/>
              </a:rPr>
              <a:t>2</a:t>
            </a:r>
            <a:endParaRPr lang="en-GB" sz="2200" baseline="30000" dirty="0"/>
          </a:p>
        </p:txBody>
      </p:sp>
      <p:sp>
        <p:nvSpPr>
          <p:cNvPr id="8" name="TextBox 7"/>
          <p:cNvSpPr txBox="1"/>
          <p:nvPr/>
        </p:nvSpPr>
        <p:spPr>
          <a:xfrm>
            <a:off x="3399695" y="629233"/>
            <a:ext cx="55735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Product commercial at Columbus when the</a:t>
            </a:r>
          </a:p>
          <a:p>
            <a:r>
              <a:rPr lang="en-GB" sz="2400" dirty="0" smtClean="0"/>
              <a:t>project started: MgB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 tape  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3058654" y="4983540"/>
            <a:ext cx="6009146" cy="156966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Launched procurement of </a:t>
            </a:r>
            <a:r>
              <a:rPr lang="en-GB" sz="2400" dirty="0" smtClean="0">
                <a:solidFill>
                  <a:schemeClr val="accent1"/>
                </a:solidFill>
              </a:rPr>
              <a:t>80 km of wire</a:t>
            </a:r>
          </a:p>
          <a:p>
            <a:r>
              <a:rPr lang="en-GB" sz="2400" dirty="0" smtClean="0">
                <a:solidFill>
                  <a:schemeClr val="accent1"/>
                </a:solidFill>
              </a:rPr>
              <a:t>Unit lengths </a:t>
            </a:r>
            <a:r>
              <a:rPr lang="en-GB" sz="2400" dirty="0" smtClean="0">
                <a:solidFill>
                  <a:schemeClr val="accent1"/>
                </a:solidFill>
                <a:sym typeface="Symbol"/>
              </a:rPr>
              <a:t> 500 m</a:t>
            </a:r>
          </a:p>
          <a:p>
            <a:r>
              <a:rPr lang="en-GB" sz="2400" dirty="0">
                <a:solidFill>
                  <a:schemeClr val="accent1"/>
                </a:solidFill>
                <a:sym typeface="Symbol"/>
              </a:rPr>
              <a:t>6</a:t>
            </a:r>
            <a:r>
              <a:rPr lang="en-GB" sz="2400" dirty="0" smtClean="0">
                <a:solidFill>
                  <a:schemeClr val="accent1"/>
                </a:solidFill>
                <a:sym typeface="Symbol"/>
              </a:rPr>
              <a:t>0 km </a:t>
            </a:r>
            <a:r>
              <a:rPr lang="en-GB" sz="2400" dirty="0" smtClean="0">
                <a:sym typeface="Symbol"/>
              </a:rPr>
              <a:t>at CERN</a:t>
            </a:r>
          </a:p>
          <a:p>
            <a:r>
              <a:rPr lang="en-GB" sz="2400" dirty="0">
                <a:solidFill>
                  <a:schemeClr val="accent1"/>
                </a:solidFill>
                <a:sym typeface="Symbol"/>
              </a:rPr>
              <a:t>2</a:t>
            </a:r>
            <a:r>
              <a:rPr lang="en-GB" sz="2400" dirty="0" smtClean="0">
                <a:solidFill>
                  <a:schemeClr val="accent1"/>
                </a:solidFill>
                <a:sym typeface="Symbol"/>
              </a:rPr>
              <a:t>0 km </a:t>
            </a:r>
            <a:r>
              <a:rPr lang="en-GB" sz="2400" dirty="0" smtClean="0">
                <a:sym typeface="Symbol"/>
              </a:rPr>
              <a:t>to be delivered before end of April 2016</a:t>
            </a:r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" y="1447800"/>
            <a:ext cx="5740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Launched development of MgB</a:t>
            </a:r>
            <a:r>
              <a:rPr lang="en-GB" sz="2400" b="1" baseline="-25000" dirty="0" smtClean="0"/>
              <a:t>2</a:t>
            </a:r>
            <a:r>
              <a:rPr lang="en-GB" sz="2400" b="1" dirty="0" smtClean="0"/>
              <a:t> round wire</a:t>
            </a:r>
            <a:endParaRPr lang="en-GB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735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5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8" t="538" r="5013" b="3475"/>
          <a:stretch/>
        </p:blipFill>
        <p:spPr bwMode="auto">
          <a:xfrm>
            <a:off x="48767" y="990600"/>
            <a:ext cx="3836815" cy="383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5041" y="555909"/>
            <a:ext cx="3153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Hi-</a:t>
            </a:r>
            <a:r>
              <a:rPr lang="en-GB" sz="2400" b="1" dirty="0" err="1" smtClean="0">
                <a:solidFill>
                  <a:srgbClr val="00B050"/>
                </a:solidFill>
              </a:rPr>
              <a:t>Lumi</a:t>
            </a:r>
            <a:r>
              <a:rPr lang="en-GB" sz="2400" b="1" dirty="0" smtClean="0">
                <a:solidFill>
                  <a:srgbClr val="00B050"/>
                </a:solidFill>
              </a:rPr>
              <a:t> Triplets and D1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3717" y="4953000"/>
            <a:ext cx="2289794" cy="523220"/>
          </a:xfrm>
          <a:prstGeom prst="rect">
            <a:avLst/>
          </a:prstGeom>
          <a:noFill/>
          <a:ln w="34925">
            <a:solidFill>
              <a:srgbClr val="0036A2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36A2"/>
                </a:solidFill>
                <a:sym typeface="Symbol"/>
              </a:rPr>
              <a:t></a:t>
            </a:r>
            <a:r>
              <a:rPr lang="en-GB" sz="2800" dirty="0" err="1" smtClean="0">
                <a:solidFill>
                  <a:srgbClr val="0036A2"/>
                </a:solidFill>
                <a:sym typeface="Symbol"/>
              </a:rPr>
              <a:t>ext</a:t>
            </a:r>
            <a:r>
              <a:rPr lang="en-GB" sz="2800" dirty="0" smtClean="0">
                <a:solidFill>
                  <a:srgbClr val="0036A2"/>
                </a:solidFill>
                <a:sym typeface="Symbol"/>
              </a:rPr>
              <a:t>  65 mm</a:t>
            </a:r>
            <a:endParaRPr lang="en-GB" sz="2800" dirty="0">
              <a:solidFill>
                <a:srgbClr val="0036A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6112" y="5486400"/>
            <a:ext cx="27837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ym typeface="Symbol"/>
              </a:rPr>
              <a:t>Mass  11 kg/m</a:t>
            </a:r>
          </a:p>
          <a:p>
            <a:endParaRPr lang="en-GB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05000" y="-76200"/>
            <a:ext cx="616521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Superconducting Cable Assembly</a:t>
            </a:r>
            <a:endParaRPr lang="en-GB" sz="3400" b="1" dirty="0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4560811" y="838200"/>
            <a:ext cx="3733425" cy="5156488"/>
            <a:chOff x="4522802" y="628073"/>
            <a:chExt cx="4051464" cy="5595755"/>
          </a:xfrm>
        </p:grpSpPr>
        <p:pic>
          <p:nvPicPr>
            <p:cNvPr id="12" name="Picture 2" descr="D:\Eucas\image_cryostat1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46" r="5974" b="7659"/>
            <a:stretch/>
          </p:blipFill>
          <p:spPr bwMode="auto">
            <a:xfrm>
              <a:off x="4561986" y="628073"/>
              <a:ext cx="4012280" cy="28337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D:\Eucas\image_cryostat4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78" b="4731"/>
            <a:stretch/>
          </p:blipFill>
          <p:spPr bwMode="auto">
            <a:xfrm>
              <a:off x="4522802" y="3495150"/>
              <a:ext cx="4051464" cy="2728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6445577" y="5933804"/>
            <a:ext cx="2472536" cy="523220"/>
          </a:xfrm>
          <a:prstGeom prst="rect">
            <a:avLst/>
          </a:prstGeom>
          <a:noFill/>
          <a:ln w="34925">
            <a:solidFill>
              <a:srgbClr val="0036A2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36A2"/>
                </a:solidFill>
                <a:sym typeface="Symbol"/>
              </a:rPr>
              <a:t></a:t>
            </a:r>
            <a:r>
              <a:rPr lang="en-GB" sz="2800" dirty="0" err="1" smtClean="0">
                <a:solidFill>
                  <a:srgbClr val="0036A2"/>
                </a:solidFill>
                <a:sym typeface="Symbol"/>
              </a:rPr>
              <a:t>ext</a:t>
            </a:r>
            <a:r>
              <a:rPr lang="en-GB" sz="2800" dirty="0" smtClean="0">
                <a:solidFill>
                  <a:srgbClr val="0036A2"/>
                </a:solidFill>
                <a:sym typeface="Symbol"/>
              </a:rPr>
              <a:t>  220 mm</a:t>
            </a:r>
            <a:endParaRPr lang="en-GB" sz="2800" dirty="0">
              <a:solidFill>
                <a:srgbClr val="0036A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69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8" t="538" r="5013" b="3475"/>
          <a:stretch/>
        </p:blipFill>
        <p:spPr bwMode="auto">
          <a:xfrm>
            <a:off x="48767" y="990600"/>
            <a:ext cx="3836815" cy="383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5041" y="555909"/>
            <a:ext cx="3153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Hi-</a:t>
            </a:r>
            <a:r>
              <a:rPr lang="en-GB" sz="2400" b="1" dirty="0" err="1" smtClean="0">
                <a:solidFill>
                  <a:srgbClr val="00B050"/>
                </a:solidFill>
              </a:rPr>
              <a:t>Lumi</a:t>
            </a:r>
            <a:r>
              <a:rPr lang="en-GB" sz="2400" b="1" dirty="0" smtClean="0">
                <a:solidFill>
                  <a:srgbClr val="00B050"/>
                </a:solidFill>
              </a:rPr>
              <a:t> Triplets and D1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3717" y="4953000"/>
            <a:ext cx="2289794" cy="523220"/>
          </a:xfrm>
          <a:prstGeom prst="rect">
            <a:avLst/>
          </a:prstGeom>
          <a:noFill/>
          <a:ln w="34925">
            <a:solidFill>
              <a:srgbClr val="0036A2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36A2"/>
                </a:solidFill>
                <a:sym typeface="Symbol"/>
              </a:rPr>
              <a:t></a:t>
            </a:r>
            <a:r>
              <a:rPr lang="en-GB" sz="2800" dirty="0" err="1" smtClean="0">
                <a:solidFill>
                  <a:srgbClr val="0036A2"/>
                </a:solidFill>
                <a:sym typeface="Symbol"/>
              </a:rPr>
              <a:t>ext</a:t>
            </a:r>
            <a:r>
              <a:rPr lang="en-GB" sz="2800" dirty="0" smtClean="0">
                <a:solidFill>
                  <a:srgbClr val="0036A2"/>
                </a:solidFill>
                <a:sym typeface="Symbol"/>
              </a:rPr>
              <a:t>  65 mm</a:t>
            </a:r>
            <a:endParaRPr lang="en-GB" sz="2800" dirty="0">
              <a:solidFill>
                <a:srgbClr val="0036A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6112" y="5486400"/>
            <a:ext cx="27837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ym typeface="Symbol"/>
              </a:rPr>
              <a:t>Mass  11 kg/m</a:t>
            </a:r>
          </a:p>
          <a:p>
            <a:endParaRPr lang="en-GB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905000" y="-76200"/>
            <a:ext cx="616521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Superconducting Cable Assembly</a:t>
            </a:r>
            <a:endParaRPr lang="en-GB" sz="3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33900" y="2535376"/>
            <a:ext cx="4343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 smtClean="0"/>
              <a:t>Six high-current (18 kA) cables:</a:t>
            </a:r>
          </a:p>
          <a:p>
            <a:endParaRPr lang="en-GB" dirty="0"/>
          </a:p>
          <a:p>
            <a:r>
              <a:rPr lang="en-GB" sz="2600" dirty="0" smtClean="0"/>
              <a:t>MQXF and D1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336689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4162097" y="916391"/>
            <a:ext cx="4152706" cy="5540764"/>
            <a:chOff x="4646261" y="1464654"/>
            <a:chExt cx="3460588" cy="4617304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067903" y="2043012"/>
              <a:ext cx="4617304" cy="34605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749800" y="1551674"/>
              <a:ext cx="11592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chemeClr val="bg1"/>
                  </a:solidFill>
                </a:rPr>
                <a:t>H </a:t>
              </a:r>
              <a:r>
                <a:rPr lang="en-GB" sz="2400" b="1" dirty="0" smtClean="0">
                  <a:solidFill>
                    <a:schemeClr val="bg1"/>
                  </a:solidFill>
                  <a:sym typeface="Symbol"/>
                </a:rPr>
                <a:t> 4 m</a:t>
              </a:r>
              <a:endParaRPr lang="en-GB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349893" y="1049872"/>
            <a:ext cx="2357120" cy="5273802"/>
            <a:chOff x="628650" y="1411927"/>
            <a:chExt cx="2946400" cy="6592253"/>
          </a:xfrm>
        </p:grpSpPr>
        <p:pic>
          <p:nvPicPr>
            <p:cNvPr id="10" name="Picture 3" descr="D:\Eucas\Foto\1305140_06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91" r="19339"/>
            <a:stretch/>
          </p:blipFill>
          <p:spPr bwMode="auto">
            <a:xfrm>
              <a:off x="628650" y="1411927"/>
              <a:ext cx="2946400" cy="65922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55608" y="1494066"/>
              <a:ext cx="2481529" cy="9618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b="1" dirty="0" smtClean="0">
                  <a:solidFill>
                    <a:schemeClr val="bg1"/>
                  </a:solidFill>
                </a:rPr>
                <a:t>L = 20 m</a:t>
              </a:r>
            </a:p>
            <a:p>
              <a:r>
                <a:rPr lang="en-GB" sz="2200" b="1" dirty="0" smtClean="0">
                  <a:solidFill>
                    <a:schemeClr val="bg1"/>
                  </a:solidFill>
                  <a:sym typeface="Symbol"/>
                </a:rPr>
                <a:t></a:t>
              </a:r>
              <a:r>
                <a:rPr lang="en-GB" sz="2200" b="1" dirty="0" err="1" smtClean="0">
                  <a:solidFill>
                    <a:schemeClr val="bg1"/>
                  </a:solidFill>
                  <a:sym typeface="Symbol"/>
                </a:rPr>
                <a:t>ext</a:t>
              </a:r>
              <a:r>
                <a:rPr lang="en-GB" sz="2200" b="1" dirty="0" smtClean="0">
                  <a:solidFill>
                    <a:schemeClr val="bg1"/>
                  </a:solidFill>
                  <a:sym typeface="Symbol"/>
                </a:rPr>
                <a:t> = 163 mm</a:t>
              </a:r>
              <a:endParaRPr lang="en-GB" sz="2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536832" y="-76200"/>
            <a:ext cx="378776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Test station at CERN</a:t>
            </a:r>
            <a:endParaRPr lang="en-GB" sz="3400" b="1" dirty="0"/>
          </a:p>
        </p:txBody>
      </p:sp>
    </p:spTree>
    <p:extLst>
      <p:ext uri="{BB962C8B-B14F-4D97-AF65-F5344CB8AC3E}">
        <p14:creationId xmlns:p14="http://schemas.microsoft.com/office/powerpoint/2010/main" val="142864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"/>
            <a:ext cx="8006715" cy="5606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1676400" y="3048000"/>
            <a:ext cx="6553200" cy="3810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676400" y="2678668"/>
            <a:ext cx="226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Imax Power Converter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638800" y="2133600"/>
            <a:ext cx="304800" cy="914400"/>
          </a:xfrm>
          <a:prstGeom prst="straightConnector1">
            <a:avLst/>
          </a:prstGeom>
          <a:ln w="44450">
            <a:solidFill>
              <a:srgbClr val="002D8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410200" y="914400"/>
            <a:ext cx="1184940" cy="1107996"/>
          </a:xfrm>
          <a:prstGeom prst="rect">
            <a:avLst/>
          </a:prstGeom>
          <a:solidFill>
            <a:srgbClr val="FFFF00">
              <a:alpha val="57000"/>
            </a:srgbClr>
          </a:solidFill>
          <a:ln w="22225">
            <a:solidFill>
              <a:srgbClr val="002D86"/>
            </a:solidFill>
          </a:ln>
        </p:spPr>
        <p:txBody>
          <a:bodyPr wrap="none" rtlCol="0">
            <a:spAutoFit/>
          </a:bodyPr>
          <a:lstStyle/>
          <a:p>
            <a:r>
              <a:rPr lang="en-GB" sz="2200" b="1" dirty="0" smtClean="0">
                <a:solidFill>
                  <a:srgbClr val="FF0000"/>
                </a:solidFill>
              </a:rPr>
              <a:t>I = 20 kA</a:t>
            </a:r>
          </a:p>
          <a:p>
            <a:r>
              <a:rPr lang="en-GB" sz="2200" b="1" dirty="0" smtClean="0">
                <a:solidFill>
                  <a:srgbClr val="FF0000"/>
                </a:solidFill>
              </a:rPr>
              <a:t>T = 24 K</a:t>
            </a:r>
          </a:p>
          <a:p>
            <a:r>
              <a:rPr lang="en-GB" sz="2200" b="1" dirty="0" err="1" smtClean="0">
                <a:solidFill>
                  <a:srgbClr val="FF0000"/>
                </a:solidFill>
              </a:rPr>
              <a:t>Bp</a:t>
            </a:r>
            <a:r>
              <a:rPr lang="en-GB" sz="2200" b="1" dirty="0" smtClean="0">
                <a:solidFill>
                  <a:srgbClr val="FF0000"/>
                </a:solidFill>
              </a:rPr>
              <a:t> = 1 T</a:t>
            </a:r>
            <a:endParaRPr lang="en-GB" sz="2200" b="1" dirty="0">
              <a:solidFill>
                <a:srgbClr val="FF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92840" y="1676400"/>
            <a:ext cx="1712360" cy="894300"/>
            <a:chOff x="1792840" y="1676400"/>
            <a:chExt cx="1712360" cy="894300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2061"/>
            <a:stretch/>
          </p:blipFill>
          <p:spPr bwMode="auto">
            <a:xfrm>
              <a:off x="2624897" y="1676400"/>
              <a:ext cx="880303" cy="894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2061"/>
            <a:stretch/>
          </p:blipFill>
          <p:spPr bwMode="auto">
            <a:xfrm>
              <a:off x="1792840" y="1676400"/>
              <a:ext cx="880303" cy="894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12" name="Straight Connector 11"/>
          <p:cNvCxnSpPr/>
          <p:nvPr/>
        </p:nvCxnSpPr>
        <p:spPr>
          <a:xfrm>
            <a:off x="1792840" y="1676400"/>
            <a:ext cx="797960" cy="0"/>
          </a:xfrm>
          <a:prstGeom prst="line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32129" y="1399401"/>
            <a:ext cx="934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ym typeface="Symbol"/>
              </a:rPr>
              <a:t>=19.5 mm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676400" y="5029200"/>
            <a:ext cx="1615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Hcable</a:t>
            </a:r>
            <a:r>
              <a:rPr lang="en-GB" dirty="0" smtClean="0"/>
              <a:t> =3.7 </a:t>
            </a:r>
            <a:r>
              <a:rPr lang="en-GB" dirty="0" smtClean="0">
                <a:sym typeface="Symbol"/>
              </a:rPr>
              <a:t>H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590800" y="4572000"/>
            <a:ext cx="4220066" cy="52322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dirty="0" smtClean="0"/>
              <a:t>Record in current for MgB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 </a:t>
            </a:r>
            <a:endParaRPr lang="en-GB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2742466" y="-76200"/>
            <a:ext cx="358213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High Current Cable</a:t>
            </a:r>
            <a:endParaRPr lang="en-GB" sz="3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59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-158353"/>
            <a:ext cx="683437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Thermal stability and quench studies</a:t>
            </a:r>
            <a:endParaRPr lang="en-GB" sz="34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81000"/>
            <a:ext cx="233362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50" t="55043" r="5359" b="13106"/>
          <a:stretch/>
        </p:blipFill>
        <p:spPr>
          <a:xfrm>
            <a:off x="6478035" y="2526461"/>
            <a:ext cx="2396358" cy="1124032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73668"/>
            <a:ext cx="38671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104454" y="3878843"/>
            <a:ext cx="4658546" cy="401445"/>
          </a:xfrm>
          <a:ln w="317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1800" dirty="0" smtClean="0"/>
              <a:t>At </a:t>
            </a:r>
            <a:r>
              <a:rPr lang="en-GB" sz="1800" b="1" dirty="0" smtClean="0"/>
              <a:t>3 kA </a:t>
            </a:r>
            <a:r>
              <a:rPr lang="en-GB" sz="1800" dirty="0" smtClean="0"/>
              <a:t>NPVZ = </a:t>
            </a:r>
            <a:r>
              <a:rPr lang="en-GB" sz="1800" b="1" dirty="0" smtClean="0"/>
              <a:t>7.3-12.6 cm/s </a:t>
            </a:r>
            <a:r>
              <a:rPr lang="en-GB" sz="1800" dirty="0" smtClean="0"/>
              <a:t>for T = </a:t>
            </a:r>
            <a:r>
              <a:rPr lang="en-GB" sz="1800" b="1" dirty="0" smtClean="0"/>
              <a:t>5K -25 </a:t>
            </a:r>
            <a:r>
              <a:rPr lang="en-GB" sz="1800" dirty="0" smtClean="0"/>
              <a:t>K</a:t>
            </a:r>
          </a:p>
          <a:p>
            <a:endParaRPr lang="en-GB" sz="1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27466" y="304800"/>
            <a:ext cx="2420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Measurements @ CERN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7883" y="3352800"/>
            <a:ext cx="9136117" cy="1017451"/>
            <a:chOff x="7883" y="3859349"/>
            <a:chExt cx="9136117" cy="1017451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7883" y="3859349"/>
              <a:ext cx="3573517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581400" y="3859349"/>
              <a:ext cx="0" cy="1017451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581400" y="4876800"/>
              <a:ext cx="5562600" cy="0"/>
            </a:xfrm>
            <a:prstGeom prst="line">
              <a:avLst/>
            </a:prstGeom>
            <a:ln w="63500"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469352" y="3478965"/>
            <a:ext cx="2569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Measurements @ SOTON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7184406" y="4796477"/>
            <a:ext cx="1807194" cy="923330"/>
          </a:xfrm>
          <a:prstGeom prst="rect">
            <a:avLst/>
          </a:prstGeom>
          <a:noFill/>
          <a:ln w="317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Twisted-Pair  MgB</a:t>
            </a:r>
            <a:r>
              <a:rPr lang="en-GB" baseline="-25000" dirty="0" smtClean="0"/>
              <a:t>2</a:t>
            </a:r>
            <a:r>
              <a:rPr lang="en-GB" dirty="0" smtClean="0"/>
              <a:t> Cables</a:t>
            </a:r>
          </a:p>
          <a:p>
            <a:r>
              <a:rPr lang="en-GB" dirty="0" smtClean="0"/>
              <a:t>Study for LHC P7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3810000"/>
            <a:ext cx="3471416" cy="2496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36582" y="6324600"/>
            <a:ext cx="2435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J = Normalized Current Density</a:t>
            </a:r>
            <a:endParaRPr lang="en-GB" sz="1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101334"/>
            <a:ext cx="2656046" cy="528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14"/>
          <a:stretch/>
        </p:blipFill>
        <p:spPr bwMode="auto">
          <a:xfrm>
            <a:off x="3591909" y="4416798"/>
            <a:ext cx="3480435" cy="160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685800"/>
            <a:ext cx="1790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Thermal stability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57626" y="1828800"/>
            <a:ext cx="2141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Quench propagation</a:t>
            </a:r>
          </a:p>
          <a:p>
            <a:r>
              <a:rPr lang="en-GB" b="1" dirty="0">
                <a:solidFill>
                  <a:schemeClr val="accent1"/>
                </a:solidFill>
              </a:rPr>
              <a:t>i</a:t>
            </a:r>
            <a:r>
              <a:rPr lang="en-GB" b="1" dirty="0" smtClean="0">
                <a:solidFill>
                  <a:schemeClr val="accent1"/>
                </a:solidFill>
              </a:rPr>
              <a:t>n He gas 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9352" y="1055132"/>
            <a:ext cx="1236937" cy="1916668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="1" dirty="0" smtClean="0">
              <a:solidFill>
                <a:schemeClr val="tx1"/>
              </a:solidFill>
            </a:endParaRPr>
          </a:p>
          <a:p>
            <a:pPr algn="ctr"/>
            <a:r>
              <a:rPr lang="en-GB" sz="2200" b="1" dirty="0" smtClean="0">
                <a:solidFill>
                  <a:schemeClr val="tx1"/>
                </a:solidFill>
              </a:rPr>
              <a:t>4 Joule !</a:t>
            </a:r>
            <a:endParaRPr lang="en-GB" sz="2200" b="1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513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 animBg="1"/>
      <p:bldP spid="25" grpId="0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902426" y="3621302"/>
            <a:ext cx="3570160" cy="37332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400" dirty="0" smtClean="0"/>
              <a:t>Measurement performed at 15 K, 3000 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596" y="1508364"/>
            <a:ext cx="5233004" cy="2835036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381000" y="4267200"/>
            <a:ext cx="8534400" cy="2362200"/>
          </a:xfrm>
        </p:spPr>
        <p:txBody>
          <a:bodyPr>
            <a:noAutofit/>
          </a:bodyPr>
          <a:lstStyle/>
          <a:p>
            <a:r>
              <a:rPr lang="en-GB" sz="2800" dirty="0" smtClean="0">
                <a:sym typeface="Wingdings" panose="05000000000000000000" pitchFamily="2" charset="2"/>
              </a:rPr>
              <a:t>Max hot-spot temperature reached </a:t>
            </a:r>
            <a:r>
              <a:rPr lang="en-GB" sz="2800" dirty="0">
                <a:sym typeface="Wingdings" panose="05000000000000000000" pitchFamily="2" charset="2"/>
              </a:rPr>
              <a:t>T</a:t>
            </a:r>
            <a:r>
              <a:rPr lang="en-GB" sz="2800" baseline="-25000" dirty="0">
                <a:sym typeface="Wingdings" panose="05000000000000000000" pitchFamily="2" charset="2"/>
              </a:rPr>
              <a:t>hs</a:t>
            </a:r>
            <a:r>
              <a:rPr lang="en-GB" sz="2800" dirty="0" smtClean="0">
                <a:sym typeface="Wingdings" panose="05000000000000000000" pitchFamily="2" charset="2"/>
              </a:rPr>
              <a:t>~340 K with no degradation of cable performance</a:t>
            </a:r>
          </a:p>
          <a:p>
            <a:r>
              <a:rPr lang="en-GB" sz="2800" dirty="0" smtClean="0">
                <a:sym typeface="Wingdings" panose="05000000000000000000" pitchFamily="2" charset="2"/>
              </a:rPr>
              <a:t>25 K, </a:t>
            </a:r>
            <a:r>
              <a:rPr lang="en-GB" sz="2800" b="1" dirty="0" smtClean="0">
                <a:sym typeface="Wingdings" panose="05000000000000000000" pitchFamily="2" charset="2"/>
              </a:rPr>
              <a:t>3 kA</a:t>
            </a:r>
            <a:r>
              <a:rPr lang="en-GB" sz="2800" dirty="0" smtClean="0">
                <a:sym typeface="Wingdings" panose="05000000000000000000" pitchFamily="2" charset="2"/>
              </a:rPr>
              <a:t>, </a:t>
            </a:r>
            <a:r>
              <a:rPr lang="en-GB" sz="28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100 mV detection threshold </a:t>
            </a:r>
            <a:r>
              <a:rPr lang="en-GB" sz="2800" dirty="0" smtClean="0">
                <a:sym typeface="Wingdings" panose="05000000000000000000" pitchFamily="2" charset="2"/>
              </a:rPr>
              <a:t> 15 MIITS of “quench capital” before detection  </a:t>
            </a:r>
            <a:r>
              <a:rPr lang="en-GB" sz="2800" dirty="0">
                <a:sym typeface="Wingdings" panose="05000000000000000000" pitchFamily="2" charset="2"/>
              </a:rPr>
              <a:t>final </a:t>
            </a:r>
            <a:r>
              <a:rPr lang="en-GB" sz="2800" dirty="0" err="1" smtClean="0">
                <a:sym typeface="Wingdings" panose="05000000000000000000" pitchFamily="2" charset="2"/>
              </a:rPr>
              <a:t>T</a:t>
            </a:r>
            <a:r>
              <a:rPr lang="en-GB" sz="2800" baseline="-25000" dirty="0" err="1" smtClean="0">
                <a:sym typeface="Wingdings" panose="05000000000000000000" pitchFamily="2" charset="2"/>
              </a:rPr>
              <a:t>max</a:t>
            </a:r>
            <a:r>
              <a:rPr lang="en-GB" sz="2800" dirty="0" smtClean="0">
                <a:sym typeface="Wingdings" panose="05000000000000000000" pitchFamily="2" charset="2"/>
              </a:rPr>
              <a:t> </a:t>
            </a:r>
            <a:r>
              <a:rPr lang="en-GB" sz="2800" dirty="0" smtClean="0">
                <a:sym typeface="Symbol"/>
              </a:rPr>
              <a:t> </a:t>
            </a:r>
            <a:r>
              <a:rPr lang="en-GB" sz="2800" dirty="0" smtClean="0">
                <a:sym typeface="Wingdings" panose="05000000000000000000" pitchFamily="2" charset="2"/>
              </a:rPr>
              <a:t>150 </a:t>
            </a:r>
            <a:r>
              <a:rPr lang="en-GB" sz="2800" dirty="0">
                <a:sym typeface="Wingdings" panose="05000000000000000000" pitchFamily="2" charset="2"/>
              </a:rPr>
              <a:t>K </a:t>
            </a:r>
            <a:r>
              <a:rPr lang="en-GB" sz="2800" dirty="0" smtClean="0">
                <a:sym typeface="Wingdings" panose="05000000000000000000" pitchFamily="2" charset="2"/>
              </a:rPr>
              <a:t>within </a:t>
            </a:r>
            <a:r>
              <a:rPr lang="en-GB" sz="28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3 </a:t>
            </a:r>
            <a:r>
              <a:rPr lang="en-GB" sz="2800" b="1" dirty="0">
                <a:solidFill>
                  <a:srgbClr val="00B050"/>
                </a:solidFill>
                <a:sym typeface="Wingdings" panose="05000000000000000000" pitchFamily="2" charset="2"/>
              </a:rPr>
              <a:t>s</a:t>
            </a:r>
            <a:endParaRPr lang="en-GB" sz="2800" b="1" dirty="0" smtClean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855" y="1062335"/>
            <a:ext cx="6348789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Effect of radial quench propagation among cables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96330" y="-76200"/>
            <a:ext cx="790665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400" b="1" dirty="0" smtClean="0"/>
              <a:t>Quench propagation and thermal coupling</a:t>
            </a:r>
            <a:endParaRPr lang="en-GB" sz="3400" b="1" dirty="0"/>
          </a:p>
        </p:txBody>
      </p:sp>
      <p:sp>
        <p:nvSpPr>
          <p:cNvPr id="2" name="Right Arrow 1"/>
          <p:cNvSpPr/>
          <p:nvPr/>
        </p:nvSpPr>
        <p:spPr>
          <a:xfrm rot="2779216">
            <a:off x="4028683" y="1562614"/>
            <a:ext cx="427307" cy="2927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2779216">
            <a:off x="3775254" y="3219291"/>
            <a:ext cx="427307" cy="2927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6200" y="6550223"/>
            <a:ext cx="90526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/>
              <a:t>Quench Propagation in Helium-Gas-Cooled </a:t>
            </a:r>
            <a:r>
              <a:rPr lang="en-GB" sz="1500" dirty="0" smtClean="0"/>
              <a:t>MgB</a:t>
            </a:r>
            <a:r>
              <a:rPr lang="en-GB" sz="1500" baseline="-25000" dirty="0" smtClean="0"/>
              <a:t>2</a:t>
            </a:r>
            <a:r>
              <a:rPr lang="en-GB" sz="1500" dirty="0" smtClean="0"/>
              <a:t> Cables, </a:t>
            </a:r>
            <a:r>
              <a:rPr lang="it-IT" sz="1500" dirty="0"/>
              <a:t>S. Giannelli </a:t>
            </a:r>
            <a:r>
              <a:rPr lang="it-IT" sz="1500" dirty="0" smtClean="0"/>
              <a:t>, G</a:t>
            </a:r>
            <a:r>
              <a:rPr lang="it-IT" sz="1500" dirty="0"/>
              <a:t>. </a:t>
            </a:r>
            <a:r>
              <a:rPr lang="it-IT" sz="1500" dirty="0" smtClean="0"/>
              <a:t>Montenero, </a:t>
            </a:r>
            <a:r>
              <a:rPr lang="it-IT" sz="1500" dirty="0"/>
              <a:t>A. Ballarino </a:t>
            </a:r>
            <a:r>
              <a:rPr lang="it-IT" sz="1500" dirty="0" smtClean="0"/>
              <a:t>, IEEE Febr. 2016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1961979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252240"/>
            <a:ext cx="4333687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System overview </a:t>
            </a:r>
          </a:p>
          <a:p>
            <a:endParaRPr lang="en-GB" sz="1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Cryogenic layout</a:t>
            </a:r>
          </a:p>
          <a:p>
            <a:endParaRPr lang="en-GB" sz="1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Electrical components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/>
              <a:t>Integration</a:t>
            </a:r>
          </a:p>
          <a:p>
            <a:endParaRPr lang="en-GB" sz="1000" b="1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Protection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Milestones and schedule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  <a:p>
            <a:r>
              <a:rPr lang="en-GB" sz="2800" dirty="0"/>
              <a:t>	</a:t>
            </a:r>
            <a:endParaRPr lang="en-GB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91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-76200"/>
            <a:ext cx="624029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Integration baseline till mid 2015 </a:t>
            </a:r>
            <a:endParaRPr lang="en-GB" sz="3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" y="6615112"/>
            <a:ext cx="674370" cy="242888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629400"/>
            <a:ext cx="9144000" cy="0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432000" y="762000"/>
            <a:ext cx="8280000" cy="5448161"/>
            <a:chOff x="432000" y="762000"/>
            <a:chExt cx="8280000" cy="544816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00" y="1371600"/>
              <a:ext cx="8280000" cy="4838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Straight Arrow Connector 9"/>
            <p:cNvCxnSpPr/>
            <p:nvPr/>
          </p:nvCxnSpPr>
          <p:spPr>
            <a:xfrm flipV="1">
              <a:off x="2362200" y="762000"/>
              <a:ext cx="0" cy="152400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2492829" y="1394154"/>
            <a:ext cx="909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ym typeface="Symbol"/>
              </a:rPr>
              <a:t> </a:t>
            </a:r>
            <a:r>
              <a:rPr lang="en-GB" sz="2000" b="1" dirty="0" smtClean="0"/>
              <a:t>80 m</a:t>
            </a:r>
            <a:endParaRPr lang="en-GB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29200" y="694492"/>
            <a:ext cx="157447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800" b="1" dirty="0" smtClean="0">
                <a:solidFill>
                  <a:srgbClr val="002D86"/>
                </a:solidFill>
              </a:rPr>
              <a:t>LHC P1</a:t>
            </a:r>
            <a:endParaRPr lang="en-GB" sz="3800" b="1" dirty="0">
              <a:solidFill>
                <a:srgbClr val="002D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24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-76200"/>
            <a:ext cx="498623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Integration: new  baseline </a:t>
            </a:r>
            <a:endParaRPr lang="en-GB" sz="3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" t="2210" r="810" b="34070"/>
          <a:stretch/>
        </p:blipFill>
        <p:spPr>
          <a:xfrm>
            <a:off x="152400" y="608463"/>
            <a:ext cx="8792907" cy="32587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84" b="41501"/>
          <a:stretch/>
        </p:blipFill>
        <p:spPr>
          <a:xfrm>
            <a:off x="152400" y="4091803"/>
            <a:ext cx="8859134" cy="21408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457200" y="811137"/>
            <a:ext cx="86409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Point 1</a:t>
            </a:r>
            <a:endParaRPr lang="fr-FR" dirty="0"/>
          </a:p>
        </p:txBody>
      </p:sp>
      <p:sp>
        <p:nvSpPr>
          <p:cNvPr id="9" name="Right Arrow 8"/>
          <p:cNvSpPr/>
          <p:nvPr/>
        </p:nvSpPr>
        <p:spPr>
          <a:xfrm rot="5400000">
            <a:off x="2117420" y="5331918"/>
            <a:ext cx="190497" cy="1581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5400000">
            <a:off x="3486150" y="5334786"/>
            <a:ext cx="1905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 rot="5400000">
            <a:off x="5086350" y="5334786"/>
            <a:ext cx="1905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5400000">
            <a:off x="6363260" y="5353277"/>
            <a:ext cx="227479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923967" y="4953000"/>
            <a:ext cx="534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DFH</a:t>
            </a:r>
            <a:endParaRPr lang="en-GB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238139" y="4953000"/>
            <a:ext cx="534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DFH</a:t>
            </a:r>
            <a:endParaRPr lang="en-GB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76079" y="4995446"/>
            <a:ext cx="534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DFH</a:t>
            </a:r>
            <a:endParaRPr lang="en-GB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209938" y="5029200"/>
            <a:ext cx="534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DFH</a:t>
            </a:r>
            <a:endParaRPr lang="en-GB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84329" y="1321253"/>
            <a:ext cx="1766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Maridor</a:t>
            </a:r>
            <a:r>
              <a:rPr lang="en-GB" dirty="0" smtClean="0"/>
              <a:t>, CERN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831664" y="838200"/>
            <a:ext cx="3007536" cy="707886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Presentation by P. </a:t>
            </a:r>
            <a:r>
              <a:rPr lang="en-GB" sz="2000" dirty="0" err="1" smtClean="0"/>
              <a:t>Fessia</a:t>
            </a:r>
            <a:r>
              <a:rPr lang="en-GB" sz="2000" dirty="0" smtClean="0"/>
              <a:t> on Friday, WP6 Session</a:t>
            </a:r>
            <a:endParaRPr lang="en-GB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840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252240"/>
            <a:ext cx="4333687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/>
              <a:t>System overview </a:t>
            </a:r>
          </a:p>
          <a:p>
            <a:endParaRPr lang="en-GB" sz="1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/>
              <a:t>Cryogenic layout</a:t>
            </a:r>
          </a:p>
          <a:p>
            <a:endParaRPr lang="en-GB" sz="1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/>
              <a:t>Electrical components</a:t>
            </a:r>
          </a:p>
          <a:p>
            <a:endParaRPr lang="en-GB" sz="1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/>
              <a:t>Integration</a:t>
            </a:r>
          </a:p>
          <a:p>
            <a:endParaRPr lang="en-GB" sz="1000" b="1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/>
              <a:t>Protection</a:t>
            </a:r>
          </a:p>
          <a:p>
            <a:endParaRPr lang="en-GB" sz="1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/>
              <a:t>Milestones and schedule</a:t>
            </a:r>
          </a:p>
          <a:p>
            <a:endParaRPr lang="en-GB" sz="1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/>
              <a:t>Conclusions</a:t>
            </a:r>
          </a:p>
          <a:p>
            <a:r>
              <a:rPr lang="en-GB" sz="2800" dirty="0"/>
              <a:t>	</a:t>
            </a:r>
            <a:endParaRPr lang="en-GB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6629400"/>
            <a:ext cx="9144000" cy="0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89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-76200"/>
            <a:ext cx="685110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Integration  of Cold Powering System</a:t>
            </a:r>
            <a:endParaRPr lang="en-GB" sz="3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533400"/>
            <a:ext cx="90678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b="1" dirty="0" smtClean="0">
                <a:sym typeface="Symbol"/>
              </a:rPr>
              <a:t>Leads</a:t>
            </a:r>
            <a:r>
              <a:rPr lang="en-GB" sz="2600" dirty="0" smtClean="0">
                <a:sym typeface="Symbol"/>
              </a:rPr>
              <a:t> assembled and tested before integration</a:t>
            </a:r>
          </a:p>
          <a:p>
            <a:endParaRPr lang="en-GB" dirty="0" smtClean="0">
              <a:sym typeface="Symbol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 smtClean="0">
                <a:sym typeface="Symbol"/>
              </a:rPr>
              <a:t> </a:t>
            </a:r>
            <a:r>
              <a:rPr lang="en-GB" sz="2600" b="1" dirty="0" smtClean="0">
                <a:sym typeface="Symbol"/>
              </a:rPr>
              <a:t>SC Link </a:t>
            </a:r>
            <a:r>
              <a:rPr lang="en-GB" sz="2600" dirty="0" smtClean="0">
                <a:sym typeface="Symbol"/>
              </a:rPr>
              <a:t>assembled and tested before integration</a:t>
            </a: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GB" sz="2600" dirty="0" smtClean="0">
                <a:sym typeface="Symbol"/>
              </a:rPr>
              <a:t>Bending radius  1.5 m</a:t>
            </a: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GB" sz="2600" dirty="0" smtClean="0">
                <a:sym typeface="Symbol"/>
              </a:rPr>
              <a:t>  300 mm  </a:t>
            </a:r>
          </a:p>
          <a:p>
            <a:pPr lvl="2"/>
            <a:endParaRPr lang="en-GB" dirty="0" smtClean="0">
              <a:sym typeface="Symbol"/>
            </a:endParaRPr>
          </a:p>
          <a:p>
            <a:pPr marL="0" lvl="2" indent="450850">
              <a:buFont typeface="Wingdings" panose="05000000000000000000" pitchFamily="2" charset="2"/>
              <a:buChar char="Ø"/>
            </a:pPr>
            <a:r>
              <a:rPr lang="en-GB" sz="2600" b="1" dirty="0" smtClean="0">
                <a:sym typeface="Symbol"/>
              </a:rPr>
              <a:t>DF</a:t>
            </a:r>
            <a:r>
              <a:rPr lang="en-GB" sz="2600" dirty="0" smtClean="0">
                <a:sym typeface="Symbol"/>
              </a:rPr>
              <a:t> and </a:t>
            </a:r>
            <a:r>
              <a:rPr lang="en-GB" sz="2600" b="1" dirty="0" smtClean="0">
                <a:sym typeface="Symbol"/>
              </a:rPr>
              <a:t>DFH cryostats </a:t>
            </a:r>
            <a:r>
              <a:rPr lang="en-GB" sz="2600" dirty="0" smtClean="0">
                <a:sym typeface="Symbol"/>
              </a:rPr>
              <a:t>assembled and tested before integration</a:t>
            </a:r>
          </a:p>
          <a:p>
            <a:pPr marL="1371600" lvl="2" indent="-457200">
              <a:buFont typeface="Wingdings" panose="05000000000000000000" pitchFamily="2" charset="2"/>
              <a:buChar char="Ø"/>
            </a:pPr>
            <a:endParaRPr lang="en-GB" dirty="0">
              <a:sym typeface="Symbol"/>
            </a:endParaRPr>
          </a:p>
          <a:p>
            <a:endParaRPr lang="en-GB" sz="2800" dirty="0" smtClean="0">
              <a:sym typeface="Symbol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1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300412"/>
            <a:ext cx="3238500" cy="317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4200525" y="4513659"/>
            <a:ext cx="819150" cy="7500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876800" y="5263753"/>
            <a:ext cx="142875" cy="6798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57800" y="5079087"/>
            <a:ext cx="26468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/>
              <a:t>Splicing in the tunnel 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59970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34200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04800" y="1252240"/>
            <a:ext cx="4333687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System overview </a:t>
            </a:r>
          </a:p>
          <a:p>
            <a:endParaRPr lang="en-GB" sz="1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Cryogenic layout</a:t>
            </a:r>
          </a:p>
          <a:p>
            <a:endParaRPr lang="en-GB" sz="1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Electrical components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Integration</a:t>
            </a:r>
          </a:p>
          <a:p>
            <a:endParaRPr lang="en-GB" sz="1000" b="1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/>
              <a:t>Protection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Milestones and schedule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  <a:p>
            <a:r>
              <a:rPr lang="en-GB" sz="2800" dirty="0"/>
              <a:t>	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36193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6600" y="-76201"/>
            <a:ext cx="207518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Protection</a:t>
            </a:r>
            <a:endParaRPr lang="en-GB" sz="3400" b="1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1600200" y="556169"/>
            <a:ext cx="5943600" cy="5933075"/>
            <a:chOff x="1905000" y="815924"/>
            <a:chExt cx="5943600" cy="3955383"/>
          </a:xfrm>
        </p:grpSpPr>
        <p:grpSp>
          <p:nvGrpSpPr>
            <p:cNvPr id="7" name="Group 6"/>
            <p:cNvGrpSpPr/>
            <p:nvPr/>
          </p:nvGrpSpPr>
          <p:grpSpPr>
            <a:xfrm>
              <a:off x="1905000" y="815924"/>
              <a:ext cx="4648200" cy="3955383"/>
              <a:chOff x="1905000" y="815924"/>
              <a:chExt cx="4648200" cy="3955383"/>
            </a:xfrm>
          </p:grpSpPr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07"/>
              <a:stretch/>
            </p:blipFill>
            <p:spPr bwMode="auto">
              <a:xfrm>
                <a:off x="2636044" y="815924"/>
                <a:ext cx="3764756" cy="3955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1" name="Straight Connector 10"/>
              <p:cNvCxnSpPr/>
              <p:nvPr/>
            </p:nvCxnSpPr>
            <p:spPr>
              <a:xfrm>
                <a:off x="3733800" y="2286000"/>
                <a:ext cx="2819400" cy="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905000" y="2286000"/>
                <a:ext cx="1066800" cy="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Connector 7"/>
            <p:cNvCxnSpPr/>
            <p:nvPr/>
          </p:nvCxnSpPr>
          <p:spPr>
            <a:xfrm>
              <a:off x="6256441" y="4191000"/>
              <a:ext cx="1592159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256441" y="4495800"/>
              <a:ext cx="1515959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>
            <a:spLocks noChangeAspect="1"/>
          </p:cNvSpPr>
          <p:nvPr/>
        </p:nvSpPr>
        <p:spPr>
          <a:xfrm>
            <a:off x="2514600" y="3257330"/>
            <a:ext cx="911055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>
            <a:spLocks noChangeAspect="1"/>
          </p:cNvSpPr>
          <p:nvPr/>
        </p:nvSpPr>
        <p:spPr>
          <a:xfrm>
            <a:off x="0" y="398819"/>
            <a:ext cx="2230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ym typeface="Symbol"/>
              </a:rPr>
              <a:t>Room Temperature</a:t>
            </a:r>
            <a:endParaRPr lang="en-GB" sz="2000" b="1" dirty="0"/>
          </a:p>
        </p:txBody>
      </p:sp>
      <p:sp>
        <p:nvSpPr>
          <p:cNvPr id="15" name="TextBox 14"/>
          <p:cNvSpPr txBox="1">
            <a:spLocks noChangeAspect="1"/>
          </p:cNvSpPr>
          <p:nvPr/>
        </p:nvSpPr>
        <p:spPr>
          <a:xfrm>
            <a:off x="673547" y="4897127"/>
            <a:ext cx="761747" cy="40011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MgB</a:t>
            </a:r>
            <a:r>
              <a:rPr lang="en-GB" sz="2000" b="1" baseline="-25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16" name="TextBox 15"/>
          <p:cNvSpPr txBox="1">
            <a:spLocks noChangeAspect="1"/>
          </p:cNvSpPr>
          <p:nvPr/>
        </p:nvSpPr>
        <p:spPr>
          <a:xfrm>
            <a:off x="104748" y="2891135"/>
            <a:ext cx="1976567" cy="40011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Bi-2223 or YBCO </a:t>
            </a:r>
            <a:endParaRPr lang="en-GB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062437" y="586317"/>
            <a:ext cx="5033563" cy="6119283"/>
            <a:chOff x="1062437" y="586317"/>
            <a:chExt cx="5033563" cy="6119283"/>
          </a:xfrm>
        </p:grpSpPr>
        <p:sp>
          <p:nvSpPr>
            <p:cNvPr id="18" name="Rectangle 17"/>
            <p:cNvSpPr/>
            <p:nvPr/>
          </p:nvSpPr>
          <p:spPr>
            <a:xfrm>
              <a:off x="2116209" y="586317"/>
              <a:ext cx="1846192" cy="2205114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358587" y="5196280"/>
              <a:ext cx="737413" cy="150932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62437" y="1447800"/>
              <a:ext cx="301686" cy="36933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814523" y="4300954"/>
              <a:ext cx="301686" cy="36933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2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45356" y="4712461"/>
              <a:ext cx="301686" cy="36933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3</a:t>
              </a:r>
            </a:p>
          </p:txBody>
        </p:sp>
      </p:grpSp>
      <p:sp>
        <p:nvSpPr>
          <p:cNvPr id="23" name="Right Brace 22"/>
          <p:cNvSpPr/>
          <p:nvPr/>
        </p:nvSpPr>
        <p:spPr>
          <a:xfrm>
            <a:off x="4088936" y="1066800"/>
            <a:ext cx="483064" cy="750332"/>
          </a:xfrm>
          <a:prstGeom prst="rightBrace">
            <a:avLst/>
          </a:prstGeom>
          <a:ln w="349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Brace 23"/>
          <p:cNvSpPr/>
          <p:nvPr/>
        </p:nvSpPr>
        <p:spPr>
          <a:xfrm>
            <a:off x="4088936" y="1890125"/>
            <a:ext cx="483064" cy="1401119"/>
          </a:xfrm>
          <a:prstGeom prst="rightBrace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Left Brace 24"/>
          <p:cNvSpPr/>
          <p:nvPr/>
        </p:nvSpPr>
        <p:spPr>
          <a:xfrm rot="9257657">
            <a:off x="4341040" y="3192937"/>
            <a:ext cx="827660" cy="1933360"/>
          </a:xfrm>
          <a:prstGeom prst="leftBrace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648200" y="1155559"/>
            <a:ext cx="3530518" cy="461665"/>
          </a:xfrm>
          <a:prstGeom prst="rect">
            <a:avLst/>
          </a:prstGeom>
          <a:solidFill>
            <a:schemeClr val="accent6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Resistive part of each lead</a:t>
            </a:r>
            <a:endParaRPr lang="en-GB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572000" y="2357735"/>
            <a:ext cx="4551824" cy="461665"/>
          </a:xfrm>
          <a:prstGeom prst="rect">
            <a:avLst/>
          </a:prstGeom>
          <a:solidFill>
            <a:schemeClr val="accent6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Superconducting part of each lead</a:t>
            </a:r>
            <a:endParaRPr lang="en-GB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181600" y="3581400"/>
            <a:ext cx="4003404" cy="830997"/>
          </a:xfrm>
          <a:prstGeom prst="rect">
            <a:avLst/>
          </a:prstGeom>
          <a:solidFill>
            <a:schemeClr val="accent6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Superconducting cables in the</a:t>
            </a:r>
          </a:p>
          <a:p>
            <a:r>
              <a:rPr lang="en-GB" sz="2400" b="1" dirty="0"/>
              <a:t>l</a:t>
            </a:r>
            <a:r>
              <a:rPr lang="en-GB" sz="2400" b="1" dirty="0" smtClean="0"/>
              <a:t>ink (each cable) </a:t>
            </a:r>
            <a:endParaRPr lang="en-GB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705600" y="5638800"/>
            <a:ext cx="6238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err="1" smtClean="0">
                <a:solidFill>
                  <a:schemeClr val="tx2"/>
                </a:solidFill>
              </a:rPr>
              <a:t>LHe</a:t>
            </a:r>
            <a:endParaRPr lang="en-GB" sz="2200" b="1" dirty="0">
              <a:solidFill>
                <a:schemeClr val="tx2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5396199" y="5618783"/>
            <a:ext cx="699801" cy="629617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2620226" y="3222049"/>
            <a:ext cx="699801" cy="629617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6248400" y="5210127"/>
            <a:ext cx="23076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>
                <a:solidFill>
                  <a:srgbClr val="00B050"/>
                </a:solidFill>
              </a:rPr>
              <a:t>Joints MgB</a:t>
            </a:r>
            <a:r>
              <a:rPr lang="en-GB" sz="2200" b="1" baseline="-25000" dirty="0" smtClean="0">
                <a:solidFill>
                  <a:srgbClr val="00B050"/>
                </a:solidFill>
              </a:rPr>
              <a:t>2</a:t>
            </a:r>
            <a:r>
              <a:rPr lang="en-GB" sz="2200" b="1" dirty="0">
                <a:solidFill>
                  <a:srgbClr val="00B050"/>
                </a:solidFill>
              </a:rPr>
              <a:t>/</a:t>
            </a:r>
            <a:r>
              <a:rPr lang="en-GB" sz="2200" b="1" dirty="0" err="1" smtClean="0">
                <a:solidFill>
                  <a:srgbClr val="00B050"/>
                </a:solidFill>
              </a:rPr>
              <a:t>Nb-Ti</a:t>
            </a:r>
            <a:endParaRPr lang="en-GB" sz="2200" b="1" dirty="0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8600" y="3396734"/>
            <a:ext cx="21251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>
                <a:solidFill>
                  <a:srgbClr val="00B050"/>
                </a:solidFill>
              </a:rPr>
              <a:t>Joints MgB</a:t>
            </a:r>
            <a:r>
              <a:rPr lang="en-GB" sz="2200" b="1" baseline="-25000" dirty="0" smtClean="0">
                <a:solidFill>
                  <a:srgbClr val="00B050"/>
                </a:solidFill>
              </a:rPr>
              <a:t>2</a:t>
            </a:r>
            <a:r>
              <a:rPr lang="en-GB" sz="2200" b="1" dirty="0" smtClean="0">
                <a:solidFill>
                  <a:srgbClr val="00B050"/>
                </a:solidFill>
              </a:rPr>
              <a:t>/HTS</a:t>
            </a:r>
            <a:endParaRPr lang="en-GB" sz="2200" b="1" dirty="0">
              <a:solidFill>
                <a:srgbClr val="00B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34200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2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34200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" y="533400"/>
            <a:ext cx="84808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</a:rPr>
              <a:t>Resistive part of each lead </a:t>
            </a:r>
          </a:p>
          <a:p>
            <a:r>
              <a:rPr lang="en-GB" sz="2600" b="1" dirty="0" smtClean="0"/>
              <a:t>As for LHC: voltage detection. Detection threshold </a:t>
            </a:r>
            <a:r>
              <a:rPr lang="en-GB" sz="2600" b="1" dirty="0" smtClean="0">
                <a:sym typeface="Symbol"/>
              </a:rPr>
              <a:t> 100 mV</a:t>
            </a:r>
          </a:p>
          <a:p>
            <a:r>
              <a:rPr lang="en-GB" sz="2600" b="1" dirty="0" smtClean="0">
                <a:sym typeface="Symbol"/>
              </a:rPr>
              <a:t>Long integration times  permitted</a:t>
            </a:r>
            <a:r>
              <a:rPr lang="en-GB" sz="2600" b="1" dirty="0" smtClean="0"/>
              <a:t> </a:t>
            </a:r>
            <a:endParaRPr lang="en-GB" sz="2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341" y="2192160"/>
            <a:ext cx="917785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</a:rPr>
              <a:t>Superconducting part of each lead</a:t>
            </a:r>
          </a:p>
          <a:p>
            <a:r>
              <a:rPr lang="en-GB" sz="2600" b="1" dirty="0"/>
              <a:t>As for LHC: voltage detection. Detection threshold </a:t>
            </a:r>
            <a:r>
              <a:rPr lang="en-GB" sz="2600" b="1" dirty="0">
                <a:sym typeface="Symbol"/>
              </a:rPr>
              <a:t> </a:t>
            </a:r>
            <a:r>
              <a:rPr lang="en-GB" sz="2600" b="1" dirty="0" smtClean="0">
                <a:sym typeface="Symbol"/>
              </a:rPr>
              <a:t>1-5 </a:t>
            </a:r>
            <a:r>
              <a:rPr lang="en-GB" sz="2600" b="1" dirty="0">
                <a:sym typeface="Symbol"/>
              </a:rPr>
              <a:t>mV</a:t>
            </a:r>
          </a:p>
          <a:p>
            <a:r>
              <a:rPr lang="en-GB" sz="2600" b="1" dirty="0" smtClean="0">
                <a:sym typeface="Symbol"/>
              </a:rPr>
              <a:t>Integration </a:t>
            </a:r>
            <a:r>
              <a:rPr lang="en-GB" sz="2600" b="1" dirty="0">
                <a:sym typeface="Symbol"/>
              </a:rPr>
              <a:t>times </a:t>
            </a:r>
            <a:r>
              <a:rPr lang="en-GB" sz="2600" b="1" dirty="0" smtClean="0">
                <a:sym typeface="Symbol"/>
              </a:rPr>
              <a:t>of  100 </a:t>
            </a:r>
            <a:r>
              <a:rPr lang="en-GB" sz="2600" b="1" dirty="0" err="1" smtClean="0">
                <a:sym typeface="Symbol"/>
              </a:rPr>
              <a:t>ms</a:t>
            </a:r>
            <a:r>
              <a:rPr lang="en-GB" sz="2600" b="1" dirty="0" smtClean="0">
                <a:sym typeface="Symbol"/>
              </a:rPr>
              <a:t> (depending on final choice of material</a:t>
            </a:r>
            <a:r>
              <a:rPr lang="en-GB" sz="2400" b="1" dirty="0" smtClean="0">
                <a:sym typeface="Symbol"/>
              </a:rPr>
              <a:t>)</a:t>
            </a:r>
            <a:endParaRPr lang="en-GB" sz="2400" b="1" dirty="0"/>
          </a:p>
          <a:p>
            <a:endParaRPr lang="en-GB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6200" y="4218544"/>
            <a:ext cx="86106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</a:rPr>
              <a:t>Superconducting cables in the link cryostat</a:t>
            </a:r>
          </a:p>
          <a:p>
            <a:r>
              <a:rPr lang="en-GB" sz="2600" b="1" dirty="0" smtClean="0"/>
              <a:t>Long (</a:t>
            </a:r>
            <a:r>
              <a:rPr lang="en-GB" sz="2600" b="1" dirty="0" smtClean="0">
                <a:sym typeface="Symbol"/>
              </a:rPr>
              <a:t> 100 m) cables. Work on-going. Aiming at detection thresholds in the range from 50 mV-100 mV, with  of the circuits of up to 3 s</a:t>
            </a:r>
            <a:endParaRPr lang="en-GB" sz="2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76600" y="-76201"/>
            <a:ext cx="207518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Protection</a:t>
            </a:r>
            <a:endParaRPr lang="en-GB" sz="3400" b="1" dirty="0"/>
          </a:p>
        </p:txBody>
      </p:sp>
    </p:spTree>
    <p:extLst>
      <p:ext uri="{BB962C8B-B14F-4D97-AF65-F5344CB8AC3E}">
        <p14:creationId xmlns:p14="http://schemas.microsoft.com/office/powerpoint/2010/main" val="325845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34200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76600" y="-76201"/>
            <a:ext cx="207518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Protection</a:t>
            </a:r>
            <a:endParaRPr lang="en-GB" sz="3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903" y="609600"/>
            <a:ext cx="896269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</a:rPr>
              <a:t>Electrical joints (MgB</a:t>
            </a:r>
            <a:r>
              <a:rPr lang="en-GB" sz="2800" b="1" baseline="-25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</a:rPr>
              <a:t> to </a:t>
            </a:r>
            <a:r>
              <a:rPr lang="en-GB" sz="2800" b="1" dirty="0" err="1" smtClean="0">
                <a:solidFill>
                  <a:schemeClr val="accent6">
                    <a:lumMod val="75000"/>
                  </a:schemeClr>
                </a:solidFill>
              </a:rPr>
              <a:t>Nb-Ti</a:t>
            </a:r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</a:rPr>
              <a:t> and HTS to MgB</a:t>
            </a:r>
            <a:r>
              <a:rPr lang="en-GB" sz="2800" b="1" baseline="-25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</a:rPr>
              <a:t>)  </a:t>
            </a:r>
            <a:endParaRPr lang="en-GB" sz="2400" b="1" dirty="0" smtClean="0"/>
          </a:p>
          <a:p>
            <a:r>
              <a:rPr lang="en-GB" sz="2600" b="1" dirty="0" smtClean="0"/>
              <a:t>Required availability of </a:t>
            </a:r>
            <a:r>
              <a:rPr lang="en-GB" sz="2600" b="1" dirty="0" smtClean="0">
                <a:solidFill>
                  <a:srgbClr val="00B050"/>
                </a:solidFill>
              </a:rPr>
              <a:t>individual signals for post-quench analysis </a:t>
            </a:r>
            <a:r>
              <a:rPr lang="en-GB" sz="2600" b="1" dirty="0" smtClean="0"/>
              <a:t>(need to identify location - and circuit – for interventions in case of performance degradation). </a:t>
            </a:r>
          </a:p>
          <a:p>
            <a:endParaRPr lang="en-GB" sz="2600" b="1" dirty="0"/>
          </a:p>
          <a:p>
            <a:r>
              <a:rPr lang="en-GB" sz="2600" b="1" dirty="0" smtClean="0"/>
              <a:t>The design of the cold powering system takes as boundary condition the need of accessing and repairing individual joints at the level of the electrical interconnection box (MgB</a:t>
            </a:r>
            <a:r>
              <a:rPr lang="en-GB" sz="2600" b="1" baseline="-25000" dirty="0" smtClean="0"/>
              <a:t>2</a:t>
            </a:r>
            <a:r>
              <a:rPr lang="en-GB" sz="2600" b="1" dirty="0" smtClean="0"/>
              <a:t>-HTS) or at the magnets interface (MgB</a:t>
            </a:r>
            <a:r>
              <a:rPr lang="en-GB" sz="2600" b="1" baseline="-25000" dirty="0" smtClean="0"/>
              <a:t>2</a:t>
            </a:r>
            <a:r>
              <a:rPr lang="en-GB" sz="2600" b="1" dirty="0" smtClean="0"/>
              <a:t> – </a:t>
            </a:r>
            <a:r>
              <a:rPr lang="en-GB" sz="2600" b="1" dirty="0" err="1" smtClean="0"/>
              <a:t>Nb-Ti</a:t>
            </a:r>
            <a:r>
              <a:rPr lang="en-GB" sz="2600" b="1" dirty="0" smtClean="0"/>
              <a:t>)   </a:t>
            </a:r>
          </a:p>
        </p:txBody>
      </p:sp>
    </p:spTree>
    <p:extLst>
      <p:ext uri="{BB962C8B-B14F-4D97-AF65-F5344CB8AC3E}">
        <p14:creationId xmlns:p14="http://schemas.microsoft.com/office/powerpoint/2010/main" val="160678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-152400"/>
            <a:ext cx="437312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Temperature Interlocks</a:t>
            </a:r>
            <a:endParaRPr lang="en-GB" sz="3400" b="1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1600200" y="556169"/>
            <a:ext cx="5943600" cy="5933075"/>
            <a:chOff x="1905000" y="815924"/>
            <a:chExt cx="5943600" cy="3955383"/>
          </a:xfrm>
        </p:grpSpPr>
        <p:grpSp>
          <p:nvGrpSpPr>
            <p:cNvPr id="6" name="Group 5"/>
            <p:cNvGrpSpPr/>
            <p:nvPr/>
          </p:nvGrpSpPr>
          <p:grpSpPr>
            <a:xfrm>
              <a:off x="1905000" y="815924"/>
              <a:ext cx="4648200" cy="3955383"/>
              <a:chOff x="1905000" y="815924"/>
              <a:chExt cx="4648200" cy="3955383"/>
            </a:xfrm>
          </p:grpSpPr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07"/>
              <a:stretch/>
            </p:blipFill>
            <p:spPr bwMode="auto">
              <a:xfrm>
                <a:off x="2636044" y="815924"/>
                <a:ext cx="3764756" cy="3955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0" name="Straight Connector 9"/>
              <p:cNvCxnSpPr/>
              <p:nvPr/>
            </p:nvCxnSpPr>
            <p:spPr>
              <a:xfrm>
                <a:off x="3733800" y="2286000"/>
                <a:ext cx="2819400" cy="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1905000" y="2286000"/>
                <a:ext cx="1066800" cy="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Straight Connector 6"/>
            <p:cNvCxnSpPr/>
            <p:nvPr/>
          </p:nvCxnSpPr>
          <p:spPr>
            <a:xfrm>
              <a:off x="6256441" y="4191000"/>
              <a:ext cx="1592159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256441" y="4495800"/>
              <a:ext cx="1515959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>
            <a:spLocks noChangeAspect="1"/>
          </p:cNvSpPr>
          <p:nvPr/>
        </p:nvSpPr>
        <p:spPr>
          <a:xfrm>
            <a:off x="2514600" y="3257330"/>
            <a:ext cx="911055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>
            <a:spLocks noChangeAspect="1"/>
          </p:cNvSpPr>
          <p:nvPr/>
        </p:nvSpPr>
        <p:spPr>
          <a:xfrm>
            <a:off x="0" y="398819"/>
            <a:ext cx="2230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ym typeface="Symbol"/>
              </a:rPr>
              <a:t>Room Temperature</a:t>
            </a:r>
            <a:endParaRPr lang="en-GB" sz="2000" b="1" dirty="0"/>
          </a:p>
        </p:txBody>
      </p:sp>
      <p:sp>
        <p:nvSpPr>
          <p:cNvPr id="14" name="TextBox 13"/>
          <p:cNvSpPr txBox="1">
            <a:spLocks noChangeAspect="1"/>
          </p:cNvSpPr>
          <p:nvPr/>
        </p:nvSpPr>
        <p:spPr>
          <a:xfrm>
            <a:off x="673547" y="4897127"/>
            <a:ext cx="761747" cy="40011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MgB</a:t>
            </a:r>
            <a:r>
              <a:rPr lang="en-GB" sz="2000" b="1" baseline="-25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15" name="TextBox 14"/>
          <p:cNvSpPr txBox="1">
            <a:spLocks noChangeAspect="1"/>
          </p:cNvSpPr>
          <p:nvPr/>
        </p:nvSpPr>
        <p:spPr>
          <a:xfrm>
            <a:off x="104748" y="2891135"/>
            <a:ext cx="1976567" cy="40011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Bi-2223 or YBCO </a:t>
            </a:r>
            <a:endParaRPr lang="en-GB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062437" y="457200"/>
            <a:ext cx="5033563" cy="6119283"/>
            <a:chOff x="1062437" y="586317"/>
            <a:chExt cx="5033563" cy="6119283"/>
          </a:xfrm>
        </p:grpSpPr>
        <p:sp>
          <p:nvSpPr>
            <p:cNvPr id="17" name="Rectangle 16"/>
            <p:cNvSpPr/>
            <p:nvPr/>
          </p:nvSpPr>
          <p:spPr>
            <a:xfrm>
              <a:off x="2116209" y="586317"/>
              <a:ext cx="1846192" cy="2205114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358587" y="5196280"/>
              <a:ext cx="737413" cy="150932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62437" y="1447800"/>
              <a:ext cx="301686" cy="36933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14523" y="4300954"/>
              <a:ext cx="301686" cy="36933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2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45356" y="4712461"/>
              <a:ext cx="301686" cy="36933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3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705600" y="5638800"/>
            <a:ext cx="6238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err="1" smtClean="0">
                <a:solidFill>
                  <a:schemeClr val="tx2"/>
                </a:solidFill>
              </a:rPr>
              <a:t>LHe</a:t>
            </a:r>
            <a:endParaRPr lang="en-GB" sz="2200" b="1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48400" y="5210127"/>
            <a:ext cx="23076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>
                <a:solidFill>
                  <a:srgbClr val="00B050"/>
                </a:solidFill>
              </a:rPr>
              <a:t>Joints MgB</a:t>
            </a:r>
            <a:r>
              <a:rPr lang="en-GB" sz="2200" b="1" baseline="-25000" dirty="0" smtClean="0">
                <a:solidFill>
                  <a:srgbClr val="00B050"/>
                </a:solidFill>
              </a:rPr>
              <a:t>2</a:t>
            </a:r>
            <a:r>
              <a:rPr lang="en-GB" sz="2200" b="1" dirty="0">
                <a:solidFill>
                  <a:srgbClr val="00B050"/>
                </a:solidFill>
              </a:rPr>
              <a:t>/</a:t>
            </a:r>
            <a:r>
              <a:rPr lang="en-GB" sz="2200" b="1" dirty="0" err="1" smtClean="0">
                <a:solidFill>
                  <a:srgbClr val="00B050"/>
                </a:solidFill>
              </a:rPr>
              <a:t>Nb-Ti</a:t>
            </a:r>
            <a:endParaRPr lang="en-GB" sz="2200" b="1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8600" y="3396734"/>
            <a:ext cx="21251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>
                <a:solidFill>
                  <a:srgbClr val="00B050"/>
                </a:solidFill>
              </a:rPr>
              <a:t>Joints MgB</a:t>
            </a:r>
            <a:r>
              <a:rPr lang="en-GB" sz="2200" b="1" baseline="-25000" dirty="0" smtClean="0">
                <a:solidFill>
                  <a:srgbClr val="00B050"/>
                </a:solidFill>
              </a:rPr>
              <a:t>2</a:t>
            </a:r>
            <a:r>
              <a:rPr lang="en-GB" sz="2200" b="1" dirty="0" smtClean="0">
                <a:solidFill>
                  <a:srgbClr val="00B050"/>
                </a:solidFill>
              </a:rPr>
              <a:t>/HTS</a:t>
            </a:r>
            <a:endParaRPr lang="en-GB" sz="2200" b="1" dirty="0">
              <a:solidFill>
                <a:srgbClr val="00B05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3522875" y="1224455"/>
            <a:ext cx="458873" cy="0"/>
          </a:xfrm>
          <a:prstGeom prst="straightConnector1">
            <a:avLst/>
          </a:prstGeom>
          <a:ln w="539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131019" y="686621"/>
            <a:ext cx="2387128" cy="707886"/>
          </a:xfrm>
          <a:prstGeom prst="rect">
            <a:avLst/>
          </a:prstGeom>
          <a:solidFill>
            <a:schemeClr val="accent1">
              <a:alpha val="50000"/>
            </a:schemeClr>
          </a:solidFill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Joint RT Cables/Lead</a:t>
            </a:r>
          </a:p>
          <a:p>
            <a:r>
              <a:rPr lang="en-GB" sz="2000" b="1" dirty="0" smtClean="0"/>
              <a:t>As in the LHC  </a:t>
            </a:r>
            <a:endParaRPr lang="en-GB" sz="2000" b="1" dirty="0"/>
          </a:p>
        </p:txBody>
      </p:sp>
      <p:sp>
        <p:nvSpPr>
          <p:cNvPr id="27" name="Oval 26"/>
          <p:cNvSpPr/>
          <p:nvPr/>
        </p:nvSpPr>
        <p:spPr>
          <a:xfrm>
            <a:off x="3276600" y="1143000"/>
            <a:ext cx="149055" cy="1846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3546244" y="1902830"/>
            <a:ext cx="458873" cy="0"/>
          </a:xfrm>
          <a:prstGeom prst="straightConnector1">
            <a:avLst/>
          </a:prstGeom>
          <a:ln w="539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131019" y="1600200"/>
            <a:ext cx="3641381" cy="707886"/>
          </a:xfrm>
          <a:prstGeom prst="rect">
            <a:avLst/>
          </a:prstGeom>
          <a:solidFill>
            <a:schemeClr val="accent1">
              <a:alpha val="50000"/>
            </a:schemeClr>
          </a:solidFill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Warmer end of HTS in each Lead</a:t>
            </a:r>
          </a:p>
          <a:p>
            <a:r>
              <a:rPr lang="en-GB" sz="2000" b="1" dirty="0" smtClean="0"/>
              <a:t>As in the LHC (</a:t>
            </a:r>
            <a:r>
              <a:rPr lang="en-GB" sz="2000" b="1" dirty="0" err="1" smtClean="0"/>
              <a:t>cryo</a:t>
            </a:r>
            <a:r>
              <a:rPr lang="en-GB" sz="2000" b="1" dirty="0" smtClean="0"/>
              <a:t>)</a:t>
            </a:r>
            <a:endParaRPr lang="en-GB" sz="2000" b="1" dirty="0"/>
          </a:p>
        </p:txBody>
      </p:sp>
      <p:sp>
        <p:nvSpPr>
          <p:cNvPr id="30" name="Oval 29"/>
          <p:cNvSpPr/>
          <p:nvPr/>
        </p:nvSpPr>
        <p:spPr>
          <a:xfrm>
            <a:off x="3281816" y="1819096"/>
            <a:ext cx="149055" cy="1846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3396973" y="3510817"/>
            <a:ext cx="458873" cy="0"/>
          </a:xfrm>
          <a:prstGeom prst="straightConnector1">
            <a:avLst/>
          </a:prstGeom>
          <a:ln w="539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130950" y="3145090"/>
            <a:ext cx="3769430" cy="400110"/>
          </a:xfrm>
          <a:prstGeom prst="rect">
            <a:avLst/>
          </a:prstGeom>
          <a:solidFill>
            <a:schemeClr val="accent1">
              <a:alpha val="50000"/>
            </a:schemeClr>
          </a:solidFill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Warmer end of MgB</a:t>
            </a:r>
            <a:r>
              <a:rPr lang="en-GB" sz="2000" b="1" baseline="-25000" dirty="0" smtClean="0"/>
              <a:t>2</a:t>
            </a:r>
            <a:r>
              <a:rPr lang="en-GB" sz="2000" b="1" dirty="0" smtClean="0"/>
              <a:t> cable (</a:t>
            </a:r>
            <a:r>
              <a:rPr lang="en-GB" sz="2000" b="1" dirty="0" err="1" smtClean="0"/>
              <a:t>cryo</a:t>
            </a:r>
            <a:r>
              <a:rPr lang="en-GB" sz="2000" b="1" dirty="0" smtClean="0"/>
              <a:t>)</a:t>
            </a:r>
            <a:endParaRPr lang="en-GB" sz="2000" b="1" dirty="0"/>
          </a:p>
        </p:txBody>
      </p:sp>
      <p:sp>
        <p:nvSpPr>
          <p:cNvPr id="33" name="Oval 32"/>
          <p:cNvSpPr/>
          <p:nvPr/>
        </p:nvSpPr>
        <p:spPr>
          <a:xfrm>
            <a:off x="3132545" y="3427083"/>
            <a:ext cx="149055" cy="1846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6934200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6301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252240"/>
            <a:ext cx="4333687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System overview </a:t>
            </a:r>
          </a:p>
          <a:p>
            <a:endParaRPr lang="en-GB" sz="1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Cryogenic layout</a:t>
            </a:r>
          </a:p>
          <a:p>
            <a:endParaRPr lang="en-GB" sz="1000" b="1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Electrical components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Integration</a:t>
            </a:r>
          </a:p>
          <a:p>
            <a:endParaRPr lang="en-GB" sz="10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Protection</a:t>
            </a:r>
          </a:p>
          <a:p>
            <a:endParaRPr lang="en-GB" sz="1000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/>
              <a:t>Milestones and schedule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  <a:p>
            <a:r>
              <a:rPr lang="en-GB" sz="2800" dirty="0"/>
              <a:t>	</a:t>
            </a:r>
            <a:endParaRPr lang="en-GB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104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211540" y="943060"/>
            <a:ext cx="8229600" cy="5349240"/>
          </a:xfrm>
        </p:spPr>
        <p:txBody>
          <a:bodyPr>
            <a:normAutofit/>
          </a:bodyPr>
          <a:lstStyle/>
          <a:p>
            <a:pPr>
              <a:tabLst>
                <a:tab pos="1609725" algn="l"/>
              </a:tabLst>
            </a:pPr>
            <a:r>
              <a:rPr lang="en-GB" sz="3000" b="1" dirty="0" smtClean="0"/>
              <a:t>Till </a:t>
            </a:r>
            <a:r>
              <a:rPr lang="en-GB" sz="3000" b="1" dirty="0" smtClean="0">
                <a:solidFill>
                  <a:schemeClr val="tx1"/>
                </a:solidFill>
              </a:rPr>
              <a:t>beg. 2018</a:t>
            </a:r>
            <a:r>
              <a:rPr lang="en-GB" sz="3000" dirty="0" smtClean="0">
                <a:solidFill>
                  <a:schemeClr val="tx1"/>
                </a:solidFill>
              </a:rPr>
              <a:t>: Construction and test of</a:t>
            </a:r>
            <a:r>
              <a:rPr lang="en-GB" sz="3000" b="1" dirty="0" smtClean="0">
                <a:solidFill>
                  <a:schemeClr val="tx1"/>
                </a:solidFill>
              </a:rPr>
              <a:t> prototype Cold Powering Systems </a:t>
            </a:r>
            <a:r>
              <a:rPr lang="en-GB" sz="3000" dirty="0" smtClean="0">
                <a:solidFill>
                  <a:schemeClr val="tx1"/>
                </a:solidFill>
              </a:rPr>
              <a:t>(</a:t>
            </a:r>
            <a:r>
              <a:rPr lang="en-GB" sz="3000" b="1" dirty="0" smtClean="0">
                <a:solidFill>
                  <a:schemeClr val="tx1"/>
                </a:solidFill>
              </a:rPr>
              <a:t>Phase 1</a:t>
            </a:r>
            <a:r>
              <a:rPr lang="en-GB" sz="3000" dirty="0" smtClean="0"/>
              <a:t>)</a:t>
            </a:r>
          </a:p>
          <a:p>
            <a:pPr lvl="3">
              <a:tabLst>
                <a:tab pos="1609725" algn="l"/>
              </a:tabLst>
            </a:pPr>
            <a:r>
              <a:rPr lang="en-GB" sz="2700" b="1" dirty="0" smtClean="0"/>
              <a:t>80 m</a:t>
            </a:r>
            <a:r>
              <a:rPr lang="en-GB" sz="2700" dirty="0" smtClean="0"/>
              <a:t> long SC Link, </a:t>
            </a:r>
            <a:r>
              <a:rPr lang="en-GB" sz="2700" b="1" dirty="0" smtClean="0"/>
              <a:t>horizontal test </a:t>
            </a:r>
            <a:r>
              <a:rPr lang="en-GB" sz="2700" dirty="0" smtClean="0"/>
              <a:t>in SM-18 (Triplets)</a:t>
            </a:r>
          </a:p>
          <a:p>
            <a:pPr lvl="3">
              <a:tabLst>
                <a:tab pos="1609725" algn="l"/>
              </a:tabLst>
            </a:pPr>
            <a:r>
              <a:rPr lang="en-GB" sz="2700" b="1" dirty="0" smtClean="0"/>
              <a:t>80 m</a:t>
            </a:r>
            <a:r>
              <a:rPr lang="en-GB" sz="2700" dirty="0" smtClean="0"/>
              <a:t> long SC Link, </a:t>
            </a:r>
            <a:r>
              <a:rPr lang="en-GB" sz="2700" b="1" dirty="0" smtClean="0"/>
              <a:t>horizontal test </a:t>
            </a:r>
            <a:r>
              <a:rPr lang="en-GB" sz="2700" dirty="0" smtClean="0"/>
              <a:t>in SM-18 (MSs)</a:t>
            </a:r>
            <a:endParaRPr lang="en-GB" sz="2700" dirty="0"/>
          </a:p>
          <a:p>
            <a:pPr marL="171450" lvl="1" indent="0">
              <a:buNone/>
              <a:tabLst>
                <a:tab pos="1609725" algn="l"/>
              </a:tabLst>
            </a:pPr>
            <a:endParaRPr lang="en-GB" sz="1500" dirty="0" smtClean="0"/>
          </a:p>
          <a:p>
            <a:pPr>
              <a:tabLst>
                <a:tab pos="1609725" algn="l"/>
              </a:tabLst>
            </a:pPr>
            <a:r>
              <a:rPr lang="en-GB" sz="3000" b="1" dirty="0" smtClean="0">
                <a:solidFill>
                  <a:schemeClr val="tx1"/>
                </a:solidFill>
              </a:rPr>
              <a:t>2018-2021</a:t>
            </a:r>
            <a:r>
              <a:rPr lang="en-GB" sz="3000" dirty="0" smtClean="0">
                <a:solidFill>
                  <a:schemeClr val="tx1"/>
                </a:solidFill>
              </a:rPr>
              <a:t>: </a:t>
            </a:r>
            <a:r>
              <a:rPr lang="en-GB" sz="3000" b="1" dirty="0" smtClean="0">
                <a:solidFill>
                  <a:schemeClr val="tx1"/>
                </a:solidFill>
              </a:rPr>
              <a:t>Series</a:t>
            </a:r>
            <a:r>
              <a:rPr lang="en-GB" sz="3000" dirty="0" smtClean="0">
                <a:solidFill>
                  <a:schemeClr val="tx1"/>
                </a:solidFill>
              </a:rPr>
              <a:t> production (</a:t>
            </a:r>
            <a:r>
              <a:rPr lang="en-GB" sz="3000" b="1" dirty="0" smtClean="0">
                <a:solidFill>
                  <a:schemeClr val="tx1"/>
                </a:solidFill>
              </a:rPr>
              <a:t>Phase 2</a:t>
            </a:r>
            <a:r>
              <a:rPr lang="en-GB" sz="3000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  <a:tabLst>
                <a:tab pos="1609725" algn="l"/>
              </a:tabLst>
            </a:pPr>
            <a:endParaRPr lang="en-GB" sz="1500" dirty="0"/>
          </a:p>
          <a:p>
            <a:pPr>
              <a:tabLst>
                <a:tab pos="1609725" algn="l"/>
              </a:tabLst>
            </a:pPr>
            <a:r>
              <a:rPr lang="en-GB" sz="3000" b="1" dirty="0" smtClean="0">
                <a:solidFill>
                  <a:schemeClr val="tx1"/>
                </a:solidFill>
              </a:rPr>
              <a:t>2021-2023</a:t>
            </a:r>
            <a:r>
              <a:rPr lang="en-GB" sz="3000" dirty="0" smtClean="0">
                <a:solidFill>
                  <a:schemeClr val="tx1"/>
                </a:solidFill>
              </a:rPr>
              <a:t>: </a:t>
            </a:r>
            <a:r>
              <a:rPr lang="en-GB" sz="3000" b="1" dirty="0" smtClean="0">
                <a:solidFill>
                  <a:schemeClr val="tx1"/>
                </a:solidFill>
              </a:rPr>
              <a:t>Test of Series </a:t>
            </a:r>
            <a:r>
              <a:rPr lang="en-GB" sz="3000" dirty="0" smtClean="0">
                <a:solidFill>
                  <a:schemeClr val="tx1"/>
                </a:solidFill>
              </a:rPr>
              <a:t>production (</a:t>
            </a:r>
            <a:r>
              <a:rPr lang="en-GB" sz="3000" b="1" dirty="0" smtClean="0">
                <a:solidFill>
                  <a:schemeClr val="tx1"/>
                </a:solidFill>
              </a:rPr>
              <a:t>Phase 3</a:t>
            </a:r>
            <a:r>
              <a:rPr lang="en-GB" sz="3000" dirty="0" smtClean="0">
                <a:solidFill>
                  <a:schemeClr val="tx1"/>
                </a:solidFill>
              </a:rPr>
              <a:t>)</a:t>
            </a:r>
            <a:endParaRPr lang="en-GB" sz="30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48" y="79707"/>
            <a:ext cx="37333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/>
              <a:t>Program and schedule</a:t>
            </a:r>
            <a:endParaRPr lang="en-GB" sz="3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49806" y="6018810"/>
            <a:ext cx="419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From Cost &amp; Schedule Review,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561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6" y="1371600"/>
            <a:ext cx="8982647" cy="4369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990600" y="3810000"/>
            <a:ext cx="78486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990600" y="3810000"/>
            <a:ext cx="78486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990600" y="2939677"/>
            <a:ext cx="7923094" cy="817225"/>
          </a:xfrm>
          <a:prstGeom prst="rect">
            <a:avLst/>
          </a:prstGeom>
          <a:noFill/>
          <a:ln w="5715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953490" y="4648201"/>
            <a:ext cx="7960204" cy="949184"/>
          </a:xfrm>
          <a:prstGeom prst="rect">
            <a:avLst/>
          </a:prstGeom>
          <a:noFill/>
          <a:ln w="5715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749806" y="6018810"/>
            <a:ext cx="419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From Cost &amp; Schedule Review, March 2015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3648" y="79707"/>
            <a:ext cx="362759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/>
              <a:t>Prototype production</a:t>
            </a:r>
            <a:endParaRPr lang="en-GB" sz="3000" b="1" dirty="0"/>
          </a:p>
        </p:txBody>
      </p:sp>
    </p:spTree>
    <p:extLst>
      <p:ext uri="{BB962C8B-B14F-4D97-AF65-F5344CB8AC3E}">
        <p14:creationId xmlns:p14="http://schemas.microsoft.com/office/powerpoint/2010/main" val="243109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687824"/>
            <a:ext cx="8839200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700" dirty="0" smtClean="0"/>
              <a:t>First installation and test: a pair of 18 kA leads, full SC Link </a:t>
            </a:r>
          </a:p>
          <a:p>
            <a:endParaRPr lang="en-GB" sz="14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700" dirty="0" smtClean="0"/>
              <a:t>MgB</a:t>
            </a:r>
            <a:r>
              <a:rPr lang="en-GB" sz="2700" baseline="-25000" dirty="0" smtClean="0"/>
              <a:t>2</a:t>
            </a:r>
            <a:r>
              <a:rPr lang="en-GB" sz="2700" dirty="0" smtClean="0"/>
              <a:t> wire procured</a:t>
            </a:r>
          </a:p>
          <a:p>
            <a:endParaRPr lang="en-GB" sz="14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700" dirty="0" smtClean="0"/>
              <a:t>MgB</a:t>
            </a:r>
            <a:r>
              <a:rPr lang="en-GB" sz="2700" baseline="-25000" dirty="0" smtClean="0"/>
              <a:t>2</a:t>
            </a:r>
            <a:r>
              <a:rPr lang="en-GB" sz="2700" dirty="0" smtClean="0"/>
              <a:t> cabling: DO being prepared for cabling in industry</a:t>
            </a:r>
          </a:p>
          <a:p>
            <a:endParaRPr lang="en-GB" sz="14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700" dirty="0" smtClean="0"/>
              <a:t>HTS cables procured </a:t>
            </a:r>
          </a:p>
          <a:p>
            <a:endParaRPr lang="en-GB" sz="14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700" dirty="0" smtClean="0"/>
              <a:t>SC Link cryostat – 60 m long - being procured (DO issued, received offers from four companies)</a:t>
            </a:r>
          </a:p>
          <a:p>
            <a:endParaRPr lang="en-GB" sz="14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700" dirty="0" smtClean="0"/>
              <a:t>Leads: internal production at CERN in the Main Workshop (together with production of lead for SM-18 test stations</a:t>
            </a:r>
            <a:r>
              <a:rPr lang="en-GB" sz="2600" dirty="0" smtClean="0"/>
              <a:t>). DO for manufacturing of two 18 kA components launched</a:t>
            </a:r>
          </a:p>
          <a:p>
            <a:endParaRPr lang="en-GB" sz="14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600" dirty="0" smtClean="0"/>
              <a:t>DFH cryostat: design completed. Production launched in Main Workshop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3648" y="79707"/>
            <a:ext cx="60412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/>
              <a:t>Prototype production  -  by end 2016</a:t>
            </a:r>
            <a:endParaRPr lang="en-GB" sz="3000" b="1" dirty="0"/>
          </a:p>
        </p:txBody>
      </p:sp>
    </p:spTree>
    <p:extLst>
      <p:ext uri="{BB962C8B-B14F-4D97-AF65-F5344CB8AC3E}">
        <p14:creationId xmlns:p14="http://schemas.microsoft.com/office/powerpoint/2010/main" val="233367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252240"/>
            <a:ext cx="4333687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/>
              <a:t>System overview </a:t>
            </a:r>
          </a:p>
          <a:p>
            <a:endParaRPr lang="en-GB" sz="10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Cryogenic layout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Electrical components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Integration</a:t>
            </a:r>
          </a:p>
          <a:p>
            <a:endParaRPr lang="en-GB" sz="10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Protection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Milestones and schedule</a:t>
            </a:r>
          </a:p>
          <a:p>
            <a:endParaRPr lang="en-GB" sz="10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  <a:p>
            <a:r>
              <a:rPr lang="en-GB" sz="2800" dirty="0"/>
              <a:t>	</a:t>
            </a:r>
            <a:endParaRPr lang="en-GB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47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9933" y="6336268"/>
            <a:ext cx="419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From Cost &amp; Schedule Review, March 2015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-72172" y="-131323"/>
            <a:ext cx="29836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/>
              <a:t>Series Production</a:t>
            </a:r>
            <a:endParaRPr lang="en-GB" sz="3000" b="1" dirty="0"/>
          </a:p>
        </p:txBody>
      </p:sp>
      <p:sp>
        <p:nvSpPr>
          <p:cNvPr id="9" name="4-Point Star 8"/>
          <p:cNvSpPr/>
          <p:nvPr/>
        </p:nvSpPr>
        <p:spPr>
          <a:xfrm>
            <a:off x="5262273" y="511555"/>
            <a:ext cx="257175" cy="320085"/>
          </a:xfrm>
          <a:prstGeom prst="star4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0" name="TextBox 9"/>
          <p:cNvSpPr txBox="1"/>
          <p:nvPr/>
        </p:nvSpPr>
        <p:spPr>
          <a:xfrm>
            <a:off x="5690139" y="16133"/>
            <a:ext cx="2301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Components for String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690139" y="467462"/>
            <a:ext cx="1873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End of production</a:t>
            </a:r>
            <a:endParaRPr lang="en-GB" dirty="0"/>
          </a:p>
        </p:txBody>
      </p:sp>
      <p:sp>
        <p:nvSpPr>
          <p:cNvPr id="12" name="4-Point Star 11"/>
          <p:cNvSpPr/>
          <p:nvPr/>
        </p:nvSpPr>
        <p:spPr>
          <a:xfrm>
            <a:off x="5234978" y="40437"/>
            <a:ext cx="257175" cy="320085"/>
          </a:xfrm>
          <a:prstGeom prst="star4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88" y="845288"/>
            <a:ext cx="7683437" cy="543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22827" y="431426"/>
            <a:ext cx="245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Delivery of components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612655" y="1856717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304 units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651504" y="2528153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Symbol"/>
              </a:rPr>
              <a:t> 3000</a:t>
            </a:r>
            <a:r>
              <a:rPr lang="en-GB" dirty="0" smtClean="0"/>
              <a:t> km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790909" y="3453739"/>
            <a:ext cx="1699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304 unit lengths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846693" y="3949000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 units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971483" y="4918598"/>
            <a:ext cx="110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 SC Links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447067" y="5671499"/>
            <a:ext cx="1906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8+8 </a:t>
            </a:r>
            <a:r>
              <a:rPr lang="en-GB" dirty="0" err="1" smtClean="0"/>
              <a:t>Cryo</a:t>
            </a:r>
            <a:r>
              <a:rPr lang="en-GB" dirty="0" smtClean="0"/>
              <a:t>-Modules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911810" y="2374623"/>
            <a:ext cx="957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FC Dec 2017</a:t>
            </a:r>
            <a:endParaRPr lang="en-GB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582603" y="3037385"/>
            <a:ext cx="1130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FC March 2018</a:t>
            </a:r>
            <a:endParaRPr lang="en-GB" sz="1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006196" y="3810500"/>
            <a:ext cx="1130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FC March 2018</a:t>
            </a:r>
            <a:endParaRPr lang="en-GB" sz="1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633634" y="1378707"/>
            <a:ext cx="957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FC Dec 2017</a:t>
            </a:r>
            <a:endParaRPr lang="en-GB" sz="1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835732" y="4511099"/>
            <a:ext cx="1007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FC June 2018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0869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3648" y="79707"/>
            <a:ext cx="363439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/>
              <a:t>Procurement strategy</a:t>
            </a:r>
            <a:endParaRPr lang="en-GB" sz="3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648" y="576276"/>
            <a:ext cx="88796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/>
              <a:t>C</a:t>
            </a:r>
            <a:r>
              <a:rPr lang="en-GB" sz="3000" b="1" dirty="0" smtClean="0"/>
              <a:t>ontracts</a:t>
            </a:r>
            <a:r>
              <a:rPr lang="en-GB" sz="3000" dirty="0" smtClean="0"/>
              <a:t>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000" dirty="0" smtClean="0"/>
              <a:t>Procurements based on build to print CERN design: </a:t>
            </a:r>
            <a:r>
              <a:rPr lang="en-GB" sz="3000" b="1" dirty="0" smtClean="0"/>
              <a:t>Current leads</a:t>
            </a:r>
            <a:r>
              <a:rPr lang="en-GB" sz="3000" dirty="0" smtClean="0"/>
              <a:t>, </a:t>
            </a:r>
            <a:r>
              <a:rPr lang="en-GB" sz="3000" b="1" dirty="0" smtClean="0"/>
              <a:t>SC Cables </a:t>
            </a:r>
            <a:r>
              <a:rPr lang="en-GB" sz="3000" dirty="0" smtClean="0"/>
              <a:t>(as for LHC)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000" dirty="0" smtClean="0"/>
              <a:t>Procurements based on technical specification: </a:t>
            </a:r>
            <a:r>
              <a:rPr lang="en-GB" sz="3000" b="1" dirty="0" smtClean="0"/>
              <a:t>MgB</a:t>
            </a:r>
            <a:r>
              <a:rPr lang="en-GB" sz="3000" b="1" baseline="-25000" dirty="0" smtClean="0"/>
              <a:t>2</a:t>
            </a:r>
            <a:r>
              <a:rPr lang="en-GB" sz="3000" b="1" dirty="0" smtClean="0"/>
              <a:t> and HTS conductor </a:t>
            </a:r>
            <a:r>
              <a:rPr lang="en-GB" sz="3000" dirty="0" smtClean="0"/>
              <a:t>(as for LHC)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000" dirty="0" smtClean="0"/>
              <a:t>Procurement based on technical specification: </a:t>
            </a:r>
            <a:r>
              <a:rPr lang="en-GB" sz="3000" b="1" dirty="0" smtClean="0"/>
              <a:t>Cryostat of SC Link </a:t>
            </a:r>
            <a:r>
              <a:rPr lang="en-GB" sz="3000" dirty="0" smtClean="0"/>
              <a:t>(DSH)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000" b="1" dirty="0" smtClean="0"/>
              <a:t>Integration of SC cables in DSH cryostat</a:t>
            </a:r>
            <a:r>
              <a:rPr lang="en-GB" sz="3000" dirty="0" smtClean="0"/>
              <a:t>: in industry or at CERN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000" dirty="0" smtClean="0"/>
              <a:t>Procurement of sub-components with in-house </a:t>
            </a:r>
            <a:r>
              <a:rPr lang="en-GB" sz="3000" dirty="0" err="1" smtClean="0"/>
              <a:t>cryostating</a:t>
            </a:r>
            <a:r>
              <a:rPr lang="en-GB" sz="3000" dirty="0" smtClean="0"/>
              <a:t> assembly: </a:t>
            </a:r>
            <a:r>
              <a:rPr lang="en-GB" sz="3000" b="1" dirty="0" smtClean="0"/>
              <a:t>DFH and DF </a:t>
            </a:r>
            <a:r>
              <a:rPr lang="en-GB" sz="3000" b="1" dirty="0" err="1" smtClean="0"/>
              <a:t>cryo</a:t>
            </a:r>
            <a:r>
              <a:rPr lang="en-GB" sz="3000" b="1" dirty="0" smtClean="0"/>
              <a:t>-assemblies</a:t>
            </a:r>
          </a:p>
        </p:txBody>
      </p:sp>
    </p:spTree>
    <p:extLst>
      <p:ext uri="{BB962C8B-B14F-4D97-AF65-F5344CB8AC3E}">
        <p14:creationId xmlns:p14="http://schemas.microsoft.com/office/powerpoint/2010/main" val="195665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306110" y="-76200"/>
            <a:ext cx="233269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Conclusions</a:t>
            </a:r>
            <a:endParaRPr lang="en-GB" sz="3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685800"/>
            <a:ext cx="88392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Significant  activity (design , test, procurement,…)  made/being made on the design/test  of the Cold Powering system for Hi-</a:t>
            </a:r>
            <a:r>
              <a:rPr lang="en-GB" sz="2800" dirty="0" err="1" smtClean="0"/>
              <a:t>Lumi</a:t>
            </a:r>
            <a:r>
              <a:rPr lang="en-GB" sz="2800" dirty="0" smtClean="0"/>
              <a:t> (Triplets and D1)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First prototype system planned to be available at CERN by end 2016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Detailed study of interfaces in tunnel to be launched as well as integration of the system in the tunnel</a:t>
            </a:r>
          </a:p>
          <a:p>
            <a:endParaRPr lang="en-GB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Needed “final” circuits  configuration (voltages, time constants,..) for definition of system and validation of the on-going development/test program</a:t>
            </a:r>
          </a:p>
          <a:p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165237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00" y="2677823"/>
            <a:ext cx="4074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smtClean="0"/>
              <a:t>Thanks for your attention !</a:t>
            </a:r>
            <a:endParaRPr lang="en-GB" sz="2800" i="1" dirty="0"/>
          </a:p>
        </p:txBody>
      </p:sp>
    </p:spTree>
    <p:extLst>
      <p:ext uri="{BB962C8B-B14F-4D97-AF65-F5344CB8AC3E}">
        <p14:creationId xmlns:p14="http://schemas.microsoft.com/office/powerpoint/2010/main" val="305333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/>
        </p:nvGrpSpPr>
        <p:grpSpPr>
          <a:xfrm>
            <a:off x="315132" y="321986"/>
            <a:ext cx="6458692" cy="6324600"/>
            <a:chOff x="1447800" y="533400"/>
            <a:chExt cx="6458692" cy="6324600"/>
          </a:xfrm>
        </p:grpSpPr>
        <p:sp>
          <p:nvSpPr>
            <p:cNvPr id="75" name="Rectangle 74"/>
            <p:cNvSpPr/>
            <p:nvPr/>
          </p:nvSpPr>
          <p:spPr>
            <a:xfrm>
              <a:off x="5322638" y="2186940"/>
              <a:ext cx="849562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6" name="Straight Connector 75"/>
            <p:cNvCxnSpPr/>
            <p:nvPr/>
          </p:nvCxnSpPr>
          <p:spPr>
            <a:xfrm flipV="1">
              <a:off x="1462644" y="4381500"/>
              <a:ext cx="990600" cy="49530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V="1">
              <a:off x="1447800" y="4169476"/>
              <a:ext cx="990600" cy="49530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 77"/>
            <p:cNvSpPr/>
            <p:nvPr/>
          </p:nvSpPr>
          <p:spPr>
            <a:xfrm>
              <a:off x="5943600" y="5943600"/>
              <a:ext cx="990600" cy="914400"/>
            </a:xfrm>
            <a:prstGeom prst="rect">
              <a:avLst/>
            </a:prstGeom>
            <a:pattFill prst="wdDnDiag">
              <a:fgClr>
                <a:srgbClr val="00B050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4332038" y="1761992"/>
              <a:ext cx="990600" cy="981207"/>
            </a:xfrm>
            <a:prstGeom prst="rect">
              <a:avLst/>
            </a:prstGeom>
            <a:pattFill prst="wdUp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1676399" y="1929749"/>
              <a:ext cx="4267201" cy="4730443"/>
              <a:chOff x="1676399" y="1929749"/>
              <a:chExt cx="4267201" cy="4730443"/>
            </a:xfrm>
          </p:grpSpPr>
          <p:cxnSp>
            <p:nvCxnSpPr>
              <p:cNvPr id="118" name="Straight Connector 117"/>
              <p:cNvCxnSpPr>
                <a:stCxn id="126" idx="0"/>
              </p:cNvCxnSpPr>
              <p:nvPr/>
            </p:nvCxnSpPr>
            <p:spPr>
              <a:xfrm flipV="1">
                <a:off x="2720477" y="6187596"/>
                <a:ext cx="3223123" cy="300"/>
              </a:xfrm>
              <a:prstGeom prst="line">
                <a:avLst/>
              </a:prstGeom>
              <a:ln w="3492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>
                <a:endCxn id="124" idx="0"/>
              </p:cNvCxnSpPr>
              <p:nvPr/>
            </p:nvCxnSpPr>
            <p:spPr>
              <a:xfrm flipV="1">
                <a:off x="2181444" y="2981291"/>
                <a:ext cx="10863" cy="1244756"/>
              </a:xfrm>
              <a:prstGeom prst="line">
                <a:avLst/>
              </a:prstGeom>
              <a:ln w="3492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>
                <a:stCxn id="127" idx="0"/>
              </p:cNvCxnSpPr>
              <p:nvPr/>
            </p:nvCxnSpPr>
            <p:spPr>
              <a:xfrm>
                <a:off x="2362227" y="6660190"/>
                <a:ext cx="3581373" cy="2"/>
              </a:xfrm>
              <a:prstGeom prst="line">
                <a:avLst/>
              </a:prstGeom>
              <a:ln w="3492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>
                <a:off x="2601763" y="1932795"/>
                <a:ext cx="1730275" cy="15396"/>
              </a:xfrm>
              <a:prstGeom prst="line">
                <a:avLst/>
              </a:prstGeom>
              <a:ln w="3492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2213990" y="4629150"/>
                <a:ext cx="2095" cy="1220346"/>
              </a:xfrm>
              <a:prstGeom prst="line">
                <a:avLst/>
              </a:prstGeom>
              <a:ln w="3492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1676400" y="4876800"/>
                <a:ext cx="0" cy="1276350"/>
              </a:xfrm>
              <a:prstGeom prst="line">
                <a:avLst/>
              </a:prstGeom>
              <a:ln w="3492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Arc 123"/>
              <p:cNvSpPr/>
              <p:nvPr/>
            </p:nvSpPr>
            <p:spPr>
              <a:xfrm rot="16017594">
                <a:off x="2140214" y="2563443"/>
                <a:ext cx="896678" cy="793608"/>
              </a:xfrm>
              <a:prstGeom prst="arc">
                <a:avLst/>
              </a:prstGeom>
              <a:ln w="3492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Arc 124"/>
              <p:cNvSpPr/>
              <p:nvPr/>
            </p:nvSpPr>
            <p:spPr>
              <a:xfrm rot="16017594">
                <a:off x="1973425" y="1664527"/>
                <a:ext cx="1373396" cy="1903840"/>
              </a:xfrm>
              <a:prstGeom prst="arc">
                <a:avLst/>
              </a:prstGeom>
              <a:ln w="3492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Arc 125"/>
              <p:cNvSpPr/>
              <p:nvPr/>
            </p:nvSpPr>
            <p:spPr>
              <a:xfrm rot="10800000">
                <a:off x="2213990" y="5417897"/>
                <a:ext cx="1012973" cy="769999"/>
              </a:xfrm>
              <a:prstGeom prst="arc">
                <a:avLst/>
              </a:prstGeom>
              <a:ln w="3492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Arc 126"/>
              <p:cNvSpPr/>
              <p:nvPr/>
            </p:nvSpPr>
            <p:spPr>
              <a:xfrm rot="10800000">
                <a:off x="1676399" y="5514974"/>
                <a:ext cx="1371656" cy="1145216"/>
              </a:xfrm>
              <a:prstGeom prst="arc">
                <a:avLst/>
              </a:prstGeom>
              <a:ln w="3492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8" name="Straight Connector 127"/>
              <p:cNvCxnSpPr>
                <a:stCxn id="125" idx="0"/>
              </p:cNvCxnSpPr>
              <p:nvPr/>
            </p:nvCxnSpPr>
            <p:spPr>
              <a:xfrm flipH="1">
                <a:off x="1676401" y="2666932"/>
                <a:ext cx="33142" cy="1791751"/>
              </a:xfrm>
              <a:prstGeom prst="line">
                <a:avLst/>
              </a:prstGeom>
              <a:ln w="3492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>
                <a:stCxn id="124" idx="2"/>
              </p:cNvCxnSpPr>
              <p:nvPr/>
            </p:nvCxnSpPr>
            <p:spPr>
              <a:xfrm flipV="1">
                <a:off x="2564775" y="2491494"/>
                <a:ext cx="1767263" cy="21045"/>
              </a:xfrm>
              <a:prstGeom prst="line">
                <a:avLst/>
              </a:prstGeom>
              <a:ln w="3492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Rectangle 80"/>
            <p:cNvSpPr/>
            <p:nvPr/>
          </p:nvSpPr>
          <p:spPr>
            <a:xfrm>
              <a:off x="5322638" y="2346804"/>
              <a:ext cx="620962" cy="457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753100" y="1066800"/>
              <a:ext cx="190500" cy="130099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324600" y="1066800"/>
              <a:ext cx="190500" cy="14352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6020652" y="1086041"/>
              <a:ext cx="190500" cy="11466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Rectangle 84"/>
            <p:cNvSpPr/>
            <p:nvPr/>
          </p:nvSpPr>
          <p:spPr>
            <a:xfrm flipV="1">
              <a:off x="5322638" y="2463181"/>
              <a:ext cx="1192462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5838825" y="533400"/>
              <a:ext cx="2067667" cy="552641"/>
              <a:chOff x="5838825" y="533400"/>
              <a:chExt cx="2067667" cy="552641"/>
            </a:xfrm>
          </p:grpSpPr>
          <p:cxnSp>
            <p:nvCxnSpPr>
              <p:cNvPr id="97" name="Straight Connector 96"/>
              <p:cNvCxnSpPr>
                <a:stCxn id="82" idx="0"/>
              </p:cNvCxnSpPr>
              <p:nvPr/>
            </p:nvCxnSpPr>
            <p:spPr>
              <a:xfrm flipH="1" flipV="1">
                <a:off x="5838825" y="609600"/>
                <a:ext cx="9525" cy="457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>
                <a:off x="5838825" y="609600"/>
                <a:ext cx="3333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flipH="1">
                <a:off x="6172200" y="533400"/>
                <a:ext cx="9525" cy="152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>
                <a:off x="6172200" y="533400"/>
                <a:ext cx="200025" cy="152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V="1">
                <a:off x="6172200" y="533400"/>
                <a:ext cx="200025" cy="152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>
                <a:off x="6372225" y="533400"/>
                <a:ext cx="0" cy="152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6372225" y="614149"/>
                <a:ext cx="153426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>
                <a:stCxn id="84" idx="0"/>
              </p:cNvCxnSpPr>
              <p:nvPr/>
            </p:nvCxnSpPr>
            <p:spPr>
              <a:xfrm flipH="1" flipV="1">
                <a:off x="6105526" y="766549"/>
                <a:ext cx="10376" cy="31949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6105524" y="766549"/>
                <a:ext cx="3333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H="1">
                <a:off x="6438899" y="690349"/>
                <a:ext cx="9525" cy="152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>
                <a:off x="6438899" y="690349"/>
                <a:ext cx="200025" cy="152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flipV="1">
                <a:off x="6438899" y="690349"/>
                <a:ext cx="200025" cy="152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6638924" y="690349"/>
                <a:ext cx="0" cy="152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V="1">
                <a:off x="6638924" y="766549"/>
                <a:ext cx="1267568" cy="45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>
                <a:stCxn id="83" idx="0"/>
              </p:cNvCxnSpPr>
              <p:nvPr/>
            </p:nvCxnSpPr>
            <p:spPr>
              <a:xfrm flipV="1">
                <a:off x="6419850" y="921223"/>
                <a:ext cx="2487" cy="14557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6422336" y="921223"/>
                <a:ext cx="3333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H="1">
                <a:off x="6755711" y="845023"/>
                <a:ext cx="9525" cy="152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>
                <a:off x="6755711" y="845023"/>
                <a:ext cx="200025" cy="152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flipV="1">
                <a:off x="6755711" y="845023"/>
                <a:ext cx="200025" cy="152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>
                <a:off x="6955736" y="845023"/>
                <a:ext cx="0" cy="152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V="1">
                <a:off x="6955736" y="921223"/>
                <a:ext cx="950756" cy="45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Rectangle 86"/>
            <p:cNvSpPr/>
            <p:nvPr/>
          </p:nvSpPr>
          <p:spPr>
            <a:xfrm flipV="1">
              <a:off x="5322175" y="2598317"/>
              <a:ext cx="1592973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765026" y="1115552"/>
              <a:ext cx="150123" cy="15151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6840087" y="963152"/>
              <a:ext cx="1066405" cy="152400"/>
              <a:chOff x="5988739" y="4176108"/>
              <a:chExt cx="1066405" cy="152400"/>
            </a:xfrm>
          </p:grpSpPr>
          <p:cxnSp>
            <p:nvCxnSpPr>
              <p:cNvPr id="90" name="Straight Connector 89"/>
              <p:cNvCxnSpPr/>
              <p:nvPr/>
            </p:nvCxnSpPr>
            <p:spPr>
              <a:xfrm flipV="1">
                <a:off x="5988739" y="4252309"/>
                <a:ext cx="2487" cy="7278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>
                <a:off x="5991225" y="4252308"/>
                <a:ext cx="3333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H="1">
                <a:off x="6324600" y="4176108"/>
                <a:ext cx="9525" cy="152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6324600" y="4176108"/>
                <a:ext cx="200025" cy="152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V="1">
                <a:off x="6324600" y="4176108"/>
                <a:ext cx="200025" cy="152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6524625" y="4176108"/>
                <a:ext cx="0" cy="1524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6524625" y="4256857"/>
                <a:ext cx="53051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0" name="TextBox 129"/>
          <p:cNvSpPr txBox="1"/>
          <p:nvPr/>
        </p:nvSpPr>
        <p:spPr>
          <a:xfrm>
            <a:off x="2734945" y="5152628"/>
            <a:ext cx="4809202" cy="44627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300" b="1" dirty="0" smtClean="0">
                <a:solidFill>
                  <a:srgbClr val="00B050"/>
                </a:solidFill>
              </a:rPr>
              <a:t>Machine Interface </a:t>
            </a:r>
            <a:r>
              <a:rPr lang="en-GB" sz="2300" b="1" dirty="0" err="1" smtClean="0">
                <a:solidFill>
                  <a:srgbClr val="00B050"/>
                </a:solidFill>
              </a:rPr>
              <a:t>Cryo</a:t>
            </a:r>
            <a:r>
              <a:rPr lang="en-GB" sz="2300" b="1" dirty="0" smtClean="0">
                <a:solidFill>
                  <a:srgbClr val="00B050"/>
                </a:solidFill>
              </a:rPr>
              <a:t>-assembly - </a:t>
            </a:r>
            <a:r>
              <a:rPr lang="en-GB" sz="2300" b="1" dirty="0" smtClean="0"/>
              <a:t>DF</a:t>
            </a:r>
            <a:endParaRPr lang="en-GB" sz="2300" b="1" dirty="0"/>
          </a:p>
        </p:txBody>
      </p:sp>
      <p:sp>
        <p:nvSpPr>
          <p:cNvPr id="131" name="TextBox 130"/>
          <p:cNvSpPr txBox="1"/>
          <p:nvPr/>
        </p:nvSpPr>
        <p:spPr>
          <a:xfrm>
            <a:off x="1465729" y="3827186"/>
            <a:ext cx="1779654" cy="44627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300" b="1" dirty="0" smtClean="0">
                <a:solidFill>
                  <a:schemeClr val="accent6">
                    <a:lumMod val="75000"/>
                  </a:schemeClr>
                </a:solidFill>
              </a:rPr>
              <a:t>SC Link - </a:t>
            </a:r>
            <a:r>
              <a:rPr lang="en-GB" sz="2300" b="1" dirty="0" smtClean="0"/>
              <a:t>DSH</a:t>
            </a:r>
            <a:endParaRPr lang="en-GB" sz="2300" b="1" dirty="0"/>
          </a:p>
        </p:txBody>
      </p:sp>
      <p:sp>
        <p:nvSpPr>
          <p:cNvPr id="132" name="TextBox 131"/>
          <p:cNvSpPr txBox="1"/>
          <p:nvPr/>
        </p:nvSpPr>
        <p:spPr>
          <a:xfrm>
            <a:off x="1265215" y="2710363"/>
            <a:ext cx="4781117" cy="446276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300" b="1" dirty="0" smtClean="0">
                <a:solidFill>
                  <a:schemeClr val="bg1">
                    <a:lumMod val="50000"/>
                  </a:schemeClr>
                </a:solidFill>
              </a:rPr>
              <a:t>Interconnection  </a:t>
            </a:r>
            <a:r>
              <a:rPr lang="en-GB" sz="2300" b="1" dirty="0" err="1" smtClean="0">
                <a:solidFill>
                  <a:schemeClr val="bg1">
                    <a:lumMod val="50000"/>
                  </a:schemeClr>
                </a:solidFill>
              </a:rPr>
              <a:t>Cryo</a:t>
            </a:r>
            <a:r>
              <a:rPr lang="en-GB" sz="2300" b="1" dirty="0" smtClean="0">
                <a:solidFill>
                  <a:schemeClr val="bg1">
                    <a:lumMod val="50000"/>
                  </a:schemeClr>
                </a:solidFill>
              </a:rPr>
              <a:t>-assembly - </a:t>
            </a:r>
            <a:r>
              <a:rPr lang="en-GB" sz="2300" b="1" dirty="0" smtClean="0"/>
              <a:t>DFH</a:t>
            </a:r>
            <a:endParaRPr lang="en-GB" sz="2300" b="1" dirty="0"/>
          </a:p>
        </p:txBody>
      </p:sp>
      <p:sp>
        <p:nvSpPr>
          <p:cNvPr id="133" name="TextBox 132"/>
          <p:cNvSpPr txBox="1"/>
          <p:nvPr/>
        </p:nvSpPr>
        <p:spPr>
          <a:xfrm>
            <a:off x="5832393" y="1505882"/>
            <a:ext cx="2236831" cy="446276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300" b="1" dirty="0" smtClean="0">
                <a:solidFill>
                  <a:schemeClr val="accent1"/>
                </a:solidFill>
              </a:rPr>
              <a:t>SC Current Leads</a:t>
            </a:r>
            <a:endParaRPr lang="en-GB" sz="2300" b="1" dirty="0">
              <a:solidFill>
                <a:schemeClr val="accent1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-76200" y="-76200"/>
            <a:ext cx="47904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/>
              <a:t>Cold Powering System (WP6)</a:t>
            </a:r>
            <a:endParaRPr lang="en-GB" sz="3000" b="1" dirty="0"/>
          </a:p>
        </p:txBody>
      </p:sp>
      <p:sp>
        <p:nvSpPr>
          <p:cNvPr id="135" name="TextBox 134"/>
          <p:cNvSpPr txBox="1"/>
          <p:nvPr/>
        </p:nvSpPr>
        <p:spPr>
          <a:xfrm>
            <a:off x="4038720" y="3357095"/>
            <a:ext cx="5029080" cy="156966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Function</a:t>
            </a:r>
            <a:r>
              <a:rPr lang="en-GB" sz="2400" dirty="0" smtClean="0"/>
              <a:t>: transfer the current from the</a:t>
            </a:r>
          </a:p>
          <a:p>
            <a:r>
              <a:rPr lang="en-GB" sz="2400" dirty="0"/>
              <a:t>p</a:t>
            </a:r>
            <a:r>
              <a:rPr lang="en-GB" sz="2400" dirty="0" smtClean="0"/>
              <a:t>ower converters to the Hi-Luminosity magnet circuits</a:t>
            </a:r>
          </a:p>
          <a:p>
            <a:r>
              <a:rPr lang="en-GB" sz="2400" b="1" dirty="0" smtClean="0"/>
              <a:t>Integration in LHC</a:t>
            </a:r>
            <a:r>
              <a:rPr lang="en-GB" sz="2400" dirty="0" smtClean="0"/>
              <a:t>: during LS3  </a:t>
            </a:r>
            <a:endParaRPr lang="en-GB" sz="2400" dirty="0"/>
          </a:p>
        </p:txBody>
      </p:sp>
      <p:sp>
        <p:nvSpPr>
          <p:cNvPr id="136" name="TextBox 135"/>
          <p:cNvSpPr txBox="1"/>
          <p:nvPr/>
        </p:nvSpPr>
        <p:spPr>
          <a:xfrm>
            <a:off x="6076453" y="5804665"/>
            <a:ext cx="10695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strike="dblStrike" dirty="0" err="1" smtClean="0"/>
              <a:t>Nb-Ti</a:t>
            </a:r>
            <a:endParaRPr lang="en-GB" sz="2200" strike="dblStrike" dirty="0" smtClean="0"/>
          </a:p>
          <a:p>
            <a:r>
              <a:rPr lang="en-GB" sz="2200" strike="dblStrike" dirty="0" smtClean="0"/>
              <a:t>Bus-Bar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1176484" y="4419600"/>
            <a:ext cx="2709716" cy="646331"/>
          </a:xfrm>
          <a:prstGeom prst="rect">
            <a:avLst/>
          </a:prstGeom>
          <a:solidFill>
            <a:srgbClr val="FFFF00">
              <a:alpha val="27000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SC  Link: a component  of</a:t>
            </a:r>
          </a:p>
          <a:p>
            <a:r>
              <a:rPr lang="en-GB" dirty="0" smtClean="0"/>
              <a:t> the  Cold Powering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082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  <p:bldP spid="131" grpId="0" animBg="1"/>
      <p:bldP spid="132" grpId="0" animBg="1"/>
      <p:bldP spid="133" grpId="0" animBg="1"/>
      <p:bldP spid="136" grpId="0"/>
      <p:bldP spid="1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9306" y="111119"/>
            <a:ext cx="863851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>
                <a:solidFill>
                  <a:schemeClr val="bg2">
                    <a:lumMod val="10000"/>
                  </a:schemeClr>
                </a:solidFill>
              </a:rPr>
              <a:t>Distribution </a:t>
            </a:r>
            <a:r>
              <a:rPr lang="en-GB" sz="3000" b="1" dirty="0" err="1" smtClean="0">
                <a:solidFill>
                  <a:schemeClr val="bg2">
                    <a:lumMod val="10000"/>
                  </a:schemeClr>
                </a:solidFill>
              </a:rPr>
              <a:t>Feedbox</a:t>
            </a:r>
            <a:r>
              <a:rPr lang="en-GB" sz="3000" b="1" dirty="0" smtClean="0">
                <a:solidFill>
                  <a:schemeClr val="bg2">
                    <a:lumMod val="10000"/>
                  </a:schemeClr>
                </a:solidFill>
              </a:rPr>
              <a:t> and current leads in LHC Tunnel</a:t>
            </a:r>
            <a:endParaRPr lang="en-GB" sz="3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2" descr="IMG_072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91"/>
          <a:stretch/>
        </p:blipFill>
        <p:spPr bwMode="auto">
          <a:xfrm>
            <a:off x="914400" y="762000"/>
            <a:ext cx="7417562" cy="5594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83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7" b="2045"/>
          <a:stretch/>
        </p:blipFill>
        <p:spPr bwMode="auto">
          <a:xfrm>
            <a:off x="103469" y="750341"/>
            <a:ext cx="8733663" cy="582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638" y="71032"/>
            <a:ext cx="55871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/>
              <a:t>Cold Powering System WP6 - WBS</a:t>
            </a:r>
            <a:endParaRPr lang="en-GB" sz="3000" b="1" dirty="0"/>
          </a:p>
        </p:txBody>
      </p:sp>
      <p:sp>
        <p:nvSpPr>
          <p:cNvPr id="8" name="Down Arrow 7"/>
          <p:cNvSpPr/>
          <p:nvPr/>
        </p:nvSpPr>
        <p:spPr>
          <a:xfrm>
            <a:off x="6553200" y="4267200"/>
            <a:ext cx="5334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507154" y="5060624"/>
            <a:ext cx="7248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/>
              <a:t>WP9</a:t>
            </a:r>
            <a:endParaRPr lang="en-GB" sz="2200" dirty="0"/>
          </a:p>
        </p:txBody>
      </p:sp>
      <p:sp>
        <p:nvSpPr>
          <p:cNvPr id="10" name="Down Arrow 9"/>
          <p:cNvSpPr/>
          <p:nvPr/>
        </p:nvSpPr>
        <p:spPr>
          <a:xfrm>
            <a:off x="7772400" y="4267200"/>
            <a:ext cx="5334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950024" y="2011875"/>
            <a:ext cx="2895600" cy="2209800"/>
          </a:xfrm>
          <a:prstGeom prst="rect">
            <a:avLst/>
          </a:prstGeom>
          <a:noFill/>
          <a:ln w="444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753650" y="5070144"/>
            <a:ext cx="7248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/>
              <a:t>WP</a:t>
            </a:r>
            <a:r>
              <a:rPr lang="en-GB" sz="2200" dirty="0"/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05200" y="5643911"/>
            <a:ext cx="7248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/>
              <a:t>WP6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557426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3" t="16403" r="13657" b="20136"/>
          <a:stretch/>
        </p:blipFill>
        <p:spPr bwMode="auto">
          <a:xfrm>
            <a:off x="609600" y="3714983"/>
            <a:ext cx="4080680" cy="1746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04" y="1143000"/>
            <a:ext cx="8770696" cy="261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0"/>
            <a:ext cx="703282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Hi-</a:t>
            </a:r>
            <a:r>
              <a:rPr lang="en-GB" sz="3400" b="1" dirty="0" err="1" smtClean="0"/>
              <a:t>Lumi</a:t>
            </a:r>
            <a:r>
              <a:rPr lang="en-GB" sz="3400" b="1" dirty="0" smtClean="0"/>
              <a:t> Triplets and Matching Section</a:t>
            </a:r>
            <a:endParaRPr lang="en-GB" sz="3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010400" y="5201089"/>
            <a:ext cx="1611339" cy="430887"/>
          </a:xfrm>
          <a:prstGeom prst="rect">
            <a:avLst/>
          </a:prstGeom>
          <a:noFill/>
          <a:ln w="349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200" dirty="0" smtClean="0"/>
              <a:t>+ Q5 and Q6</a:t>
            </a:r>
            <a:endParaRPr lang="en-GB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2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152400"/>
            <a:ext cx="853252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Baseline Powering Layout: MQXF </a:t>
            </a:r>
            <a:r>
              <a:rPr lang="en-GB" sz="3400" b="1" dirty="0" err="1" smtClean="0"/>
              <a:t>quadrupoles</a:t>
            </a:r>
            <a:endParaRPr lang="en-GB" sz="3400" b="1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019890"/>
            <a:ext cx="63246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1561" y="940713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18 kA/20 V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268132" y="1778913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18 kA/20 V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953932" y="2315290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ym typeface="Symbol"/>
              </a:rPr>
              <a:t> 0.12</a:t>
            </a:r>
            <a:r>
              <a:rPr lang="en-GB" sz="1400" dirty="0" smtClean="0"/>
              <a:t> kA/ </a:t>
            </a:r>
            <a:r>
              <a:rPr lang="en-GB" sz="1400" dirty="0" smtClean="0">
                <a:sym typeface="Symbol"/>
              </a:rPr>
              <a:t> </a:t>
            </a:r>
            <a:r>
              <a:rPr lang="en-GB" sz="1400" dirty="0" smtClean="0"/>
              <a:t>10 V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858932" y="2315290"/>
            <a:ext cx="121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ym typeface="Symbol"/>
              </a:rPr>
              <a:t> 2</a:t>
            </a:r>
            <a:r>
              <a:rPr lang="en-GB" sz="1400" dirty="0" smtClean="0"/>
              <a:t> kA/ </a:t>
            </a:r>
            <a:r>
              <a:rPr lang="en-GB" sz="1400" dirty="0" smtClean="0">
                <a:sym typeface="Symbol"/>
              </a:rPr>
              <a:t> </a:t>
            </a:r>
            <a:r>
              <a:rPr lang="en-GB" sz="1400" dirty="0" smtClean="0"/>
              <a:t>10 V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4445913"/>
            <a:ext cx="5239191" cy="43088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All other magnets are individually powered</a:t>
            </a:r>
            <a:endParaRPr lang="en-GB" sz="2200" b="1" dirty="0"/>
          </a:p>
        </p:txBody>
      </p:sp>
      <p:sp>
        <p:nvSpPr>
          <p:cNvPr id="3" name="Down Arrow 2"/>
          <p:cNvSpPr/>
          <p:nvPr/>
        </p:nvSpPr>
        <p:spPr>
          <a:xfrm rot="2899241">
            <a:off x="6708537" y="1759867"/>
            <a:ext cx="363963" cy="6887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10"/>
          <p:cNvSpPr/>
          <p:nvPr/>
        </p:nvSpPr>
        <p:spPr>
          <a:xfrm rot="2899241">
            <a:off x="4967454" y="1679314"/>
            <a:ext cx="363963" cy="6887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7086600" y="1474113"/>
            <a:ext cx="599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Trim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342041" y="1419621"/>
            <a:ext cx="599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Trim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02929" y="5257800"/>
            <a:ext cx="8610600" cy="120032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Proposals for different powering layouts being discussed, i.e.  MQXF </a:t>
            </a:r>
            <a:r>
              <a:rPr lang="en-GB" sz="2400" dirty="0" err="1" smtClean="0"/>
              <a:t>quadrupole</a:t>
            </a:r>
            <a:r>
              <a:rPr lang="en-GB" sz="2400" dirty="0" smtClean="0"/>
              <a:t> magnets all in series and D1 in series with D2, can/will be taken into account by the Cold Powering System (see next slides)</a:t>
            </a:r>
            <a:endParaRPr lang="en-GB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21/03/2016</a:t>
            </a:r>
            <a:endParaRPr lang="en-GB" sz="1600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0" y="6629400"/>
            <a:ext cx="9144000" cy="17186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719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1918</TotalTime>
  <Words>2073</Words>
  <Application>Microsoft Office PowerPoint</Application>
  <PresentationFormat>On-screen Show (4:3)</PresentationFormat>
  <Paragraphs>484</Paragraphs>
  <Slides>43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325</cp:revision>
  <dcterms:created xsi:type="dcterms:W3CDTF">2006-08-16T00:00:00Z</dcterms:created>
  <dcterms:modified xsi:type="dcterms:W3CDTF">2016-03-21T08:06:55Z</dcterms:modified>
</cp:coreProperties>
</file>