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2" r:id="rId5"/>
    <p:sldId id="270" r:id="rId6"/>
    <p:sldId id="264" r:id="rId7"/>
    <p:sldId id="272" r:id="rId8"/>
    <p:sldId id="268" r:id="rId9"/>
    <p:sldId id="265" r:id="rId10"/>
    <p:sldId id="266" r:id="rId11"/>
    <p:sldId id="273" r:id="rId12"/>
    <p:sldId id="271" r:id="rId13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43"/>
  </p:normalViewPr>
  <p:slideViewPr>
    <p:cSldViewPr snapToObjects="1" showGuides="1">
      <p:cViewPr varScale="1">
        <p:scale>
          <a:sx n="115" d="100"/>
          <a:sy n="115" d="100"/>
        </p:scale>
        <p:origin x="1494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990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55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188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96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468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3336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878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0788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Document Plan &amp; Milestones WP7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59275"/>
            <a:ext cx="6872808" cy="99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R. Denz</a:t>
            </a:r>
          </a:p>
          <a:p>
            <a:endParaRPr lang="en-GB" dirty="0" smtClean="0"/>
          </a:p>
          <a:p>
            <a:r>
              <a:rPr lang="en-GB" dirty="0" smtClean="0"/>
              <a:t>Acknowledgements: B. Auchmann, F. Rodriguez-Mateos, D. Wollmann, M. Zerlauth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Conceptual Design Review of the Magnet Circuits for the HL-LHC</a:t>
            </a:r>
          </a:p>
          <a:p>
            <a:r>
              <a:rPr lang="en-GB" dirty="0" smtClean="0"/>
              <a:t>21-23 March 2016 CERN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Proper documentation is a fundamental part of any project and should be regarded as a deliverable of its own.</a:t>
            </a:r>
          </a:p>
          <a:p>
            <a:pPr lvl="1"/>
            <a:r>
              <a:rPr lang="en-GB" sz="2000" dirty="0" smtClean="0"/>
              <a:t>This presentation focusses on the documentation for the </a:t>
            </a:r>
            <a:r>
              <a:rPr lang="en-GB" sz="2000" dirty="0" err="1" smtClean="0"/>
              <a:t>HiLumi</a:t>
            </a:r>
            <a:r>
              <a:rPr lang="en-GB" sz="2000" dirty="0" smtClean="0"/>
              <a:t> circuit protection.</a:t>
            </a:r>
          </a:p>
          <a:p>
            <a:r>
              <a:rPr lang="en-GB" sz="2400" dirty="0" smtClean="0"/>
              <a:t>The timely delivery of the required documentation is essential.</a:t>
            </a:r>
          </a:p>
          <a:p>
            <a:r>
              <a:rPr lang="en-GB" sz="2400" dirty="0" smtClean="0"/>
              <a:t>The quality and completeness of the documentation have a direct impact on the system dependability.</a:t>
            </a:r>
          </a:p>
          <a:p>
            <a:r>
              <a:rPr lang="en-GB" sz="2400" dirty="0" smtClean="0"/>
              <a:t>Keeping all information up-to-date is self-evident but may require a significant effort.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Circuit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actors involved in the circuit protection for HL-LHC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Documentation supposed to be complete, coherent, up-to-date and approved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08" y="2276872"/>
            <a:ext cx="7920880" cy="2230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0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Deliverables &amp; 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320" y="1809387"/>
            <a:ext cx="8460480" cy="4906963"/>
          </a:xfrm>
        </p:spPr>
        <p:txBody>
          <a:bodyPr/>
          <a:lstStyle/>
          <a:p>
            <a:r>
              <a:rPr lang="en-GB" sz="2000" dirty="0"/>
              <a:t>Detection specification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(Mr. Circuit,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WP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3, 6,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7,11)</a:t>
            </a:r>
          </a:p>
          <a:p>
            <a:r>
              <a:rPr lang="en-GB" sz="2000" dirty="0" smtClean="0"/>
              <a:t>Heater design documentation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(WP 3, 7, 11)</a:t>
            </a:r>
          </a:p>
          <a:p>
            <a:r>
              <a:rPr lang="en-GB" sz="2000" dirty="0" smtClean="0"/>
              <a:t>Active protection specification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(Mr. Circuit,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WP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3, 6,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7,11)</a:t>
            </a:r>
          </a:p>
          <a:p>
            <a:r>
              <a:rPr lang="en-GB" sz="2000" dirty="0" smtClean="0"/>
              <a:t>Specification of </a:t>
            </a:r>
            <a:r>
              <a:rPr lang="en-GB" sz="2000" dirty="0"/>
              <a:t>ELQA tests </a:t>
            </a:r>
            <a:r>
              <a:rPr lang="en-GB" sz="2000" dirty="0" smtClean="0"/>
              <a:t>voltages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Mr. Circuit and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WP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3, 6, 7, 11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r>
              <a:rPr lang="en-GB" sz="2000" dirty="0"/>
              <a:t>PIC interface documentation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(Mr. Circuit, WP 7)</a:t>
            </a:r>
            <a:endParaRPr lang="en-GB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GB" sz="2000" dirty="0" smtClean="0"/>
              <a:t>Bus-bar specification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Mr. Circuit,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WP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3, 6, 7, 11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r>
              <a:rPr lang="en-GB" sz="2000" dirty="0" smtClean="0"/>
              <a:t>CLIQ, EE: </a:t>
            </a:r>
            <a:r>
              <a:rPr lang="en-GB" sz="2000" dirty="0"/>
              <a:t>reliability studies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(Mr. Circuit, WP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7)</a:t>
            </a:r>
          </a:p>
          <a:p>
            <a:r>
              <a:rPr lang="en-GB" sz="2000" dirty="0"/>
              <a:t>Electric circuit diagram incl. </a:t>
            </a:r>
            <a:r>
              <a:rPr lang="en-GB" sz="2000" dirty="0" smtClean="0"/>
              <a:t>instrumentation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Mr. Circuit,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WP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3,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11, 15)</a:t>
            </a:r>
          </a:p>
          <a:p>
            <a:r>
              <a:rPr lang="en-GB" sz="2000" dirty="0"/>
              <a:t>Definition of instrumentation routing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(Mr. Circuit and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WP </a:t>
            </a: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3, 6, 11, 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15)</a:t>
            </a:r>
            <a:endParaRPr lang="en-GB" sz="2000" dirty="0">
              <a:solidFill>
                <a:schemeClr val="bg2">
                  <a:lumMod val="75000"/>
                </a:schemeClr>
              </a:solidFill>
            </a:endParaRPr>
          </a:p>
          <a:p>
            <a:endParaRPr lang="en-GB" sz="2000" dirty="0" smtClean="0"/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23528" y="900000"/>
            <a:ext cx="583264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0" dirty="0" smtClean="0"/>
              <a:t>For each circuit type an extensive set of documents is required :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2433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 / Document Plan </a:t>
            </a:r>
            <a:r>
              <a:rPr lang="en-US" dirty="0" smtClean="0"/>
              <a:t>Overview</a:t>
            </a:r>
            <a:br>
              <a:rPr lang="en-US" dirty="0" smtClean="0"/>
            </a:br>
            <a:r>
              <a:rPr lang="en-US" dirty="0" smtClean="0"/>
              <a:t>P</a:t>
            </a:r>
            <a:r>
              <a:rPr lang="en-US" dirty="0" smtClean="0"/>
              <a:t>art I: from R&amp;D to Production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65053" y="1594703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Freeform 20"/>
          <p:cNvSpPr/>
          <p:nvPr/>
        </p:nvSpPr>
        <p:spPr>
          <a:xfrm>
            <a:off x="860911" y="2316579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16Q1 </a:t>
            </a:r>
            <a:br>
              <a:rPr lang="en-US" sz="1050" kern="1200" dirty="0" smtClean="0"/>
            </a:br>
            <a:r>
              <a:rPr lang="en-US" sz="1050" kern="1200" dirty="0" smtClean="0"/>
              <a:t>Circuit &amp; Protection Review</a:t>
            </a:r>
            <a:endParaRPr lang="en-US" sz="105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Conceptual baseline update</a:t>
            </a:r>
            <a:endParaRPr lang="en-US" sz="9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2115496" y="2051719"/>
            <a:ext cx="247316" cy="289094"/>
          </a:xfrm>
          <a:custGeom>
            <a:avLst/>
            <a:gdLst>
              <a:gd name="connsiteX0" fmla="*/ 0 w 247316"/>
              <a:gd name="connsiteY0" fmla="*/ 57819 h 289094"/>
              <a:gd name="connsiteX1" fmla="*/ 123658 w 247316"/>
              <a:gd name="connsiteY1" fmla="*/ 57819 h 289094"/>
              <a:gd name="connsiteX2" fmla="*/ 123658 w 247316"/>
              <a:gd name="connsiteY2" fmla="*/ 0 h 289094"/>
              <a:gd name="connsiteX3" fmla="*/ 247316 w 247316"/>
              <a:gd name="connsiteY3" fmla="*/ 144547 h 289094"/>
              <a:gd name="connsiteX4" fmla="*/ 123658 w 247316"/>
              <a:gd name="connsiteY4" fmla="*/ 289094 h 289094"/>
              <a:gd name="connsiteX5" fmla="*/ 123658 w 247316"/>
              <a:gd name="connsiteY5" fmla="*/ 231275 h 289094"/>
              <a:gd name="connsiteX6" fmla="*/ 0 w 247316"/>
              <a:gd name="connsiteY6" fmla="*/ 231275 h 289094"/>
              <a:gd name="connsiteX7" fmla="*/ 0 w 247316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316" h="289094">
                <a:moveTo>
                  <a:pt x="0" y="57819"/>
                </a:moveTo>
                <a:lnTo>
                  <a:pt x="123658" y="57819"/>
                </a:lnTo>
                <a:lnTo>
                  <a:pt x="123658" y="0"/>
                </a:lnTo>
                <a:lnTo>
                  <a:pt x="247316" y="144547"/>
                </a:lnTo>
                <a:lnTo>
                  <a:pt x="123658" y="289094"/>
                </a:lnTo>
                <a:lnTo>
                  <a:pt x="123658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74195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23" name="Rounded Rectangle 22"/>
          <p:cNvSpPr/>
          <p:nvPr/>
        </p:nvSpPr>
        <p:spPr>
          <a:xfrm>
            <a:off x="2574798" y="1594703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 23"/>
          <p:cNvSpPr/>
          <p:nvPr/>
        </p:nvSpPr>
        <p:spPr>
          <a:xfrm>
            <a:off x="2726176" y="2316579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16Q3 </a:t>
            </a:r>
            <a:br>
              <a:rPr lang="en-US" sz="1050" kern="1200" dirty="0" smtClean="0"/>
            </a:br>
            <a:r>
              <a:rPr lang="en-US" sz="1050" kern="1200" dirty="0" smtClean="0"/>
              <a:t>TDR V1</a:t>
            </a:r>
            <a:endParaRPr lang="en-US" sz="105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Conceptual baseline update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Electrical </a:t>
            </a:r>
            <a:r>
              <a:rPr lang="en-US" sz="900" kern="1200" dirty="0" smtClean="0"/>
              <a:t>drawings</a:t>
            </a:r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dirty="0" smtClean="0"/>
              <a:t>ECR (if applicable)</a:t>
            </a:r>
            <a:endParaRPr lang="en-US" sz="900" kern="1200" dirty="0"/>
          </a:p>
        </p:txBody>
      </p:sp>
      <p:sp>
        <p:nvSpPr>
          <p:cNvPr id="25" name="Freeform 24"/>
          <p:cNvSpPr/>
          <p:nvPr/>
        </p:nvSpPr>
        <p:spPr>
          <a:xfrm>
            <a:off x="3994106" y="2051719"/>
            <a:ext cx="216180" cy="289094"/>
          </a:xfrm>
          <a:custGeom>
            <a:avLst/>
            <a:gdLst>
              <a:gd name="connsiteX0" fmla="*/ 0 w 216180"/>
              <a:gd name="connsiteY0" fmla="*/ 57819 h 289094"/>
              <a:gd name="connsiteX1" fmla="*/ 108090 w 216180"/>
              <a:gd name="connsiteY1" fmla="*/ 57819 h 289094"/>
              <a:gd name="connsiteX2" fmla="*/ 108090 w 216180"/>
              <a:gd name="connsiteY2" fmla="*/ 0 h 289094"/>
              <a:gd name="connsiteX3" fmla="*/ 216180 w 216180"/>
              <a:gd name="connsiteY3" fmla="*/ 144547 h 289094"/>
              <a:gd name="connsiteX4" fmla="*/ 108090 w 216180"/>
              <a:gd name="connsiteY4" fmla="*/ 289094 h 289094"/>
              <a:gd name="connsiteX5" fmla="*/ 108090 w 216180"/>
              <a:gd name="connsiteY5" fmla="*/ 231275 h 289094"/>
              <a:gd name="connsiteX6" fmla="*/ 0 w 216180"/>
              <a:gd name="connsiteY6" fmla="*/ 231275 h 289094"/>
              <a:gd name="connsiteX7" fmla="*/ 0 w 216180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180" h="289094">
                <a:moveTo>
                  <a:pt x="0" y="57819"/>
                </a:moveTo>
                <a:lnTo>
                  <a:pt x="108090" y="57819"/>
                </a:lnTo>
                <a:lnTo>
                  <a:pt x="108090" y="0"/>
                </a:lnTo>
                <a:lnTo>
                  <a:pt x="216180" y="144547"/>
                </a:lnTo>
                <a:lnTo>
                  <a:pt x="108090" y="289094"/>
                </a:lnTo>
                <a:lnTo>
                  <a:pt x="108090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485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26" name="Rounded Rectangle 25"/>
          <p:cNvSpPr/>
          <p:nvPr/>
        </p:nvSpPr>
        <p:spPr>
          <a:xfrm>
            <a:off x="4395584" y="1594703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reeform 26"/>
          <p:cNvSpPr/>
          <p:nvPr/>
        </p:nvSpPr>
        <p:spPr>
          <a:xfrm>
            <a:off x="4591442" y="2316579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16Q3 </a:t>
            </a:r>
            <a:br>
              <a:rPr lang="en-US" sz="1050" kern="1200" dirty="0" smtClean="0"/>
            </a:br>
            <a:r>
              <a:rPr lang="en-US" sz="1050" kern="1200" dirty="0" smtClean="0"/>
              <a:t>Cost &amp; Schedule Review</a:t>
            </a:r>
            <a:endParaRPr lang="en-US" sz="105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Conceptual baseline update</a:t>
            </a:r>
            <a:endParaRPr lang="en-US" sz="900" kern="1200" dirty="0"/>
          </a:p>
        </p:txBody>
      </p:sp>
      <p:sp>
        <p:nvSpPr>
          <p:cNvPr id="28" name="Freeform 27"/>
          <p:cNvSpPr/>
          <p:nvPr/>
        </p:nvSpPr>
        <p:spPr>
          <a:xfrm>
            <a:off x="5830460" y="2051719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29" name="Rounded Rectangle 28"/>
          <p:cNvSpPr/>
          <p:nvPr/>
        </p:nvSpPr>
        <p:spPr>
          <a:xfrm>
            <a:off x="6260850" y="1594703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reeform 29"/>
          <p:cNvSpPr/>
          <p:nvPr/>
        </p:nvSpPr>
        <p:spPr>
          <a:xfrm>
            <a:off x="6456708" y="2316579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17Q2 </a:t>
            </a: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Protection R&amp;D Documentation</a:t>
            </a:r>
            <a:endParaRPr lang="en-US" sz="105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Mag. &amp; Circuit Protection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SC Link Protection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ELQA Test Voltages</a:t>
            </a:r>
            <a:endParaRPr lang="en-US" sz="900" kern="1200" dirty="0"/>
          </a:p>
        </p:txBody>
      </p:sp>
      <p:sp>
        <p:nvSpPr>
          <p:cNvPr id="31" name="Freeform 30"/>
          <p:cNvSpPr/>
          <p:nvPr/>
        </p:nvSpPr>
        <p:spPr>
          <a:xfrm>
            <a:off x="7695725" y="2051719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32" name="Rounded Rectangle 31"/>
          <p:cNvSpPr/>
          <p:nvPr/>
        </p:nvSpPr>
        <p:spPr>
          <a:xfrm>
            <a:off x="696086" y="4017982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Freeform 32"/>
          <p:cNvSpPr/>
          <p:nvPr/>
        </p:nvSpPr>
        <p:spPr>
          <a:xfrm>
            <a:off x="891944" y="4739858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17Q4 </a:t>
            </a: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Functional Specification</a:t>
            </a:r>
            <a:endParaRPr lang="en-US" sz="105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Quench detection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Heater powering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CLIQ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PC protection</a:t>
            </a:r>
            <a:endParaRPr lang="en-US" sz="900" kern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561209" y="4033639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2793632" y="4747916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17Q3 </a:t>
            </a:r>
            <a:br>
              <a:rPr lang="en-US" sz="1050" kern="1200" dirty="0" smtClean="0"/>
            </a:br>
            <a:r>
              <a:rPr lang="en-US" sz="1050" kern="1200" dirty="0" smtClean="0"/>
              <a:t>TDR V2</a:t>
            </a:r>
            <a:endParaRPr lang="en-US" sz="1050" kern="1200" dirty="0"/>
          </a:p>
          <a:p>
            <a:pPr marL="57150" lvl="1" indent="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Functional spec.</a:t>
            </a:r>
            <a:endParaRPr lang="en-US" sz="9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4074391" y="4517808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12" name="Rounded Rectangle 11"/>
          <p:cNvSpPr/>
          <p:nvPr/>
        </p:nvSpPr>
        <p:spPr>
          <a:xfrm>
            <a:off x="4429828" y="4017982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4765372" y="4753614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17Q3 </a:t>
            </a:r>
            <a:br>
              <a:rPr lang="en-US" sz="1050" kern="1200" dirty="0" smtClean="0"/>
            </a:br>
            <a:r>
              <a:rPr lang="en-US" sz="1050" kern="1200" dirty="0" smtClean="0"/>
              <a:t>Cost &amp; Schedule Review</a:t>
            </a:r>
            <a:endParaRPr lang="en-US" sz="105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Functional spec.</a:t>
            </a:r>
            <a:endParaRPr lang="en-US" sz="9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7811262" y="4372841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17" name="Rounded Rectangle 16"/>
          <p:cNvSpPr/>
          <p:nvPr/>
        </p:nvSpPr>
        <p:spPr>
          <a:xfrm>
            <a:off x="6354764" y="4030127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5945879" y="4458521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19" name="Freeform 18"/>
          <p:cNvSpPr/>
          <p:nvPr/>
        </p:nvSpPr>
        <p:spPr>
          <a:xfrm>
            <a:off x="6658679" y="4737125"/>
            <a:ext cx="1206622" cy="1235196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smtClean="0"/>
              <a:t>18Q2 </a:t>
            </a: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Eng</a:t>
            </a:r>
            <a:r>
              <a:rPr lang="en-US" sz="1050" dirty="0" smtClean="0"/>
              <a:t>. Spec.</a:t>
            </a:r>
            <a:endParaRPr lang="en-US" sz="1050" kern="1200" dirty="0" smtClean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Quench detection</a:t>
            </a:r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Heater </a:t>
            </a:r>
            <a:r>
              <a:rPr lang="en-US" sz="900" kern="1200" dirty="0" smtClean="0"/>
              <a:t>powering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CLIQ</a:t>
            </a:r>
            <a:endParaRPr lang="en-US" sz="900" kern="1200" dirty="0"/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PC </a:t>
            </a:r>
            <a:r>
              <a:rPr lang="en-US" sz="900" kern="1200" dirty="0" smtClean="0"/>
              <a:t>protection</a:t>
            </a:r>
          </a:p>
          <a:p>
            <a:pPr marL="57150" lvl="1" indent="-5715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dirty="0" smtClean="0"/>
              <a:t>Interfaces</a:t>
            </a:r>
            <a:endParaRPr lang="en-US" sz="900" kern="1200" dirty="0"/>
          </a:p>
        </p:txBody>
      </p:sp>
      <p:sp>
        <p:nvSpPr>
          <p:cNvPr id="34" name="Freeform 33"/>
          <p:cNvSpPr/>
          <p:nvPr/>
        </p:nvSpPr>
        <p:spPr>
          <a:xfrm>
            <a:off x="2125981" y="4507427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35" name="Freeform 34"/>
          <p:cNvSpPr/>
          <p:nvPr/>
        </p:nvSpPr>
        <p:spPr>
          <a:xfrm>
            <a:off x="263814" y="4551096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36" name="TextBox 35"/>
          <p:cNvSpPr txBox="1"/>
          <p:nvPr/>
        </p:nvSpPr>
        <p:spPr>
          <a:xfrm>
            <a:off x="352251" y="2857521"/>
            <a:ext cx="834063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Despite the sequential timeline many documents need to be created and processed in parallel.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The functional specification been approved, design changes are still possible but by far more difficult to implement.</a:t>
            </a:r>
          </a:p>
        </p:txBody>
      </p:sp>
    </p:spTree>
    <p:extLst>
      <p:ext uri="{BB962C8B-B14F-4D97-AF65-F5344CB8AC3E}">
        <p14:creationId xmlns:p14="http://schemas.microsoft.com/office/powerpoint/2010/main" val="250313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>
          <a:xfrm>
            <a:off x="7395029" y="3758480"/>
            <a:ext cx="1599100" cy="2434651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Rounded Rectangle 48"/>
          <p:cNvSpPr/>
          <p:nvPr/>
        </p:nvSpPr>
        <p:spPr>
          <a:xfrm>
            <a:off x="5740607" y="3758480"/>
            <a:ext cx="1599100" cy="2434651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Rounded Rectangle 49"/>
          <p:cNvSpPr/>
          <p:nvPr/>
        </p:nvSpPr>
        <p:spPr>
          <a:xfrm>
            <a:off x="4035402" y="3758480"/>
            <a:ext cx="1679349" cy="24599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ounded Rectangle 46"/>
          <p:cNvSpPr/>
          <p:nvPr/>
        </p:nvSpPr>
        <p:spPr>
          <a:xfrm>
            <a:off x="-17593" y="3758480"/>
            <a:ext cx="4013479" cy="245991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Rounded Rectangle 44"/>
          <p:cNvSpPr/>
          <p:nvPr/>
        </p:nvSpPr>
        <p:spPr>
          <a:xfrm>
            <a:off x="0" y="1168994"/>
            <a:ext cx="9144000" cy="24971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6282" y="209366"/>
            <a:ext cx="7920000" cy="720000"/>
          </a:xfrm>
        </p:spPr>
        <p:txBody>
          <a:bodyPr/>
          <a:lstStyle/>
          <a:p>
            <a:r>
              <a:rPr lang="en-US" dirty="0"/>
              <a:t>Milestone / Document Plan </a:t>
            </a:r>
            <a:r>
              <a:rPr lang="en-US" dirty="0" smtClean="0"/>
              <a:t>Overview</a:t>
            </a:r>
            <a:br>
              <a:rPr lang="en-US" dirty="0" smtClean="0"/>
            </a:br>
            <a:r>
              <a:rPr lang="en-US" dirty="0" smtClean="0"/>
              <a:t>Part II: from Production to Operation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79512" y="1621876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375370" y="2343752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 </a:t>
            </a: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Production Readiness Reviews</a:t>
            </a:r>
            <a:endParaRPr lang="en-US" sz="1050" kern="1200" dirty="0"/>
          </a:p>
        </p:txBody>
      </p:sp>
      <p:sp>
        <p:nvSpPr>
          <p:cNvPr id="11" name="Freeform 10"/>
          <p:cNvSpPr/>
          <p:nvPr/>
        </p:nvSpPr>
        <p:spPr>
          <a:xfrm>
            <a:off x="1565557" y="2078892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14" name="Freeform 13"/>
          <p:cNvSpPr/>
          <p:nvPr/>
        </p:nvSpPr>
        <p:spPr>
          <a:xfrm>
            <a:off x="6939383" y="2062112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15" name="Rounded Rectangle 14"/>
          <p:cNvSpPr/>
          <p:nvPr/>
        </p:nvSpPr>
        <p:spPr>
          <a:xfrm>
            <a:off x="3664322" y="1565825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3944938" y="2341723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Tender &amp; Production</a:t>
            </a:r>
            <a:endParaRPr lang="en-US" sz="9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5148064" y="2062112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18" name="Rounded Rectangle 17"/>
          <p:cNvSpPr/>
          <p:nvPr/>
        </p:nvSpPr>
        <p:spPr>
          <a:xfrm>
            <a:off x="1876872" y="1593849"/>
            <a:ext cx="1203126" cy="1203126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Freeform 18"/>
          <p:cNvSpPr/>
          <p:nvPr/>
        </p:nvSpPr>
        <p:spPr>
          <a:xfrm>
            <a:off x="2072730" y="2315725"/>
            <a:ext cx="1203126" cy="1203126"/>
          </a:xfrm>
          <a:custGeom>
            <a:avLst/>
            <a:gdLst>
              <a:gd name="connsiteX0" fmla="*/ 0 w 1203126"/>
              <a:gd name="connsiteY0" fmla="*/ 120313 h 1203126"/>
              <a:gd name="connsiteX1" fmla="*/ 120313 w 1203126"/>
              <a:gd name="connsiteY1" fmla="*/ 0 h 1203126"/>
              <a:gd name="connsiteX2" fmla="*/ 1082813 w 1203126"/>
              <a:gd name="connsiteY2" fmla="*/ 0 h 1203126"/>
              <a:gd name="connsiteX3" fmla="*/ 1203126 w 1203126"/>
              <a:gd name="connsiteY3" fmla="*/ 120313 h 1203126"/>
              <a:gd name="connsiteX4" fmla="*/ 1203126 w 1203126"/>
              <a:gd name="connsiteY4" fmla="*/ 1082813 h 1203126"/>
              <a:gd name="connsiteX5" fmla="*/ 1082813 w 1203126"/>
              <a:gd name="connsiteY5" fmla="*/ 1203126 h 1203126"/>
              <a:gd name="connsiteX6" fmla="*/ 120313 w 1203126"/>
              <a:gd name="connsiteY6" fmla="*/ 1203126 h 1203126"/>
              <a:gd name="connsiteX7" fmla="*/ 0 w 1203126"/>
              <a:gd name="connsiteY7" fmla="*/ 1082813 h 1203126"/>
              <a:gd name="connsiteX8" fmla="*/ 0 w 1203126"/>
              <a:gd name="connsiteY8" fmla="*/ 120313 h 120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126" h="1203126">
                <a:moveTo>
                  <a:pt x="0" y="120313"/>
                </a:moveTo>
                <a:cubicBezTo>
                  <a:pt x="0" y="53866"/>
                  <a:pt x="53866" y="0"/>
                  <a:pt x="120313" y="0"/>
                </a:cubicBezTo>
                <a:lnTo>
                  <a:pt x="1082813" y="0"/>
                </a:lnTo>
                <a:cubicBezTo>
                  <a:pt x="1149260" y="0"/>
                  <a:pt x="1203126" y="53866"/>
                  <a:pt x="1203126" y="120313"/>
                </a:cubicBezTo>
                <a:lnTo>
                  <a:pt x="1203126" y="1082813"/>
                </a:lnTo>
                <a:cubicBezTo>
                  <a:pt x="1203126" y="1149260"/>
                  <a:pt x="1149260" y="1203126"/>
                  <a:pt x="1082813" y="1203126"/>
                </a:cubicBezTo>
                <a:lnTo>
                  <a:pt x="120313" y="1203126"/>
                </a:lnTo>
                <a:cubicBezTo>
                  <a:pt x="53866" y="1203126"/>
                  <a:pt x="0" y="1149260"/>
                  <a:pt x="0" y="1082813"/>
                </a:cubicBezTo>
                <a:lnTo>
                  <a:pt x="0" y="120313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148" tIns="77148" rIns="77148" bIns="77148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 </a:t>
            </a: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Technical Specifications</a:t>
            </a:r>
            <a:endParaRPr lang="en-US" sz="1050" kern="1200" dirty="0"/>
          </a:p>
        </p:txBody>
      </p:sp>
      <p:sp>
        <p:nvSpPr>
          <p:cNvPr id="20" name="Freeform 19"/>
          <p:cNvSpPr/>
          <p:nvPr/>
        </p:nvSpPr>
        <p:spPr>
          <a:xfrm>
            <a:off x="3333134" y="2079492"/>
            <a:ext cx="231748" cy="289094"/>
          </a:xfrm>
          <a:custGeom>
            <a:avLst/>
            <a:gdLst>
              <a:gd name="connsiteX0" fmla="*/ 0 w 231748"/>
              <a:gd name="connsiteY0" fmla="*/ 57819 h 289094"/>
              <a:gd name="connsiteX1" fmla="*/ 115874 w 231748"/>
              <a:gd name="connsiteY1" fmla="*/ 57819 h 289094"/>
              <a:gd name="connsiteX2" fmla="*/ 115874 w 231748"/>
              <a:gd name="connsiteY2" fmla="*/ 0 h 289094"/>
              <a:gd name="connsiteX3" fmla="*/ 231748 w 231748"/>
              <a:gd name="connsiteY3" fmla="*/ 144547 h 289094"/>
              <a:gd name="connsiteX4" fmla="*/ 115874 w 231748"/>
              <a:gd name="connsiteY4" fmla="*/ 289094 h 289094"/>
              <a:gd name="connsiteX5" fmla="*/ 115874 w 231748"/>
              <a:gd name="connsiteY5" fmla="*/ 231275 h 289094"/>
              <a:gd name="connsiteX6" fmla="*/ 0 w 231748"/>
              <a:gd name="connsiteY6" fmla="*/ 231275 h 289094"/>
              <a:gd name="connsiteX7" fmla="*/ 0 w 231748"/>
              <a:gd name="connsiteY7" fmla="*/ 57819 h 28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748" h="289094">
                <a:moveTo>
                  <a:pt x="0" y="57819"/>
                </a:moveTo>
                <a:lnTo>
                  <a:pt x="115874" y="57819"/>
                </a:lnTo>
                <a:lnTo>
                  <a:pt x="115874" y="0"/>
                </a:lnTo>
                <a:lnTo>
                  <a:pt x="231748" y="144547"/>
                </a:lnTo>
                <a:lnTo>
                  <a:pt x="115874" y="289094"/>
                </a:lnTo>
                <a:lnTo>
                  <a:pt x="115874" y="231275"/>
                </a:lnTo>
                <a:lnTo>
                  <a:pt x="0" y="231275"/>
                </a:lnTo>
                <a:lnTo>
                  <a:pt x="0" y="578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819" rIns="69524" bIns="5781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26" name="Rounded Rectangle 25"/>
          <p:cNvSpPr/>
          <p:nvPr/>
        </p:nvSpPr>
        <p:spPr>
          <a:xfrm>
            <a:off x="5463631" y="1566054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reeform 26"/>
          <p:cNvSpPr/>
          <p:nvPr/>
        </p:nvSpPr>
        <p:spPr>
          <a:xfrm>
            <a:off x="5660058" y="2290028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Test Procedures</a:t>
            </a:r>
          </a:p>
          <a:p>
            <a:pPr marL="57150" lvl="1" indent="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kern="1200" dirty="0" smtClean="0"/>
              <a:t>Acceptance tests</a:t>
            </a:r>
          </a:p>
          <a:p>
            <a:pPr marL="57150" lvl="1" indent="0" algn="l" defTabSz="400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900" dirty="0" smtClean="0"/>
              <a:t>Individual system tests etc.</a:t>
            </a:r>
            <a:endParaRPr lang="en-US" sz="900" kern="1200" dirty="0"/>
          </a:p>
        </p:txBody>
      </p:sp>
      <p:sp>
        <p:nvSpPr>
          <p:cNvPr id="28" name="Freeform 27"/>
          <p:cNvSpPr/>
          <p:nvPr/>
        </p:nvSpPr>
        <p:spPr>
          <a:xfrm>
            <a:off x="134498" y="4519713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29" name="Rounded Rectangle 28"/>
          <p:cNvSpPr/>
          <p:nvPr/>
        </p:nvSpPr>
        <p:spPr>
          <a:xfrm>
            <a:off x="7305802" y="1571953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reeform 29"/>
          <p:cNvSpPr/>
          <p:nvPr/>
        </p:nvSpPr>
        <p:spPr>
          <a:xfrm>
            <a:off x="7502229" y="2295927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Delivery &amp; Installation</a:t>
            </a:r>
            <a:endParaRPr lang="en-US" sz="1050" kern="1200" dirty="0"/>
          </a:p>
        </p:txBody>
      </p:sp>
      <p:sp>
        <p:nvSpPr>
          <p:cNvPr id="31" name="Freeform 30"/>
          <p:cNvSpPr/>
          <p:nvPr/>
        </p:nvSpPr>
        <p:spPr>
          <a:xfrm>
            <a:off x="8772694" y="2063437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32" name="Rounded Rectangle 31"/>
          <p:cNvSpPr/>
          <p:nvPr/>
        </p:nvSpPr>
        <p:spPr>
          <a:xfrm>
            <a:off x="4114434" y="4071870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Freeform 32"/>
          <p:cNvSpPr/>
          <p:nvPr/>
        </p:nvSpPr>
        <p:spPr>
          <a:xfrm>
            <a:off x="4325882" y="4813448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dirty="0" smtClean="0"/>
              <a:t>Operational &amp; service manuals</a:t>
            </a:r>
            <a:endParaRPr lang="en-US" sz="900" kern="1200" dirty="0"/>
          </a:p>
        </p:txBody>
      </p:sp>
      <p:sp>
        <p:nvSpPr>
          <p:cNvPr id="23" name="Rounded Rectangle 22"/>
          <p:cNvSpPr/>
          <p:nvPr/>
        </p:nvSpPr>
        <p:spPr>
          <a:xfrm>
            <a:off x="526076" y="4072905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 23"/>
          <p:cNvSpPr/>
          <p:nvPr/>
        </p:nvSpPr>
        <p:spPr>
          <a:xfrm>
            <a:off x="886163" y="4796879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50" kern="1200" dirty="0" smtClean="0"/>
          </a:p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>Hardware commissioning procedures (WP16)</a:t>
            </a:r>
            <a:endParaRPr lang="en-US" sz="900" kern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5866789" y="4035954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34"/>
          <p:cNvSpPr/>
          <p:nvPr/>
        </p:nvSpPr>
        <p:spPr>
          <a:xfrm>
            <a:off x="6029206" y="4829205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Hardware commissioning (WP16) </a:t>
            </a:r>
            <a:endParaRPr lang="en-US" sz="1050" kern="1200" dirty="0"/>
          </a:p>
        </p:txBody>
      </p:sp>
      <p:sp>
        <p:nvSpPr>
          <p:cNvPr id="36" name="Freeform 35"/>
          <p:cNvSpPr/>
          <p:nvPr/>
        </p:nvSpPr>
        <p:spPr>
          <a:xfrm>
            <a:off x="2013139" y="4450707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37" name="Rounded Rectangle 36"/>
          <p:cNvSpPr/>
          <p:nvPr/>
        </p:nvSpPr>
        <p:spPr>
          <a:xfrm>
            <a:off x="2378008" y="4072905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Freeform 37"/>
          <p:cNvSpPr/>
          <p:nvPr/>
        </p:nvSpPr>
        <p:spPr>
          <a:xfrm>
            <a:off x="2574435" y="4796879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Hardware commissioning</a:t>
            </a:r>
          </a:p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dirty="0" smtClean="0"/>
              <a:t>Review</a:t>
            </a:r>
            <a:r>
              <a:rPr lang="en-US" sz="1050" kern="1200" dirty="0" smtClean="0"/>
              <a:t> (WP16)</a:t>
            </a:r>
            <a:endParaRPr lang="en-US" sz="1050" kern="1200" dirty="0"/>
          </a:p>
        </p:txBody>
      </p:sp>
      <p:sp>
        <p:nvSpPr>
          <p:cNvPr id="39" name="Freeform 38"/>
          <p:cNvSpPr/>
          <p:nvPr/>
        </p:nvSpPr>
        <p:spPr>
          <a:xfrm>
            <a:off x="3781057" y="4489971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40" name="Freeform 39"/>
          <p:cNvSpPr/>
          <p:nvPr/>
        </p:nvSpPr>
        <p:spPr>
          <a:xfrm>
            <a:off x="5463631" y="4431167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41" name="Rounded Rectangle 40"/>
          <p:cNvSpPr/>
          <p:nvPr/>
        </p:nvSpPr>
        <p:spPr>
          <a:xfrm>
            <a:off x="7434944" y="4077372"/>
            <a:ext cx="1206622" cy="1206622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Freeform 41"/>
          <p:cNvSpPr/>
          <p:nvPr/>
        </p:nvSpPr>
        <p:spPr>
          <a:xfrm>
            <a:off x="7631371" y="4801346"/>
            <a:ext cx="1206622" cy="1206622"/>
          </a:xfrm>
          <a:custGeom>
            <a:avLst/>
            <a:gdLst>
              <a:gd name="connsiteX0" fmla="*/ 0 w 1206622"/>
              <a:gd name="connsiteY0" fmla="*/ 120662 h 1206622"/>
              <a:gd name="connsiteX1" fmla="*/ 120662 w 1206622"/>
              <a:gd name="connsiteY1" fmla="*/ 0 h 1206622"/>
              <a:gd name="connsiteX2" fmla="*/ 1085960 w 1206622"/>
              <a:gd name="connsiteY2" fmla="*/ 0 h 1206622"/>
              <a:gd name="connsiteX3" fmla="*/ 1206622 w 1206622"/>
              <a:gd name="connsiteY3" fmla="*/ 120662 h 1206622"/>
              <a:gd name="connsiteX4" fmla="*/ 1206622 w 1206622"/>
              <a:gd name="connsiteY4" fmla="*/ 1085960 h 1206622"/>
              <a:gd name="connsiteX5" fmla="*/ 1085960 w 1206622"/>
              <a:gd name="connsiteY5" fmla="*/ 1206622 h 1206622"/>
              <a:gd name="connsiteX6" fmla="*/ 120662 w 1206622"/>
              <a:gd name="connsiteY6" fmla="*/ 1206622 h 1206622"/>
              <a:gd name="connsiteX7" fmla="*/ 0 w 1206622"/>
              <a:gd name="connsiteY7" fmla="*/ 1085960 h 1206622"/>
              <a:gd name="connsiteX8" fmla="*/ 0 w 1206622"/>
              <a:gd name="connsiteY8" fmla="*/ 120662 h 12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22" h="1206622">
                <a:moveTo>
                  <a:pt x="0" y="120662"/>
                </a:moveTo>
                <a:cubicBezTo>
                  <a:pt x="0" y="54022"/>
                  <a:pt x="54022" y="0"/>
                  <a:pt x="120662" y="0"/>
                </a:cubicBezTo>
                <a:lnTo>
                  <a:pt x="1085960" y="0"/>
                </a:lnTo>
                <a:cubicBezTo>
                  <a:pt x="1152600" y="0"/>
                  <a:pt x="1206622" y="54022"/>
                  <a:pt x="1206622" y="120662"/>
                </a:cubicBezTo>
                <a:lnTo>
                  <a:pt x="1206622" y="1085960"/>
                </a:lnTo>
                <a:cubicBezTo>
                  <a:pt x="1206622" y="1152600"/>
                  <a:pt x="1152600" y="1206622"/>
                  <a:pt x="1085960" y="1206622"/>
                </a:cubicBezTo>
                <a:lnTo>
                  <a:pt x="120662" y="1206622"/>
                </a:lnTo>
                <a:cubicBezTo>
                  <a:pt x="54022" y="1206622"/>
                  <a:pt x="0" y="1152600"/>
                  <a:pt x="0" y="1085960"/>
                </a:cubicBezTo>
                <a:lnTo>
                  <a:pt x="0" y="12066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7251" tIns="77251" rIns="77251" bIns="77251" numCol="1" spcCol="1270" anchor="t" anchorCtr="0">
            <a:noAutofit/>
          </a:bodyPr>
          <a:lstStyle/>
          <a:p>
            <a:pPr lvl="0" algn="l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kern="1200" dirty="0" smtClean="0"/>
              <a:t/>
            </a:r>
            <a:br>
              <a:rPr lang="en-US" sz="1050" kern="1200" dirty="0" smtClean="0"/>
            </a:br>
            <a:r>
              <a:rPr lang="en-US" sz="1050" kern="1200" dirty="0" smtClean="0"/>
              <a:t>Operation </a:t>
            </a:r>
            <a:endParaRPr lang="en-US" sz="1050" kern="1200" dirty="0"/>
          </a:p>
        </p:txBody>
      </p:sp>
      <p:sp>
        <p:nvSpPr>
          <p:cNvPr id="43" name="Freeform 42"/>
          <p:cNvSpPr/>
          <p:nvPr/>
        </p:nvSpPr>
        <p:spPr>
          <a:xfrm>
            <a:off x="7124222" y="4450707"/>
            <a:ext cx="232422" cy="289934"/>
          </a:xfrm>
          <a:custGeom>
            <a:avLst/>
            <a:gdLst>
              <a:gd name="connsiteX0" fmla="*/ 0 w 232422"/>
              <a:gd name="connsiteY0" fmla="*/ 57987 h 289934"/>
              <a:gd name="connsiteX1" fmla="*/ 116211 w 232422"/>
              <a:gd name="connsiteY1" fmla="*/ 57987 h 289934"/>
              <a:gd name="connsiteX2" fmla="*/ 116211 w 232422"/>
              <a:gd name="connsiteY2" fmla="*/ 0 h 289934"/>
              <a:gd name="connsiteX3" fmla="*/ 232422 w 232422"/>
              <a:gd name="connsiteY3" fmla="*/ 144967 h 289934"/>
              <a:gd name="connsiteX4" fmla="*/ 116211 w 232422"/>
              <a:gd name="connsiteY4" fmla="*/ 289934 h 289934"/>
              <a:gd name="connsiteX5" fmla="*/ 116211 w 232422"/>
              <a:gd name="connsiteY5" fmla="*/ 231947 h 289934"/>
              <a:gd name="connsiteX6" fmla="*/ 0 w 232422"/>
              <a:gd name="connsiteY6" fmla="*/ 231947 h 289934"/>
              <a:gd name="connsiteX7" fmla="*/ 0 w 232422"/>
              <a:gd name="connsiteY7" fmla="*/ 57987 h 28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422" h="289934">
                <a:moveTo>
                  <a:pt x="0" y="57987"/>
                </a:moveTo>
                <a:lnTo>
                  <a:pt x="116211" y="57987"/>
                </a:lnTo>
                <a:lnTo>
                  <a:pt x="116211" y="0"/>
                </a:lnTo>
                <a:lnTo>
                  <a:pt x="232422" y="144967"/>
                </a:lnTo>
                <a:lnTo>
                  <a:pt x="116211" y="289934"/>
                </a:lnTo>
                <a:lnTo>
                  <a:pt x="116211" y="231947"/>
                </a:lnTo>
                <a:lnTo>
                  <a:pt x="0" y="231947"/>
                </a:lnTo>
                <a:lnTo>
                  <a:pt x="0" y="57987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987" rIns="69727" bIns="57987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kern="1200"/>
          </a:p>
        </p:txBody>
      </p:sp>
      <p:sp>
        <p:nvSpPr>
          <p:cNvPr id="44" name="TextBox 43"/>
          <p:cNvSpPr txBox="1"/>
          <p:nvPr/>
        </p:nvSpPr>
        <p:spPr>
          <a:xfrm>
            <a:off x="483131" y="1844521"/>
            <a:ext cx="8521985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Timeline still to be finalized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Same sequence for the IT-String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Some documentation (test procedures, manuals) not yet standardized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601" y="1246147"/>
            <a:ext cx="3139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75000"/>
                  </a:schemeClr>
                </a:solidFill>
              </a:rPr>
              <a:t>Managed by sub-system owners</a:t>
            </a: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44012" y="3758480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75000"/>
                  </a:schemeClr>
                </a:solidFill>
              </a:rPr>
              <a:t>Managed by HC/MP3</a:t>
            </a: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9959" y="5376343"/>
            <a:ext cx="871607" cy="3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3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Protection R&amp;D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632408" cy="4906963"/>
          </a:xfrm>
        </p:spPr>
        <p:txBody>
          <a:bodyPr/>
          <a:lstStyle/>
          <a:p>
            <a:r>
              <a:rPr lang="en-GB" sz="2400" dirty="0" smtClean="0"/>
              <a:t>New document type proposed and elaborated by Bernhard Auchmann</a:t>
            </a:r>
          </a:p>
          <a:p>
            <a:r>
              <a:rPr lang="en-GB" sz="2400" dirty="0" smtClean="0"/>
              <a:t>Essential for understanding the choice of solution selection of components etc.</a:t>
            </a:r>
          </a:p>
          <a:p>
            <a:pPr lvl="1"/>
            <a:r>
              <a:rPr lang="en-GB" sz="2000" dirty="0" smtClean="0"/>
              <a:t>Will ease further upgrades and trouble shooting</a:t>
            </a:r>
          </a:p>
          <a:p>
            <a:pPr lvl="1"/>
            <a:r>
              <a:rPr lang="en-GB" sz="2000" dirty="0" smtClean="0"/>
              <a:t>To be maintained throughout the LHC lifetime</a:t>
            </a:r>
          </a:p>
          <a:p>
            <a:pPr lvl="1"/>
            <a:r>
              <a:rPr lang="en-GB" sz="2000" dirty="0" smtClean="0"/>
              <a:t>Helps to ensure traceability of design project knowledge  </a:t>
            </a:r>
          </a:p>
          <a:p>
            <a:r>
              <a:rPr lang="en-GB" dirty="0" smtClean="0"/>
              <a:t> </a:t>
            </a:r>
            <a:r>
              <a:rPr lang="en-GB" sz="2400" dirty="0" smtClean="0"/>
              <a:t>Not really existing for LHC</a:t>
            </a:r>
          </a:p>
          <a:p>
            <a:pPr lvl="1"/>
            <a:r>
              <a:rPr lang="en-GB" sz="2000" dirty="0" smtClean="0"/>
              <a:t>Private communication, hard-disks etc., folders ...</a:t>
            </a:r>
          </a:p>
          <a:p>
            <a:pPr lvl="1"/>
            <a:r>
              <a:rPr lang="en-GB" sz="2000" dirty="0" smtClean="0"/>
              <a:t>The  partially lost minutes of the former EEWG is a “famous” example 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Protection R&amp;D Documentation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59" y="764704"/>
            <a:ext cx="3978083" cy="54006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9"/>
          <a:stretch/>
        </p:blipFill>
        <p:spPr>
          <a:xfrm>
            <a:off x="4788024" y="1052736"/>
            <a:ext cx="4418472" cy="17281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2810" y="2857800"/>
            <a:ext cx="770919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The </a:t>
            </a:r>
            <a:r>
              <a:rPr lang="en-GB" sz="2000" dirty="0">
                <a:solidFill>
                  <a:schemeClr val="tx2"/>
                </a:solidFill>
              </a:rPr>
              <a:t>document is to be versioned on EDMS and supplemented by numerical data from measurements and simulations for long-term reference and comparison</a:t>
            </a:r>
            <a:r>
              <a:rPr lang="en-GB" sz="2000" dirty="0" smtClean="0">
                <a:solidFill>
                  <a:schemeClr val="tx2"/>
                </a:solidFill>
              </a:rPr>
              <a:t>.</a:t>
            </a: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15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sz="2400" dirty="0" smtClean="0"/>
              <a:t>Current review expected to validate baseline choices</a:t>
            </a:r>
          </a:p>
          <a:p>
            <a:r>
              <a:rPr lang="en-GB" sz="2400" dirty="0" smtClean="0"/>
              <a:t>Many R&amp;D milestones have been already achieved and a large amount of work has been done.</a:t>
            </a:r>
          </a:p>
          <a:p>
            <a:pPr lvl="1"/>
            <a:r>
              <a:rPr lang="en-GB" dirty="0" smtClean="0"/>
              <a:t>All relevant information needs to be harvested and compiled </a:t>
            </a:r>
            <a:r>
              <a:rPr lang="en-GB" dirty="0"/>
              <a:t>into the </a:t>
            </a:r>
            <a:r>
              <a:rPr lang="en-GB" dirty="0" smtClean="0"/>
              <a:t>“Protection </a:t>
            </a:r>
            <a:r>
              <a:rPr lang="en-GB" dirty="0"/>
              <a:t>R&amp;D </a:t>
            </a:r>
            <a:r>
              <a:rPr lang="en-GB" dirty="0" smtClean="0"/>
              <a:t>Documentation”</a:t>
            </a:r>
          </a:p>
          <a:p>
            <a:pPr lvl="1"/>
            <a:r>
              <a:rPr lang="en-GB" dirty="0" smtClean="0"/>
              <a:t>Developers, test engineers etc. to be contacted soon</a:t>
            </a:r>
          </a:p>
          <a:p>
            <a:pPr lvl="1"/>
            <a:r>
              <a:rPr lang="en-GB" dirty="0" smtClean="0"/>
              <a:t>Documents supposed to be completed by the end of the year</a:t>
            </a:r>
          </a:p>
          <a:p>
            <a:r>
              <a:rPr lang="en-GB" sz="2400" dirty="0" smtClean="0"/>
              <a:t>Preparation of functional specifications  </a:t>
            </a:r>
          </a:p>
          <a:p>
            <a:pPr lvl="1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5F1974-8BF4-40F8-A094-6D0042E24DA8}">
  <ds:schemaRefs>
    <ds:schemaRef ds:uri="8946e33d-fd2f-4ae4-8ee9-d90c129cdf9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10973</TotalTime>
  <Words>559</Words>
  <Application>Microsoft Office PowerPoint</Application>
  <PresentationFormat>On-screen Show (4:3)</PresentationFormat>
  <Paragraphs>117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Document Plan &amp; Milestones WP7</vt:lpstr>
      <vt:lpstr>Introduction</vt:lpstr>
      <vt:lpstr>HiLumi Circuit Protection</vt:lpstr>
      <vt:lpstr>Deliverables &amp; Actors</vt:lpstr>
      <vt:lpstr>Milestone / Document Plan Overview Part I: from R&amp;D to Production</vt:lpstr>
      <vt:lpstr>Milestone / Document Plan Overview Part II: from Production to Operation</vt:lpstr>
      <vt:lpstr>Protection R&amp;D Documentation</vt:lpstr>
      <vt:lpstr>Protection R&amp;D Documentation</vt:lpstr>
      <vt:lpstr>Status and Next Steps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Reiner Denz</cp:lastModifiedBy>
  <cp:revision>99</cp:revision>
  <cp:lastPrinted>2016-03-17T13:50:49Z</cp:lastPrinted>
  <dcterms:created xsi:type="dcterms:W3CDTF">2016-02-12T10:02:27Z</dcterms:created>
  <dcterms:modified xsi:type="dcterms:W3CDTF">2016-03-21T17:15:28Z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