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0"/>
  </p:notesMasterIdLst>
  <p:handoutMasterIdLst>
    <p:handoutMasterId r:id="rId31"/>
  </p:handoutMasterIdLst>
  <p:sldIdLst>
    <p:sldId id="263" r:id="rId2"/>
    <p:sldId id="335" r:id="rId3"/>
    <p:sldId id="401" r:id="rId4"/>
    <p:sldId id="402" r:id="rId5"/>
    <p:sldId id="403" r:id="rId6"/>
    <p:sldId id="404" r:id="rId7"/>
    <p:sldId id="395" r:id="rId8"/>
    <p:sldId id="400" r:id="rId9"/>
    <p:sldId id="415" r:id="rId10"/>
    <p:sldId id="416" r:id="rId11"/>
    <p:sldId id="405" r:id="rId12"/>
    <p:sldId id="410" r:id="rId13"/>
    <p:sldId id="411" r:id="rId14"/>
    <p:sldId id="413" r:id="rId15"/>
    <p:sldId id="414" r:id="rId16"/>
    <p:sldId id="412" r:id="rId17"/>
    <p:sldId id="407" r:id="rId18"/>
    <p:sldId id="417" r:id="rId19"/>
    <p:sldId id="421" r:id="rId20"/>
    <p:sldId id="419" r:id="rId21"/>
    <p:sldId id="418" r:id="rId22"/>
    <p:sldId id="420" r:id="rId23"/>
    <p:sldId id="425" r:id="rId24"/>
    <p:sldId id="422" r:id="rId25"/>
    <p:sldId id="409" r:id="rId26"/>
    <p:sldId id="426" r:id="rId27"/>
    <p:sldId id="424" r:id="rId28"/>
    <p:sldId id="427" r:id="rId2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9DE1"/>
    <a:srgbClr val="3099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8796" autoAdjust="0"/>
    <p:restoredTop sz="91216" autoAdjust="0"/>
  </p:normalViewPr>
  <p:slideViewPr>
    <p:cSldViewPr snapToObjects="1" showGuides="1">
      <p:cViewPr varScale="1">
        <p:scale>
          <a:sx n="102" d="100"/>
          <a:sy n="102" d="100"/>
        </p:scale>
        <p:origin x="-1432" y="-112"/>
      </p:cViewPr>
      <p:guideLst>
        <p:guide orient="horz" pos="2160"/>
        <p:guide pos="2880"/>
      </p:guideLst>
    </p:cSldViewPr>
  </p:slideViewPr>
  <p:notesTextViewPr>
    <p:cViewPr>
      <p:scale>
        <a:sx n="100" d="100"/>
        <a:sy n="100" d="100"/>
      </p:scale>
      <p:origin x="0" y="0"/>
    </p:cViewPr>
  </p:notesTextViewPr>
  <p:sorterViewPr>
    <p:cViewPr>
      <p:scale>
        <a:sx n="119" d="100"/>
        <a:sy n="119"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22/03/16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039607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22/03/16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104234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21</a:t>
            </a:fld>
            <a:endParaRPr lang="en-GB"/>
          </a:p>
        </p:txBody>
      </p:sp>
    </p:spTree>
    <p:extLst>
      <p:ext uri="{BB962C8B-B14F-4D97-AF65-F5344CB8AC3E}">
        <p14:creationId xmlns:p14="http://schemas.microsoft.com/office/powerpoint/2010/main" val="3617538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smtClean="0">
                <a:solidFill>
                  <a:srgbClr val="64BCD9"/>
                </a:solidFill>
                <a:latin typeface="Arial"/>
              </a:rPr>
              <a:t>Daniel Wollmann</a:t>
            </a:r>
            <a:endParaRPr lang="en-GB">
              <a:solidFill>
                <a:srgbClr val="64BCD9"/>
              </a:solidFill>
              <a:latin typeface="Aria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28650" y="6356352"/>
            <a:ext cx="2057400" cy="365125"/>
          </a:xfrm>
          <a:prstGeom prst="rect">
            <a:avLst/>
          </a:prstGeom>
        </p:spPr>
        <p:txBody>
          <a:bodyPr/>
          <a:lstStyle/>
          <a:p>
            <a:fld id="{9CC6111C-0B97-4220-9A01-CA9B6BFE9FD2}" type="datetimeFigureOut">
              <a:rPr lang="fr-CH" smtClean="0"/>
              <a:t>22/03/16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FD4BE988-810C-4FA2-8509-474820A6CC77}" type="slidenum">
              <a:rPr lang="fr-CH" smtClean="0"/>
              <a:t>‹#›</a:t>
            </a:fld>
            <a:endParaRPr lang="fr-CH"/>
          </a:p>
        </p:txBody>
      </p:sp>
    </p:spTree>
    <p:extLst>
      <p:ext uri="{BB962C8B-B14F-4D97-AF65-F5344CB8AC3E}">
        <p14:creationId xmlns:p14="http://schemas.microsoft.com/office/powerpoint/2010/main" val="3786758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dirty="0" smtClean="0"/>
              <a:t>Felix Rodriguez Mateos</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dirty="0" smtClean="0"/>
              <a:t>Felix Rodriguez Mateos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dirty="0" smtClean="0"/>
              <a:t>Felix Rodriguez Mateos</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dirty="0" smtClean="0"/>
              <a:t>Felix Rodriguez Mateos</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fr-FR" noProof="0" dirty="0" smtClean="0"/>
              <a:t>Felix Rodriguez Mateos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76" r:id="rId8"/>
    <p:sldLayoutId id="2147483678" r:id="rId9"/>
    <p:sldLayoutId id="2147483693" r:id="rId10"/>
    <p:sldLayoutId id="2147483694" r:id="rId11"/>
  </p:sldLayoutIdLst>
  <p:hf hdr="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 Id="rId3" Type="http://schemas.openxmlformats.org/officeDocument/2006/relationships/image" Target="../media/image7.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19876" y="2848496"/>
            <a:ext cx="7200000" cy="1224136"/>
          </a:xfrm>
        </p:spPr>
        <p:txBody>
          <a:bodyPr/>
          <a:lstStyle/>
          <a:p>
            <a:pPr algn="ctr"/>
            <a:r>
              <a:rPr lang="en-US" sz="3600" dirty="0" smtClean="0"/>
              <a:t>Inner Triplet String</a:t>
            </a:r>
            <a:endParaRPr lang="en-GB" sz="2400" b="0" dirty="0"/>
          </a:p>
        </p:txBody>
      </p:sp>
      <p:sp>
        <p:nvSpPr>
          <p:cNvPr id="7" name="Subtitle 3"/>
          <p:cNvSpPr>
            <a:spLocks noGrp="1"/>
          </p:cNvSpPr>
          <p:nvPr>
            <p:ph type="subTitle" idx="1"/>
          </p:nvPr>
        </p:nvSpPr>
        <p:spPr>
          <a:xfrm>
            <a:off x="179512" y="4869160"/>
            <a:ext cx="7848872" cy="1152128"/>
          </a:xfrm>
        </p:spPr>
        <p:txBody>
          <a:bodyPr>
            <a:normAutofit/>
          </a:bodyPr>
          <a:lstStyle/>
          <a:p>
            <a:pPr algn="ctr"/>
            <a:r>
              <a:rPr lang="en-US" b="1" dirty="0" smtClean="0"/>
              <a:t>Presented by L. Bottura</a:t>
            </a:r>
            <a:endParaRPr lang="en-US" b="1" dirty="0"/>
          </a:p>
          <a:p>
            <a:pPr algn="ctr"/>
            <a:r>
              <a:rPr lang="en-US" sz="2000" dirty="0" smtClean="0"/>
              <a:t>In lieu of </a:t>
            </a:r>
            <a:r>
              <a:rPr lang="en-US" b="1" dirty="0" smtClean="0"/>
              <a:t>M. </a:t>
            </a:r>
            <a:r>
              <a:rPr lang="en-US" b="1" dirty="0" err="1" smtClean="0"/>
              <a:t>Bajko</a:t>
            </a:r>
            <a:endParaRPr lang="en-US" sz="2000"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 configuration – comments</a:t>
            </a:r>
          </a:p>
        </p:txBody>
      </p:sp>
      <p:sp>
        <p:nvSpPr>
          <p:cNvPr id="3" name="Content Placeholder 2"/>
          <p:cNvSpPr>
            <a:spLocks noGrp="1"/>
          </p:cNvSpPr>
          <p:nvPr>
            <p:ph idx="1"/>
          </p:nvPr>
        </p:nvSpPr>
        <p:spPr/>
        <p:txBody>
          <a:bodyPr>
            <a:normAutofit lnSpcReduction="10000"/>
          </a:bodyPr>
          <a:lstStyle/>
          <a:p>
            <a:r>
              <a:rPr lang="en-US" dirty="0" smtClean="0"/>
              <a:t>The present configuration includes the IT magnets (Q1, Q2a/Q2b, Q3, CP, D1) the cold connection box (DFX) the SC link (DSH) and the warm-end connection box (DFH)</a:t>
            </a:r>
          </a:p>
          <a:p>
            <a:r>
              <a:rPr lang="en-US" dirty="0" smtClean="0"/>
              <a:t>It reproduces </a:t>
            </a:r>
            <a:r>
              <a:rPr lang="en-US" u="sng" dirty="0" smtClean="0"/>
              <a:t>exactly</a:t>
            </a:r>
            <a:r>
              <a:rPr lang="en-US" dirty="0" smtClean="0"/>
              <a:t> the configuration of the LHC tunnel</a:t>
            </a:r>
          </a:p>
          <a:p>
            <a:pPr lvl="1"/>
            <a:r>
              <a:rPr lang="en-US" dirty="0" smtClean="0"/>
              <a:t>Mechanically: supports and interfaces</a:t>
            </a:r>
          </a:p>
          <a:p>
            <a:pPr lvl="1"/>
            <a:r>
              <a:rPr lang="en-US" dirty="0" smtClean="0"/>
              <a:t>Electrically: circuit number, topology, powering and protection (apart for the power converters, if different equipment is used because of schedule reasons)</a:t>
            </a:r>
          </a:p>
          <a:p>
            <a:pPr lvl="1"/>
            <a:r>
              <a:rPr lang="en-US" dirty="0" smtClean="0"/>
              <a:t>Cryogenically: cooling and recovery, operating conditions (but for the valve-box)</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267156490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Integration in SM-18</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descr="Screen Shot 2016-03-20 at 19.00.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2410" y="44624"/>
            <a:ext cx="1462738" cy="1251811"/>
          </a:xfrm>
          <a:prstGeom prst="rect">
            <a:avLst/>
          </a:prstGeom>
        </p:spPr>
      </p:pic>
      <p:sp>
        <p:nvSpPr>
          <p:cNvPr id="7" name="TextBox 6"/>
          <p:cNvSpPr txBox="1"/>
          <p:nvPr/>
        </p:nvSpPr>
        <p:spPr>
          <a:xfrm>
            <a:off x="5139197" y="927103"/>
            <a:ext cx="2481381" cy="369332"/>
          </a:xfrm>
          <a:prstGeom prst="rect">
            <a:avLst/>
          </a:prstGeom>
          <a:noFill/>
        </p:spPr>
        <p:txBody>
          <a:bodyPr wrap="none" rtlCol="0">
            <a:spAutoFit/>
          </a:bodyPr>
          <a:lstStyle/>
          <a:p>
            <a:r>
              <a:rPr lang="en-US" dirty="0" smtClean="0"/>
              <a:t>Building 2173 (SM-18)</a:t>
            </a:r>
            <a:endParaRPr lang="en-US" dirty="0"/>
          </a:p>
        </p:txBody>
      </p:sp>
      <p:pic>
        <p:nvPicPr>
          <p:cNvPr id="8" name="Picture 7"/>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672" r="3572" b="10296"/>
          <a:stretch/>
        </p:blipFill>
        <p:spPr>
          <a:xfrm>
            <a:off x="179512" y="1409155"/>
            <a:ext cx="8856984" cy="4828157"/>
          </a:xfrm>
          <a:prstGeom prst="rect">
            <a:avLst/>
          </a:prstGeom>
        </p:spPr>
      </p:pic>
      <p:grpSp>
        <p:nvGrpSpPr>
          <p:cNvPr id="20" name="Group 19"/>
          <p:cNvGrpSpPr/>
          <p:nvPr/>
        </p:nvGrpSpPr>
        <p:grpSpPr>
          <a:xfrm>
            <a:off x="964776" y="2689431"/>
            <a:ext cx="6461829" cy="1528036"/>
            <a:chOff x="964776" y="2621044"/>
            <a:chExt cx="6461829" cy="1528036"/>
          </a:xfrm>
        </p:grpSpPr>
        <p:sp>
          <p:nvSpPr>
            <p:cNvPr id="17" name="Freeform 16"/>
            <p:cNvSpPr/>
            <p:nvPr/>
          </p:nvSpPr>
          <p:spPr>
            <a:xfrm>
              <a:off x="964776" y="2621044"/>
              <a:ext cx="6461829" cy="1528036"/>
            </a:xfrm>
            <a:custGeom>
              <a:avLst/>
              <a:gdLst>
                <a:gd name="connsiteX0" fmla="*/ 0 w 6460335"/>
                <a:gd name="connsiteY0" fmla="*/ 12211 h 1624062"/>
                <a:gd name="connsiteX1" fmla="*/ 6435910 w 6460335"/>
                <a:gd name="connsiteY1" fmla="*/ 0 h 1624062"/>
                <a:gd name="connsiteX2" fmla="*/ 6460335 w 6460335"/>
                <a:gd name="connsiteY2" fmla="*/ 964668 h 1624062"/>
                <a:gd name="connsiteX3" fmla="*/ 2955390 w 6460335"/>
                <a:gd name="connsiteY3" fmla="*/ 976879 h 1624062"/>
                <a:gd name="connsiteX4" fmla="*/ 2955390 w 6460335"/>
                <a:gd name="connsiteY4" fmla="*/ 1587429 h 1624062"/>
                <a:gd name="connsiteX5" fmla="*/ 0 w 6460335"/>
                <a:gd name="connsiteY5" fmla="*/ 1624062 h 1624062"/>
                <a:gd name="connsiteX0" fmla="*/ 0 w 6461829"/>
                <a:gd name="connsiteY0" fmla="*/ 16531 h 1628382"/>
                <a:gd name="connsiteX1" fmla="*/ 6461829 w 6461829"/>
                <a:gd name="connsiteY1" fmla="*/ 0 h 1628382"/>
                <a:gd name="connsiteX2" fmla="*/ 6460335 w 6461829"/>
                <a:gd name="connsiteY2" fmla="*/ 968988 h 1628382"/>
                <a:gd name="connsiteX3" fmla="*/ 2955390 w 6461829"/>
                <a:gd name="connsiteY3" fmla="*/ 981199 h 1628382"/>
                <a:gd name="connsiteX4" fmla="*/ 2955390 w 6461829"/>
                <a:gd name="connsiteY4" fmla="*/ 1591749 h 1628382"/>
                <a:gd name="connsiteX5" fmla="*/ 0 w 6461829"/>
                <a:gd name="connsiteY5" fmla="*/ 1628382 h 1628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1829" h="1628382">
                  <a:moveTo>
                    <a:pt x="0" y="16531"/>
                  </a:moveTo>
                  <a:lnTo>
                    <a:pt x="6461829" y="0"/>
                  </a:lnTo>
                  <a:lnTo>
                    <a:pt x="6460335" y="968988"/>
                  </a:lnTo>
                  <a:lnTo>
                    <a:pt x="2955390" y="981199"/>
                  </a:lnTo>
                  <a:lnTo>
                    <a:pt x="2955390" y="1591749"/>
                  </a:lnTo>
                  <a:lnTo>
                    <a:pt x="0" y="1628382"/>
                  </a:lnTo>
                </a:path>
              </a:pathLst>
            </a:custGeom>
            <a:solidFill>
              <a:srgbClr val="660066">
                <a:alpha val="20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 name="TextBox 3"/>
            <p:cNvSpPr txBox="1"/>
            <p:nvPr/>
          </p:nvSpPr>
          <p:spPr>
            <a:xfrm>
              <a:off x="1331640" y="2924944"/>
              <a:ext cx="2596910" cy="369332"/>
            </a:xfrm>
            <a:prstGeom prst="rect">
              <a:avLst/>
            </a:prstGeom>
            <a:noFill/>
          </p:spPr>
          <p:txBody>
            <a:bodyPr wrap="none" rtlCol="0">
              <a:spAutoFit/>
            </a:bodyPr>
            <a:lstStyle/>
            <a:p>
              <a:r>
                <a:rPr lang="en-US" dirty="0" smtClean="0">
                  <a:solidFill>
                    <a:srgbClr val="FFFF00"/>
                  </a:solidFill>
                </a:rPr>
                <a:t>Horizontal test benches</a:t>
              </a:r>
              <a:endParaRPr lang="en-US" dirty="0">
                <a:solidFill>
                  <a:srgbClr val="FFFF00"/>
                </a:solidFill>
              </a:endParaRPr>
            </a:p>
          </p:txBody>
        </p:sp>
      </p:grpSp>
      <p:grpSp>
        <p:nvGrpSpPr>
          <p:cNvPr id="22" name="Group 21"/>
          <p:cNvGrpSpPr/>
          <p:nvPr/>
        </p:nvGrpSpPr>
        <p:grpSpPr>
          <a:xfrm flipH="1">
            <a:off x="3949322" y="3717648"/>
            <a:ext cx="4963918" cy="931867"/>
            <a:chOff x="937748" y="2517691"/>
            <a:chExt cx="6461829" cy="1607519"/>
          </a:xfrm>
        </p:grpSpPr>
        <p:sp>
          <p:nvSpPr>
            <p:cNvPr id="23" name="Freeform 22"/>
            <p:cNvSpPr/>
            <p:nvPr/>
          </p:nvSpPr>
          <p:spPr>
            <a:xfrm>
              <a:off x="937748" y="2517691"/>
              <a:ext cx="6461829" cy="1607519"/>
            </a:xfrm>
            <a:custGeom>
              <a:avLst/>
              <a:gdLst>
                <a:gd name="connsiteX0" fmla="*/ 0 w 6460335"/>
                <a:gd name="connsiteY0" fmla="*/ 12211 h 1624062"/>
                <a:gd name="connsiteX1" fmla="*/ 6435910 w 6460335"/>
                <a:gd name="connsiteY1" fmla="*/ 0 h 1624062"/>
                <a:gd name="connsiteX2" fmla="*/ 6460335 w 6460335"/>
                <a:gd name="connsiteY2" fmla="*/ 964668 h 1624062"/>
                <a:gd name="connsiteX3" fmla="*/ 2955390 w 6460335"/>
                <a:gd name="connsiteY3" fmla="*/ 976879 h 1624062"/>
                <a:gd name="connsiteX4" fmla="*/ 2955390 w 6460335"/>
                <a:gd name="connsiteY4" fmla="*/ 1587429 h 1624062"/>
                <a:gd name="connsiteX5" fmla="*/ 0 w 6460335"/>
                <a:gd name="connsiteY5" fmla="*/ 1624062 h 1624062"/>
                <a:gd name="connsiteX0" fmla="*/ 0 w 6461829"/>
                <a:gd name="connsiteY0" fmla="*/ 16531 h 1628382"/>
                <a:gd name="connsiteX1" fmla="*/ 6461829 w 6461829"/>
                <a:gd name="connsiteY1" fmla="*/ 0 h 1628382"/>
                <a:gd name="connsiteX2" fmla="*/ 6460335 w 6461829"/>
                <a:gd name="connsiteY2" fmla="*/ 968988 h 1628382"/>
                <a:gd name="connsiteX3" fmla="*/ 2955390 w 6461829"/>
                <a:gd name="connsiteY3" fmla="*/ 981199 h 1628382"/>
                <a:gd name="connsiteX4" fmla="*/ 2955390 w 6461829"/>
                <a:gd name="connsiteY4" fmla="*/ 1591749 h 1628382"/>
                <a:gd name="connsiteX5" fmla="*/ 0 w 6461829"/>
                <a:gd name="connsiteY5" fmla="*/ 1628382 h 1628382"/>
                <a:gd name="connsiteX0" fmla="*/ 0 w 6461829"/>
                <a:gd name="connsiteY0" fmla="*/ 16531 h 1628382"/>
                <a:gd name="connsiteX1" fmla="*/ 6461829 w 6461829"/>
                <a:gd name="connsiteY1" fmla="*/ 0 h 1628382"/>
                <a:gd name="connsiteX2" fmla="*/ 6460335 w 6461829"/>
                <a:gd name="connsiteY2" fmla="*/ 968988 h 1628382"/>
                <a:gd name="connsiteX3" fmla="*/ 2955390 w 6461829"/>
                <a:gd name="connsiteY3" fmla="*/ 981199 h 1628382"/>
                <a:gd name="connsiteX4" fmla="*/ 2955390 w 6461829"/>
                <a:gd name="connsiteY4" fmla="*/ 1452998 h 1628382"/>
                <a:gd name="connsiteX5" fmla="*/ 0 w 6461829"/>
                <a:gd name="connsiteY5" fmla="*/ 1628382 h 1628382"/>
                <a:gd name="connsiteX0" fmla="*/ 0 w 6461829"/>
                <a:gd name="connsiteY0" fmla="*/ 16531 h 1628382"/>
                <a:gd name="connsiteX1" fmla="*/ 6461829 w 6461829"/>
                <a:gd name="connsiteY1" fmla="*/ 0 h 1628382"/>
                <a:gd name="connsiteX2" fmla="*/ 6460335 w 6461829"/>
                <a:gd name="connsiteY2" fmla="*/ 968988 h 1628382"/>
                <a:gd name="connsiteX3" fmla="*/ 2955390 w 6461829"/>
                <a:gd name="connsiteY3" fmla="*/ 981199 h 1628382"/>
                <a:gd name="connsiteX4" fmla="*/ 2955390 w 6461829"/>
                <a:gd name="connsiteY4" fmla="*/ 1452998 h 1628382"/>
                <a:gd name="connsiteX5" fmla="*/ 1633908 w 6461829"/>
                <a:gd name="connsiteY5" fmla="*/ 1474935 h 1628382"/>
                <a:gd name="connsiteX6" fmla="*/ 0 w 6461829"/>
                <a:gd name="connsiteY6" fmla="*/ 1628382 h 1628382"/>
                <a:gd name="connsiteX0" fmla="*/ 0 w 6461829"/>
                <a:gd name="connsiteY0" fmla="*/ 16531 h 1679412"/>
                <a:gd name="connsiteX1" fmla="*/ 6461829 w 6461829"/>
                <a:gd name="connsiteY1" fmla="*/ 0 h 1679412"/>
                <a:gd name="connsiteX2" fmla="*/ 6460335 w 6461829"/>
                <a:gd name="connsiteY2" fmla="*/ 968988 h 1679412"/>
                <a:gd name="connsiteX3" fmla="*/ 2955390 w 6461829"/>
                <a:gd name="connsiteY3" fmla="*/ 981199 h 1679412"/>
                <a:gd name="connsiteX4" fmla="*/ 2955390 w 6461829"/>
                <a:gd name="connsiteY4" fmla="*/ 1452998 h 1679412"/>
                <a:gd name="connsiteX5" fmla="*/ 1633908 w 6461829"/>
                <a:gd name="connsiteY5" fmla="*/ 1474935 h 1679412"/>
                <a:gd name="connsiteX6" fmla="*/ 1501650 w 6461829"/>
                <a:gd name="connsiteY6" fmla="*/ 1679412 h 1679412"/>
                <a:gd name="connsiteX7" fmla="*/ 0 w 6461829"/>
                <a:gd name="connsiteY7" fmla="*/ 1628382 h 1679412"/>
                <a:gd name="connsiteX0" fmla="*/ 0 w 6461829"/>
                <a:gd name="connsiteY0" fmla="*/ 16531 h 1679412"/>
                <a:gd name="connsiteX1" fmla="*/ 6461829 w 6461829"/>
                <a:gd name="connsiteY1" fmla="*/ 0 h 1679412"/>
                <a:gd name="connsiteX2" fmla="*/ 6460335 w 6461829"/>
                <a:gd name="connsiteY2" fmla="*/ 968988 h 1679412"/>
                <a:gd name="connsiteX3" fmla="*/ 2955390 w 6461829"/>
                <a:gd name="connsiteY3" fmla="*/ 981199 h 1679412"/>
                <a:gd name="connsiteX4" fmla="*/ 2955390 w 6461829"/>
                <a:gd name="connsiteY4" fmla="*/ 1452998 h 1679412"/>
                <a:gd name="connsiteX5" fmla="*/ 1628397 w 6461829"/>
                <a:gd name="connsiteY5" fmla="*/ 1423816 h 1679412"/>
                <a:gd name="connsiteX6" fmla="*/ 1501650 w 6461829"/>
                <a:gd name="connsiteY6" fmla="*/ 1679412 h 1679412"/>
                <a:gd name="connsiteX7" fmla="*/ 0 w 6461829"/>
                <a:gd name="connsiteY7" fmla="*/ 1628382 h 1679412"/>
                <a:gd name="connsiteX0" fmla="*/ 0 w 6461829"/>
                <a:gd name="connsiteY0" fmla="*/ 16531 h 1679412"/>
                <a:gd name="connsiteX1" fmla="*/ 6461829 w 6461829"/>
                <a:gd name="connsiteY1" fmla="*/ 0 h 1679412"/>
                <a:gd name="connsiteX2" fmla="*/ 6460335 w 6461829"/>
                <a:gd name="connsiteY2" fmla="*/ 968988 h 1679412"/>
                <a:gd name="connsiteX3" fmla="*/ 2955390 w 6461829"/>
                <a:gd name="connsiteY3" fmla="*/ 981199 h 1679412"/>
                <a:gd name="connsiteX4" fmla="*/ 2955390 w 6461829"/>
                <a:gd name="connsiteY4" fmla="*/ 1452998 h 1679412"/>
                <a:gd name="connsiteX5" fmla="*/ 1628397 w 6461829"/>
                <a:gd name="connsiteY5" fmla="*/ 1423816 h 1679412"/>
                <a:gd name="connsiteX6" fmla="*/ 1501650 w 6461829"/>
                <a:gd name="connsiteY6" fmla="*/ 1679412 h 1679412"/>
                <a:gd name="connsiteX7" fmla="*/ 0 w 6461829"/>
                <a:gd name="connsiteY7" fmla="*/ 1628382 h 1679412"/>
                <a:gd name="connsiteX0" fmla="*/ 0 w 6461829"/>
                <a:gd name="connsiteY0" fmla="*/ 16531 h 1679412"/>
                <a:gd name="connsiteX1" fmla="*/ 6461829 w 6461829"/>
                <a:gd name="connsiteY1" fmla="*/ 0 h 1679412"/>
                <a:gd name="connsiteX2" fmla="*/ 6460335 w 6461829"/>
                <a:gd name="connsiteY2" fmla="*/ 968988 h 1679412"/>
                <a:gd name="connsiteX3" fmla="*/ 2955390 w 6461829"/>
                <a:gd name="connsiteY3" fmla="*/ 981199 h 1679412"/>
                <a:gd name="connsiteX4" fmla="*/ 2955390 w 6461829"/>
                <a:gd name="connsiteY4" fmla="*/ 1452998 h 1679412"/>
                <a:gd name="connsiteX5" fmla="*/ 1628397 w 6461829"/>
                <a:gd name="connsiteY5" fmla="*/ 1423816 h 1679412"/>
                <a:gd name="connsiteX6" fmla="*/ 1501650 w 6461829"/>
                <a:gd name="connsiteY6" fmla="*/ 1679412 h 1679412"/>
                <a:gd name="connsiteX7" fmla="*/ 0 w 6461829"/>
                <a:gd name="connsiteY7" fmla="*/ 1628382 h 1679412"/>
                <a:gd name="connsiteX0" fmla="*/ 0 w 6461829"/>
                <a:gd name="connsiteY0" fmla="*/ 16531 h 1679412"/>
                <a:gd name="connsiteX1" fmla="*/ 6461829 w 6461829"/>
                <a:gd name="connsiteY1" fmla="*/ 0 h 1679412"/>
                <a:gd name="connsiteX2" fmla="*/ 6460335 w 6461829"/>
                <a:gd name="connsiteY2" fmla="*/ 968988 h 1679412"/>
                <a:gd name="connsiteX3" fmla="*/ 2955390 w 6461829"/>
                <a:gd name="connsiteY3" fmla="*/ 981199 h 1679412"/>
                <a:gd name="connsiteX4" fmla="*/ 2944369 w 6461829"/>
                <a:gd name="connsiteY4" fmla="*/ 1409181 h 1679412"/>
                <a:gd name="connsiteX5" fmla="*/ 1628397 w 6461829"/>
                <a:gd name="connsiteY5" fmla="*/ 1423816 h 1679412"/>
                <a:gd name="connsiteX6" fmla="*/ 1501650 w 6461829"/>
                <a:gd name="connsiteY6" fmla="*/ 1679412 h 1679412"/>
                <a:gd name="connsiteX7" fmla="*/ 0 w 6461829"/>
                <a:gd name="connsiteY7" fmla="*/ 1628382 h 1679412"/>
                <a:gd name="connsiteX0" fmla="*/ 0 w 6461829"/>
                <a:gd name="connsiteY0" fmla="*/ 16531 h 1679412"/>
                <a:gd name="connsiteX1" fmla="*/ 6461829 w 6461829"/>
                <a:gd name="connsiteY1" fmla="*/ 0 h 1679412"/>
                <a:gd name="connsiteX2" fmla="*/ 6460335 w 6461829"/>
                <a:gd name="connsiteY2" fmla="*/ 968988 h 1679412"/>
                <a:gd name="connsiteX3" fmla="*/ 2955390 w 6461829"/>
                <a:gd name="connsiteY3" fmla="*/ 981199 h 1679412"/>
                <a:gd name="connsiteX4" fmla="*/ 2944369 w 6461829"/>
                <a:gd name="connsiteY4" fmla="*/ 1409181 h 1679412"/>
                <a:gd name="connsiteX5" fmla="*/ 1628397 w 6461829"/>
                <a:gd name="connsiteY5" fmla="*/ 1423816 h 1679412"/>
                <a:gd name="connsiteX6" fmla="*/ 1639419 w 6461829"/>
                <a:gd name="connsiteY6" fmla="*/ 1679412 h 1679412"/>
                <a:gd name="connsiteX7" fmla="*/ 0 w 6461829"/>
                <a:gd name="connsiteY7" fmla="*/ 1628382 h 1679412"/>
                <a:gd name="connsiteX0" fmla="*/ 0 w 6461829"/>
                <a:gd name="connsiteY0" fmla="*/ 16531 h 1679412"/>
                <a:gd name="connsiteX1" fmla="*/ 6461829 w 6461829"/>
                <a:gd name="connsiteY1" fmla="*/ 0 h 1679412"/>
                <a:gd name="connsiteX2" fmla="*/ 6460335 w 6461829"/>
                <a:gd name="connsiteY2" fmla="*/ 968988 h 1679412"/>
                <a:gd name="connsiteX3" fmla="*/ 2955390 w 6461829"/>
                <a:gd name="connsiteY3" fmla="*/ 981199 h 1679412"/>
                <a:gd name="connsiteX4" fmla="*/ 2944369 w 6461829"/>
                <a:gd name="connsiteY4" fmla="*/ 1409181 h 1679412"/>
                <a:gd name="connsiteX5" fmla="*/ 1628397 w 6461829"/>
                <a:gd name="connsiteY5" fmla="*/ 1423816 h 1679412"/>
                <a:gd name="connsiteX6" fmla="*/ 1639419 w 6461829"/>
                <a:gd name="connsiteY6" fmla="*/ 1679412 h 1679412"/>
                <a:gd name="connsiteX7" fmla="*/ 0 w 6461829"/>
                <a:gd name="connsiteY7" fmla="*/ 1628382 h 1679412"/>
                <a:gd name="connsiteX0" fmla="*/ 0 w 6461829"/>
                <a:gd name="connsiteY0" fmla="*/ 16531 h 1679412"/>
                <a:gd name="connsiteX1" fmla="*/ 6461829 w 6461829"/>
                <a:gd name="connsiteY1" fmla="*/ 0 h 1679412"/>
                <a:gd name="connsiteX2" fmla="*/ 6460335 w 6461829"/>
                <a:gd name="connsiteY2" fmla="*/ 968988 h 1679412"/>
                <a:gd name="connsiteX3" fmla="*/ 2955390 w 6461829"/>
                <a:gd name="connsiteY3" fmla="*/ 981199 h 1679412"/>
                <a:gd name="connsiteX4" fmla="*/ 2944369 w 6461829"/>
                <a:gd name="connsiteY4" fmla="*/ 1409181 h 1679412"/>
                <a:gd name="connsiteX5" fmla="*/ 1628397 w 6461829"/>
                <a:gd name="connsiteY5" fmla="*/ 1423816 h 1679412"/>
                <a:gd name="connsiteX6" fmla="*/ 1617377 w 6461829"/>
                <a:gd name="connsiteY6" fmla="*/ 1679412 h 1679412"/>
                <a:gd name="connsiteX7" fmla="*/ 0 w 6461829"/>
                <a:gd name="connsiteY7" fmla="*/ 1628382 h 1679412"/>
                <a:gd name="connsiteX0" fmla="*/ 0 w 6461829"/>
                <a:gd name="connsiteY0" fmla="*/ 16531 h 1767045"/>
                <a:gd name="connsiteX1" fmla="*/ 6461829 w 6461829"/>
                <a:gd name="connsiteY1" fmla="*/ 0 h 1767045"/>
                <a:gd name="connsiteX2" fmla="*/ 6460335 w 6461829"/>
                <a:gd name="connsiteY2" fmla="*/ 968988 h 1767045"/>
                <a:gd name="connsiteX3" fmla="*/ 2955390 w 6461829"/>
                <a:gd name="connsiteY3" fmla="*/ 981199 h 1767045"/>
                <a:gd name="connsiteX4" fmla="*/ 2944369 w 6461829"/>
                <a:gd name="connsiteY4" fmla="*/ 1409181 h 1767045"/>
                <a:gd name="connsiteX5" fmla="*/ 1628397 w 6461829"/>
                <a:gd name="connsiteY5" fmla="*/ 1423816 h 1767045"/>
                <a:gd name="connsiteX6" fmla="*/ 1622887 w 6461829"/>
                <a:gd name="connsiteY6" fmla="*/ 1767045 h 1767045"/>
                <a:gd name="connsiteX7" fmla="*/ 0 w 6461829"/>
                <a:gd name="connsiteY7" fmla="*/ 1628382 h 1767045"/>
                <a:gd name="connsiteX0" fmla="*/ 0 w 6461829"/>
                <a:gd name="connsiteY0" fmla="*/ 16531 h 1789043"/>
                <a:gd name="connsiteX1" fmla="*/ 6461829 w 6461829"/>
                <a:gd name="connsiteY1" fmla="*/ 0 h 1789043"/>
                <a:gd name="connsiteX2" fmla="*/ 6460335 w 6461829"/>
                <a:gd name="connsiteY2" fmla="*/ 968988 h 1789043"/>
                <a:gd name="connsiteX3" fmla="*/ 2955390 w 6461829"/>
                <a:gd name="connsiteY3" fmla="*/ 981199 h 1789043"/>
                <a:gd name="connsiteX4" fmla="*/ 2944369 w 6461829"/>
                <a:gd name="connsiteY4" fmla="*/ 1409181 h 1789043"/>
                <a:gd name="connsiteX5" fmla="*/ 1628397 w 6461829"/>
                <a:gd name="connsiteY5" fmla="*/ 1423816 h 1789043"/>
                <a:gd name="connsiteX6" fmla="*/ 1622887 w 6461829"/>
                <a:gd name="connsiteY6" fmla="*/ 1767045 h 1789043"/>
                <a:gd name="connsiteX7" fmla="*/ 16532 w 6461829"/>
                <a:gd name="connsiteY7" fmla="*/ 1789043 h 178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1829" h="1789043">
                  <a:moveTo>
                    <a:pt x="0" y="16531"/>
                  </a:moveTo>
                  <a:lnTo>
                    <a:pt x="6461829" y="0"/>
                  </a:lnTo>
                  <a:lnTo>
                    <a:pt x="6460335" y="968988"/>
                  </a:lnTo>
                  <a:lnTo>
                    <a:pt x="2955390" y="981199"/>
                  </a:lnTo>
                  <a:lnTo>
                    <a:pt x="2944369" y="1409181"/>
                  </a:lnTo>
                  <a:cubicBezTo>
                    <a:pt x="2507549" y="1433533"/>
                    <a:pt x="2081750" y="1435978"/>
                    <a:pt x="1628397" y="1423816"/>
                  </a:cubicBezTo>
                  <a:cubicBezTo>
                    <a:pt x="1626562" y="1669674"/>
                    <a:pt x="1624723" y="1579608"/>
                    <a:pt x="1622887" y="1767045"/>
                  </a:cubicBezTo>
                  <a:lnTo>
                    <a:pt x="16532" y="1789043"/>
                  </a:lnTo>
                </a:path>
              </a:pathLst>
            </a:custGeom>
            <a:solidFill>
              <a:srgbClr val="008000">
                <a:alpha val="20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TextBox 23"/>
            <p:cNvSpPr txBox="1"/>
            <p:nvPr/>
          </p:nvSpPr>
          <p:spPr>
            <a:xfrm>
              <a:off x="2340571" y="2634599"/>
              <a:ext cx="3029846" cy="637117"/>
            </a:xfrm>
            <a:prstGeom prst="rect">
              <a:avLst/>
            </a:prstGeom>
            <a:noFill/>
          </p:spPr>
          <p:txBody>
            <a:bodyPr wrap="none" rtlCol="0">
              <a:spAutoFit/>
            </a:bodyPr>
            <a:lstStyle/>
            <a:p>
              <a:r>
                <a:rPr lang="en-US" dirty="0" smtClean="0">
                  <a:solidFill>
                    <a:srgbClr val="FFFF00"/>
                  </a:solidFill>
                </a:rPr>
                <a:t>Vertical test benches</a:t>
              </a:r>
              <a:endParaRPr lang="en-US" dirty="0">
                <a:solidFill>
                  <a:srgbClr val="FFFF00"/>
                </a:solidFill>
              </a:endParaRPr>
            </a:p>
          </p:txBody>
        </p:sp>
      </p:grpSp>
      <p:grpSp>
        <p:nvGrpSpPr>
          <p:cNvPr id="26" name="Group 25"/>
          <p:cNvGrpSpPr/>
          <p:nvPr/>
        </p:nvGrpSpPr>
        <p:grpSpPr>
          <a:xfrm>
            <a:off x="933439" y="4505499"/>
            <a:ext cx="6688971" cy="925071"/>
            <a:chOff x="933439" y="4437112"/>
            <a:chExt cx="6688971" cy="925071"/>
          </a:xfrm>
        </p:grpSpPr>
        <p:grpSp>
          <p:nvGrpSpPr>
            <p:cNvPr id="3" name="Group 2"/>
            <p:cNvGrpSpPr/>
            <p:nvPr/>
          </p:nvGrpSpPr>
          <p:grpSpPr>
            <a:xfrm>
              <a:off x="933439" y="4715852"/>
              <a:ext cx="6589148" cy="646331"/>
              <a:chOff x="933439" y="4154034"/>
              <a:chExt cx="6589148" cy="646331"/>
            </a:xfrm>
            <a:solidFill>
              <a:schemeClr val="bg1">
                <a:alpha val="54000"/>
              </a:schemeClr>
            </a:solidFill>
          </p:grpSpPr>
          <p:sp>
            <p:nvSpPr>
              <p:cNvPr id="9" name="TextBox 8"/>
              <p:cNvSpPr txBox="1"/>
              <p:nvPr/>
            </p:nvSpPr>
            <p:spPr>
              <a:xfrm>
                <a:off x="2865804" y="4154034"/>
                <a:ext cx="492593" cy="369332"/>
              </a:xfrm>
              <a:prstGeom prst="rect">
                <a:avLst/>
              </a:prstGeom>
              <a:grpFill/>
            </p:spPr>
            <p:txBody>
              <a:bodyPr wrap="none" rtlCol="0">
                <a:spAutoFit/>
              </a:bodyPr>
              <a:lstStyle/>
              <a:p>
                <a:r>
                  <a:rPr lang="en-US" dirty="0" smtClean="0">
                    <a:solidFill>
                      <a:srgbClr val="0000FF"/>
                    </a:solidFill>
                  </a:rPr>
                  <a:t>Q1</a:t>
                </a:r>
                <a:endParaRPr lang="en-US" dirty="0">
                  <a:solidFill>
                    <a:srgbClr val="0000FF"/>
                  </a:solidFill>
                </a:endParaRPr>
              </a:p>
            </p:txBody>
          </p:sp>
          <p:sp>
            <p:nvSpPr>
              <p:cNvPr id="10" name="TextBox 9"/>
              <p:cNvSpPr txBox="1"/>
              <p:nvPr/>
            </p:nvSpPr>
            <p:spPr>
              <a:xfrm>
                <a:off x="3590989" y="4154034"/>
                <a:ext cx="620971" cy="369332"/>
              </a:xfrm>
              <a:prstGeom prst="rect">
                <a:avLst/>
              </a:prstGeom>
              <a:grpFill/>
            </p:spPr>
            <p:txBody>
              <a:bodyPr wrap="none" rtlCol="0">
                <a:spAutoFit/>
              </a:bodyPr>
              <a:lstStyle/>
              <a:p>
                <a:r>
                  <a:rPr lang="en-US" dirty="0" smtClean="0">
                    <a:solidFill>
                      <a:srgbClr val="0000FF"/>
                    </a:solidFill>
                  </a:rPr>
                  <a:t>Q2a</a:t>
                </a:r>
                <a:endParaRPr lang="en-US" dirty="0">
                  <a:solidFill>
                    <a:srgbClr val="0000FF"/>
                  </a:solidFill>
                </a:endParaRPr>
              </a:p>
            </p:txBody>
          </p:sp>
          <p:sp>
            <p:nvSpPr>
              <p:cNvPr id="11" name="TextBox 10"/>
              <p:cNvSpPr txBox="1"/>
              <p:nvPr/>
            </p:nvSpPr>
            <p:spPr>
              <a:xfrm>
                <a:off x="4364360" y="4154034"/>
                <a:ext cx="620971" cy="369332"/>
              </a:xfrm>
              <a:prstGeom prst="rect">
                <a:avLst/>
              </a:prstGeom>
              <a:grpFill/>
            </p:spPr>
            <p:txBody>
              <a:bodyPr wrap="none" rtlCol="0">
                <a:spAutoFit/>
              </a:bodyPr>
              <a:lstStyle/>
              <a:p>
                <a:r>
                  <a:rPr lang="en-US" dirty="0" smtClean="0">
                    <a:solidFill>
                      <a:srgbClr val="0000FF"/>
                    </a:solidFill>
                  </a:rPr>
                  <a:t>Q2b</a:t>
                </a:r>
                <a:endParaRPr lang="en-US" dirty="0">
                  <a:solidFill>
                    <a:srgbClr val="0000FF"/>
                  </a:solidFill>
                </a:endParaRPr>
              </a:p>
            </p:txBody>
          </p:sp>
          <p:sp>
            <p:nvSpPr>
              <p:cNvPr id="12" name="TextBox 11"/>
              <p:cNvSpPr txBox="1"/>
              <p:nvPr/>
            </p:nvSpPr>
            <p:spPr>
              <a:xfrm>
                <a:off x="5045091" y="4154034"/>
                <a:ext cx="492593" cy="369332"/>
              </a:xfrm>
              <a:prstGeom prst="rect">
                <a:avLst/>
              </a:prstGeom>
              <a:grpFill/>
            </p:spPr>
            <p:txBody>
              <a:bodyPr wrap="none" rtlCol="0">
                <a:spAutoFit/>
              </a:bodyPr>
              <a:lstStyle/>
              <a:p>
                <a:r>
                  <a:rPr lang="en-US" dirty="0" smtClean="0">
                    <a:solidFill>
                      <a:srgbClr val="0000FF"/>
                    </a:solidFill>
                  </a:rPr>
                  <a:t>Q3</a:t>
                </a:r>
                <a:endParaRPr lang="en-US" dirty="0">
                  <a:solidFill>
                    <a:srgbClr val="0000FF"/>
                  </a:solidFill>
                </a:endParaRPr>
              </a:p>
            </p:txBody>
          </p:sp>
          <p:sp>
            <p:nvSpPr>
              <p:cNvPr id="13" name="TextBox 12"/>
              <p:cNvSpPr txBox="1"/>
              <p:nvPr/>
            </p:nvSpPr>
            <p:spPr>
              <a:xfrm>
                <a:off x="5724128" y="4154034"/>
                <a:ext cx="501159" cy="369332"/>
              </a:xfrm>
              <a:prstGeom prst="rect">
                <a:avLst/>
              </a:prstGeom>
              <a:grpFill/>
            </p:spPr>
            <p:txBody>
              <a:bodyPr wrap="none" rtlCol="0">
                <a:spAutoFit/>
              </a:bodyPr>
              <a:lstStyle/>
              <a:p>
                <a:r>
                  <a:rPr lang="en-US" dirty="0" smtClean="0">
                    <a:solidFill>
                      <a:srgbClr val="0000FF"/>
                    </a:solidFill>
                  </a:rPr>
                  <a:t>CP</a:t>
                </a:r>
                <a:endParaRPr lang="en-US" dirty="0">
                  <a:solidFill>
                    <a:srgbClr val="0000FF"/>
                  </a:solidFill>
                </a:endParaRPr>
              </a:p>
            </p:txBody>
          </p:sp>
          <p:sp>
            <p:nvSpPr>
              <p:cNvPr id="14" name="TextBox 13"/>
              <p:cNvSpPr txBox="1"/>
              <p:nvPr/>
            </p:nvSpPr>
            <p:spPr>
              <a:xfrm>
                <a:off x="6230316" y="4154034"/>
                <a:ext cx="479744" cy="369332"/>
              </a:xfrm>
              <a:prstGeom prst="rect">
                <a:avLst/>
              </a:prstGeom>
              <a:grpFill/>
            </p:spPr>
            <p:txBody>
              <a:bodyPr wrap="none" rtlCol="0">
                <a:spAutoFit/>
              </a:bodyPr>
              <a:lstStyle/>
              <a:p>
                <a:r>
                  <a:rPr lang="en-US" dirty="0" smtClean="0">
                    <a:solidFill>
                      <a:srgbClr val="0000FF"/>
                    </a:solidFill>
                  </a:rPr>
                  <a:t>D1</a:t>
                </a:r>
                <a:endParaRPr lang="en-US" dirty="0">
                  <a:solidFill>
                    <a:srgbClr val="0000FF"/>
                  </a:solidFill>
                </a:endParaRPr>
              </a:p>
            </p:txBody>
          </p:sp>
          <p:sp>
            <p:nvSpPr>
              <p:cNvPr id="15" name="TextBox 14"/>
              <p:cNvSpPr txBox="1"/>
              <p:nvPr/>
            </p:nvSpPr>
            <p:spPr>
              <a:xfrm>
                <a:off x="6876256" y="4154034"/>
                <a:ext cx="646331" cy="369332"/>
              </a:xfrm>
              <a:prstGeom prst="rect">
                <a:avLst/>
              </a:prstGeom>
              <a:grpFill/>
            </p:spPr>
            <p:txBody>
              <a:bodyPr wrap="none" rtlCol="0">
                <a:spAutoFit/>
              </a:bodyPr>
              <a:lstStyle/>
              <a:p>
                <a:r>
                  <a:rPr lang="en-US" dirty="0" smtClean="0">
                    <a:solidFill>
                      <a:srgbClr val="0000FF"/>
                    </a:solidFill>
                  </a:rPr>
                  <a:t>DFX</a:t>
                </a:r>
                <a:endParaRPr lang="en-US" dirty="0">
                  <a:solidFill>
                    <a:srgbClr val="0000FF"/>
                  </a:solidFill>
                </a:endParaRPr>
              </a:p>
            </p:txBody>
          </p:sp>
          <p:sp>
            <p:nvSpPr>
              <p:cNvPr id="16" name="TextBox 15"/>
              <p:cNvSpPr txBox="1"/>
              <p:nvPr/>
            </p:nvSpPr>
            <p:spPr>
              <a:xfrm>
                <a:off x="933439" y="4154034"/>
                <a:ext cx="1262297" cy="646331"/>
              </a:xfrm>
              <a:prstGeom prst="rect">
                <a:avLst/>
              </a:prstGeom>
              <a:grpFill/>
            </p:spPr>
            <p:txBody>
              <a:bodyPr wrap="none" rtlCol="0">
                <a:spAutoFit/>
              </a:bodyPr>
              <a:lstStyle/>
              <a:p>
                <a:pPr algn="ctr"/>
                <a:r>
                  <a:rPr lang="en-US" dirty="0" smtClean="0">
                    <a:solidFill>
                      <a:srgbClr val="0000FF"/>
                    </a:solidFill>
                  </a:rPr>
                  <a:t>Power </a:t>
                </a:r>
              </a:p>
              <a:p>
                <a:pPr algn="ctr"/>
                <a:r>
                  <a:rPr lang="en-US" dirty="0" smtClean="0">
                    <a:solidFill>
                      <a:srgbClr val="0000FF"/>
                    </a:solidFill>
                  </a:rPr>
                  <a:t>converters</a:t>
                </a:r>
                <a:endParaRPr lang="en-US" dirty="0">
                  <a:solidFill>
                    <a:srgbClr val="0000FF"/>
                  </a:solidFill>
                </a:endParaRPr>
              </a:p>
            </p:txBody>
          </p:sp>
          <p:sp>
            <p:nvSpPr>
              <p:cNvPr id="18" name="TextBox 17"/>
              <p:cNvSpPr txBox="1"/>
              <p:nvPr/>
            </p:nvSpPr>
            <p:spPr>
              <a:xfrm>
                <a:off x="2123728" y="4154034"/>
                <a:ext cx="659067" cy="369332"/>
              </a:xfrm>
              <a:prstGeom prst="rect">
                <a:avLst/>
              </a:prstGeom>
              <a:grpFill/>
            </p:spPr>
            <p:txBody>
              <a:bodyPr wrap="none" rtlCol="0">
                <a:spAutoFit/>
              </a:bodyPr>
              <a:lstStyle/>
              <a:p>
                <a:r>
                  <a:rPr lang="en-US" dirty="0" smtClean="0">
                    <a:solidFill>
                      <a:srgbClr val="0000FF"/>
                    </a:solidFill>
                  </a:rPr>
                  <a:t>DFH</a:t>
                </a:r>
                <a:endParaRPr lang="en-US" dirty="0">
                  <a:solidFill>
                    <a:srgbClr val="0000FF"/>
                  </a:solidFill>
                </a:endParaRPr>
              </a:p>
            </p:txBody>
          </p:sp>
        </p:grpSp>
        <p:sp>
          <p:nvSpPr>
            <p:cNvPr id="25" name="Rectangle 24"/>
            <p:cNvSpPr/>
            <p:nvPr/>
          </p:nvSpPr>
          <p:spPr>
            <a:xfrm>
              <a:off x="964776" y="4437112"/>
              <a:ext cx="6657634" cy="249244"/>
            </a:xfrm>
            <a:prstGeom prst="rect">
              <a:avLst/>
            </a:prstGeom>
            <a:solidFill>
              <a:srgbClr val="0000FF">
                <a:alpha val="2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2782795" y="5291916"/>
            <a:ext cx="4381493" cy="369332"/>
            <a:chOff x="2782795" y="5291916"/>
            <a:chExt cx="4381493" cy="369332"/>
          </a:xfrm>
        </p:grpSpPr>
        <p:cxnSp>
          <p:nvCxnSpPr>
            <p:cNvPr id="21" name="Straight Arrow Connector 20"/>
            <p:cNvCxnSpPr/>
            <p:nvPr/>
          </p:nvCxnSpPr>
          <p:spPr>
            <a:xfrm>
              <a:off x="2782795" y="5661248"/>
              <a:ext cx="4381493" cy="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4522232" y="5291916"/>
              <a:ext cx="697840" cy="369332"/>
            </a:xfrm>
            <a:prstGeom prst="rect">
              <a:avLst/>
            </a:prstGeom>
            <a:noFill/>
          </p:spPr>
          <p:txBody>
            <a:bodyPr wrap="none" rtlCol="0">
              <a:spAutoFit/>
            </a:bodyPr>
            <a:lstStyle/>
            <a:p>
              <a:r>
                <a:rPr lang="en-US" dirty="0" smtClean="0"/>
                <a:t>60 m</a:t>
              </a:r>
              <a:endParaRPr lang="en-US" dirty="0"/>
            </a:p>
          </p:txBody>
        </p:sp>
      </p:grpSp>
      <p:sp>
        <p:nvSpPr>
          <p:cNvPr id="29"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3009435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0688"/>
            <a:ext cx="9144000" cy="6251753"/>
          </a:xfrm>
          <a:prstGeom prst="rect">
            <a:avLst/>
          </a:prstGeom>
        </p:spPr>
      </p:pic>
      <p:grpSp>
        <p:nvGrpSpPr>
          <p:cNvPr id="6" name="Group 5"/>
          <p:cNvGrpSpPr/>
          <p:nvPr/>
        </p:nvGrpSpPr>
        <p:grpSpPr>
          <a:xfrm>
            <a:off x="0" y="1191570"/>
            <a:ext cx="7101897" cy="3809658"/>
            <a:chOff x="0" y="1191570"/>
            <a:chExt cx="7101897" cy="3809658"/>
          </a:xfrm>
        </p:grpSpPr>
        <p:sp>
          <p:nvSpPr>
            <p:cNvPr id="3" name="Freeform 2"/>
            <p:cNvSpPr/>
            <p:nvPr/>
          </p:nvSpPr>
          <p:spPr>
            <a:xfrm>
              <a:off x="2305650" y="1191570"/>
              <a:ext cx="4796247" cy="3809658"/>
            </a:xfrm>
            <a:custGeom>
              <a:avLst/>
              <a:gdLst>
                <a:gd name="connsiteX0" fmla="*/ 0 w 4796247"/>
                <a:gd name="connsiteY0" fmla="*/ 3476775 h 3809658"/>
                <a:gd name="connsiteX1" fmla="*/ 271253 w 4796247"/>
                <a:gd name="connsiteY1" fmla="*/ 3809658 h 3809658"/>
                <a:gd name="connsiteX2" fmla="*/ 4796247 w 4796247"/>
                <a:gd name="connsiteY2" fmla="*/ 246580 h 3809658"/>
                <a:gd name="connsiteX3" fmla="*/ 4377037 w 4796247"/>
                <a:gd name="connsiteY3" fmla="*/ 0 h 3809658"/>
                <a:gd name="connsiteX4" fmla="*/ 0 w 4796247"/>
                <a:gd name="connsiteY4" fmla="*/ 3476775 h 3809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6247" h="3809658">
                  <a:moveTo>
                    <a:pt x="0" y="3476775"/>
                  </a:moveTo>
                  <a:lnTo>
                    <a:pt x="271253" y="3809658"/>
                  </a:lnTo>
                  <a:lnTo>
                    <a:pt x="4796247" y="246580"/>
                  </a:lnTo>
                  <a:lnTo>
                    <a:pt x="4377037" y="0"/>
                  </a:lnTo>
                  <a:lnTo>
                    <a:pt x="0" y="3476775"/>
                  </a:lnTo>
                  <a:close/>
                </a:path>
              </a:pathLst>
            </a:cu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0" y="2132856"/>
              <a:ext cx="4464496" cy="707886"/>
            </a:xfrm>
            <a:prstGeom prst="rect">
              <a:avLst/>
            </a:prstGeom>
            <a:noFill/>
          </p:spPr>
          <p:txBody>
            <a:bodyPr wrap="square" rtlCol="0">
              <a:spAutoFit/>
            </a:bodyPr>
            <a:lstStyle/>
            <a:p>
              <a:r>
                <a:rPr lang="en-US" sz="2000" dirty="0" smtClean="0">
                  <a:solidFill>
                    <a:srgbClr val="FF0000"/>
                  </a:solidFill>
                </a:rPr>
                <a:t>IT-String area, as already used for String-1 and String-2</a:t>
              </a:r>
            </a:p>
          </p:txBody>
        </p:sp>
      </p:grpSp>
      <p:sp>
        <p:nvSpPr>
          <p:cNvPr id="10"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grpSp>
        <p:nvGrpSpPr>
          <p:cNvPr id="13" name="Group 12"/>
          <p:cNvGrpSpPr/>
          <p:nvPr/>
        </p:nvGrpSpPr>
        <p:grpSpPr>
          <a:xfrm>
            <a:off x="1043608" y="255274"/>
            <a:ext cx="6651360" cy="1631216"/>
            <a:chOff x="1043608" y="255274"/>
            <a:chExt cx="6651360" cy="1631216"/>
          </a:xfrm>
        </p:grpSpPr>
        <p:grpSp>
          <p:nvGrpSpPr>
            <p:cNvPr id="9" name="Group 8"/>
            <p:cNvGrpSpPr/>
            <p:nvPr/>
          </p:nvGrpSpPr>
          <p:grpSpPr>
            <a:xfrm>
              <a:off x="6624147" y="697318"/>
              <a:ext cx="1070821" cy="884100"/>
              <a:chOff x="6624147" y="697318"/>
              <a:chExt cx="1070821" cy="884100"/>
            </a:xfrm>
          </p:grpSpPr>
          <p:sp>
            <p:nvSpPr>
              <p:cNvPr id="5" name="Freeform 4"/>
              <p:cNvSpPr/>
              <p:nvPr/>
            </p:nvSpPr>
            <p:spPr>
              <a:xfrm>
                <a:off x="6624147" y="697318"/>
                <a:ext cx="1070821" cy="884100"/>
              </a:xfrm>
              <a:custGeom>
                <a:avLst/>
                <a:gdLst>
                  <a:gd name="connsiteX0" fmla="*/ 0 w 1070821"/>
                  <a:gd name="connsiteY0" fmla="*/ 498085 h 884100"/>
                  <a:gd name="connsiteX1" fmla="*/ 684827 w 1070821"/>
                  <a:gd name="connsiteY1" fmla="*/ 884100 h 884100"/>
                  <a:gd name="connsiteX2" fmla="*/ 734633 w 1070821"/>
                  <a:gd name="connsiteY2" fmla="*/ 622606 h 884100"/>
                  <a:gd name="connsiteX3" fmla="*/ 1070821 w 1070821"/>
                  <a:gd name="connsiteY3" fmla="*/ 373564 h 884100"/>
                  <a:gd name="connsiteX4" fmla="*/ 983661 w 1070821"/>
                  <a:gd name="connsiteY4" fmla="*/ 635058 h 884100"/>
                  <a:gd name="connsiteX5" fmla="*/ 286382 w 1070821"/>
                  <a:gd name="connsiteY5" fmla="*/ 286399 h 884100"/>
                  <a:gd name="connsiteX6" fmla="*/ 348639 w 1070821"/>
                  <a:gd name="connsiteY6" fmla="*/ 0 h 884100"/>
                  <a:gd name="connsiteX7" fmla="*/ 12451 w 1070821"/>
                  <a:gd name="connsiteY7" fmla="*/ 261495 h 884100"/>
                  <a:gd name="connsiteX8" fmla="*/ 0 w 1070821"/>
                  <a:gd name="connsiteY8" fmla="*/ 498085 h 88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0821" h="884100">
                    <a:moveTo>
                      <a:pt x="0" y="498085"/>
                    </a:moveTo>
                    <a:lnTo>
                      <a:pt x="684827" y="884100"/>
                    </a:lnTo>
                    <a:lnTo>
                      <a:pt x="734633" y="622606"/>
                    </a:lnTo>
                    <a:lnTo>
                      <a:pt x="1070821" y="373564"/>
                    </a:lnTo>
                    <a:lnTo>
                      <a:pt x="983661" y="635058"/>
                    </a:lnTo>
                    <a:lnTo>
                      <a:pt x="286382" y="286399"/>
                    </a:lnTo>
                    <a:lnTo>
                      <a:pt x="348639" y="0"/>
                    </a:lnTo>
                    <a:lnTo>
                      <a:pt x="12451" y="261495"/>
                    </a:lnTo>
                    <a:lnTo>
                      <a:pt x="0" y="498085"/>
                    </a:lnTo>
                    <a:close/>
                  </a:path>
                </a:pathLst>
              </a:custGeom>
              <a:noFill/>
              <a:ln w="57150"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p:cNvCxnSpPr>
                <a:stCxn id="5" idx="6"/>
                <a:endCxn id="5" idx="3"/>
              </p:cNvCxnSpPr>
              <p:nvPr/>
            </p:nvCxnSpPr>
            <p:spPr>
              <a:xfrm>
                <a:off x="6972786" y="697318"/>
                <a:ext cx="722182" cy="373564"/>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a:stCxn id="5" idx="1"/>
                <a:endCxn id="5" idx="4"/>
              </p:cNvCxnSpPr>
              <p:nvPr/>
            </p:nvCxnSpPr>
            <p:spPr>
              <a:xfrm flipV="1">
                <a:off x="7308974" y="1332376"/>
                <a:ext cx="298834" cy="249042"/>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a:stCxn id="5" idx="0"/>
                <a:endCxn id="5" idx="5"/>
              </p:cNvCxnSpPr>
              <p:nvPr/>
            </p:nvCxnSpPr>
            <p:spPr>
              <a:xfrm flipV="1">
                <a:off x="6624147" y="983717"/>
                <a:ext cx="286382" cy="211686"/>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a:stCxn id="5" idx="7"/>
                <a:endCxn id="5" idx="2"/>
              </p:cNvCxnSpPr>
              <p:nvPr/>
            </p:nvCxnSpPr>
            <p:spPr>
              <a:xfrm>
                <a:off x="6636598" y="958813"/>
                <a:ext cx="722182" cy="361111"/>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grpSp>
        <p:sp>
          <p:nvSpPr>
            <p:cNvPr id="12" name="TextBox 11"/>
            <p:cNvSpPr txBox="1"/>
            <p:nvPr/>
          </p:nvSpPr>
          <p:spPr>
            <a:xfrm>
              <a:off x="1043608" y="255274"/>
              <a:ext cx="4464496" cy="1631216"/>
            </a:xfrm>
            <a:prstGeom prst="rect">
              <a:avLst/>
            </a:prstGeom>
            <a:noFill/>
          </p:spPr>
          <p:txBody>
            <a:bodyPr wrap="square" rtlCol="0">
              <a:spAutoFit/>
            </a:bodyPr>
            <a:lstStyle/>
            <a:p>
              <a:r>
                <a:rPr lang="en-US" sz="2000" dirty="0" smtClean="0">
                  <a:solidFill>
                    <a:srgbClr val="FF0000"/>
                  </a:solidFill>
                </a:rPr>
                <a:t>On-going discussion on</a:t>
              </a:r>
            </a:p>
            <a:p>
              <a:pPr marL="342900" indent="-342900">
                <a:buFont typeface="Arial"/>
                <a:buChar char="•"/>
              </a:pPr>
              <a:r>
                <a:rPr lang="en-US" sz="2000" dirty="0" smtClean="0">
                  <a:solidFill>
                    <a:srgbClr val="FF0000"/>
                  </a:solidFill>
                </a:rPr>
                <a:t>Location of </a:t>
              </a:r>
              <a:r>
                <a:rPr lang="en-US" sz="2000" dirty="0" smtClean="0">
                  <a:solidFill>
                    <a:srgbClr val="0000FF"/>
                  </a:solidFill>
                </a:rPr>
                <a:t>control room</a:t>
              </a:r>
            </a:p>
            <a:p>
              <a:pPr marL="342900" indent="-342900">
                <a:buFont typeface="Arial"/>
                <a:buChar char="•"/>
              </a:pPr>
              <a:r>
                <a:rPr lang="en-US" sz="2000" dirty="0" smtClean="0">
                  <a:solidFill>
                    <a:srgbClr val="FF0000"/>
                  </a:solidFill>
                </a:rPr>
                <a:t>Physical separation of String area from the rest of the test hall (safety)</a:t>
              </a:r>
              <a:endParaRPr lang="en-US" sz="2000" dirty="0">
                <a:solidFill>
                  <a:srgbClr val="FF0000"/>
                </a:solidFill>
              </a:endParaRPr>
            </a:p>
          </p:txBody>
        </p:sp>
      </p:grpSp>
    </p:spTree>
    <p:extLst>
      <p:ext uri="{BB962C8B-B14F-4D97-AF65-F5344CB8AC3E}">
        <p14:creationId xmlns:p14="http://schemas.microsoft.com/office/powerpoint/2010/main" val="3997344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0688"/>
            <a:ext cx="9144000" cy="6251753"/>
          </a:xfrm>
          <a:prstGeom prst="rect">
            <a:avLst/>
          </a:prstGeom>
        </p:spPr>
      </p:pic>
      <p:grpSp>
        <p:nvGrpSpPr>
          <p:cNvPr id="10" name="Group 9"/>
          <p:cNvGrpSpPr/>
          <p:nvPr/>
        </p:nvGrpSpPr>
        <p:grpSpPr>
          <a:xfrm>
            <a:off x="2051829" y="4267494"/>
            <a:ext cx="2648193" cy="2204426"/>
            <a:chOff x="2051829" y="4267494"/>
            <a:chExt cx="2648193" cy="2204426"/>
          </a:xfrm>
        </p:grpSpPr>
        <p:sp>
          <p:nvSpPr>
            <p:cNvPr id="3" name="Freeform 2"/>
            <p:cNvSpPr/>
            <p:nvPr/>
          </p:nvSpPr>
          <p:spPr>
            <a:xfrm>
              <a:off x="2404287" y="4267494"/>
              <a:ext cx="1207457" cy="1218772"/>
            </a:xfrm>
            <a:custGeom>
              <a:avLst/>
              <a:gdLst>
                <a:gd name="connsiteX0" fmla="*/ 0 w 4796247"/>
                <a:gd name="connsiteY0" fmla="*/ 3476775 h 3809658"/>
                <a:gd name="connsiteX1" fmla="*/ 271253 w 4796247"/>
                <a:gd name="connsiteY1" fmla="*/ 3809658 h 3809658"/>
                <a:gd name="connsiteX2" fmla="*/ 4796247 w 4796247"/>
                <a:gd name="connsiteY2" fmla="*/ 246580 h 3809658"/>
                <a:gd name="connsiteX3" fmla="*/ 4377037 w 4796247"/>
                <a:gd name="connsiteY3" fmla="*/ 0 h 3809658"/>
                <a:gd name="connsiteX4" fmla="*/ 0 w 4796247"/>
                <a:gd name="connsiteY4" fmla="*/ 3476775 h 3809658"/>
                <a:gd name="connsiteX0" fmla="*/ 0 w 4594906"/>
                <a:gd name="connsiteY0" fmla="*/ 1795906 h 3809658"/>
                <a:gd name="connsiteX1" fmla="*/ 69912 w 4594906"/>
                <a:gd name="connsiteY1" fmla="*/ 3809658 h 3809658"/>
                <a:gd name="connsiteX2" fmla="*/ 4594906 w 4594906"/>
                <a:gd name="connsiteY2" fmla="*/ 246580 h 3809658"/>
                <a:gd name="connsiteX3" fmla="*/ 4175696 w 4594906"/>
                <a:gd name="connsiteY3" fmla="*/ 0 h 3809658"/>
                <a:gd name="connsiteX4" fmla="*/ 0 w 4594906"/>
                <a:gd name="connsiteY4" fmla="*/ 1795906 h 3809658"/>
                <a:gd name="connsiteX0" fmla="*/ 0 w 4594906"/>
                <a:gd name="connsiteY0" fmla="*/ 1795906 h 2981766"/>
                <a:gd name="connsiteX1" fmla="*/ 1378610 w 4594906"/>
                <a:gd name="connsiteY1" fmla="*/ 2981766 h 2981766"/>
                <a:gd name="connsiteX2" fmla="*/ 4594906 w 4594906"/>
                <a:gd name="connsiteY2" fmla="*/ 246580 h 2981766"/>
                <a:gd name="connsiteX3" fmla="*/ 4175696 w 4594906"/>
                <a:gd name="connsiteY3" fmla="*/ 0 h 2981766"/>
                <a:gd name="connsiteX4" fmla="*/ 0 w 4594906"/>
                <a:gd name="connsiteY4" fmla="*/ 1795906 h 2981766"/>
                <a:gd name="connsiteX0" fmla="*/ 0 w 4594906"/>
                <a:gd name="connsiteY0" fmla="*/ 1549325 h 2735185"/>
                <a:gd name="connsiteX1" fmla="*/ 1378610 w 4594906"/>
                <a:gd name="connsiteY1" fmla="*/ 2735185 h 2735185"/>
                <a:gd name="connsiteX2" fmla="*/ 4594906 w 4594906"/>
                <a:gd name="connsiteY2" fmla="*/ -1 h 2735185"/>
                <a:gd name="connsiteX3" fmla="*/ 2028086 w 4594906"/>
                <a:gd name="connsiteY3" fmla="*/ 154819 h 2735185"/>
                <a:gd name="connsiteX4" fmla="*/ 0 w 4594906"/>
                <a:gd name="connsiteY4" fmla="*/ 1549325 h 2735185"/>
                <a:gd name="connsiteX0" fmla="*/ 0 w 3252651"/>
                <a:gd name="connsiteY0" fmla="*/ 1394506 h 2580366"/>
                <a:gd name="connsiteX1" fmla="*/ 1378610 w 3252651"/>
                <a:gd name="connsiteY1" fmla="*/ 2580366 h 2580366"/>
                <a:gd name="connsiteX2" fmla="*/ 3252651 w 3252651"/>
                <a:gd name="connsiteY2" fmla="*/ 923949 h 2580366"/>
                <a:gd name="connsiteX3" fmla="*/ 2028086 w 3252651"/>
                <a:gd name="connsiteY3" fmla="*/ 0 h 2580366"/>
                <a:gd name="connsiteX4" fmla="*/ 0 w 3252651"/>
                <a:gd name="connsiteY4" fmla="*/ 1394506 h 2580366"/>
                <a:gd name="connsiteX0" fmla="*/ 0 w 3252651"/>
                <a:gd name="connsiteY0" fmla="*/ 1394506 h 2429840"/>
                <a:gd name="connsiteX1" fmla="*/ 1076603 w 3252651"/>
                <a:gd name="connsiteY1" fmla="*/ 2429840 h 2429840"/>
                <a:gd name="connsiteX2" fmla="*/ 3252651 w 3252651"/>
                <a:gd name="connsiteY2" fmla="*/ 923949 h 2429840"/>
                <a:gd name="connsiteX3" fmla="*/ 2028086 w 3252651"/>
                <a:gd name="connsiteY3" fmla="*/ 0 h 2429840"/>
                <a:gd name="connsiteX4" fmla="*/ 0 w 3252651"/>
                <a:gd name="connsiteY4" fmla="*/ 1394506 h 2429840"/>
                <a:gd name="connsiteX0" fmla="*/ 0 w 3252651"/>
                <a:gd name="connsiteY0" fmla="*/ 1394506 h 2480015"/>
                <a:gd name="connsiteX1" fmla="*/ 908822 w 3252651"/>
                <a:gd name="connsiteY1" fmla="*/ 2480015 h 2480015"/>
                <a:gd name="connsiteX2" fmla="*/ 3252651 w 3252651"/>
                <a:gd name="connsiteY2" fmla="*/ 923949 h 2480015"/>
                <a:gd name="connsiteX3" fmla="*/ 2028086 w 3252651"/>
                <a:gd name="connsiteY3" fmla="*/ 0 h 2480015"/>
                <a:gd name="connsiteX4" fmla="*/ 0 w 3252651"/>
                <a:gd name="connsiteY4" fmla="*/ 1394506 h 2480015"/>
                <a:gd name="connsiteX0" fmla="*/ 0 w 3420435"/>
                <a:gd name="connsiteY0" fmla="*/ 1469768 h 2480015"/>
                <a:gd name="connsiteX1" fmla="*/ 1076606 w 3420435"/>
                <a:gd name="connsiteY1" fmla="*/ 2480015 h 2480015"/>
                <a:gd name="connsiteX2" fmla="*/ 3420435 w 3420435"/>
                <a:gd name="connsiteY2" fmla="*/ 923949 h 2480015"/>
                <a:gd name="connsiteX3" fmla="*/ 2195870 w 3420435"/>
                <a:gd name="connsiteY3" fmla="*/ 0 h 2480015"/>
                <a:gd name="connsiteX4" fmla="*/ 0 w 3420435"/>
                <a:gd name="connsiteY4" fmla="*/ 1469768 h 2480015"/>
                <a:gd name="connsiteX0" fmla="*/ 0 w 3286209"/>
                <a:gd name="connsiteY0" fmla="*/ 1469768 h 2480015"/>
                <a:gd name="connsiteX1" fmla="*/ 1076606 w 3286209"/>
                <a:gd name="connsiteY1" fmla="*/ 2480015 h 2480015"/>
                <a:gd name="connsiteX2" fmla="*/ 3286209 w 3286209"/>
                <a:gd name="connsiteY2" fmla="*/ 949037 h 2480015"/>
                <a:gd name="connsiteX3" fmla="*/ 2195870 w 3286209"/>
                <a:gd name="connsiteY3" fmla="*/ 0 h 2480015"/>
                <a:gd name="connsiteX4" fmla="*/ 0 w 3286209"/>
                <a:gd name="connsiteY4" fmla="*/ 1469768 h 2480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6209" h="2480015">
                  <a:moveTo>
                    <a:pt x="0" y="1469768"/>
                  </a:moveTo>
                  <a:lnTo>
                    <a:pt x="1076606" y="2480015"/>
                  </a:lnTo>
                  <a:lnTo>
                    <a:pt x="3286209" y="949037"/>
                  </a:lnTo>
                  <a:lnTo>
                    <a:pt x="2195870" y="0"/>
                  </a:lnTo>
                  <a:lnTo>
                    <a:pt x="0" y="1469768"/>
                  </a:lnTo>
                  <a:close/>
                </a:path>
              </a:pathLst>
            </a:cu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2051829" y="5548590"/>
              <a:ext cx="2648193" cy="923330"/>
            </a:xfrm>
            <a:prstGeom prst="rect">
              <a:avLst/>
            </a:prstGeom>
            <a:noFill/>
          </p:spPr>
          <p:txBody>
            <a:bodyPr wrap="none" rtlCol="0">
              <a:spAutoFit/>
            </a:bodyPr>
            <a:lstStyle/>
            <a:p>
              <a:r>
                <a:rPr lang="en-US" dirty="0" smtClean="0">
                  <a:solidFill>
                    <a:srgbClr val="FF0000"/>
                  </a:solidFill>
                </a:rPr>
                <a:t>DFX connection module</a:t>
              </a:r>
            </a:p>
            <a:p>
              <a:pPr marL="285750" indent="-285750">
                <a:buFont typeface="Arial"/>
                <a:buChar char="•"/>
              </a:pPr>
              <a:r>
                <a:rPr lang="en-US" dirty="0" smtClean="0">
                  <a:solidFill>
                    <a:srgbClr val="FF0000"/>
                  </a:solidFill>
                </a:rPr>
                <a:t>Cryogenic</a:t>
              </a:r>
            </a:p>
            <a:p>
              <a:pPr marL="285750" indent="-285750">
                <a:buFont typeface="Arial"/>
                <a:buChar char="•"/>
              </a:pPr>
              <a:r>
                <a:rPr lang="en-US" dirty="0" smtClean="0">
                  <a:solidFill>
                    <a:srgbClr val="FF0000"/>
                  </a:solidFill>
                </a:rPr>
                <a:t>SC link connection</a:t>
              </a:r>
              <a:endParaRPr lang="en-US" dirty="0">
                <a:solidFill>
                  <a:srgbClr val="FF0000"/>
                </a:solidFill>
              </a:endParaRPr>
            </a:p>
          </p:txBody>
        </p:sp>
      </p:grpSp>
      <p:sp>
        <p:nvSpPr>
          <p:cNvPr id="5" name="TextBox 4"/>
          <p:cNvSpPr txBox="1"/>
          <p:nvPr/>
        </p:nvSpPr>
        <p:spPr>
          <a:xfrm rot="19083925">
            <a:off x="3958268" y="3686027"/>
            <a:ext cx="479744" cy="369332"/>
          </a:xfrm>
          <a:prstGeom prst="rect">
            <a:avLst/>
          </a:prstGeom>
          <a:noFill/>
        </p:spPr>
        <p:txBody>
          <a:bodyPr wrap="none" rtlCol="0">
            <a:spAutoFit/>
          </a:bodyPr>
          <a:lstStyle/>
          <a:p>
            <a:r>
              <a:rPr lang="en-US" dirty="0" smtClean="0">
                <a:solidFill>
                  <a:srgbClr val="FF0000"/>
                </a:solidFill>
              </a:rPr>
              <a:t>D1</a:t>
            </a:r>
            <a:endParaRPr lang="en-US" dirty="0">
              <a:solidFill>
                <a:srgbClr val="FF0000"/>
              </a:solidFill>
            </a:endParaRPr>
          </a:p>
        </p:txBody>
      </p:sp>
      <p:sp>
        <p:nvSpPr>
          <p:cNvPr id="6" name="TextBox 5"/>
          <p:cNvSpPr txBox="1"/>
          <p:nvPr/>
        </p:nvSpPr>
        <p:spPr>
          <a:xfrm rot="19083925">
            <a:off x="5163731" y="2579461"/>
            <a:ext cx="501159" cy="369332"/>
          </a:xfrm>
          <a:prstGeom prst="rect">
            <a:avLst/>
          </a:prstGeom>
          <a:noFill/>
        </p:spPr>
        <p:txBody>
          <a:bodyPr wrap="none" rtlCol="0">
            <a:spAutoFit/>
          </a:bodyPr>
          <a:lstStyle/>
          <a:p>
            <a:r>
              <a:rPr lang="en-US" dirty="0" smtClean="0">
                <a:solidFill>
                  <a:srgbClr val="FF0000"/>
                </a:solidFill>
              </a:rPr>
              <a:t>CP</a:t>
            </a:r>
            <a:endParaRPr lang="en-US" dirty="0">
              <a:solidFill>
                <a:srgbClr val="FF0000"/>
              </a:solidFill>
            </a:endParaRPr>
          </a:p>
        </p:txBody>
      </p:sp>
      <p:sp>
        <p:nvSpPr>
          <p:cNvPr id="7" name="TextBox 6"/>
          <p:cNvSpPr txBox="1"/>
          <p:nvPr/>
        </p:nvSpPr>
        <p:spPr>
          <a:xfrm rot="19083925">
            <a:off x="6067715" y="1741811"/>
            <a:ext cx="492593" cy="369332"/>
          </a:xfrm>
          <a:prstGeom prst="rect">
            <a:avLst/>
          </a:prstGeom>
          <a:noFill/>
        </p:spPr>
        <p:txBody>
          <a:bodyPr wrap="none" rtlCol="0">
            <a:spAutoFit/>
          </a:bodyPr>
          <a:lstStyle/>
          <a:p>
            <a:r>
              <a:rPr lang="en-US" dirty="0" smtClean="0">
                <a:solidFill>
                  <a:srgbClr val="FF0000"/>
                </a:solidFill>
              </a:rPr>
              <a:t>Q3</a:t>
            </a:r>
            <a:endParaRPr lang="en-US" dirty="0">
              <a:solidFill>
                <a:srgbClr val="FF0000"/>
              </a:solidFill>
            </a:endParaRPr>
          </a:p>
        </p:txBody>
      </p:sp>
      <p:sp>
        <p:nvSpPr>
          <p:cNvPr id="8" name="TextBox 7"/>
          <p:cNvSpPr txBox="1"/>
          <p:nvPr/>
        </p:nvSpPr>
        <p:spPr>
          <a:xfrm rot="19083925">
            <a:off x="6872402" y="954016"/>
            <a:ext cx="620971" cy="369332"/>
          </a:xfrm>
          <a:prstGeom prst="rect">
            <a:avLst/>
          </a:prstGeom>
          <a:noFill/>
        </p:spPr>
        <p:txBody>
          <a:bodyPr wrap="none" rtlCol="0">
            <a:spAutoFit/>
          </a:bodyPr>
          <a:lstStyle/>
          <a:p>
            <a:r>
              <a:rPr lang="en-US" dirty="0" smtClean="0">
                <a:solidFill>
                  <a:srgbClr val="FF0000"/>
                </a:solidFill>
              </a:rPr>
              <a:t>Q2b</a:t>
            </a:r>
            <a:endParaRPr lang="en-US" dirty="0">
              <a:solidFill>
                <a:srgbClr val="FF0000"/>
              </a:solidFill>
            </a:endParaRPr>
          </a:p>
        </p:txBody>
      </p:sp>
      <p:sp>
        <p:nvSpPr>
          <p:cNvPr id="9"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2275512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0688"/>
            <a:ext cx="9144000" cy="6251753"/>
          </a:xfrm>
          <a:prstGeom prst="rect">
            <a:avLst/>
          </a:prstGeom>
        </p:spPr>
      </p:pic>
      <p:sp>
        <p:nvSpPr>
          <p:cNvPr id="3" name="TextBox 2"/>
          <p:cNvSpPr txBox="1"/>
          <p:nvPr/>
        </p:nvSpPr>
        <p:spPr>
          <a:xfrm rot="19203352">
            <a:off x="3383940" y="4453296"/>
            <a:ext cx="492593" cy="369332"/>
          </a:xfrm>
          <a:prstGeom prst="rect">
            <a:avLst/>
          </a:prstGeom>
          <a:noFill/>
        </p:spPr>
        <p:txBody>
          <a:bodyPr wrap="none" rtlCol="0">
            <a:spAutoFit/>
          </a:bodyPr>
          <a:lstStyle/>
          <a:p>
            <a:r>
              <a:rPr lang="en-US" dirty="0" smtClean="0">
                <a:solidFill>
                  <a:srgbClr val="FF0000"/>
                </a:solidFill>
              </a:rPr>
              <a:t>Q1</a:t>
            </a:r>
            <a:endParaRPr lang="en-US" dirty="0">
              <a:solidFill>
                <a:srgbClr val="FF0000"/>
              </a:solidFill>
            </a:endParaRPr>
          </a:p>
        </p:txBody>
      </p:sp>
      <p:sp>
        <p:nvSpPr>
          <p:cNvPr id="4" name="TextBox 3"/>
          <p:cNvSpPr txBox="1"/>
          <p:nvPr/>
        </p:nvSpPr>
        <p:spPr>
          <a:xfrm rot="19063947">
            <a:off x="1951601" y="5605425"/>
            <a:ext cx="620971" cy="369332"/>
          </a:xfrm>
          <a:prstGeom prst="rect">
            <a:avLst/>
          </a:prstGeom>
          <a:noFill/>
        </p:spPr>
        <p:txBody>
          <a:bodyPr wrap="none" rtlCol="0">
            <a:spAutoFit/>
          </a:bodyPr>
          <a:lstStyle/>
          <a:p>
            <a:r>
              <a:rPr lang="en-US" dirty="0" smtClean="0">
                <a:solidFill>
                  <a:srgbClr val="FF0000"/>
                </a:solidFill>
              </a:rPr>
              <a:t>Q2a</a:t>
            </a:r>
            <a:endParaRPr lang="en-US" dirty="0">
              <a:solidFill>
                <a:srgbClr val="FF0000"/>
              </a:solidFill>
            </a:endParaRPr>
          </a:p>
        </p:txBody>
      </p:sp>
      <p:grpSp>
        <p:nvGrpSpPr>
          <p:cNvPr id="5" name="Group 4"/>
          <p:cNvGrpSpPr/>
          <p:nvPr/>
        </p:nvGrpSpPr>
        <p:grpSpPr>
          <a:xfrm>
            <a:off x="1134001" y="1700808"/>
            <a:ext cx="3965650" cy="2448272"/>
            <a:chOff x="1134001" y="1700808"/>
            <a:chExt cx="3965650" cy="2448272"/>
          </a:xfrm>
        </p:grpSpPr>
        <p:sp>
          <p:nvSpPr>
            <p:cNvPr id="6" name="Freeform 5"/>
            <p:cNvSpPr/>
            <p:nvPr/>
          </p:nvSpPr>
          <p:spPr>
            <a:xfrm>
              <a:off x="4067944" y="3158137"/>
              <a:ext cx="1031707" cy="990943"/>
            </a:xfrm>
            <a:custGeom>
              <a:avLst/>
              <a:gdLst>
                <a:gd name="connsiteX0" fmla="*/ 0 w 4796247"/>
                <a:gd name="connsiteY0" fmla="*/ 3476775 h 3809658"/>
                <a:gd name="connsiteX1" fmla="*/ 271253 w 4796247"/>
                <a:gd name="connsiteY1" fmla="*/ 3809658 h 3809658"/>
                <a:gd name="connsiteX2" fmla="*/ 4796247 w 4796247"/>
                <a:gd name="connsiteY2" fmla="*/ 246580 h 3809658"/>
                <a:gd name="connsiteX3" fmla="*/ 4377037 w 4796247"/>
                <a:gd name="connsiteY3" fmla="*/ 0 h 3809658"/>
                <a:gd name="connsiteX4" fmla="*/ 0 w 4796247"/>
                <a:gd name="connsiteY4" fmla="*/ 3476775 h 3809658"/>
                <a:gd name="connsiteX0" fmla="*/ 0 w 4594906"/>
                <a:gd name="connsiteY0" fmla="*/ 1795906 h 3809658"/>
                <a:gd name="connsiteX1" fmla="*/ 69912 w 4594906"/>
                <a:gd name="connsiteY1" fmla="*/ 3809658 h 3809658"/>
                <a:gd name="connsiteX2" fmla="*/ 4594906 w 4594906"/>
                <a:gd name="connsiteY2" fmla="*/ 246580 h 3809658"/>
                <a:gd name="connsiteX3" fmla="*/ 4175696 w 4594906"/>
                <a:gd name="connsiteY3" fmla="*/ 0 h 3809658"/>
                <a:gd name="connsiteX4" fmla="*/ 0 w 4594906"/>
                <a:gd name="connsiteY4" fmla="*/ 1795906 h 3809658"/>
                <a:gd name="connsiteX0" fmla="*/ 0 w 4594906"/>
                <a:gd name="connsiteY0" fmla="*/ 1795906 h 2981766"/>
                <a:gd name="connsiteX1" fmla="*/ 1378610 w 4594906"/>
                <a:gd name="connsiteY1" fmla="*/ 2981766 h 2981766"/>
                <a:gd name="connsiteX2" fmla="*/ 4594906 w 4594906"/>
                <a:gd name="connsiteY2" fmla="*/ 246580 h 2981766"/>
                <a:gd name="connsiteX3" fmla="*/ 4175696 w 4594906"/>
                <a:gd name="connsiteY3" fmla="*/ 0 h 2981766"/>
                <a:gd name="connsiteX4" fmla="*/ 0 w 4594906"/>
                <a:gd name="connsiteY4" fmla="*/ 1795906 h 2981766"/>
                <a:gd name="connsiteX0" fmla="*/ 0 w 4594906"/>
                <a:gd name="connsiteY0" fmla="*/ 1549325 h 2735185"/>
                <a:gd name="connsiteX1" fmla="*/ 1378610 w 4594906"/>
                <a:gd name="connsiteY1" fmla="*/ 2735185 h 2735185"/>
                <a:gd name="connsiteX2" fmla="*/ 4594906 w 4594906"/>
                <a:gd name="connsiteY2" fmla="*/ -1 h 2735185"/>
                <a:gd name="connsiteX3" fmla="*/ 2028086 w 4594906"/>
                <a:gd name="connsiteY3" fmla="*/ 154819 h 2735185"/>
                <a:gd name="connsiteX4" fmla="*/ 0 w 4594906"/>
                <a:gd name="connsiteY4" fmla="*/ 1549325 h 2735185"/>
                <a:gd name="connsiteX0" fmla="*/ 0 w 3252651"/>
                <a:gd name="connsiteY0" fmla="*/ 1394506 h 2580366"/>
                <a:gd name="connsiteX1" fmla="*/ 1378610 w 3252651"/>
                <a:gd name="connsiteY1" fmla="*/ 2580366 h 2580366"/>
                <a:gd name="connsiteX2" fmla="*/ 3252651 w 3252651"/>
                <a:gd name="connsiteY2" fmla="*/ 923949 h 2580366"/>
                <a:gd name="connsiteX3" fmla="*/ 2028086 w 3252651"/>
                <a:gd name="connsiteY3" fmla="*/ 0 h 2580366"/>
                <a:gd name="connsiteX4" fmla="*/ 0 w 3252651"/>
                <a:gd name="connsiteY4" fmla="*/ 1394506 h 2580366"/>
                <a:gd name="connsiteX0" fmla="*/ 0 w 3252651"/>
                <a:gd name="connsiteY0" fmla="*/ 1394506 h 2429840"/>
                <a:gd name="connsiteX1" fmla="*/ 1076603 w 3252651"/>
                <a:gd name="connsiteY1" fmla="*/ 2429840 h 2429840"/>
                <a:gd name="connsiteX2" fmla="*/ 3252651 w 3252651"/>
                <a:gd name="connsiteY2" fmla="*/ 923949 h 2429840"/>
                <a:gd name="connsiteX3" fmla="*/ 2028086 w 3252651"/>
                <a:gd name="connsiteY3" fmla="*/ 0 h 2429840"/>
                <a:gd name="connsiteX4" fmla="*/ 0 w 3252651"/>
                <a:gd name="connsiteY4" fmla="*/ 1394506 h 2429840"/>
                <a:gd name="connsiteX0" fmla="*/ 0 w 3252651"/>
                <a:gd name="connsiteY0" fmla="*/ 1394506 h 2480015"/>
                <a:gd name="connsiteX1" fmla="*/ 908822 w 3252651"/>
                <a:gd name="connsiteY1" fmla="*/ 2480015 h 2480015"/>
                <a:gd name="connsiteX2" fmla="*/ 3252651 w 3252651"/>
                <a:gd name="connsiteY2" fmla="*/ 923949 h 2480015"/>
                <a:gd name="connsiteX3" fmla="*/ 2028086 w 3252651"/>
                <a:gd name="connsiteY3" fmla="*/ 0 h 2480015"/>
                <a:gd name="connsiteX4" fmla="*/ 0 w 3252651"/>
                <a:gd name="connsiteY4" fmla="*/ 1394506 h 2480015"/>
                <a:gd name="connsiteX0" fmla="*/ 0 w 3420435"/>
                <a:gd name="connsiteY0" fmla="*/ 1469768 h 2480015"/>
                <a:gd name="connsiteX1" fmla="*/ 1076606 w 3420435"/>
                <a:gd name="connsiteY1" fmla="*/ 2480015 h 2480015"/>
                <a:gd name="connsiteX2" fmla="*/ 3420435 w 3420435"/>
                <a:gd name="connsiteY2" fmla="*/ 923949 h 2480015"/>
                <a:gd name="connsiteX3" fmla="*/ 2195870 w 3420435"/>
                <a:gd name="connsiteY3" fmla="*/ 0 h 2480015"/>
                <a:gd name="connsiteX4" fmla="*/ 0 w 3420435"/>
                <a:gd name="connsiteY4" fmla="*/ 1469768 h 2480015"/>
                <a:gd name="connsiteX0" fmla="*/ 0 w 3286209"/>
                <a:gd name="connsiteY0" fmla="*/ 1469768 h 2480015"/>
                <a:gd name="connsiteX1" fmla="*/ 1076606 w 3286209"/>
                <a:gd name="connsiteY1" fmla="*/ 2480015 h 2480015"/>
                <a:gd name="connsiteX2" fmla="*/ 3286209 w 3286209"/>
                <a:gd name="connsiteY2" fmla="*/ 949037 h 2480015"/>
                <a:gd name="connsiteX3" fmla="*/ 2195870 w 3286209"/>
                <a:gd name="connsiteY3" fmla="*/ 0 h 2480015"/>
                <a:gd name="connsiteX4" fmla="*/ 0 w 3286209"/>
                <a:gd name="connsiteY4" fmla="*/ 1469768 h 2480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6209" h="2480015">
                  <a:moveTo>
                    <a:pt x="0" y="1469768"/>
                  </a:moveTo>
                  <a:lnTo>
                    <a:pt x="1076606" y="2480015"/>
                  </a:lnTo>
                  <a:lnTo>
                    <a:pt x="3286209" y="949037"/>
                  </a:lnTo>
                  <a:lnTo>
                    <a:pt x="2195870" y="0"/>
                  </a:lnTo>
                  <a:lnTo>
                    <a:pt x="0" y="1469768"/>
                  </a:lnTo>
                  <a:close/>
                </a:path>
              </a:pathLst>
            </a:cu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134001" y="1700808"/>
              <a:ext cx="3005951" cy="1200329"/>
            </a:xfrm>
            <a:prstGeom prst="rect">
              <a:avLst/>
            </a:prstGeom>
            <a:noFill/>
          </p:spPr>
          <p:txBody>
            <a:bodyPr wrap="none" rtlCol="0">
              <a:spAutoFit/>
            </a:bodyPr>
            <a:lstStyle/>
            <a:p>
              <a:r>
                <a:rPr lang="en-US" dirty="0" smtClean="0">
                  <a:solidFill>
                    <a:srgbClr val="FF0000"/>
                  </a:solidFill>
                </a:rPr>
                <a:t>DFH connection module</a:t>
              </a:r>
            </a:p>
            <a:p>
              <a:pPr marL="285750" indent="-285750">
                <a:buFont typeface="Arial"/>
                <a:buChar char="•"/>
              </a:pPr>
              <a:r>
                <a:rPr lang="en-US" dirty="0" smtClean="0">
                  <a:solidFill>
                    <a:srgbClr val="FF0000"/>
                  </a:solidFill>
                </a:rPr>
                <a:t>Cryogenic</a:t>
              </a:r>
            </a:p>
            <a:p>
              <a:pPr marL="285750" indent="-285750">
                <a:buFont typeface="Arial"/>
                <a:buChar char="•"/>
              </a:pPr>
              <a:r>
                <a:rPr lang="en-US" dirty="0" smtClean="0">
                  <a:solidFill>
                    <a:srgbClr val="FF0000"/>
                  </a:solidFill>
                </a:rPr>
                <a:t>SC link warm connection</a:t>
              </a:r>
            </a:p>
            <a:p>
              <a:pPr marL="285750" indent="-285750">
                <a:buFont typeface="Arial"/>
                <a:buChar char="•"/>
              </a:pPr>
              <a:r>
                <a:rPr lang="en-US" dirty="0" smtClean="0">
                  <a:solidFill>
                    <a:srgbClr val="FF0000"/>
                  </a:solidFill>
                </a:rPr>
                <a:t>Powering</a:t>
              </a:r>
              <a:endParaRPr lang="en-US" dirty="0">
                <a:solidFill>
                  <a:srgbClr val="FF0000"/>
                </a:solidFill>
              </a:endParaRPr>
            </a:p>
          </p:txBody>
        </p:sp>
      </p:grpSp>
      <p:grpSp>
        <p:nvGrpSpPr>
          <p:cNvPr id="11" name="Group 10"/>
          <p:cNvGrpSpPr/>
          <p:nvPr/>
        </p:nvGrpSpPr>
        <p:grpSpPr>
          <a:xfrm>
            <a:off x="4582360" y="-27384"/>
            <a:ext cx="4094096" cy="3814588"/>
            <a:chOff x="4582360" y="-27384"/>
            <a:chExt cx="4094096" cy="3814588"/>
          </a:xfrm>
        </p:grpSpPr>
        <p:sp>
          <p:nvSpPr>
            <p:cNvPr id="8" name="Freeform 7"/>
            <p:cNvSpPr/>
            <p:nvPr/>
          </p:nvSpPr>
          <p:spPr>
            <a:xfrm>
              <a:off x="4582360" y="1844823"/>
              <a:ext cx="2363934" cy="1942381"/>
            </a:xfrm>
            <a:custGeom>
              <a:avLst/>
              <a:gdLst>
                <a:gd name="connsiteX0" fmla="*/ 0 w 4796247"/>
                <a:gd name="connsiteY0" fmla="*/ 3476775 h 3809658"/>
                <a:gd name="connsiteX1" fmla="*/ 271253 w 4796247"/>
                <a:gd name="connsiteY1" fmla="*/ 3809658 h 3809658"/>
                <a:gd name="connsiteX2" fmla="*/ 4796247 w 4796247"/>
                <a:gd name="connsiteY2" fmla="*/ 246580 h 3809658"/>
                <a:gd name="connsiteX3" fmla="*/ 4377037 w 4796247"/>
                <a:gd name="connsiteY3" fmla="*/ 0 h 3809658"/>
                <a:gd name="connsiteX4" fmla="*/ 0 w 4796247"/>
                <a:gd name="connsiteY4" fmla="*/ 3476775 h 3809658"/>
                <a:gd name="connsiteX0" fmla="*/ 0 w 4594906"/>
                <a:gd name="connsiteY0" fmla="*/ 1795906 h 3809658"/>
                <a:gd name="connsiteX1" fmla="*/ 69912 w 4594906"/>
                <a:gd name="connsiteY1" fmla="*/ 3809658 h 3809658"/>
                <a:gd name="connsiteX2" fmla="*/ 4594906 w 4594906"/>
                <a:gd name="connsiteY2" fmla="*/ 246580 h 3809658"/>
                <a:gd name="connsiteX3" fmla="*/ 4175696 w 4594906"/>
                <a:gd name="connsiteY3" fmla="*/ 0 h 3809658"/>
                <a:gd name="connsiteX4" fmla="*/ 0 w 4594906"/>
                <a:gd name="connsiteY4" fmla="*/ 1795906 h 3809658"/>
                <a:gd name="connsiteX0" fmla="*/ 0 w 4594906"/>
                <a:gd name="connsiteY0" fmla="*/ 1795906 h 2981766"/>
                <a:gd name="connsiteX1" fmla="*/ 1378610 w 4594906"/>
                <a:gd name="connsiteY1" fmla="*/ 2981766 h 2981766"/>
                <a:gd name="connsiteX2" fmla="*/ 4594906 w 4594906"/>
                <a:gd name="connsiteY2" fmla="*/ 246580 h 2981766"/>
                <a:gd name="connsiteX3" fmla="*/ 4175696 w 4594906"/>
                <a:gd name="connsiteY3" fmla="*/ 0 h 2981766"/>
                <a:gd name="connsiteX4" fmla="*/ 0 w 4594906"/>
                <a:gd name="connsiteY4" fmla="*/ 1795906 h 2981766"/>
                <a:gd name="connsiteX0" fmla="*/ 0 w 4594906"/>
                <a:gd name="connsiteY0" fmla="*/ 1549325 h 2735185"/>
                <a:gd name="connsiteX1" fmla="*/ 1378610 w 4594906"/>
                <a:gd name="connsiteY1" fmla="*/ 2735185 h 2735185"/>
                <a:gd name="connsiteX2" fmla="*/ 4594906 w 4594906"/>
                <a:gd name="connsiteY2" fmla="*/ -1 h 2735185"/>
                <a:gd name="connsiteX3" fmla="*/ 2028086 w 4594906"/>
                <a:gd name="connsiteY3" fmla="*/ 154819 h 2735185"/>
                <a:gd name="connsiteX4" fmla="*/ 0 w 4594906"/>
                <a:gd name="connsiteY4" fmla="*/ 1549325 h 2735185"/>
                <a:gd name="connsiteX0" fmla="*/ 0 w 3252651"/>
                <a:gd name="connsiteY0" fmla="*/ 1394506 h 2580366"/>
                <a:gd name="connsiteX1" fmla="*/ 1378610 w 3252651"/>
                <a:gd name="connsiteY1" fmla="*/ 2580366 h 2580366"/>
                <a:gd name="connsiteX2" fmla="*/ 3252651 w 3252651"/>
                <a:gd name="connsiteY2" fmla="*/ 923949 h 2580366"/>
                <a:gd name="connsiteX3" fmla="*/ 2028086 w 3252651"/>
                <a:gd name="connsiteY3" fmla="*/ 0 h 2580366"/>
                <a:gd name="connsiteX4" fmla="*/ 0 w 3252651"/>
                <a:gd name="connsiteY4" fmla="*/ 1394506 h 2580366"/>
                <a:gd name="connsiteX0" fmla="*/ 0 w 3252651"/>
                <a:gd name="connsiteY0" fmla="*/ 1394506 h 2429840"/>
                <a:gd name="connsiteX1" fmla="*/ 1076603 w 3252651"/>
                <a:gd name="connsiteY1" fmla="*/ 2429840 h 2429840"/>
                <a:gd name="connsiteX2" fmla="*/ 3252651 w 3252651"/>
                <a:gd name="connsiteY2" fmla="*/ 923949 h 2429840"/>
                <a:gd name="connsiteX3" fmla="*/ 2028086 w 3252651"/>
                <a:gd name="connsiteY3" fmla="*/ 0 h 2429840"/>
                <a:gd name="connsiteX4" fmla="*/ 0 w 3252651"/>
                <a:gd name="connsiteY4" fmla="*/ 1394506 h 2429840"/>
                <a:gd name="connsiteX0" fmla="*/ 0 w 3252651"/>
                <a:gd name="connsiteY0" fmla="*/ 1394506 h 2480015"/>
                <a:gd name="connsiteX1" fmla="*/ 908822 w 3252651"/>
                <a:gd name="connsiteY1" fmla="*/ 2480015 h 2480015"/>
                <a:gd name="connsiteX2" fmla="*/ 3252651 w 3252651"/>
                <a:gd name="connsiteY2" fmla="*/ 923949 h 2480015"/>
                <a:gd name="connsiteX3" fmla="*/ 2028086 w 3252651"/>
                <a:gd name="connsiteY3" fmla="*/ 0 h 2480015"/>
                <a:gd name="connsiteX4" fmla="*/ 0 w 3252651"/>
                <a:gd name="connsiteY4" fmla="*/ 1394506 h 2480015"/>
                <a:gd name="connsiteX0" fmla="*/ 0 w 3420435"/>
                <a:gd name="connsiteY0" fmla="*/ 1469768 h 2480015"/>
                <a:gd name="connsiteX1" fmla="*/ 1076606 w 3420435"/>
                <a:gd name="connsiteY1" fmla="*/ 2480015 h 2480015"/>
                <a:gd name="connsiteX2" fmla="*/ 3420435 w 3420435"/>
                <a:gd name="connsiteY2" fmla="*/ 923949 h 2480015"/>
                <a:gd name="connsiteX3" fmla="*/ 2195870 w 3420435"/>
                <a:gd name="connsiteY3" fmla="*/ 0 h 2480015"/>
                <a:gd name="connsiteX4" fmla="*/ 0 w 3420435"/>
                <a:gd name="connsiteY4" fmla="*/ 1469768 h 2480015"/>
                <a:gd name="connsiteX0" fmla="*/ 0 w 3286209"/>
                <a:gd name="connsiteY0" fmla="*/ 1469768 h 2480015"/>
                <a:gd name="connsiteX1" fmla="*/ 1076606 w 3286209"/>
                <a:gd name="connsiteY1" fmla="*/ 2480015 h 2480015"/>
                <a:gd name="connsiteX2" fmla="*/ 3286209 w 3286209"/>
                <a:gd name="connsiteY2" fmla="*/ 949037 h 2480015"/>
                <a:gd name="connsiteX3" fmla="*/ 2195870 w 3286209"/>
                <a:gd name="connsiteY3" fmla="*/ 0 h 2480015"/>
                <a:gd name="connsiteX4" fmla="*/ 0 w 3286209"/>
                <a:gd name="connsiteY4" fmla="*/ 1469768 h 2480015"/>
                <a:gd name="connsiteX0" fmla="*/ 0 w 3286209"/>
                <a:gd name="connsiteY0" fmla="*/ 1469768 h 2966836"/>
                <a:gd name="connsiteX1" fmla="*/ 599176 w 3286209"/>
                <a:gd name="connsiteY1" fmla="*/ 2966836 h 2966836"/>
                <a:gd name="connsiteX2" fmla="*/ 3286209 w 3286209"/>
                <a:gd name="connsiteY2" fmla="*/ 949037 h 2966836"/>
                <a:gd name="connsiteX3" fmla="*/ 2195870 w 3286209"/>
                <a:gd name="connsiteY3" fmla="*/ 0 h 2966836"/>
                <a:gd name="connsiteX4" fmla="*/ 0 w 3286209"/>
                <a:gd name="connsiteY4" fmla="*/ 1469768 h 2966836"/>
                <a:gd name="connsiteX0" fmla="*/ 0 w 3371464"/>
                <a:gd name="connsiteY0" fmla="*/ 1938561 h 2966836"/>
                <a:gd name="connsiteX1" fmla="*/ 684431 w 3371464"/>
                <a:gd name="connsiteY1" fmla="*/ 2966836 h 2966836"/>
                <a:gd name="connsiteX2" fmla="*/ 3371464 w 3371464"/>
                <a:gd name="connsiteY2" fmla="*/ 949037 h 2966836"/>
                <a:gd name="connsiteX3" fmla="*/ 2281125 w 3371464"/>
                <a:gd name="connsiteY3" fmla="*/ 0 h 2966836"/>
                <a:gd name="connsiteX4" fmla="*/ 0 w 3371464"/>
                <a:gd name="connsiteY4" fmla="*/ 1938561 h 2966836"/>
                <a:gd name="connsiteX0" fmla="*/ 0 w 3371464"/>
                <a:gd name="connsiteY0" fmla="*/ 1938561 h 2840624"/>
                <a:gd name="connsiteX1" fmla="*/ 786737 w 3371464"/>
                <a:gd name="connsiteY1" fmla="*/ 2840624 h 2840624"/>
                <a:gd name="connsiteX2" fmla="*/ 3371464 w 3371464"/>
                <a:gd name="connsiteY2" fmla="*/ 949037 h 2840624"/>
                <a:gd name="connsiteX3" fmla="*/ 2281125 w 3371464"/>
                <a:gd name="connsiteY3" fmla="*/ 0 h 2840624"/>
                <a:gd name="connsiteX4" fmla="*/ 0 w 3371464"/>
                <a:gd name="connsiteY4" fmla="*/ 1938561 h 2840624"/>
                <a:gd name="connsiteX0" fmla="*/ 0 w 2945187"/>
                <a:gd name="connsiteY0" fmla="*/ 1938561 h 2840624"/>
                <a:gd name="connsiteX1" fmla="*/ 786737 w 2945187"/>
                <a:gd name="connsiteY1" fmla="*/ 2840624 h 2840624"/>
                <a:gd name="connsiteX2" fmla="*/ 2945187 w 2945187"/>
                <a:gd name="connsiteY2" fmla="*/ 786763 h 2840624"/>
                <a:gd name="connsiteX3" fmla="*/ 2281125 w 2945187"/>
                <a:gd name="connsiteY3" fmla="*/ 0 h 2840624"/>
                <a:gd name="connsiteX4" fmla="*/ 0 w 2945187"/>
                <a:gd name="connsiteY4" fmla="*/ 1938561 h 2840624"/>
                <a:gd name="connsiteX0" fmla="*/ 0 w 3269158"/>
                <a:gd name="connsiteY0" fmla="*/ 1938561 h 2840624"/>
                <a:gd name="connsiteX1" fmla="*/ 786737 w 3269158"/>
                <a:gd name="connsiteY1" fmla="*/ 2840624 h 2840624"/>
                <a:gd name="connsiteX2" fmla="*/ 3269158 w 3269158"/>
                <a:gd name="connsiteY2" fmla="*/ 624489 h 2840624"/>
                <a:gd name="connsiteX3" fmla="*/ 2281125 w 3269158"/>
                <a:gd name="connsiteY3" fmla="*/ 0 h 2840624"/>
                <a:gd name="connsiteX4" fmla="*/ 0 w 3269158"/>
                <a:gd name="connsiteY4" fmla="*/ 1938561 h 28406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9158" h="2840624">
                  <a:moveTo>
                    <a:pt x="0" y="1938561"/>
                  </a:moveTo>
                  <a:lnTo>
                    <a:pt x="786737" y="2840624"/>
                  </a:lnTo>
                  <a:lnTo>
                    <a:pt x="3269158" y="624489"/>
                  </a:lnTo>
                  <a:lnTo>
                    <a:pt x="2281125" y="0"/>
                  </a:lnTo>
                  <a:lnTo>
                    <a:pt x="0" y="1938561"/>
                  </a:lnTo>
                  <a:close/>
                </a:path>
              </a:pathLst>
            </a:cu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508104" y="-27384"/>
              <a:ext cx="3168352" cy="923330"/>
            </a:xfrm>
            <a:prstGeom prst="rect">
              <a:avLst/>
            </a:prstGeom>
            <a:noFill/>
          </p:spPr>
          <p:txBody>
            <a:bodyPr wrap="square" rtlCol="0">
              <a:spAutoFit/>
            </a:bodyPr>
            <a:lstStyle/>
            <a:p>
              <a:r>
                <a:rPr lang="en-US" dirty="0" smtClean="0">
                  <a:solidFill>
                    <a:srgbClr val="FF0000"/>
                  </a:solidFill>
                </a:rPr>
                <a:t>Powering system</a:t>
              </a:r>
            </a:p>
            <a:p>
              <a:pPr marL="285750" indent="-285750">
                <a:buFont typeface="Arial"/>
                <a:buChar char="•"/>
              </a:pPr>
              <a:r>
                <a:rPr lang="en-US" dirty="0" smtClean="0">
                  <a:solidFill>
                    <a:srgbClr val="FF0000"/>
                  </a:solidFill>
                </a:rPr>
                <a:t>Power converters</a:t>
              </a:r>
            </a:p>
            <a:p>
              <a:pPr marL="285750" indent="-285750">
                <a:buFont typeface="Arial"/>
                <a:buChar char="•"/>
              </a:pPr>
              <a:r>
                <a:rPr lang="en-US" dirty="0" smtClean="0">
                  <a:solidFill>
                    <a:srgbClr val="FF0000"/>
                  </a:solidFill>
                </a:rPr>
                <a:t>Energy extraction systems</a:t>
              </a:r>
              <a:endParaRPr lang="en-US" dirty="0">
                <a:solidFill>
                  <a:srgbClr val="FF0000"/>
                </a:solidFill>
              </a:endParaRPr>
            </a:p>
          </p:txBody>
        </p:sp>
      </p:grpSp>
      <p:sp>
        <p:nvSpPr>
          <p:cNvPr id="9"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34764975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0688"/>
            <a:ext cx="9144000" cy="6251753"/>
          </a:xfrm>
          <a:prstGeom prst="rect">
            <a:avLst/>
          </a:prstGeom>
        </p:spPr>
      </p:pic>
      <p:grpSp>
        <p:nvGrpSpPr>
          <p:cNvPr id="3" name="Group 2"/>
          <p:cNvGrpSpPr/>
          <p:nvPr/>
        </p:nvGrpSpPr>
        <p:grpSpPr>
          <a:xfrm>
            <a:off x="2699792" y="2624751"/>
            <a:ext cx="3662324" cy="2735691"/>
            <a:chOff x="2699792" y="2624751"/>
            <a:chExt cx="3662324" cy="2735691"/>
          </a:xfrm>
        </p:grpSpPr>
        <p:sp>
          <p:nvSpPr>
            <p:cNvPr id="4" name="TextBox 3"/>
            <p:cNvSpPr txBox="1"/>
            <p:nvPr/>
          </p:nvSpPr>
          <p:spPr>
            <a:xfrm>
              <a:off x="2699792" y="4437112"/>
              <a:ext cx="3168352" cy="923330"/>
            </a:xfrm>
            <a:prstGeom prst="rect">
              <a:avLst/>
            </a:prstGeom>
            <a:noFill/>
          </p:spPr>
          <p:txBody>
            <a:bodyPr wrap="square" rtlCol="0">
              <a:spAutoFit/>
            </a:bodyPr>
            <a:lstStyle/>
            <a:p>
              <a:r>
                <a:rPr lang="en-US" dirty="0" smtClean="0">
                  <a:solidFill>
                    <a:srgbClr val="FF0000"/>
                  </a:solidFill>
                </a:rPr>
                <a:t>Powering system</a:t>
              </a:r>
            </a:p>
            <a:p>
              <a:pPr marL="285750" indent="-285750">
                <a:buFont typeface="Arial"/>
                <a:buChar char="•"/>
              </a:pPr>
              <a:r>
                <a:rPr lang="en-US" dirty="0" smtClean="0">
                  <a:solidFill>
                    <a:srgbClr val="FF0000"/>
                  </a:solidFill>
                </a:rPr>
                <a:t>Power converters</a:t>
              </a:r>
            </a:p>
            <a:p>
              <a:pPr marL="285750" indent="-285750">
                <a:buFont typeface="Arial"/>
                <a:buChar char="•"/>
              </a:pPr>
              <a:r>
                <a:rPr lang="en-US" dirty="0" smtClean="0">
                  <a:solidFill>
                    <a:srgbClr val="FF0000"/>
                  </a:solidFill>
                </a:rPr>
                <a:t>Energy extraction systems</a:t>
              </a:r>
              <a:endParaRPr lang="en-US" dirty="0">
                <a:solidFill>
                  <a:srgbClr val="FF0000"/>
                </a:solidFill>
              </a:endParaRPr>
            </a:p>
          </p:txBody>
        </p:sp>
        <p:sp>
          <p:nvSpPr>
            <p:cNvPr id="5" name="Freeform 4"/>
            <p:cNvSpPr/>
            <p:nvPr/>
          </p:nvSpPr>
          <p:spPr>
            <a:xfrm>
              <a:off x="3205717" y="2624751"/>
              <a:ext cx="3156399" cy="1812361"/>
            </a:xfrm>
            <a:custGeom>
              <a:avLst/>
              <a:gdLst>
                <a:gd name="connsiteX0" fmla="*/ 3070091 w 3156399"/>
                <a:gd name="connsiteY0" fmla="*/ 1602768 h 1874006"/>
                <a:gd name="connsiteX1" fmla="*/ 1220639 w 3156399"/>
                <a:gd name="connsiteY1" fmla="*/ 1874006 h 1874006"/>
                <a:gd name="connsiteX2" fmla="*/ 12330 w 3156399"/>
                <a:gd name="connsiteY2" fmla="*/ 875358 h 1874006"/>
                <a:gd name="connsiteX3" fmla="*/ 0 w 3156399"/>
                <a:gd name="connsiteY3" fmla="*/ 61645 h 1874006"/>
                <a:gd name="connsiteX4" fmla="*/ 1294617 w 3156399"/>
                <a:gd name="connsiteY4" fmla="*/ 0 h 1874006"/>
                <a:gd name="connsiteX5" fmla="*/ 3156399 w 3156399"/>
                <a:gd name="connsiteY5" fmla="*/ 209593 h 1874006"/>
                <a:gd name="connsiteX6" fmla="*/ 3070091 w 3156399"/>
                <a:gd name="connsiteY6" fmla="*/ 1602768 h 1874006"/>
                <a:gd name="connsiteX0" fmla="*/ 3070091 w 3156399"/>
                <a:gd name="connsiteY0" fmla="*/ 1541123 h 1812361"/>
                <a:gd name="connsiteX1" fmla="*/ 1220639 w 3156399"/>
                <a:gd name="connsiteY1" fmla="*/ 1812361 h 1812361"/>
                <a:gd name="connsiteX2" fmla="*/ 12330 w 3156399"/>
                <a:gd name="connsiteY2" fmla="*/ 813713 h 1812361"/>
                <a:gd name="connsiteX3" fmla="*/ 0 w 3156399"/>
                <a:gd name="connsiteY3" fmla="*/ 0 h 1812361"/>
                <a:gd name="connsiteX4" fmla="*/ 1282288 w 3156399"/>
                <a:gd name="connsiteY4" fmla="*/ 36987 h 1812361"/>
                <a:gd name="connsiteX5" fmla="*/ 3156399 w 3156399"/>
                <a:gd name="connsiteY5" fmla="*/ 147948 h 1812361"/>
                <a:gd name="connsiteX6" fmla="*/ 3070091 w 3156399"/>
                <a:gd name="connsiteY6" fmla="*/ 1541123 h 1812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6399" h="1812361">
                  <a:moveTo>
                    <a:pt x="3070091" y="1541123"/>
                  </a:moveTo>
                  <a:lnTo>
                    <a:pt x="1220639" y="1812361"/>
                  </a:lnTo>
                  <a:lnTo>
                    <a:pt x="12330" y="813713"/>
                  </a:lnTo>
                  <a:lnTo>
                    <a:pt x="0" y="0"/>
                  </a:lnTo>
                  <a:lnTo>
                    <a:pt x="1282288" y="36987"/>
                  </a:lnTo>
                  <a:lnTo>
                    <a:pt x="3156399" y="147948"/>
                  </a:lnTo>
                  <a:lnTo>
                    <a:pt x="3070091" y="1541123"/>
                  </a:lnTo>
                  <a:close/>
                </a:path>
              </a:pathLst>
            </a:cu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27603005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20688"/>
            <a:ext cx="9144000" cy="6251753"/>
          </a:xfrm>
          <a:prstGeom prst="rect">
            <a:avLst/>
          </a:prstGeom>
        </p:spPr>
      </p:pic>
      <p:grpSp>
        <p:nvGrpSpPr>
          <p:cNvPr id="6" name="Group 5"/>
          <p:cNvGrpSpPr/>
          <p:nvPr/>
        </p:nvGrpSpPr>
        <p:grpSpPr>
          <a:xfrm>
            <a:off x="539552" y="44624"/>
            <a:ext cx="4963527" cy="4347345"/>
            <a:chOff x="539552" y="44624"/>
            <a:chExt cx="4963527" cy="4347345"/>
          </a:xfrm>
        </p:grpSpPr>
        <p:grpSp>
          <p:nvGrpSpPr>
            <p:cNvPr id="3" name="Group 2"/>
            <p:cNvGrpSpPr/>
            <p:nvPr/>
          </p:nvGrpSpPr>
          <p:grpSpPr>
            <a:xfrm>
              <a:off x="2330310" y="1414844"/>
              <a:ext cx="3172769" cy="2977125"/>
              <a:chOff x="2330310" y="1414844"/>
              <a:chExt cx="3172769" cy="2977125"/>
            </a:xfrm>
          </p:grpSpPr>
          <p:sp>
            <p:nvSpPr>
              <p:cNvPr id="4" name="Freeform 3"/>
              <p:cNvSpPr/>
              <p:nvPr/>
            </p:nvSpPr>
            <p:spPr>
              <a:xfrm>
                <a:off x="2330310" y="1414844"/>
                <a:ext cx="2428947" cy="2157573"/>
              </a:xfrm>
              <a:custGeom>
                <a:avLst/>
                <a:gdLst>
                  <a:gd name="connsiteX0" fmla="*/ 0 w 2428947"/>
                  <a:gd name="connsiteY0" fmla="*/ 1652084 h 2157573"/>
                  <a:gd name="connsiteX1" fmla="*/ 258923 w 2428947"/>
                  <a:gd name="connsiteY1" fmla="*/ 2157573 h 2157573"/>
                  <a:gd name="connsiteX2" fmla="*/ 2428947 w 2428947"/>
                  <a:gd name="connsiteY2" fmla="*/ 480831 h 2157573"/>
                  <a:gd name="connsiteX3" fmla="*/ 2404288 w 2428947"/>
                  <a:gd name="connsiteY3" fmla="*/ 0 h 2157573"/>
                  <a:gd name="connsiteX4" fmla="*/ 0 w 2428947"/>
                  <a:gd name="connsiteY4" fmla="*/ 1652084 h 215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8947" h="2157573">
                    <a:moveTo>
                      <a:pt x="0" y="1652084"/>
                    </a:moveTo>
                    <a:lnTo>
                      <a:pt x="258923" y="2157573"/>
                    </a:lnTo>
                    <a:lnTo>
                      <a:pt x="2428947" y="480831"/>
                    </a:lnTo>
                    <a:lnTo>
                      <a:pt x="2404288" y="0"/>
                    </a:lnTo>
                    <a:lnTo>
                      <a:pt x="0" y="1652084"/>
                    </a:lnTo>
                    <a:close/>
                  </a:path>
                </a:pathLst>
              </a:cu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reeform 4"/>
              <p:cNvSpPr/>
              <p:nvPr/>
            </p:nvSpPr>
            <p:spPr>
              <a:xfrm>
                <a:off x="2963165" y="1938501"/>
                <a:ext cx="2539914" cy="2453468"/>
              </a:xfrm>
              <a:custGeom>
                <a:avLst/>
                <a:gdLst>
                  <a:gd name="connsiteX0" fmla="*/ 0 w 2428947"/>
                  <a:gd name="connsiteY0" fmla="*/ 1652084 h 2157573"/>
                  <a:gd name="connsiteX1" fmla="*/ 258923 w 2428947"/>
                  <a:gd name="connsiteY1" fmla="*/ 2157573 h 2157573"/>
                  <a:gd name="connsiteX2" fmla="*/ 2428947 w 2428947"/>
                  <a:gd name="connsiteY2" fmla="*/ 480831 h 2157573"/>
                  <a:gd name="connsiteX3" fmla="*/ 2404288 w 2428947"/>
                  <a:gd name="connsiteY3" fmla="*/ 0 h 2157573"/>
                  <a:gd name="connsiteX4" fmla="*/ 0 w 2428947"/>
                  <a:gd name="connsiteY4" fmla="*/ 1652084 h 2157573"/>
                  <a:gd name="connsiteX0" fmla="*/ 0 w 2539914"/>
                  <a:gd name="connsiteY0" fmla="*/ 1652084 h 2157573"/>
                  <a:gd name="connsiteX1" fmla="*/ 258923 w 2539914"/>
                  <a:gd name="connsiteY1" fmla="*/ 2157573 h 2157573"/>
                  <a:gd name="connsiteX2" fmla="*/ 2539914 w 2539914"/>
                  <a:gd name="connsiteY2" fmla="*/ 209593 h 2157573"/>
                  <a:gd name="connsiteX3" fmla="*/ 2404288 w 2539914"/>
                  <a:gd name="connsiteY3" fmla="*/ 0 h 2157573"/>
                  <a:gd name="connsiteX4" fmla="*/ 0 w 2539914"/>
                  <a:gd name="connsiteY4" fmla="*/ 1652084 h 2157573"/>
                  <a:gd name="connsiteX0" fmla="*/ 0 w 2539914"/>
                  <a:gd name="connsiteY0" fmla="*/ 1947979 h 2453468"/>
                  <a:gd name="connsiteX1" fmla="*/ 258923 w 2539914"/>
                  <a:gd name="connsiteY1" fmla="*/ 2453468 h 2453468"/>
                  <a:gd name="connsiteX2" fmla="*/ 2539914 w 2539914"/>
                  <a:gd name="connsiteY2" fmla="*/ 505488 h 2453468"/>
                  <a:gd name="connsiteX3" fmla="*/ 2527585 w 2539914"/>
                  <a:gd name="connsiteY3" fmla="*/ 0 h 2453468"/>
                  <a:gd name="connsiteX4" fmla="*/ 0 w 2539914"/>
                  <a:gd name="connsiteY4" fmla="*/ 1947979 h 2453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9914" h="2453468">
                    <a:moveTo>
                      <a:pt x="0" y="1947979"/>
                    </a:moveTo>
                    <a:lnTo>
                      <a:pt x="258923" y="2453468"/>
                    </a:lnTo>
                    <a:lnTo>
                      <a:pt x="2539914" y="505488"/>
                    </a:lnTo>
                    <a:lnTo>
                      <a:pt x="2527585" y="0"/>
                    </a:lnTo>
                    <a:lnTo>
                      <a:pt x="0" y="1947979"/>
                    </a:lnTo>
                    <a:close/>
                  </a:path>
                </a:pathLst>
              </a:cu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a:stCxn id="4" idx="3"/>
                <a:endCxn id="5" idx="3"/>
              </p:cNvCxnSpPr>
              <p:nvPr/>
            </p:nvCxnSpPr>
            <p:spPr>
              <a:xfrm>
                <a:off x="4734598" y="1414844"/>
                <a:ext cx="756152" cy="523657"/>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a:stCxn id="4" idx="0"/>
                <a:endCxn id="5" idx="0"/>
              </p:cNvCxnSpPr>
              <p:nvPr/>
            </p:nvCxnSpPr>
            <p:spPr>
              <a:xfrm>
                <a:off x="2330310" y="3066928"/>
                <a:ext cx="632855" cy="819552"/>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a:stCxn id="4" idx="1"/>
                <a:endCxn id="5" idx="1"/>
              </p:cNvCxnSpPr>
              <p:nvPr/>
            </p:nvCxnSpPr>
            <p:spPr>
              <a:xfrm>
                <a:off x="2589233" y="3572417"/>
                <a:ext cx="632855" cy="819552"/>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a:stCxn id="4" idx="2"/>
                <a:endCxn id="5" idx="2"/>
              </p:cNvCxnSpPr>
              <p:nvPr/>
            </p:nvCxnSpPr>
            <p:spPr>
              <a:xfrm>
                <a:off x="4759257" y="1895675"/>
                <a:ext cx="743822" cy="548314"/>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21" name="TextBox 20"/>
            <p:cNvSpPr txBox="1"/>
            <p:nvPr/>
          </p:nvSpPr>
          <p:spPr>
            <a:xfrm>
              <a:off x="539552" y="44624"/>
              <a:ext cx="3172663" cy="2308324"/>
            </a:xfrm>
            <a:prstGeom prst="rect">
              <a:avLst/>
            </a:prstGeom>
            <a:noFill/>
          </p:spPr>
          <p:txBody>
            <a:bodyPr wrap="none" rtlCol="0">
              <a:spAutoFit/>
            </a:bodyPr>
            <a:lstStyle/>
            <a:p>
              <a:r>
                <a:rPr lang="en-US" dirty="0" smtClean="0">
                  <a:solidFill>
                    <a:srgbClr val="FF0000"/>
                  </a:solidFill>
                </a:rPr>
                <a:t>Optional location for</a:t>
              </a:r>
            </a:p>
            <a:p>
              <a:r>
                <a:rPr lang="en-US" dirty="0" smtClean="0">
                  <a:solidFill>
                    <a:srgbClr val="FF0000"/>
                  </a:solidFill>
                </a:rPr>
                <a:t>Powering system</a:t>
              </a:r>
            </a:p>
            <a:p>
              <a:pPr marL="285750" indent="-285750">
                <a:buFont typeface="Arial"/>
                <a:buChar char="•"/>
              </a:pPr>
              <a:r>
                <a:rPr lang="en-US" dirty="0" smtClean="0">
                  <a:solidFill>
                    <a:srgbClr val="FF0000"/>
                  </a:solidFill>
                </a:rPr>
                <a:t>Power converters</a:t>
              </a:r>
            </a:p>
            <a:p>
              <a:pPr marL="285750" indent="-285750">
                <a:buFont typeface="Arial"/>
                <a:buChar char="•"/>
              </a:pPr>
              <a:r>
                <a:rPr lang="en-US" dirty="0" smtClean="0">
                  <a:solidFill>
                    <a:srgbClr val="FF0000"/>
                  </a:solidFill>
                </a:rPr>
                <a:t>Energy extraction systems</a:t>
              </a:r>
            </a:p>
            <a:p>
              <a:r>
                <a:rPr lang="en-US" dirty="0" smtClean="0">
                  <a:solidFill>
                    <a:srgbClr val="FF0000"/>
                  </a:solidFill>
                </a:rPr>
                <a:t>DFH connection module</a:t>
              </a:r>
            </a:p>
            <a:p>
              <a:pPr marL="285750" indent="-285750">
                <a:buFont typeface="Arial"/>
                <a:buChar char="•"/>
              </a:pPr>
              <a:r>
                <a:rPr lang="en-US" dirty="0" smtClean="0">
                  <a:solidFill>
                    <a:srgbClr val="FF0000"/>
                  </a:solidFill>
                </a:rPr>
                <a:t>Cryogenic</a:t>
              </a:r>
            </a:p>
            <a:p>
              <a:pPr marL="285750" indent="-285750">
                <a:buFont typeface="Arial"/>
                <a:buChar char="•"/>
              </a:pPr>
              <a:r>
                <a:rPr lang="en-US" dirty="0" smtClean="0">
                  <a:solidFill>
                    <a:srgbClr val="FF0000"/>
                  </a:solidFill>
                </a:rPr>
                <a:t>SC link warm connection</a:t>
              </a:r>
            </a:p>
            <a:p>
              <a:pPr marL="285750" indent="-285750">
                <a:buFont typeface="Arial"/>
                <a:buChar char="•"/>
              </a:pPr>
              <a:r>
                <a:rPr lang="en-US" dirty="0" smtClean="0">
                  <a:solidFill>
                    <a:srgbClr val="FF0000"/>
                  </a:solidFill>
                </a:rPr>
                <a:t>Powering</a:t>
              </a:r>
              <a:endParaRPr lang="en-US" dirty="0">
                <a:solidFill>
                  <a:srgbClr val="FF0000"/>
                </a:solidFill>
              </a:endParaRPr>
            </a:p>
          </p:txBody>
        </p:sp>
      </p:grpSp>
      <p:sp>
        <p:nvSpPr>
          <p:cNvPr id="22" name="TextBox 21"/>
          <p:cNvSpPr txBox="1"/>
          <p:nvPr/>
        </p:nvSpPr>
        <p:spPr>
          <a:xfrm rot="19083925">
            <a:off x="670798" y="5709406"/>
            <a:ext cx="501159" cy="369332"/>
          </a:xfrm>
          <a:prstGeom prst="rect">
            <a:avLst/>
          </a:prstGeom>
          <a:noFill/>
        </p:spPr>
        <p:txBody>
          <a:bodyPr wrap="none" rtlCol="0">
            <a:spAutoFit/>
          </a:bodyPr>
          <a:lstStyle/>
          <a:p>
            <a:r>
              <a:rPr lang="en-US" dirty="0" smtClean="0">
                <a:solidFill>
                  <a:srgbClr val="FF0000"/>
                </a:solidFill>
              </a:rPr>
              <a:t>CP</a:t>
            </a:r>
            <a:endParaRPr lang="en-US" dirty="0">
              <a:solidFill>
                <a:srgbClr val="FF0000"/>
              </a:solidFill>
            </a:endParaRPr>
          </a:p>
        </p:txBody>
      </p:sp>
      <p:sp>
        <p:nvSpPr>
          <p:cNvPr id="23" name="TextBox 22"/>
          <p:cNvSpPr txBox="1"/>
          <p:nvPr/>
        </p:nvSpPr>
        <p:spPr>
          <a:xfrm rot="19139763">
            <a:off x="2074454" y="4553405"/>
            <a:ext cx="492593" cy="369332"/>
          </a:xfrm>
          <a:prstGeom prst="rect">
            <a:avLst/>
          </a:prstGeom>
          <a:noFill/>
        </p:spPr>
        <p:txBody>
          <a:bodyPr wrap="none" rtlCol="0">
            <a:spAutoFit/>
          </a:bodyPr>
          <a:lstStyle/>
          <a:p>
            <a:r>
              <a:rPr lang="en-US" dirty="0" smtClean="0">
                <a:solidFill>
                  <a:srgbClr val="FF0000"/>
                </a:solidFill>
              </a:rPr>
              <a:t>Q3</a:t>
            </a:r>
            <a:endParaRPr lang="en-US" dirty="0">
              <a:solidFill>
                <a:srgbClr val="FF0000"/>
              </a:solidFill>
            </a:endParaRPr>
          </a:p>
        </p:txBody>
      </p:sp>
      <p:sp>
        <p:nvSpPr>
          <p:cNvPr id="24" name="TextBox 23"/>
          <p:cNvSpPr txBox="1"/>
          <p:nvPr/>
        </p:nvSpPr>
        <p:spPr>
          <a:xfrm rot="19139763">
            <a:off x="3464861" y="3371384"/>
            <a:ext cx="620971" cy="369332"/>
          </a:xfrm>
          <a:prstGeom prst="rect">
            <a:avLst/>
          </a:prstGeom>
          <a:noFill/>
        </p:spPr>
        <p:txBody>
          <a:bodyPr wrap="none" rtlCol="0">
            <a:spAutoFit/>
          </a:bodyPr>
          <a:lstStyle/>
          <a:p>
            <a:r>
              <a:rPr lang="en-US" dirty="0" smtClean="0">
                <a:solidFill>
                  <a:srgbClr val="FF0000"/>
                </a:solidFill>
              </a:rPr>
              <a:t>Q2b</a:t>
            </a:r>
            <a:endParaRPr lang="en-US" dirty="0">
              <a:solidFill>
                <a:srgbClr val="FF0000"/>
              </a:solidFill>
            </a:endParaRPr>
          </a:p>
        </p:txBody>
      </p:sp>
      <p:sp>
        <p:nvSpPr>
          <p:cNvPr id="25" name="TextBox 24"/>
          <p:cNvSpPr txBox="1"/>
          <p:nvPr/>
        </p:nvSpPr>
        <p:spPr>
          <a:xfrm rot="19139763">
            <a:off x="4328208" y="2618766"/>
            <a:ext cx="620971" cy="369332"/>
          </a:xfrm>
          <a:prstGeom prst="rect">
            <a:avLst/>
          </a:prstGeom>
          <a:noFill/>
        </p:spPr>
        <p:txBody>
          <a:bodyPr wrap="none" rtlCol="0">
            <a:spAutoFit/>
          </a:bodyPr>
          <a:lstStyle/>
          <a:p>
            <a:r>
              <a:rPr lang="en-US" dirty="0" smtClean="0">
                <a:solidFill>
                  <a:srgbClr val="FF0000"/>
                </a:solidFill>
              </a:rPr>
              <a:t>Q2a</a:t>
            </a:r>
            <a:endParaRPr lang="en-US" dirty="0">
              <a:solidFill>
                <a:srgbClr val="FF0000"/>
              </a:solidFill>
            </a:endParaRPr>
          </a:p>
        </p:txBody>
      </p:sp>
      <p:sp>
        <p:nvSpPr>
          <p:cNvPr id="26" name="TextBox 25"/>
          <p:cNvSpPr txBox="1"/>
          <p:nvPr/>
        </p:nvSpPr>
        <p:spPr>
          <a:xfrm rot="19139763">
            <a:off x="5458830" y="1745093"/>
            <a:ext cx="492593" cy="369332"/>
          </a:xfrm>
          <a:prstGeom prst="rect">
            <a:avLst/>
          </a:prstGeom>
          <a:noFill/>
        </p:spPr>
        <p:txBody>
          <a:bodyPr wrap="none" rtlCol="0">
            <a:spAutoFit/>
          </a:bodyPr>
          <a:lstStyle/>
          <a:p>
            <a:r>
              <a:rPr lang="en-US" dirty="0" smtClean="0">
                <a:solidFill>
                  <a:srgbClr val="FF0000"/>
                </a:solidFill>
              </a:rPr>
              <a:t>Q1</a:t>
            </a:r>
            <a:endParaRPr lang="en-US" dirty="0">
              <a:solidFill>
                <a:srgbClr val="FF0000"/>
              </a:solidFill>
            </a:endParaRPr>
          </a:p>
        </p:txBody>
      </p:sp>
      <p:sp>
        <p:nvSpPr>
          <p:cNvPr id="1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098933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p:cNvSpPr>
            <a:spLocks noGrp="1"/>
          </p:cNvSpPr>
          <p:nvPr>
            <p:ph type="title"/>
          </p:nvPr>
        </p:nvSpPr>
        <p:spPr>
          <a:xfrm>
            <a:off x="273280" y="0"/>
            <a:ext cx="8229600" cy="914400"/>
          </a:xfrm>
        </p:spPr>
        <p:txBody>
          <a:bodyPr/>
          <a:lstStyle/>
          <a:p>
            <a:r>
              <a:rPr lang="en-GB" sz="2800" b="1" dirty="0" smtClean="0"/>
              <a:t>Schedule</a:t>
            </a:r>
            <a:endParaRPr lang="en-GB" sz="2800" b="1"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401" t="11047" r="1917" b="45667"/>
          <a:stretch/>
        </p:blipFill>
        <p:spPr bwMode="auto">
          <a:xfrm>
            <a:off x="150374" y="1024749"/>
            <a:ext cx="8820578" cy="3071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2447233" y="623151"/>
            <a:ext cx="652743" cy="369332"/>
          </a:xfrm>
          <a:prstGeom prst="rect">
            <a:avLst/>
          </a:prstGeom>
          <a:noFill/>
        </p:spPr>
        <p:txBody>
          <a:bodyPr wrap="none" rtlCol="0">
            <a:spAutoFit/>
          </a:bodyPr>
          <a:lstStyle/>
          <a:p>
            <a:r>
              <a:rPr lang="en-GB" dirty="0" smtClean="0"/>
              <a:t>2019</a:t>
            </a:r>
            <a:endParaRPr lang="en-GB" dirty="0"/>
          </a:p>
        </p:txBody>
      </p:sp>
      <p:sp>
        <p:nvSpPr>
          <p:cNvPr id="26" name="TextBox 25"/>
          <p:cNvSpPr txBox="1"/>
          <p:nvPr/>
        </p:nvSpPr>
        <p:spPr>
          <a:xfrm>
            <a:off x="1113733" y="630213"/>
            <a:ext cx="652743" cy="369332"/>
          </a:xfrm>
          <a:prstGeom prst="rect">
            <a:avLst/>
          </a:prstGeom>
          <a:noFill/>
        </p:spPr>
        <p:txBody>
          <a:bodyPr wrap="none" rtlCol="0">
            <a:spAutoFit/>
          </a:bodyPr>
          <a:lstStyle/>
          <a:p>
            <a:r>
              <a:rPr lang="en-GB" dirty="0" smtClean="0"/>
              <a:t>2018</a:t>
            </a:r>
            <a:endParaRPr lang="en-GB" dirty="0"/>
          </a:p>
        </p:txBody>
      </p:sp>
      <p:sp>
        <p:nvSpPr>
          <p:cNvPr id="27" name="TextBox 26"/>
          <p:cNvSpPr txBox="1"/>
          <p:nvPr/>
        </p:nvSpPr>
        <p:spPr>
          <a:xfrm>
            <a:off x="3789542" y="623151"/>
            <a:ext cx="652743" cy="369332"/>
          </a:xfrm>
          <a:prstGeom prst="rect">
            <a:avLst/>
          </a:prstGeom>
          <a:noFill/>
        </p:spPr>
        <p:txBody>
          <a:bodyPr wrap="none" rtlCol="0">
            <a:spAutoFit/>
          </a:bodyPr>
          <a:lstStyle/>
          <a:p>
            <a:r>
              <a:rPr lang="en-GB" dirty="0" smtClean="0"/>
              <a:t>2020</a:t>
            </a:r>
            <a:endParaRPr lang="en-GB" dirty="0"/>
          </a:p>
        </p:txBody>
      </p:sp>
      <p:sp>
        <p:nvSpPr>
          <p:cNvPr id="28" name="TextBox 27"/>
          <p:cNvSpPr txBox="1"/>
          <p:nvPr/>
        </p:nvSpPr>
        <p:spPr>
          <a:xfrm>
            <a:off x="5148496" y="620688"/>
            <a:ext cx="652743" cy="369332"/>
          </a:xfrm>
          <a:prstGeom prst="rect">
            <a:avLst/>
          </a:prstGeom>
          <a:noFill/>
        </p:spPr>
        <p:txBody>
          <a:bodyPr wrap="none" rtlCol="0">
            <a:spAutoFit/>
          </a:bodyPr>
          <a:lstStyle/>
          <a:p>
            <a:r>
              <a:rPr lang="en-GB" dirty="0" smtClean="0"/>
              <a:t>2021</a:t>
            </a:r>
            <a:endParaRPr lang="en-GB" dirty="0"/>
          </a:p>
        </p:txBody>
      </p:sp>
      <p:sp>
        <p:nvSpPr>
          <p:cNvPr id="29" name="TextBox 28"/>
          <p:cNvSpPr txBox="1"/>
          <p:nvPr/>
        </p:nvSpPr>
        <p:spPr>
          <a:xfrm>
            <a:off x="6495358" y="624059"/>
            <a:ext cx="652743" cy="369332"/>
          </a:xfrm>
          <a:prstGeom prst="rect">
            <a:avLst/>
          </a:prstGeom>
          <a:noFill/>
        </p:spPr>
        <p:txBody>
          <a:bodyPr wrap="none" rtlCol="0">
            <a:spAutoFit/>
          </a:bodyPr>
          <a:lstStyle/>
          <a:p>
            <a:r>
              <a:rPr lang="en-GB" dirty="0" smtClean="0"/>
              <a:t>2022</a:t>
            </a:r>
            <a:endParaRPr lang="en-GB" dirty="0"/>
          </a:p>
        </p:txBody>
      </p:sp>
      <p:sp>
        <p:nvSpPr>
          <p:cNvPr id="30" name="TextBox 29"/>
          <p:cNvSpPr txBox="1"/>
          <p:nvPr/>
        </p:nvSpPr>
        <p:spPr>
          <a:xfrm>
            <a:off x="7850137" y="620688"/>
            <a:ext cx="652743" cy="369332"/>
          </a:xfrm>
          <a:prstGeom prst="rect">
            <a:avLst/>
          </a:prstGeom>
          <a:noFill/>
        </p:spPr>
        <p:txBody>
          <a:bodyPr wrap="none" rtlCol="0">
            <a:spAutoFit/>
          </a:bodyPr>
          <a:lstStyle/>
          <a:p>
            <a:r>
              <a:rPr lang="en-GB" dirty="0" smtClean="0"/>
              <a:t>2023</a:t>
            </a:r>
            <a:endParaRPr lang="en-GB" dirty="0"/>
          </a:p>
        </p:txBody>
      </p:sp>
      <p:grpSp>
        <p:nvGrpSpPr>
          <p:cNvPr id="14" name="Group 13"/>
          <p:cNvGrpSpPr/>
          <p:nvPr/>
        </p:nvGrpSpPr>
        <p:grpSpPr>
          <a:xfrm>
            <a:off x="1113733" y="783880"/>
            <a:ext cx="6736404" cy="5544655"/>
            <a:chOff x="1113733" y="883663"/>
            <a:chExt cx="6736404" cy="5544655"/>
          </a:xfrm>
        </p:grpSpPr>
        <p:cxnSp>
          <p:nvCxnSpPr>
            <p:cNvPr id="16" name="Straight Connector 15"/>
            <p:cNvCxnSpPr/>
            <p:nvPr/>
          </p:nvCxnSpPr>
          <p:spPr>
            <a:xfrm>
              <a:off x="1113733" y="883663"/>
              <a:ext cx="0" cy="5544655"/>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2461014" y="883663"/>
              <a:ext cx="0" cy="5544655"/>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3808295" y="883663"/>
              <a:ext cx="0" cy="5544655"/>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5155576" y="883663"/>
              <a:ext cx="0" cy="5544655"/>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6502857" y="883663"/>
              <a:ext cx="0" cy="5544655"/>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7850137" y="883663"/>
              <a:ext cx="0" cy="5544655"/>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grpSp>
      <p:grpSp>
        <p:nvGrpSpPr>
          <p:cNvPr id="3" name="Group 2"/>
          <p:cNvGrpSpPr/>
          <p:nvPr/>
        </p:nvGrpSpPr>
        <p:grpSpPr>
          <a:xfrm>
            <a:off x="2771800" y="5248415"/>
            <a:ext cx="5390336" cy="930345"/>
            <a:chOff x="2771800" y="5248415"/>
            <a:chExt cx="5390336" cy="930345"/>
          </a:xfrm>
        </p:grpSpPr>
        <p:grpSp>
          <p:nvGrpSpPr>
            <p:cNvPr id="17" name="Group 16"/>
            <p:cNvGrpSpPr/>
            <p:nvPr/>
          </p:nvGrpSpPr>
          <p:grpSpPr>
            <a:xfrm>
              <a:off x="4681497" y="5561465"/>
              <a:ext cx="3480639" cy="617295"/>
              <a:chOff x="4681497" y="5517232"/>
              <a:chExt cx="3480639" cy="617295"/>
            </a:xfrm>
          </p:grpSpPr>
          <p:sp>
            <p:nvSpPr>
              <p:cNvPr id="9" name="TextBox 8"/>
              <p:cNvSpPr txBox="1"/>
              <p:nvPr/>
            </p:nvSpPr>
            <p:spPr>
              <a:xfrm>
                <a:off x="4681497" y="5517232"/>
                <a:ext cx="1042986" cy="307777"/>
              </a:xfrm>
              <a:prstGeom prst="rect">
                <a:avLst/>
              </a:prstGeom>
              <a:solidFill>
                <a:srgbClr val="FFFFFF"/>
              </a:solidFill>
            </p:spPr>
            <p:txBody>
              <a:bodyPr wrap="none" rtlCol="0">
                <a:spAutoFit/>
              </a:bodyPr>
              <a:lstStyle/>
              <a:p>
                <a:r>
                  <a:rPr lang="en-GB" sz="1400" dirty="0"/>
                  <a:t>Installation</a:t>
                </a:r>
                <a:endParaRPr lang="en-US" sz="1400" dirty="0"/>
              </a:p>
            </p:txBody>
          </p:sp>
          <p:sp>
            <p:nvSpPr>
              <p:cNvPr id="46" name="TextBox 45"/>
              <p:cNvSpPr txBox="1"/>
              <p:nvPr/>
            </p:nvSpPr>
            <p:spPr>
              <a:xfrm>
                <a:off x="5854109" y="5826750"/>
                <a:ext cx="518091" cy="307777"/>
              </a:xfrm>
              <a:prstGeom prst="rect">
                <a:avLst/>
              </a:prstGeom>
              <a:solidFill>
                <a:srgbClr val="FFFFFF"/>
              </a:solidFill>
            </p:spPr>
            <p:txBody>
              <a:bodyPr wrap="none" rtlCol="0">
                <a:spAutoFit/>
              </a:bodyPr>
              <a:lstStyle/>
              <a:p>
                <a:pPr algn="r"/>
                <a:r>
                  <a:rPr lang="en-GB" sz="1400" dirty="0" smtClean="0"/>
                  <a:t>Test</a:t>
                </a:r>
                <a:endParaRPr lang="en-US" sz="1400" dirty="0"/>
              </a:p>
            </p:txBody>
          </p:sp>
          <p:sp>
            <p:nvSpPr>
              <p:cNvPr id="40" name="Rounded Rectangle 39"/>
              <p:cNvSpPr/>
              <p:nvPr/>
            </p:nvSpPr>
            <p:spPr>
              <a:xfrm>
                <a:off x="5697574" y="5681517"/>
                <a:ext cx="734381" cy="72000"/>
              </a:xfrm>
              <a:prstGeom prst="roundRect">
                <a:avLst/>
              </a:prstGeom>
              <a:gradFill>
                <a:gsLst>
                  <a:gs pos="100000">
                    <a:srgbClr val="6E9DE1"/>
                  </a:gs>
                  <a:gs pos="0">
                    <a:schemeClr val="accent5">
                      <a:lumMod val="75000"/>
                    </a:schemeClr>
                  </a:gs>
                </a:gsLst>
              </a:gradFill>
              <a:ln w="3175"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6434139" y="5949288"/>
                <a:ext cx="1727997" cy="72000"/>
              </a:xfrm>
              <a:prstGeom prst="roundRect">
                <a:avLst/>
              </a:prstGeom>
              <a:gradFill>
                <a:gsLst>
                  <a:gs pos="100000">
                    <a:srgbClr val="6E9DE1"/>
                  </a:gs>
                  <a:gs pos="0">
                    <a:schemeClr val="accent5">
                      <a:lumMod val="75000"/>
                    </a:schemeClr>
                  </a:gs>
                </a:gsLst>
              </a:gradFill>
              <a:ln w="3175"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2771800" y="5248415"/>
              <a:ext cx="4495659" cy="378867"/>
              <a:chOff x="2771800" y="5204182"/>
              <a:chExt cx="4495659" cy="378867"/>
            </a:xfrm>
          </p:grpSpPr>
          <p:pic>
            <p:nvPicPr>
              <p:cNvPr id="15" name="Picture 14"/>
              <p:cNvPicPr>
                <a:picLocks noChangeAspect="1"/>
              </p:cNvPicPr>
              <p:nvPr/>
            </p:nvPicPr>
            <p:blipFill rotWithShape="1">
              <a:blip r:embed="rId3">
                <a:clrChange>
                  <a:clrFrom>
                    <a:srgbClr val="FFFFFF"/>
                  </a:clrFrom>
                  <a:clrTo>
                    <a:srgbClr val="FFFFFF">
                      <a:alpha val="0"/>
                    </a:srgbClr>
                  </a:clrTo>
                </a:clrChange>
              </a:blip>
              <a:srcRect l="4991" t="23748" r="59921" b="47401"/>
              <a:stretch/>
            </p:blipFill>
            <p:spPr>
              <a:xfrm>
                <a:off x="5723257" y="5204182"/>
                <a:ext cx="1544202" cy="378867"/>
              </a:xfrm>
              <a:prstGeom prst="rect">
                <a:avLst/>
              </a:prstGeom>
            </p:spPr>
          </p:pic>
          <p:sp>
            <p:nvSpPr>
              <p:cNvPr id="39" name="TextBox 38"/>
              <p:cNvSpPr txBox="1"/>
              <p:nvPr/>
            </p:nvSpPr>
            <p:spPr>
              <a:xfrm>
                <a:off x="2771800" y="5224338"/>
                <a:ext cx="2880320" cy="338554"/>
              </a:xfrm>
              <a:prstGeom prst="rect">
                <a:avLst/>
              </a:prstGeom>
              <a:solidFill>
                <a:schemeClr val="bg1"/>
              </a:solidFill>
            </p:spPr>
            <p:txBody>
              <a:bodyPr wrap="square" rtlCol="0">
                <a:spAutoFit/>
              </a:bodyPr>
              <a:lstStyle/>
              <a:p>
                <a:pPr algn="r"/>
                <a:r>
                  <a:rPr lang="en-GB" sz="1600" dirty="0" smtClean="0"/>
                  <a:t>IT-String phase 2 (series)</a:t>
                </a:r>
              </a:p>
            </p:txBody>
          </p:sp>
        </p:grpSp>
      </p:grpSp>
      <p:sp>
        <p:nvSpPr>
          <p:cNvPr id="55" name="Slide Number Placeholder 4"/>
          <p:cNvSpPr>
            <a:spLocks noGrp="1"/>
          </p:cNvSpPr>
          <p:nvPr>
            <p:ph type="sldNum" sz="quarter" idx="12"/>
          </p:nvPr>
        </p:nvSpPr>
        <p:spPr>
          <a:xfrm>
            <a:off x="8686800" y="6356350"/>
            <a:ext cx="360000" cy="360000"/>
          </a:xfrm>
        </p:spPr>
        <p:txBody>
          <a:bodyPr/>
          <a:lstStyle/>
          <a:p>
            <a:fld id="{BFDCA1C4-9514-7B4F-976F-D92F7E296653}" type="slidenum">
              <a:rPr lang="fr-FR" smtClean="0"/>
              <a:pPr/>
              <a:t>17</a:t>
            </a:fld>
            <a:endParaRPr lang="fr-FR" dirty="0"/>
          </a:p>
        </p:txBody>
      </p:sp>
      <p:grpSp>
        <p:nvGrpSpPr>
          <p:cNvPr id="4" name="Group 3"/>
          <p:cNvGrpSpPr/>
          <p:nvPr/>
        </p:nvGrpSpPr>
        <p:grpSpPr>
          <a:xfrm>
            <a:off x="397062" y="1844824"/>
            <a:ext cx="5759114" cy="3428609"/>
            <a:chOff x="397062" y="1844824"/>
            <a:chExt cx="5759114" cy="3428609"/>
          </a:xfrm>
        </p:grpSpPr>
        <p:grpSp>
          <p:nvGrpSpPr>
            <p:cNvPr id="22" name="Group 21"/>
            <p:cNvGrpSpPr/>
            <p:nvPr/>
          </p:nvGrpSpPr>
          <p:grpSpPr>
            <a:xfrm>
              <a:off x="827584" y="4096601"/>
              <a:ext cx="4563566" cy="369266"/>
              <a:chOff x="827584" y="4196384"/>
              <a:chExt cx="4563566" cy="369266"/>
            </a:xfrm>
          </p:grpSpPr>
          <p:sp>
            <p:nvSpPr>
              <p:cNvPr id="24" name="TextBox 23"/>
              <p:cNvSpPr txBox="1"/>
              <p:nvPr/>
            </p:nvSpPr>
            <p:spPr>
              <a:xfrm>
                <a:off x="827584" y="4198972"/>
                <a:ext cx="2880320" cy="338554"/>
              </a:xfrm>
              <a:prstGeom prst="rect">
                <a:avLst/>
              </a:prstGeom>
              <a:solidFill>
                <a:schemeClr val="bg1"/>
              </a:solidFill>
            </p:spPr>
            <p:txBody>
              <a:bodyPr wrap="square" rtlCol="0">
                <a:spAutoFit/>
              </a:bodyPr>
              <a:lstStyle/>
              <a:p>
                <a:pPr algn="r"/>
                <a:r>
                  <a:rPr lang="en-GB" sz="1600" dirty="0" smtClean="0"/>
                  <a:t>IT-String phase 1 (prototypes)</a:t>
                </a:r>
              </a:p>
            </p:txBody>
          </p:sp>
          <p:grpSp>
            <p:nvGrpSpPr>
              <p:cNvPr id="11" name="Group 10"/>
              <p:cNvGrpSpPr/>
              <p:nvPr/>
            </p:nvGrpSpPr>
            <p:grpSpPr>
              <a:xfrm>
                <a:off x="3814786" y="4196384"/>
                <a:ext cx="1576364" cy="369266"/>
                <a:chOff x="3584391" y="5750292"/>
                <a:chExt cx="1576364" cy="369266"/>
              </a:xfrm>
            </p:grpSpPr>
            <p:pic>
              <p:nvPicPr>
                <p:cNvPr id="13" name="Picture 12"/>
                <p:cNvPicPr>
                  <a:picLocks noChangeAspect="1"/>
                </p:cNvPicPr>
                <p:nvPr/>
              </p:nvPicPr>
              <p:blipFill rotWithShape="1">
                <a:blip r:embed="rId3">
                  <a:clrChange>
                    <a:clrFrom>
                      <a:srgbClr val="FFFFFF"/>
                    </a:clrFrom>
                    <a:clrTo>
                      <a:srgbClr val="FFFFFF">
                        <a:alpha val="0"/>
                      </a:srgbClr>
                    </a:clrTo>
                  </a:clrChange>
                </a:blip>
                <a:srcRect l="4654" t="26346" r="59526" b="46474"/>
                <a:stretch/>
              </p:blipFill>
              <p:spPr>
                <a:xfrm>
                  <a:off x="3584391" y="5762625"/>
                  <a:ext cx="1576364" cy="356933"/>
                </a:xfrm>
                <a:prstGeom prst="rect">
                  <a:avLst/>
                </a:prstGeom>
              </p:spPr>
            </p:pic>
            <p:sp>
              <p:nvSpPr>
                <p:cNvPr id="6" name="Rectangle 5"/>
                <p:cNvSpPr/>
                <p:nvPr/>
              </p:nvSpPr>
              <p:spPr>
                <a:xfrm>
                  <a:off x="4451102" y="5750292"/>
                  <a:ext cx="286541" cy="3692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48" name="Group 47"/>
            <p:cNvGrpSpPr/>
            <p:nvPr/>
          </p:nvGrpSpPr>
          <p:grpSpPr>
            <a:xfrm>
              <a:off x="2699792" y="4409337"/>
              <a:ext cx="3456384" cy="864096"/>
              <a:chOff x="4681497" y="5517232"/>
              <a:chExt cx="3456384" cy="864096"/>
            </a:xfrm>
          </p:grpSpPr>
          <p:sp>
            <p:nvSpPr>
              <p:cNvPr id="49" name="TextBox 48"/>
              <p:cNvSpPr txBox="1"/>
              <p:nvPr/>
            </p:nvSpPr>
            <p:spPr>
              <a:xfrm>
                <a:off x="4681497" y="5517232"/>
                <a:ext cx="1042986" cy="307777"/>
              </a:xfrm>
              <a:prstGeom prst="rect">
                <a:avLst/>
              </a:prstGeom>
              <a:solidFill>
                <a:srgbClr val="FFFFFF"/>
              </a:solidFill>
            </p:spPr>
            <p:txBody>
              <a:bodyPr wrap="none" rtlCol="0">
                <a:spAutoFit/>
              </a:bodyPr>
              <a:lstStyle/>
              <a:p>
                <a:r>
                  <a:rPr lang="en-GB" sz="1400" dirty="0"/>
                  <a:t>Installation</a:t>
                </a:r>
                <a:endParaRPr lang="en-US" sz="1400" dirty="0"/>
              </a:p>
            </p:txBody>
          </p:sp>
          <p:sp>
            <p:nvSpPr>
              <p:cNvPr id="50" name="TextBox 49"/>
              <p:cNvSpPr txBox="1"/>
              <p:nvPr/>
            </p:nvSpPr>
            <p:spPr>
              <a:xfrm>
                <a:off x="5857079" y="5826750"/>
                <a:ext cx="518091" cy="307777"/>
              </a:xfrm>
              <a:prstGeom prst="rect">
                <a:avLst/>
              </a:prstGeom>
              <a:solidFill>
                <a:srgbClr val="FFFFFF"/>
              </a:solidFill>
            </p:spPr>
            <p:txBody>
              <a:bodyPr wrap="none" rtlCol="0">
                <a:spAutoFit/>
              </a:bodyPr>
              <a:lstStyle/>
              <a:p>
                <a:pPr algn="r"/>
                <a:r>
                  <a:rPr lang="en-GB" sz="1400" dirty="0" smtClean="0"/>
                  <a:t>Test</a:t>
                </a:r>
                <a:endParaRPr lang="en-US" sz="1400" dirty="0"/>
              </a:p>
            </p:txBody>
          </p:sp>
          <p:sp>
            <p:nvSpPr>
              <p:cNvPr id="51" name="TextBox 50"/>
              <p:cNvSpPr txBox="1"/>
              <p:nvPr/>
            </p:nvSpPr>
            <p:spPr>
              <a:xfrm>
                <a:off x="6740744" y="6073551"/>
                <a:ext cx="893081" cy="307777"/>
              </a:xfrm>
              <a:prstGeom prst="rect">
                <a:avLst/>
              </a:prstGeom>
              <a:solidFill>
                <a:srgbClr val="FFFFFF"/>
              </a:solidFill>
            </p:spPr>
            <p:txBody>
              <a:bodyPr wrap="none" rtlCol="0">
                <a:spAutoFit/>
              </a:bodyPr>
              <a:lstStyle/>
              <a:p>
                <a:pPr algn="r"/>
                <a:r>
                  <a:rPr lang="en-GB" sz="1400" dirty="0" smtClean="0"/>
                  <a:t>Removal</a:t>
                </a:r>
                <a:endParaRPr lang="en-US" sz="1400" dirty="0"/>
              </a:p>
            </p:txBody>
          </p:sp>
          <p:sp>
            <p:nvSpPr>
              <p:cNvPr id="52" name="Rounded Rectangle 51"/>
              <p:cNvSpPr/>
              <p:nvPr/>
            </p:nvSpPr>
            <p:spPr>
              <a:xfrm>
                <a:off x="5697574" y="5681517"/>
                <a:ext cx="734381" cy="72000"/>
              </a:xfrm>
              <a:prstGeom prst="roundRect">
                <a:avLst/>
              </a:prstGeom>
              <a:gradFill>
                <a:gsLst>
                  <a:gs pos="100000">
                    <a:srgbClr val="6E9DE1"/>
                  </a:gs>
                  <a:gs pos="0">
                    <a:schemeClr val="accent5">
                      <a:lumMod val="75000"/>
                    </a:schemeClr>
                  </a:gs>
                </a:gsLst>
              </a:gradFill>
              <a:ln w="3175"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ounded Rectangle 52"/>
              <p:cNvSpPr/>
              <p:nvPr/>
            </p:nvSpPr>
            <p:spPr>
              <a:xfrm>
                <a:off x="6399622" y="5931855"/>
                <a:ext cx="1234203" cy="72000"/>
              </a:xfrm>
              <a:prstGeom prst="roundRect">
                <a:avLst/>
              </a:prstGeom>
              <a:gradFill>
                <a:gsLst>
                  <a:gs pos="100000">
                    <a:srgbClr val="6E9DE1"/>
                  </a:gs>
                  <a:gs pos="0">
                    <a:schemeClr val="accent5">
                      <a:lumMod val="75000"/>
                    </a:schemeClr>
                  </a:gs>
                </a:gsLst>
              </a:gradFill>
              <a:ln w="3175"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ounded Rectangle 53"/>
              <p:cNvSpPr/>
              <p:nvPr/>
            </p:nvSpPr>
            <p:spPr>
              <a:xfrm>
                <a:off x="7645940" y="6185582"/>
                <a:ext cx="491941" cy="72000"/>
              </a:xfrm>
              <a:prstGeom prst="roundRect">
                <a:avLst/>
              </a:prstGeom>
              <a:gradFill>
                <a:gsLst>
                  <a:gs pos="100000">
                    <a:srgbClr val="6E9DE1"/>
                  </a:gs>
                  <a:gs pos="0">
                    <a:schemeClr val="accent5">
                      <a:lumMod val="75000"/>
                    </a:schemeClr>
                  </a:gs>
                </a:gsLst>
              </a:gradFill>
              <a:ln w="3175"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extBox 1"/>
            <p:cNvSpPr txBox="1"/>
            <p:nvPr/>
          </p:nvSpPr>
          <p:spPr>
            <a:xfrm>
              <a:off x="397062" y="2348880"/>
              <a:ext cx="1222610" cy="307777"/>
            </a:xfrm>
            <a:prstGeom prst="rect">
              <a:avLst/>
            </a:prstGeom>
            <a:noFill/>
          </p:spPr>
          <p:txBody>
            <a:bodyPr wrap="none" rtlCol="0">
              <a:spAutoFit/>
            </a:bodyPr>
            <a:lstStyle/>
            <a:p>
              <a:r>
                <a:rPr lang="en-US" sz="1400" dirty="0" smtClean="0"/>
                <a:t>Q2 prototype</a:t>
              </a:r>
              <a:endParaRPr lang="en-US" sz="1400" dirty="0"/>
            </a:p>
          </p:txBody>
        </p:sp>
        <p:sp>
          <p:nvSpPr>
            <p:cNvPr id="43" name="TextBox 42"/>
            <p:cNvSpPr txBox="1"/>
            <p:nvPr/>
          </p:nvSpPr>
          <p:spPr>
            <a:xfrm>
              <a:off x="397062" y="1844824"/>
              <a:ext cx="1222610" cy="307777"/>
            </a:xfrm>
            <a:prstGeom prst="rect">
              <a:avLst/>
            </a:prstGeom>
            <a:noFill/>
          </p:spPr>
          <p:txBody>
            <a:bodyPr wrap="none" rtlCol="0">
              <a:spAutoFit/>
            </a:bodyPr>
            <a:lstStyle/>
            <a:p>
              <a:r>
                <a:rPr lang="en-US" sz="1400" dirty="0" smtClean="0"/>
                <a:t>Q1 prototype</a:t>
              </a:r>
              <a:endParaRPr lang="en-US" sz="1400" dirty="0"/>
            </a:p>
          </p:txBody>
        </p:sp>
        <p:sp>
          <p:nvSpPr>
            <p:cNvPr id="44" name="TextBox 43"/>
            <p:cNvSpPr txBox="1"/>
            <p:nvPr/>
          </p:nvSpPr>
          <p:spPr>
            <a:xfrm>
              <a:off x="2207255" y="2977207"/>
              <a:ext cx="1212617" cy="307777"/>
            </a:xfrm>
            <a:prstGeom prst="rect">
              <a:avLst/>
            </a:prstGeom>
            <a:noFill/>
          </p:spPr>
          <p:txBody>
            <a:bodyPr wrap="none" rtlCol="0">
              <a:spAutoFit/>
            </a:bodyPr>
            <a:lstStyle/>
            <a:p>
              <a:r>
                <a:rPr lang="en-US" sz="1400" dirty="0" smtClean="0"/>
                <a:t>D1 prototype</a:t>
              </a:r>
              <a:endParaRPr lang="en-US" sz="1400" dirty="0"/>
            </a:p>
          </p:txBody>
        </p:sp>
        <p:sp>
          <p:nvSpPr>
            <p:cNvPr id="45" name="TextBox 44"/>
            <p:cNvSpPr txBox="1"/>
            <p:nvPr/>
          </p:nvSpPr>
          <p:spPr>
            <a:xfrm>
              <a:off x="611560" y="3409255"/>
              <a:ext cx="430827" cy="307777"/>
            </a:xfrm>
            <a:prstGeom prst="rect">
              <a:avLst/>
            </a:prstGeom>
            <a:noFill/>
          </p:spPr>
          <p:txBody>
            <a:bodyPr wrap="none" rtlCol="0">
              <a:spAutoFit/>
            </a:bodyPr>
            <a:lstStyle/>
            <a:p>
              <a:r>
                <a:rPr lang="en-US" sz="1400" dirty="0" smtClean="0"/>
                <a:t>CP</a:t>
              </a:r>
              <a:endParaRPr lang="en-US" sz="1400" dirty="0"/>
            </a:p>
          </p:txBody>
        </p:sp>
      </p:grpSp>
      <p:sp>
        <p:nvSpPr>
          <p:cNvPr id="47"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6654323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a:t>
            </a:r>
            <a:endParaRPr lang="en-US" dirty="0"/>
          </a:p>
        </p:txBody>
      </p:sp>
      <p:sp>
        <p:nvSpPr>
          <p:cNvPr id="3" name="Content Placeholder 2"/>
          <p:cNvSpPr>
            <a:spLocks noGrp="1"/>
          </p:cNvSpPr>
          <p:nvPr>
            <p:ph idx="1"/>
          </p:nvPr>
        </p:nvSpPr>
        <p:spPr/>
        <p:txBody>
          <a:bodyPr>
            <a:normAutofit/>
          </a:bodyPr>
          <a:lstStyle/>
          <a:p>
            <a:r>
              <a:rPr lang="en-US" dirty="0" smtClean="0"/>
              <a:t>Integration work is on-going to reserve space and prepare the necessary infrastructure</a:t>
            </a:r>
          </a:p>
          <a:p>
            <a:r>
              <a:rPr lang="en-US" dirty="0" smtClean="0"/>
              <a:t>Verification of the required “services”</a:t>
            </a:r>
          </a:p>
          <a:p>
            <a:pPr lvl="1"/>
            <a:r>
              <a:rPr lang="en-US" dirty="0" smtClean="0"/>
              <a:t>Cryogenics</a:t>
            </a:r>
          </a:p>
          <a:p>
            <a:pPr lvl="1"/>
            <a:r>
              <a:rPr lang="en-US" dirty="0" smtClean="0"/>
              <a:t>Electrical infrastructure</a:t>
            </a:r>
          </a:p>
          <a:p>
            <a:pPr lvl="1"/>
            <a:r>
              <a:rPr lang="en-US" dirty="0" smtClean="0"/>
              <a:t>Water cooling</a:t>
            </a:r>
          </a:p>
          <a:p>
            <a:pPr lvl="1"/>
            <a:r>
              <a:rPr lang="en-US" dirty="0" smtClean="0"/>
              <a:t>Handling</a:t>
            </a:r>
          </a:p>
          <a:p>
            <a:r>
              <a:rPr lang="en-US" dirty="0" smtClean="0"/>
              <a:t>First round of discussion on a test plan</a:t>
            </a:r>
          </a:p>
          <a:p>
            <a:r>
              <a:rPr lang="en-US" dirty="0" smtClean="0"/>
              <a:t>Plan to review M+P within the next two months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sp>
        <p:nvSpPr>
          <p:cNvPr id="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54603136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CH" dirty="0" smtClean="0"/>
              <a:t>Status – cryogenics</a:t>
            </a:r>
            <a:endParaRPr lang="en-GB" dirty="0"/>
          </a:p>
        </p:txBody>
      </p:sp>
      <p:sp>
        <p:nvSpPr>
          <p:cNvPr id="2" name="Slide Number Placeholder 1"/>
          <p:cNvSpPr>
            <a:spLocks noGrp="1"/>
          </p:cNvSpPr>
          <p:nvPr>
            <p:ph type="sldNum" sz="quarter" idx="12"/>
          </p:nvPr>
        </p:nvSpPr>
        <p:spPr/>
        <p:txBody>
          <a:bodyPr/>
          <a:lstStyle/>
          <a:p>
            <a:fld id="{0FA004B2-1541-5046-B6F2-22AF56585712}" type="slidenum">
              <a:rPr lang="en-US" smtClean="0"/>
              <a:pPr/>
              <a:t>19</a:t>
            </a:fld>
            <a:endParaRPr lang="en-US"/>
          </a:p>
        </p:txBody>
      </p:sp>
      <p:pic>
        <p:nvPicPr>
          <p:cNvPr id="10" name="Picture 9"/>
          <p:cNvPicPr>
            <a:picLocks noChangeAspect="1"/>
          </p:cNvPicPr>
          <p:nvPr/>
        </p:nvPicPr>
        <p:blipFill rotWithShape="1">
          <a:blip r:embed="rId2"/>
          <a:srcRect l="40" t="11242" r="1246"/>
          <a:stretch/>
        </p:blipFill>
        <p:spPr>
          <a:xfrm>
            <a:off x="1295636" y="1988840"/>
            <a:ext cx="7128792" cy="4773410"/>
          </a:xfrm>
          <a:prstGeom prst="rect">
            <a:avLst/>
          </a:prstGeom>
        </p:spPr>
      </p:pic>
      <p:sp>
        <p:nvSpPr>
          <p:cNvPr id="17" name="TextBox 16"/>
          <p:cNvSpPr txBox="1"/>
          <p:nvPr/>
        </p:nvSpPr>
        <p:spPr>
          <a:xfrm>
            <a:off x="5436088" y="3933056"/>
            <a:ext cx="1120732" cy="369332"/>
          </a:xfrm>
          <a:prstGeom prst="rect">
            <a:avLst/>
          </a:prstGeom>
          <a:solidFill>
            <a:schemeClr val="bg1"/>
          </a:solidFill>
        </p:spPr>
        <p:txBody>
          <a:bodyPr wrap="none" rtlCol="0">
            <a:spAutoFit/>
          </a:bodyPr>
          <a:lstStyle/>
          <a:p>
            <a:r>
              <a:rPr lang="en-GB" b="1" dirty="0" smtClean="0">
                <a:solidFill>
                  <a:srgbClr val="008000"/>
                </a:solidFill>
              </a:rPr>
              <a:t>IT String</a:t>
            </a:r>
            <a:endParaRPr lang="en-GB" b="1" dirty="0">
              <a:solidFill>
                <a:srgbClr val="008000"/>
              </a:solidFill>
            </a:endParaRPr>
          </a:p>
        </p:txBody>
      </p:sp>
      <p:sp>
        <p:nvSpPr>
          <p:cNvPr id="19" name="TextBox 18"/>
          <p:cNvSpPr txBox="1"/>
          <p:nvPr/>
        </p:nvSpPr>
        <p:spPr>
          <a:xfrm>
            <a:off x="539552" y="836712"/>
            <a:ext cx="8507247" cy="1015663"/>
          </a:xfrm>
          <a:prstGeom prst="rect">
            <a:avLst/>
          </a:prstGeom>
          <a:noFill/>
        </p:spPr>
        <p:txBody>
          <a:bodyPr wrap="square" rtlCol="0">
            <a:spAutoFit/>
          </a:bodyPr>
          <a:lstStyle/>
          <a:p>
            <a:r>
              <a:rPr lang="en-GB" sz="2000" dirty="0" smtClean="0"/>
              <a:t>The IT String will require additional cryogenic equipment  (</a:t>
            </a:r>
            <a:r>
              <a:rPr lang="en-GB" sz="2000" dirty="0" err="1" smtClean="0"/>
              <a:t>approx</a:t>
            </a:r>
            <a:r>
              <a:rPr lang="en-GB" sz="2000" dirty="0" smtClean="0"/>
              <a:t> 35 g/s liquefaction capacity). Pumping to 1.8 K can be managed with the existing WPUs, but at the limit (needs management)</a:t>
            </a:r>
            <a:endParaRPr lang="en-GB" sz="2000" dirty="0"/>
          </a:p>
        </p:txBody>
      </p:sp>
      <p:cxnSp>
        <p:nvCxnSpPr>
          <p:cNvPr id="6" name="Straight Arrow Connector 5"/>
          <p:cNvCxnSpPr/>
          <p:nvPr/>
        </p:nvCxnSpPr>
        <p:spPr>
          <a:xfrm>
            <a:off x="5004040" y="4365104"/>
            <a:ext cx="2016232" cy="0"/>
          </a:xfrm>
          <a:prstGeom prst="straightConnector1">
            <a:avLst/>
          </a:prstGeom>
          <a:ln>
            <a:solidFill>
              <a:srgbClr val="008000"/>
            </a:solidFill>
            <a:headEnd type="stealth" w="med" len="lg"/>
            <a:tailEnd type="stealth" w="med" len="lg"/>
          </a:ln>
        </p:spPr>
        <p:style>
          <a:lnRef idx="2">
            <a:schemeClr val="accent1"/>
          </a:lnRef>
          <a:fillRef idx="0">
            <a:schemeClr val="accent1"/>
          </a:fillRef>
          <a:effectRef idx="1">
            <a:schemeClr val="accent1"/>
          </a:effectRef>
          <a:fontRef idx="minor">
            <a:schemeClr val="tx1"/>
          </a:fontRef>
        </p:style>
      </p:cxnSp>
      <p:sp>
        <p:nvSpPr>
          <p:cNvPr id="8"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51040028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612000" y="1219200"/>
            <a:ext cx="8352488" cy="4442047"/>
          </a:xfrm>
        </p:spPr>
        <p:txBody>
          <a:bodyPr/>
          <a:lstStyle/>
          <a:p>
            <a:r>
              <a:rPr lang="en-US" dirty="0" smtClean="0">
                <a:solidFill>
                  <a:srgbClr val="000000"/>
                </a:solidFill>
              </a:rPr>
              <a:t>Scope of the </a:t>
            </a:r>
            <a:r>
              <a:rPr lang="en-US" dirty="0" err="1" smtClean="0">
                <a:solidFill>
                  <a:srgbClr val="000000"/>
                </a:solidFill>
              </a:rPr>
              <a:t>HiLumi</a:t>
            </a:r>
            <a:r>
              <a:rPr lang="en-US" dirty="0" smtClean="0">
                <a:solidFill>
                  <a:srgbClr val="000000"/>
                </a:solidFill>
              </a:rPr>
              <a:t> IT-String</a:t>
            </a:r>
          </a:p>
          <a:p>
            <a:pPr lvl="1"/>
            <a:r>
              <a:rPr lang="en-US" dirty="0" smtClean="0">
                <a:solidFill>
                  <a:srgbClr val="000000"/>
                </a:solidFill>
              </a:rPr>
              <a:t>The </a:t>
            </a:r>
            <a:r>
              <a:rPr lang="en-US" dirty="0" err="1" smtClean="0">
                <a:solidFill>
                  <a:srgbClr val="000000"/>
                </a:solidFill>
              </a:rPr>
              <a:t>HiLumi</a:t>
            </a:r>
            <a:r>
              <a:rPr lang="en-US" dirty="0" smtClean="0">
                <a:solidFill>
                  <a:srgbClr val="000000"/>
                </a:solidFill>
              </a:rPr>
              <a:t> </a:t>
            </a:r>
            <a:r>
              <a:rPr lang="en-US" dirty="0">
                <a:solidFill>
                  <a:srgbClr val="000000"/>
                </a:solidFill>
              </a:rPr>
              <a:t>IT-</a:t>
            </a:r>
            <a:r>
              <a:rPr lang="en-US" dirty="0" smtClean="0">
                <a:solidFill>
                  <a:srgbClr val="000000"/>
                </a:solidFill>
              </a:rPr>
              <a:t>String mandate</a:t>
            </a:r>
            <a:endParaRPr lang="en-US" dirty="0">
              <a:solidFill>
                <a:srgbClr val="000000"/>
              </a:solidFill>
            </a:endParaRPr>
          </a:p>
          <a:p>
            <a:pPr lvl="1"/>
            <a:r>
              <a:rPr lang="en-US" dirty="0" smtClean="0">
                <a:solidFill>
                  <a:srgbClr val="000000"/>
                </a:solidFill>
              </a:rPr>
              <a:t>Previous experience with String-1 and String-2</a:t>
            </a:r>
          </a:p>
          <a:p>
            <a:pPr lvl="1"/>
            <a:r>
              <a:rPr lang="en-US" dirty="0" smtClean="0">
                <a:solidFill>
                  <a:srgbClr val="000000"/>
                </a:solidFill>
              </a:rPr>
              <a:t>Reference configuration</a:t>
            </a:r>
          </a:p>
          <a:p>
            <a:pPr lvl="1"/>
            <a:r>
              <a:rPr lang="en-US" dirty="0" smtClean="0">
                <a:solidFill>
                  <a:srgbClr val="000000"/>
                </a:solidFill>
              </a:rPr>
              <a:t>Timeline for the construction and test</a:t>
            </a:r>
          </a:p>
          <a:p>
            <a:r>
              <a:rPr lang="en-US" dirty="0" smtClean="0">
                <a:solidFill>
                  <a:srgbClr val="000000"/>
                </a:solidFill>
              </a:rPr>
              <a:t>Status of work</a:t>
            </a:r>
            <a:endParaRPr lang="en-US" dirty="0">
              <a:solidFill>
                <a:srgbClr val="000000"/>
              </a:solidFill>
            </a:endParaRPr>
          </a:p>
          <a:p>
            <a:r>
              <a:rPr lang="en-US" dirty="0">
                <a:solidFill>
                  <a:srgbClr val="000000"/>
                </a:solidFill>
              </a:rPr>
              <a:t>Relevance of the </a:t>
            </a:r>
            <a:r>
              <a:rPr lang="en-US" dirty="0" err="1">
                <a:solidFill>
                  <a:srgbClr val="000000"/>
                </a:solidFill>
              </a:rPr>
              <a:t>HiLumi</a:t>
            </a:r>
            <a:r>
              <a:rPr lang="en-US" dirty="0">
                <a:solidFill>
                  <a:srgbClr val="000000"/>
                </a:solidFill>
              </a:rPr>
              <a:t> IT-String test</a:t>
            </a:r>
          </a:p>
          <a:p>
            <a:r>
              <a:rPr lang="en-US" dirty="0" smtClean="0">
                <a:solidFill>
                  <a:srgbClr val="000000"/>
                </a:solidFill>
              </a:rPr>
              <a:t>Summary</a:t>
            </a:r>
            <a:endParaRPr lang="en-US" dirty="0">
              <a:solidFill>
                <a:srgbClr val="000000"/>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
        <p:nvSpPr>
          <p:cNvPr id="4" name="TextBox 3"/>
          <p:cNvSpPr txBox="1"/>
          <p:nvPr/>
        </p:nvSpPr>
        <p:spPr>
          <a:xfrm>
            <a:off x="545938" y="5301208"/>
            <a:ext cx="8058510" cy="830997"/>
          </a:xfrm>
          <a:prstGeom prst="rect">
            <a:avLst/>
          </a:prstGeom>
          <a:noFill/>
        </p:spPr>
        <p:txBody>
          <a:bodyPr wrap="square" rtlCol="0">
            <a:spAutoFit/>
          </a:bodyPr>
          <a:lstStyle/>
          <a:p>
            <a:pPr algn="ctr"/>
            <a:r>
              <a:rPr lang="en-US" sz="2400" dirty="0" smtClean="0">
                <a:solidFill>
                  <a:srgbClr val="FF0000"/>
                </a:solidFill>
              </a:rPr>
              <a:t>Note: this does not cover the 11 T circuit, which will be validated only in stand-alone on a horizontal test bench</a:t>
            </a:r>
            <a:endParaRPr lang="en-US" sz="2400" dirty="0">
              <a:solidFill>
                <a:srgbClr val="FF0000"/>
              </a:solidFill>
            </a:endParaRPr>
          </a:p>
        </p:txBody>
      </p:sp>
      <p:sp>
        <p:nvSpPr>
          <p:cNvPr id="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46556641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CH" dirty="0" smtClean="0"/>
              <a:t>Status – electrical distribution</a:t>
            </a:r>
            <a:endParaRPr lang="en-GB" dirty="0"/>
          </a:p>
        </p:txBody>
      </p:sp>
      <p:sp>
        <p:nvSpPr>
          <p:cNvPr id="2" name="Slide Number Placeholder 1"/>
          <p:cNvSpPr>
            <a:spLocks noGrp="1"/>
          </p:cNvSpPr>
          <p:nvPr>
            <p:ph type="sldNum" sz="quarter" idx="12"/>
          </p:nvPr>
        </p:nvSpPr>
        <p:spPr/>
        <p:txBody>
          <a:bodyPr/>
          <a:lstStyle/>
          <a:p>
            <a:fld id="{0FA004B2-1541-5046-B6F2-22AF56585712}" type="slidenum">
              <a:rPr lang="en-US" smtClean="0"/>
              <a:pPr/>
              <a:t>20</a:t>
            </a:fld>
            <a:endParaRPr lang="en-US"/>
          </a:p>
        </p:txBody>
      </p:sp>
      <p:sp>
        <p:nvSpPr>
          <p:cNvPr id="8" name="Content Placeholder 3"/>
          <p:cNvSpPr txBox="1">
            <a:spLocks/>
          </p:cNvSpPr>
          <p:nvPr/>
        </p:nvSpPr>
        <p:spPr>
          <a:xfrm>
            <a:off x="411875" y="900000"/>
            <a:ext cx="8258380" cy="1304864"/>
          </a:xfrm>
          <a:prstGeom prst="rect">
            <a:avLst/>
          </a:prstGeom>
        </p:spPr>
        <p:txBody>
          <a:bodyPr vert="horz" lIns="91440" tIns="0" rIns="91440" bIns="0" rtlCol="0">
            <a:noAutofit/>
          </a:bodyPr>
          <a:lstStyle>
            <a:lvl1pPr marL="171450" indent="-171450" algn="l" defTabSz="342900" rtl="0" eaLnBrk="1" latinLnBrk="0" hangingPunct="1">
              <a:lnSpc>
                <a:spcPct val="120000"/>
              </a:lnSpc>
              <a:spcBef>
                <a:spcPts val="450"/>
              </a:spcBef>
              <a:buClr>
                <a:srgbClr val="0089B5"/>
              </a:buClr>
              <a:buFont typeface="Arial"/>
              <a:buChar char="•"/>
              <a:defRPr sz="2400" kern="1200">
                <a:solidFill>
                  <a:schemeClr val="tx1">
                    <a:lumMod val="75000"/>
                    <a:lumOff val="25000"/>
                  </a:schemeClr>
                </a:solidFill>
                <a:effectLst/>
                <a:latin typeface="Calibri" pitchFamily="34" charset="0"/>
                <a:ea typeface="+mn-ea"/>
                <a:cs typeface="+mn-cs"/>
              </a:defRPr>
            </a:lvl1pPr>
            <a:lvl2pPr marL="342900" indent="-171450" algn="l" defTabSz="342900" rtl="0" eaLnBrk="1" latinLnBrk="0" hangingPunct="1">
              <a:lnSpc>
                <a:spcPct val="120000"/>
              </a:lnSpc>
              <a:spcBef>
                <a:spcPts val="300"/>
              </a:spcBef>
              <a:buClr>
                <a:srgbClr val="0089B5"/>
              </a:buClr>
              <a:buSzPct val="95000"/>
              <a:buFont typeface="Arial"/>
              <a:buChar char="•"/>
              <a:defRPr sz="2400" kern="1200" baseline="0">
                <a:solidFill>
                  <a:schemeClr val="tx1">
                    <a:lumMod val="75000"/>
                    <a:lumOff val="25000"/>
                  </a:schemeClr>
                </a:solidFill>
                <a:effectLst/>
                <a:latin typeface="Calibri" pitchFamily="34" charset="0"/>
                <a:ea typeface="+mn-ea"/>
                <a:cs typeface="+mn-cs"/>
              </a:defRPr>
            </a:lvl2pPr>
            <a:lvl3pPr marL="51435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Calibri" pitchFamily="34" charset="0"/>
                <a:ea typeface="+mn-ea"/>
                <a:cs typeface="+mn-cs"/>
              </a:defRPr>
            </a:lvl3pPr>
            <a:lvl4pPr marL="68580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Calibri" pitchFamily="34" charset="0"/>
                <a:ea typeface="+mn-ea"/>
                <a:cs typeface="+mn-cs"/>
              </a:defRPr>
            </a:lvl4pPr>
            <a:lvl5pPr marL="857250" indent="-171450" algn="l" defTabSz="342900" rtl="0" eaLnBrk="1" latinLnBrk="0" hangingPunct="1">
              <a:lnSpc>
                <a:spcPct val="120000"/>
              </a:lnSpc>
              <a:spcBef>
                <a:spcPts val="0"/>
              </a:spcBef>
              <a:buClr>
                <a:schemeClr val="bg1">
                  <a:lumMod val="50000"/>
                </a:schemeClr>
              </a:buClr>
              <a:buSzPct val="90000"/>
              <a:buFont typeface="Arial"/>
              <a:buChar char="•"/>
              <a:defRPr sz="2100" kern="1200" baseline="0">
                <a:solidFill>
                  <a:schemeClr val="tx1">
                    <a:lumMod val="50000"/>
                    <a:lumOff val="50000"/>
                  </a:schemeClr>
                </a:solidFill>
                <a:effectLst/>
                <a:latin typeface="Calibri" pitchFamily="34" charset="0"/>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171450" lvl="1" indent="0">
              <a:buNone/>
            </a:pPr>
            <a:r>
              <a:rPr lang="en-US" sz="2000" dirty="0" smtClean="0">
                <a:latin typeface="+mn-lt"/>
              </a:rPr>
              <a:t>The present distribution of the electrical power in SM18 seems to be sufficient and redundant. A detailed study on the new connections for the IT-String should be done</a:t>
            </a:r>
            <a:endParaRPr lang="fr-CH" dirty="0" smtClean="0">
              <a:latin typeface="+mn-lt"/>
            </a:endParaRPr>
          </a:p>
          <a:p>
            <a:endParaRPr lang="fr-CH" dirty="0" smtClean="0">
              <a:latin typeface="+mn-lt"/>
            </a:endParaRPr>
          </a:p>
          <a:p>
            <a:endParaRPr lang="fr-CH" dirty="0" smtClean="0">
              <a:latin typeface="+mn-lt"/>
            </a:endParaRPr>
          </a:p>
          <a:p>
            <a:endParaRPr lang="fr-CH" dirty="0" smtClean="0">
              <a:latin typeface="+mn-lt"/>
            </a:endParaRPr>
          </a:p>
          <a:p>
            <a:endParaRPr lang="en-GB" dirty="0">
              <a:latin typeface="+mn-lt"/>
            </a:endParaRPr>
          </a:p>
        </p:txBody>
      </p:sp>
      <p:pic>
        <p:nvPicPr>
          <p:cNvPr id="11" name="Picture 10"/>
          <p:cNvPicPr>
            <a:picLocks noChangeAspect="1"/>
          </p:cNvPicPr>
          <p:nvPr/>
        </p:nvPicPr>
        <p:blipFill rotWithShape="1">
          <a:blip r:embed="rId2">
            <a:clrChange>
              <a:clrFrom>
                <a:srgbClr val="FFFFFF"/>
              </a:clrFrom>
              <a:clrTo>
                <a:srgbClr val="FFFFFF">
                  <a:alpha val="0"/>
                </a:srgbClr>
              </a:clrTo>
            </a:clrChange>
          </a:blip>
          <a:srcRect l="3488" t="11405" r="1335" b="1578"/>
          <a:stretch/>
        </p:blipFill>
        <p:spPr>
          <a:xfrm>
            <a:off x="1043608" y="1844824"/>
            <a:ext cx="7429172" cy="4760358"/>
          </a:xfrm>
          <a:prstGeom prst="rect">
            <a:avLst/>
          </a:prstGeom>
        </p:spPr>
      </p:pic>
      <p:sp>
        <p:nvSpPr>
          <p:cNvPr id="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404684779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CH" dirty="0" smtClean="0"/>
              <a:t>Status – water cooling</a:t>
            </a:r>
            <a:endParaRPr lang="en-GB" dirty="0"/>
          </a:p>
        </p:txBody>
      </p:sp>
      <p:sp>
        <p:nvSpPr>
          <p:cNvPr id="2" name="Slide Number Placeholder 1"/>
          <p:cNvSpPr>
            <a:spLocks noGrp="1"/>
          </p:cNvSpPr>
          <p:nvPr>
            <p:ph type="sldNum" sz="quarter" idx="12"/>
          </p:nvPr>
        </p:nvSpPr>
        <p:spPr/>
        <p:txBody>
          <a:bodyPr/>
          <a:lstStyle/>
          <a:p>
            <a:fld id="{0FA004B2-1541-5046-B6F2-22AF56585712}" type="slidenum">
              <a:rPr lang="en-US" smtClean="0"/>
              <a:pPr/>
              <a:t>21</a:t>
            </a:fld>
            <a:endParaRPr lang="en-US"/>
          </a:p>
        </p:txBody>
      </p:sp>
      <p:sp>
        <p:nvSpPr>
          <p:cNvPr id="8" name="Content Placeholder 3"/>
          <p:cNvSpPr txBox="1">
            <a:spLocks/>
          </p:cNvSpPr>
          <p:nvPr/>
        </p:nvSpPr>
        <p:spPr>
          <a:xfrm>
            <a:off x="1259632" y="5378636"/>
            <a:ext cx="7139136" cy="1323497"/>
          </a:xfrm>
          <a:prstGeom prst="rect">
            <a:avLst/>
          </a:prstGeom>
        </p:spPr>
        <p:txBody>
          <a:bodyPr vert="horz" lIns="91440" tIns="0" rIns="91440" bIns="0" rtlCol="0">
            <a:noAutofit/>
          </a:bodyPr>
          <a:lstStyle>
            <a:lvl1pPr marL="171450" indent="-171450" algn="l" defTabSz="342900" rtl="0" eaLnBrk="1" latinLnBrk="0" hangingPunct="1">
              <a:lnSpc>
                <a:spcPct val="120000"/>
              </a:lnSpc>
              <a:spcBef>
                <a:spcPts val="450"/>
              </a:spcBef>
              <a:buClr>
                <a:srgbClr val="0089B5"/>
              </a:buClr>
              <a:buFont typeface="Arial"/>
              <a:buChar char="•"/>
              <a:defRPr sz="2400" kern="1200">
                <a:solidFill>
                  <a:schemeClr val="tx1">
                    <a:lumMod val="75000"/>
                    <a:lumOff val="25000"/>
                  </a:schemeClr>
                </a:solidFill>
                <a:effectLst/>
                <a:latin typeface="Calibri" pitchFamily="34" charset="0"/>
                <a:ea typeface="+mn-ea"/>
                <a:cs typeface="+mn-cs"/>
              </a:defRPr>
            </a:lvl1pPr>
            <a:lvl2pPr marL="342900" indent="-171450" algn="l" defTabSz="342900" rtl="0" eaLnBrk="1" latinLnBrk="0" hangingPunct="1">
              <a:lnSpc>
                <a:spcPct val="120000"/>
              </a:lnSpc>
              <a:spcBef>
                <a:spcPts val="300"/>
              </a:spcBef>
              <a:buClr>
                <a:srgbClr val="0089B5"/>
              </a:buClr>
              <a:buSzPct val="95000"/>
              <a:buFont typeface="Arial"/>
              <a:buChar char="•"/>
              <a:defRPr sz="2400" kern="1200" baseline="0">
                <a:solidFill>
                  <a:schemeClr val="tx1">
                    <a:lumMod val="75000"/>
                    <a:lumOff val="25000"/>
                  </a:schemeClr>
                </a:solidFill>
                <a:effectLst/>
                <a:latin typeface="Calibri" pitchFamily="34" charset="0"/>
                <a:ea typeface="+mn-ea"/>
                <a:cs typeface="+mn-cs"/>
              </a:defRPr>
            </a:lvl2pPr>
            <a:lvl3pPr marL="51435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Calibri" pitchFamily="34" charset="0"/>
                <a:ea typeface="+mn-ea"/>
                <a:cs typeface="+mn-cs"/>
              </a:defRPr>
            </a:lvl3pPr>
            <a:lvl4pPr marL="68580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Calibri" pitchFamily="34" charset="0"/>
                <a:ea typeface="+mn-ea"/>
                <a:cs typeface="+mn-cs"/>
              </a:defRPr>
            </a:lvl4pPr>
            <a:lvl5pPr marL="857250" indent="-171450" algn="l" defTabSz="342900" rtl="0" eaLnBrk="1" latinLnBrk="0" hangingPunct="1">
              <a:lnSpc>
                <a:spcPct val="120000"/>
              </a:lnSpc>
              <a:spcBef>
                <a:spcPts val="0"/>
              </a:spcBef>
              <a:buClr>
                <a:schemeClr val="bg1">
                  <a:lumMod val="50000"/>
                </a:schemeClr>
              </a:buClr>
              <a:buSzPct val="90000"/>
              <a:buFont typeface="Arial"/>
              <a:buChar char="•"/>
              <a:defRPr sz="2100" kern="1200" baseline="0">
                <a:solidFill>
                  <a:schemeClr val="tx1">
                    <a:lumMod val="50000"/>
                    <a:lumOff val="50000"/>
                  </a:schemeClr>
                </a:solidFill>
                <a:effectLst/>
                <a:latin typeface="Calibri" pitchFamily="34" charset="0"/>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171450" lvl="1" indent="0">
              <a:buNone/>
            </a:pPr>
            <a:r>
              <a:rPr lang="en-US" sz="2000" dirty="0" smtClean="0">
                <a:latin typeface="+mn-lt"/>
              </a:rPr>
              <a:t>This upgrade does not include the upgrade of the </a:t>
            </a:r>
            <a:r>
              <a:rPr lang="en-US" sz="2000" b="1" i="1" dirty="0" smtClean="0">
                <a:latin typeface="+mn-lt"/>
              </a:rPr>
              <a:t>primary water</a:t>
            </a:r>
            <a:r>
              <a:rPr lang="en-US" sz="2000" dirty="0" smtClean="0">
                <a:latin typeface="+mn-lt"/>
              </a:rPr>
              <a:t> system, which will be unavoidable in conjunction with the upgrade of the cryogenics capacity</a:t>
            </a:r>
            <a:endParaRPr lang="en-US" sz="2000" dirty="0">
              <a:latin typeface="+mn-lt"/>
            </a:endParaRPr>
          </a:p>
        </p:txBody>
      </p:sp>
      <p:pic>
        <p:nvPicPr>
          <p:cNvPr id="10" name="Picture 9"/>
          <p:cNvPicPr>
            <a:picLocks noChangeAspect="1"/>
          </p:cNvPicPr>
          <p:nvPr/>
        </p:nvPicPr>
        <p:blipFill>
          <a:blip r:embed="rId3"/>
          <a:stretch>
            <a:fillRect/>
          </a:stretch>
        </p:blipFill>
        <p:spPr>
          <a:xfrm>
            <a:off x="217106" y="836712"/>
            <a:ext cx="8819943" cy="4504534"/>
          </a:xfrm>
          <a:prstGeom prst="rect">
            <a:avLst/>
          </a:prstGeom>
        </p:spPr>
      </p:pic>
      <p:sp>
        <p:nvSpPr>
          <p:cNvPr id="4" name="TextBox 3"/>
          <p:cNvSpPr txBox="1"/>
          <p:nvPr/>
        </p:nvSpPr>
        <p:spPr>
          <a:xfrm>
            <a:off x="2562314" y="1732746"/>
            <a:ext cx="5972884" cy="400110"/>
          </a:xfrm>
          <a:prstGeom prst="rect">
            <a:avLst/>
          </a:prstGeom>
          <a:noFill/>
        </p:spPr>
        <p:txBody>
          <a:bodyPr wrap="none" rtlCol="0">
            <a:spAutoFit/>
          </a:bodyPr>
          <a:lstStyle/>
          <a:p>
            <a:r>
              <a:rPr lang="en-US" sz="2000" dirty="0" smtClean="0"/>
              <a:t>Upgrade demineralized water capacity to 160 m</a:t>
            </a:r>
            <a:r>
              <a:rPr lang="en-US" sz="2000" baseline="30000" dirty="0" smtClean="0"/>
              <a:t>3</a:t>
            </a:r>
            <a:r>
              <a:rPr lang="en-US" sz="2000" dirty="0" smtClean="0"/>
              <a:t>/h</a:t>
            </a:r>
            <a:endParaRPr lang="en-US" sz="2000" dirty="0"/>
          </a:p>
        </p:txBody>
      </p:sp>
      <p:sp>
        <p:nvSpPr>
          <p:cNvPr id="7"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04067729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CH" dirty="0" smtClean="0"/>
              <a:t>Status – handling</a:t>
            </a:r>
            <a:endParaRPr lang="en-GB" dirty="0"/>
          </a:p>
        </p:txBody>
      </p:sp>
      <p:sp>
        <p:nvSpPr>
          <p:cNvPr id="2" name="Slide Number Placeholder 1"/>
          <p:cNvSpPr>
            <a:spLocks noGrp="1"/>
          </p:cNvSpPr>
          <p:nvPr>
            <p:ph type="sldNum" sz="quarter" idx="12"/>
          </p:nvPr>
        </p:nvSpPr>
        <p:spPr/>
        <p:txBody>
          <a:bodyPr/>
          <a:lstStyle/>
          <a:p>
            <a:fld id="{0FA004B2-1541-5046-B6F2-22AF56585712}" type="slidenum">
              <a:rPr lang="en-US" smtClean="0"/>
              <a:pPr/>
              <a:t>22</a:t>
            </a:fld>
            <a:endParaRPr lang="en-US"/>
          </a:p>
        </p:txBody>
      </p:sp>
      <p:pic>
        <p:nvPicPr>
          <p:cNvPr id="4" name="Picture 3"/>
          <p:cNvPicPr>
            <a:picLocks noChangeAspect="1"/>
          </p:cNvPicPr>
          <p:nvPr/>
        </p:nvPicPr>
        <p:blipFill rotWithShape="1">
          <a:blip r:embed="rId2"/>
          <a:srcRect t="6812"/>
          <a:stretch/>
        </p:blipFill>
        <p:spPr>
          <a:xfrm>
            <a:off x="683568" y="1847845"/>
            <a:ext cx="7992888" cy="4469027"/>
          </a:xfrm>
          <a:prstGeom prst="rect">
            <a:avLst/>
          </a:prstGeom>
        </p:spPr>
      </p:pic>
      <p:sp>
        <p:nvSpPr>
          <p:cNvPr id="7" name="TextBox 6"/>
          <p:cNvSpPr txBox="1"/>
          <p:nvPr/>
        </p:nvSpPr>
        <p:spPr>
          <a:xfrm>
            <a:off x="395536" y="908720"/>
            <a:ext cx="8693594" cy="1015663"/>
          </a:xfrm>
          <a:prstGeom prst="rect">
            <a:avLst/>
          </a:prstGeom>
          <a:noFill/>
        </p:spPr>
        <p:txBody>
          <a:bodyPr wrap="square" rtlCol="0">
            <a:spAutoFit/>
          </a:bodyPr>
          <a:lstStyle/>
          <a:p>
            <a:r>
              <a:rPr lang="en-GB" sz="2000" dirty="0" smtClean="0"/>
              <a:t>The combination of the two 25 t overhead crane will be used to install the IT String. The installation has not been studied in detail yet, possible to use (and validate) tunnel transport vehicles</a:t>
            </a:r>
            <a:endParaRPr lang="en-GB" sz="2000" dirty="0"/>
          </a:p>
        </p:txBody>
      </p:sp>
      <p:sp>
        <p:nvSpPr>
          <p:cNvPr id="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275857590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 plan</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pic>
        <p:nvPicPr>
          <p:cNvPr id="6" name="Picture 5" descr="Screen Shot 2016-03-21 at 16.4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8760"/>
            <a:ext cx="9144000" cy="3599892"/>
          </a:xfrm>
          <a:prstGeom prst="rect">
            <a:avLst/>
          </a:prstGeom>
        </p:spPr>
      </p:pic>
      <p:sp>
        <p:nvSpPr>
          <p:cNvPr id="7" name="TextBox 6"/>
          <p:cNvSpPr txBox="1"/>
          <p:nvPr/>
        </p:nvSpPr>
        <p:spPr>
          <a:xfrm>
            <a:off x="944230" y="5013176"/>
            <a:ext cx="7715200" cy="1015663"/>
          </a:xfrm>
          <a:prstGeom prst="rect">
            <a:avLst/>
          </a:prstGeom>
          <a:noFill/>
        </p:spPr>
        <p:txBody>
          <a:bodyPr wrap="square" rtlCol="0">
            <a:spAutoFit/>
          </a:bodyPr>
          <a:lstStyle/>
          <a:p>
            <a:r>
              <a:rPr lang="en-US" sz="2000" dirty="0" smtClean="0"/>
              <a:t>First iteration on-going on a WBS, resource estimate and profile. This will depend on the actual scope, test program, additional instrumentation, operation demands, …</a:t>
            </a:r>
            <a:endParaRPr lang="en-US" sz="2000" dirty="0"/>
          </a:p>
        </p:txBody>
      </p:sp>
      <p:sp>
        <p:nvSpPr>
          <p:cNvPr id="8"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36693404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Relevance of the </a:t>
            </a:r>
            <a:r>
              <a:rPr lang="en-US" dirty="0" err="1" smtClean="0"/>
              <a:t>HiLumi</a:t>
            </a:r>
            <a:r>
              <a:rPr lang="en-US" dirty="0" smtClean="0"/>
              <a:t> IT-String</a:t>
            </a:r>
            <a:endParaRPr lang="en-US" dirty="0"/>
          </a:p>
        </p:txBody>
      </p:sp>
      <p:sp>
        <p:nvSpPr>
          <p:cNvPr id="3" name="Content Placeholder 2"/>
          <p:cNvSpPr>
            <a:spLocks noGrp="1"/>
          </p:cNvSpPr>
          <p:nvPr>
            <p:ph idx="1"/>
          </p:nvPr>
        </p:nvSpPr>
        <p:spPr>
          <a:xfrm>
            <a:off x="972480" y="908720"/>
            <a:ext cx="7920000" cy="5497150"/>
          </a:xfrm>
        </p:spPr>
        <p:txBody>
          <a:bodyPr>
            <a:normAutofit fontScale="85000" lnSpcReduction="20000"/>
          </a:bodyPr>
          <a:lstStyle/>
          <a:p>
            <a:pPr marL="0" indent="0">
              <a:buNone/>
            </a:pPr>
            <a:r>
              <a:rPr lang="en-US" dirty="0" smtClean="0"/>
              <a:t>The </a:t>
            </a:r>
            <a:r>
              <a:rPr lang="en-US" dirty="0" err="1" smtClean="0"/>
              <a:t>HiLumi</a:t>
            </a:r>
            <a:r>
              <a:rPr lang="en-US" dirty="0" smtClean="0"/>
              <a:t> IT-String can provide relevant experience (same object as in the LHC), validation (“first time” test) and advanced operation information on:</a:t>
            </a:r>
          </a:p>
          <a:p>
            <a:r>
              <a:rPr lang="en-US" dirty="0"/>
              <a:t>T</a:t>
            </a:r>
            <a:r>
              <a:rPr lang="en-US" dirty="0" smtClean="0"/>
              <a:t>ransport</a:t>
            </a:r>
            <a:r>
              <a:rPr lang="en-US" dirty="0"/>
              <a:t>, assembly, alignment, </a:t>
            </a:r>
            <a:r>
              <a:rPr lang="en-US" dirty="0" smtClean="0"/>
              <a:t>interconnection procedures (do not under-estimate)</a:t>
            </a:r>
          </a:p>
          <a:p>
            <a:r>
              <a:rPr lang="en-US" dirty="0"/>
              <a:t>M</a:t>
            </a:r>
            <a:r>
              <a:rPr lang="en-US" dirty="0" smtClean="0"/>
              <a:t>echanical behavior of the IT continuous cryostat (Q1 to DFX) and other components (DSH, DFH) under pressure, vacuum, cool-down, operation and warm-up</a:t>
            </a:r>
          </a:p>
          <a:p>
            <a:r>
              <a:rPr lang="en-US" dirty="0"/>
              <a:t>C</a:t>
            </a:r>
            <a:r>
              <a:rPr lang="en-US" dirty="0" smtClean="0"/>
              <a:t>ryogenic behavior and operation under static (and dynamic) conditions</a:t>
            </a:r>
          </a:p>
          <a:p>
            <a:r>
              <a:rPr lang="en-US" dirty="0"/>
              <a:t>I</a:t>
            </a:r>
            <a:r>
              <a:rPr lang="en-US" dirty="0" smtClean="0"/>
              <a:t>nsulation and beam vacuum static (and dynamic) behavior</a:t>
            </a:r>
          </a:p>
          <a:p>
            <a:r>
              <a:rPr lang="en-US" dirty="0" smtClean="0">
                <a:solidFill>
                  <a:srgbClr val="FF0000"/>
                </a:solidFill>
              </a:rPr>
              <a:t>Powering behavior of the </a:t>
            </a:r>
            <a:r>
              <a:rPr lang="en-US" b="1" dirty="0" smtClean="0">
                <a:solidFill>
                  <a:srgbClr val="FF0000"/>
                </a:solidFill>
              </a:rPr>
              <a:t>system</a:t>
            </a:r>
            <a:r>
              <a:rPr lang="en-US" dirty="0" smtClean="0">
                <a:solidFill>
                  <a:srgbClr val="FF0000"/>
                </a:solidFill>
              </a:rPr>
              <a:t>, </a:t>
            </a:r>
            <a:r>
              <a:rPr lang="en-US" dirty="0">
                <a:solidFill>
                  <a:srgbClr val="FF0000"/>
                </a:solidFill>
              </a:rPr>
              <a:t>dynamic response </a:t>
            </a:r>
            <a:r>
              <a:rPr lang="en-US" dirty="0" smtClean="0">
                <a:solidFill>
                  <a:srgbClr val="FF0000"/>
                </a:solidFill>
              </a:rPr>
              <a:t>(and </a:t>
            </a:r>
            <a:r>
              <a:rPr lang="en-US" dirty="0">
                <a:solidFill>
                  <a:srgbClr val="FF0000"/>
                </a:solidFill>
              </a:rPr>
              <a:t>associated field </a:t>
            </a:r>
            <a:r>
              <a:rPr lang="en-US" dirty="0" smtClean="0">
                <a:solidFill>
                  <a:srgbClr val="FF0000"/>
                </a:solidFill>
              </a:rPr>
              <a:t>quality), </a:t>
            </a:r>
            <a:r>
              <a:rPr lang="en-US" b="1" dirty="0" smtClean="0">
                <a:solidFill>
                  <a:srgbClr val="FF0000"/>
                </a:solidFill>
              </a:rPr>
              <a:t>interaction of circuits</a:t>
            </a:r>
            <a:endParaRPr lang="en-US" b="1" dirty="0">
              <a:solidFill>
                <a:srgbClr val="FF0000"/>
              </a:solidFill>
            </a:endParaRPr>
          </a:p>
          <a:p>
            <a:r>
              <a:rPr lang="en-US" dirty="0" smtClean="0">
                <a:solidFill>
                  <a:srgbClr val="FF0000"/>
                </a:solidFill>
              </a:rPr>
              <a:t>Quench behavior, </a:t>
            </a:r>
            <a:r>
              <a:rPr lang="en-US" b="1" dirty="0" smtClean="0">
                <a:solidFill>
                  <a:srgbClr val="FF0000"/>
                </a:solidFill>
              </a:rPr>
              <a:t>detection,</a:t>
            </a:r>
            <a:r>
              <a:rPr lang="en-US" dirty="0" smtClean="0">
                <a:solidFill>
                  <a:srgbClr val="FF0000"/>
                </a:solidFill>
              </a:rPr>
              <a:t> </a:t>
            </a:r>
            <a:r>
              <a:rPr lang="en-US" b="1" dirty="0" smtClean="0">
                <a:solidFill>
                  <a:srgbClr val="FF0000"/>
                </a:solidFill>
              </a:rPr>
              <a:t>propagation</a:t>
            </a:r>
            <a:r>
              <a:rPr lang="en-US" dirty="0" smtClean="0">
                <a:solidFill>
                  <a:srgbClr val="FF0000"/>
                </a:solidFill>
              </a:rPr>
              <a:t> and protection of the complete superconducting circuit</a:t>
            </a:r>
          </a:p>
          <a:p>
            <a:r>
              <a:rPr lang="en-US" dirty="0" smtClean="0"/>
              <a:t>Alignment, mechanical (and magnetic)</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
        <p:nvSpPr>
          <p:cNvPr id="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61636598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creen Shot 2016-03-20 at 17.07.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204864"/>
            <a:ext cx="5364088" cy="1173873"/>
          </a:xfrm>
          <a:prstGeom prst="rect">
            <a:avLst/>
          </a:prstGeom>
        </p:spPr>
      </p:pic>
      <p:sp>
        <p:nvSpPr>
          <p:cNvPr id="2" name="Title 1"/>
          <p:cNvSpPr>
            <a:spLocks noGrp="1"/>
          </p:cNvSpPr>
          <p:nvPr>
            <p:ph type="title"/>
          </p:nvPr>
        </p:nvSpPr>
        <p:spPr/>
        <p:txBody>
          <a:bodyPr/>
          <a:lstStyle/>
          <a:p>
            <a:r>
              <a:rPr lang="en-US" dirty="0" smtClean="0"/>
              <a:t>An example of a practical issue – the past</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dirty="0"/>
          </a:p>
        </p:txBody>
      </p:sp>
      <p:sp>
        <p:nvSpPr>
          <p:cNvPr id="9" name="Content Placeholder 8"/>
          <p:cNvSpPr>
            <a:spLocks noGrp="1"/>
          </p:cNvSpPr>
          <p:nvPr>
            <p:ph idx="1"/>
          </p:nvPr>
        </p:nvSpPr>
        <p:spPr>
          <a:xfrm>
            <a:off x="73566" y="3573016"/>
            <a:ext cx="4498434" cy="2664296"/>
          </a:xfrm>
        </p:spPr>
        <p:txBody>
          <a:bodyPr>
            <a:normAutofit fontScale="85000" lnSpcReduction="10000"/>
          </a:bodyPr>
          <a:lstStyle/>
          <a:p>
            <a:r>
              <a:rPr lang="en-US" dirty="0" smtClean="0"/>
              <a:t>The supporting of the present triplet is largely </a:t>
            </a:r>
            <a:r>
              <a:rPr lang="en-US" dirty="0" err="1" smtClean="0"/>
              <a:t>hyperstatic</a:t>
            </a:r>
            <a:endParaRPr lang="en-US" dirty="0"/>
          </a:p>
          <a:p>
            <a:r>
              <a:rPr lang="en-US" dirty="0" smtClean="0"/>
              <a:t>The alignment is delicate and laborious</a:t>
            </a:r>
          </a:p>
          <a:p>
            <a:r>
              <a:rPr lang="en-US" dirty="0" smtClean="0"/>
              <a:t>The IT-String must “catch” any similar issue, and provide a benchmark for the alignment</a:t>
            </a:r>
            <a:endParaRPr lang="en-US" dirty="0"/>
          </a:p>
        </p:txBody>
      </p:sp>
      <p:pic>
        <p:nvPicPr>
          <p:cNvPr id="10" name="Picture 9" descr="Screen Shot 2016-03-20 at 17.07.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4209" y="3717032"/>
            <a:ext cx="2256263" cy="3013502"/>
          </a:xfrm>
          <a:prstGeom prst="rect">
            <a:avLst/>
          </a:prstGeom>
        </p:spPr>
      </p:pic>
      <p:pic>
        <p:nvPicPr>
          <p:cNvPr id="11" name="Picture 10" descr="Screen Shot 2016-03-20 at 17.07.1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7945" y="3429000"/>
            <a:ext cx="1766263" cy="2725470"/>
          </a:xfrm>
          <a:prstGeom prst="rect">
            <a:avLst/>
          </a:prstGeom>
        </p:spPr>
      </p:pic>
      <p:pic>
        <p:nvPicPr>
          <p:cNvPr id="12" name="Picture 11" descr="Screen Shot 2016-03-20 at 17.07.39.png"/>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7544" y="764704"/>
            <a:ext cx="6228184" cy="1506714"/>
          </a:xfrm>
          <a:prstGeom prst="rect">
            <a:avLst/>
          </a:prstGeom>
        </p:spPr>
      </p:pic>
      <p:sp>
        <p:nvSpPr>
          <p:cNvPr id="14" name="TextBox 13"/>
          <p:cNvSpPr txBox="1"/>
          <p:nvPr/>
        </p:nvSpPr>
        <p:spPr>
          <a:xfrm>
            <a:off x="7431268" y="849486"/>
            <a:ext cx="1423187" cy="923330"/>
          </a:xfrm>
          <a:prstGeom prst="rect">
            <a:avLst/>
          </a:prstGeom>
          <a:noFill/>
        </p:spPr>
        <p:txBody>
          <a:bodyPr wrap="square" rtlCol="0">
            <a:spAutoFit/>
          </a:bodyPr>
          <a:lstStyle/>
          <a:p>
            <a:r>
              <a:rPr lang="en-US" dirty="0" smtClean="0"/>
              <a:t>Present supporting system</a:t>
            </a:r>
            <a:endParaRPr lang="en-US" dirty="0"/>
          </a:p>
        </p:txBody>
      </p:sp>
      <p:sp>
        <p:nvSpPr>
          <p:cNvPr id="15" name="TextBox 14"/>
          <p:cNvSpPr txBox="1"/>
          <p:nvPr/>
        </p:nvSpPr>
        <p:spPr>
          <a:xfrm>
            <a:off x="6286406" y="2627620"/>
            <a:ext cx="1763073" cy="369332"/>
          </a:xfrm>
          <a:prstGeom prst="rect">
            <a:avLst/>
          </a:prstGeom>
          <a:noFill/>
        </p:spPr>
        <p:txBody>
          <a:bodyPr wrap="none" rtlCol="0">
            <a:spAutoFit/>
          </a:bodyPr>
          <a:lstStyle/>
          <a:p>
            <a:r>
              <a:rPr lang="en-US" dirty="0" smtClean="0"/>
              <a:t>Expected loads</a:t>
            </a:r>
            <a:endParaRPr lang="en-US" dirty="0"/>
          </a:p>
        </p:txBody>
      </p:sp>
      <p:sp>
        <p:nvSpPr>
          <p:cNvPr id="16" name="TextBox 15"/>
          <p:cNvSpPr txBox="1"/>
          <p:nvPr/>
        </p:nvSpPr>
        <p:spPr>
          <a:xfrm>
            <a:off x="4804992" y="6159291"/>
            <a:ext cx="1512168" cy="646331"/>
          </a:xfrm>
          <a:prstGeom prst="rect">
            <a:avLst/>
          </a:prstGeom>
          <a:noFill/>
        </p:spPr>
        <p:txBody>
          <a:bodyPr wrap="square" rtlCol="0">
            <a:spAutoFit/>
          </a:bodyPr>
          <a:lstStyle/>
          <a:p>
            <a:pPr algn="ctr"/>
            <a:r>
              <a:rPr lang="en-US" dirty="0" smtClean="0"/>
              <a:t>Load on Q2 central jack</a:t>
            </a:r>
            <a:endParaRPr lang="en-US" dirty="0"/>
          </a:p>
        </p:txBody>
      </p:sp>
      <p:sp>
        <p:nvSpPr>
          <p:cNvPr id="17" name="TextBox 16"/>
          <p:cNvSpPr txBox="1"/>
          <p:nvPr/>
        </p:nvSpPr>
        <p:spPr>
          <a:xfrm>
            <a:off x="6660232" y="3284984"/>
            <a:ext cx="2135132" cy="369332"/>
          </a:xfrm>
          <a:prstGeom prst="rect">
            <a:avLst/>
          </a:prstGeom>
          <a:noFill/>
        </p:spPr>
        <p:txBody>
          <a:bodyPr wrap="none" rtlCol="0">
            <a:spAutoFit/>
          </a:bodyPr>
          <a:lstStyle/>
          <a:p>
            <a:pPr algn="ctr"/>
            <a:r>
              <a:rPr lang="en-US" dirty="0" smtClean="0"/>
              <a:t>Support and straps</a:t>
            </a:r>
            <a:endParaRPr lang="en-US" dirty="0"/>
          </a:p>
        </p:txBody>
      </p:sp>
      <p:sp>
        <p:nvSpPr>
          <p:cNvPr id="18" name="TextBox 17"/>
          <p:cNvSpPr txBox="1"/>
          <p:nvPr/>
        </p:nvSpPr>
        <p:spPr>
          <a:xfrm>
            <a:off x="498238" y="1137196"/>
            <a:ext cx="398592" cy="369332"/>
          </a:xfrm>
          <a:prstGeom prst="rect">
            <a:avLst/>
          </a:prstGeom>
          <a:noFill/>
        </p:spPr>
        <p:txBody>
          <a:bodyPr wrap="none" rtlCol="0">
            <a:spAutoFit/>
          </a:bodyPr>
          <a:lstStyle/>
          <a:p>
            <a:r>
              <a:rPr lang="en-US" dirty="0" smtClean="0"/>
              <a:t>IP</a:t>
            </a:r>
            <a:endParaRPr lang="en-US" dirty="0"/>
          </a:p>
        </p:txBody>
      </p:sp>
      <p:sp>
        <p:nvSpPr>
          <p:cNvPr id="19" name="TextBox 18"/>
          <p:cNvSpPr txBox="1"/>
          <p:nvPr/>
        </p:nvSpPr>
        <p:spPr>
          <a:xfrm>
            <a:off x="6423223" y="1137196"/>
            <a:ext cx="800294" cy="369332"/>
          </a:xfrm>
          <a:prstGeom prst="rect">
            <a:avLst/>
          </a:prstGeom>
          <a:noFill/>
        </p:spPr>
        <p:txBody>
          <a:bodyPr wrap="none" rtlCol="0">
            <a:spAutoFit/>
          </a:bodyPr>
          <a:lstStyle/>
          <a:p>
            <a:r>
              <a:rPr lang="en-US" dirty="0" smtClean="0"/>
              <a:t>DFBX</a:t>
            </a:r>
            <a:endParaRPr lang="en-US" dirty="0"/>
          </a:p>
        </p:txBody>
      </p:sp>
      <p:sp>
        <p:nvSpPr>
          <p:cNvPr id="20"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44957584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of a practical issue – the future</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dirty="0"/>
          </a:p>
        </p:txBody>
      </p:sp>
      <p:sp>
        <p:nvSpPr>
          <p:cNvPr id="9" name="Content Placeholder 8"/>
          <p:cNvSpPr>
            <a:spLocks noGrp="1"/>
          </p:cNvSpPr>
          <p:nvPr>
            <p:ph idx="1"/>
          </p:nvPr>
        </p:nvSpPr>
        <p:spPr>
          <a:xfrm>
            <a:off x="3418874" y="2780928"/>
            <a:ext cx="5329589" cy="3672408"/>
          </a:xfrm>
        </p:spPr>
        <p:txBody>
          <a:bodyPr>
            <a:normAutofit fontScale="85000" lnSpcReduction="20000"/>
          </a:bodyPr>
          <a:lstStyle/>
          <a:p>
            <a:r>
              <a:rPr lang="en-US" dirty="0" smtClean="0"/>
              <a:t>Flux jumps show up in Nb</a:t>
            </a:r>
            <a:r>
              <a:rPr lang="en-US" baseline="-25000" dirty="0" smtClean="0"/>
              <a:t>3</a:t>
            </a:r>
            <a:r>
              <a:rPr lang="en-US" dirty="0" smtClean="0"/>
              <a:t>Sn magnets as a “noise”, both in the terminal and compensated voltage</a:t>
            </a:r>
          </a:p>
          <a:p>
            <a:pPr lvl="1"/>
            <a:r>
              <a:rPr lang="en-US" dirty="0" smtClean="0"/>
              <a:t>The effect propagates from one spot along the cable length</a:t>
            </a:r>
          </a:p>
          <a:p>
            <a:pPr lvl="1"/>
            <a:r>
              <a:rPr lang="en-US" dirty="0" smtClean="0"/>
              <a:t>Poles are coupled magnetically, attempting to reduce flux changes</a:t>
            </a:r>
          </a:p>
          <a:p>
            <a:r>
              <a:rPr lang="en-US" dirty="0" smtClean="0"/>
              <a:t>Flux jumps are random in location, amplitude and occurrence</a:t>
            </a:r>
          </a:p>
          <a:p>
            <a:r>
              <a:rPr lang="en-US" dirty="0" smtClean="0"/>
              <a:t>They can influence powering (1 ppm control) as well as the detect-ability of normal transitions</a:t>
            </a:r>
            <a:endParaRPr lang="en-US" dirty="0"/>
          </a:p>
        </p:txBody>
      </p:sp>
      <p:pic>
        <p:nvPicPr>
          <p:cNvPr id="20" name="Picture 1" descr="image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868783"/>
            <a:ext cx="3208080" cy="342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a:picLocks noChangeAspect="1"/>
          </p:cNvPicPr>
          <p:nvPr/>
        </p:nvPicPr>
        <p:blipFill>
          <a:blip r:embed="rId3"/>
          <a:stretch>
            <a:fillRect/>
          </a:stretch>
        </p:blipFill>
        <p:spPr>
          <a:xfrm>
            <a:off x="179512" y="4223717"/>
            <a:ext cx="3346962" cy="2517651"/>
          </a:xfrm>
          <a:prstGeom prst="rect">
            <a:avLst/>
          </a:prstGeom>
        </p:spPr>
      </p:pic>
      <p:pic>
        <p:nvPicPr>
          <p:cNvPr id="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5654" y="908720"/>
            <a:ext cx="2592288" cy="1694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61566" y="911070"/>
            <a:ext cx="2586898" cy="1692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15616" y="1340768"/>
            <a:ext cx="1724300" cy="369332"/>
          </a:xfrm>
          <a:prstGeom prst="rect">
            <a:avLst/>
          </a:prstGeom>
          <a:noFill/>
        </p:spPr>
        <p:txBody>
          <a:bodyPr wrap="none" rtlCol="0">
            <a:spAutoFit/>
          </a:bodyPr>
          <a:lstStyle/>
          <a:p>
            <a:r>
              <a:rPr lang="en-US" dirty="0" smtClean="0"/>
              <a:t>11 T flux jumps</a:t>
            </a:r>
            <a:endParaRPr lang="en-US" dirty="0"/>
          </a:p>
        </p:txBody>
      </p:sp>
      <p:sp>
        <p:nvSpPr>
          <p:cNvPr id="24" name="TextBox 23"/>
          <p:cNvSpPr txBox="1"/>
          <p:nvPr/>
        </p:nvSpPr>
        <p:spPr>
          <a:xfrm>
            <a:off x="611560" y="5332566"/>
            <a:ext cx="2622270" cy="369332"/>
          </a:xfrm>
          <a:prstGeom prst="rect">
            <a:avLst/>
          </a:prstGeom>
          <a:noFill/>
        </p:spPr>
        <p:txBody>
          <a:bodyPr wrap="none" rtlCol="0">
            <a:spAutoFit/>
          </a:bodyPr>
          <a:lstStyle/>
          <a:p>
            <a:r>
              <a:rPr lang="en-US" dirty="0" smtClean="0"/>
              <a:t>11 T flux jump spectrum</a:t>
            </a:r>
            <a:endParaRPr lang="en-US" dirty="0"/>
          </a:p>
        </p:txBody>
      </p:sp>
      <p:sp>
        <p:nvSpPr>
          <p:cNvPr id="25" name="TextBox 24"/>
          <p:cNvSpPr txBox="1"/>
          <p:nvPr/>
        </p:nvSpPr>
        <p:spPr>
          <a:xfrm>
            <a:off x="3995936" y="1006538"/>
            <a:ext cx="1890887" cy="369332"/>
          </a:xfrm>
          <a:prstGeom prst="rect">
            <a:avLst/>
          </a:prstGeom>
          <a:noFill/>
        </p:spPr>
        <p:txBody>
          <a:bodyPr wrap="none" rtlCol="0">
            <a:spAutoFit/>
          </a:bodyPr>
          <a:lstStyle/>
          <a:p>
            <a:r>
              <a:rPr lang="en-US" dirty="0" smtClean="0"/>
              <a:t>HQ01 flux jumps</a:t>
            </a:r>
            <a:endParaRPr lang="en-US" dirty="0"/>
          </a:p>
        </p:txBody>
      </p:sp>
      <p:sp>
        <p:nvSpPr>
          <p:cNvPr id="26" name="TextBox 25"/>
          <p:cNvSpPr txBox="1"/>
          <p:nvPr/>
        </p:nvSpPr>
        <p:spPr>
          <a:xfrm>
            <a:off x="6516216" y="1006538"/>
            <a:ext cx="2327192" cy="369332"/>
          </a:xfrm>
          <a:prstGeom prst="rect">
            <a:avLst/>
          </a:prstGeom>
          <a:noFill/>
        </p:spPr>
        <p:txBody>
          <a:bodyPr wrap="none" rtlCol="0">
            <a:spAutoFit/>
          </a:bodyPr>
          <a:lstStyle/>
          <a:p>
            <a:r>
              <a:rPr lang="en-US" dirty="0" smtClean="0"/>
              <a:t>HQ01 current control</a:t>
            </a:r>
            <a:endParaRPr lang="en-US" dirty="0"/>
          </a:p>
        </p:txBody>
      </p:sp>
      <p:sp>
        <p:nvSpPr>
          <p:cNvPr id="13"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345565829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a:bodyPr>
          <a:lstStyle/>
          <a:p>
            <a:r>
              <a:rPr lang="en-US" dirty="0" smtClean="0"/>
              <a:t>The present plan is to build a IT-String that </a:t>
            </a:r>
            <a:r>
              <a:rPr lang="en-US" b="1" dirty="0" smtClean="0"/>
              <a:t>reproduces exactly </a:t>
            </a:r>
            <a:r>
              <a:rPr lang="en-US" dirty="0" smtClean="0"/>
              <a:t>the configuration in the tunnel</a:t>
            </a:r>
          </a:p>
          <a:p>
            <a:r>
              <a:rPr lang="en-US" dirty="0" smtClean="0"/>
              <a:t>This is a </a:t>
            </a:r>
            <a:r>
              <a:rPr lang="en-US" b="1" dirty="0" smtClean="0"/>
              <a:t>system validation test </a:t>
            </a:r>
            <a:r>
              <a:rPr lang="en-US" dirty="0" smtClean="0"/>
              <a:t>with great value</a:t>
            </a:r>
          </a:p>
          <a:p>
            <a:pPr lvl="1"/>
            <a:r>
              <a:rPr lang="en-US" dirty="0" smtClean="0"/>
              <a:t>Thermo-mechanics (installation, supporting, alignment)</a:t>
            </a:r>
          </a:p>
          <a:p>
            <a:pPr lvl="1"/>
            <a:r>
              <a:rPr lang="en-US" dirty="0" smtClean="0"/>
              <a:t>Cryogenics and vacuum (static and dynamic)</a:t>
            </a:r>
          </a:p>
          <a:p>
            <a:pPr lvl="1"/>
            <a:r>
              <a:rPr lang="en-US" dirty="0"/>
              <a:t>Electrical </a:t>
            </a:r>
            <a:r>
              <a:rPr lang="en-US" dirty="0" smtClean="0"/>
              <a:t>aspects (powering, protection, interaction)</a:t>
            </a:r>
          </a:p>
          <a:p>
            <a:pPr lvl="1"/>
            <a:r>
              <a:rPr lang="en-US" dirty="0" smtClean="0"/>
              <a:t>Operation (field references and tracking)</a:t>
            </a:r>
          </a:p>
          <a:p>
            <a:r>
              <a:rPr lang="en-US" dirty="0" smtClean="0"/>
              <a:t>Test results are expected in the final configuration in 2022, with two years to feed-forward to the installation (2024), commissioning (2025-2026) and operation (2026) of </a:t>
            </a:r>
            <a:r>
              <a:rPr lang="en-US" dirty="0" err="1" smtClean="0"/>
              <a:t>HiLumi</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a:p>
        </p:txBody>
      </p:sp>
      <p:sp>
        <p:nvSpPr>
          <p:cNvPr id="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7003745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the Committee</a:t>
            </a:r>
            <a:endParaRPr lang="en-US" dirty="0"/>
          </a:p>
        </p:txBody>
      </p:sp>
      <p:sp>
        <p:nvSpPr>
          <p:cNvPr id="3" name="Content Placeholder 2"/>
          <p:cNvSpPr>
            <a:spLocks noGrp="1"/>
          </p:cNvSpPr>
          <p:nvPr>
            <p:ph idx="1"/>
          </p:nvPr>
        </p:nvSpPr>
        <p:spPr/>
        <p:txBody>
          <a:bodyPr>
            <a:normAutofit/>
          </a:bodyPr>
          <a:lstStyle/>
          <a:p>
            <a:r>
              <a:rPr lang="en-US" dirty="0" smtClean="0"/>
              <a:t>Is the IT-String the right test (at the right time) to validate the integrated system powering and protection ?</a:t>
            </a:r>
          </a:p>
          <a:p>
            <a:r>
              <a:rPr lang="en-US" dirty="0" smtClean="0"/>
              <a:t>Are there parts of the IT-String that are missing, or redundant ?</a:t>
            </a:r>
          </a:p>
          <a:p>
            <a:r>
              <a:rPr lang="en-US" dirty="0" smtClean="0"/>
              <a:t>What tests (and </a:t>
            </a:r>
            <a:r>
              <a:rPr lang="en-US" smtClean="0"/>
              <a:t>what instruments) </a:t>
            </a:r>
            <a:r>
              <a:rPr lang="en-US" dirty="0" smtClean="0"/>
              <a:t>are mandatory/desirable to achieve the declared objective ?</a:t>
            </a:r>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a:p>
        </p:txBody>
      </p:sp>
      <p:sp>
        <p:nvSpPr>
          <p:cNvPr id="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93972907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3</a:t>
            </a:fld>
            <a:endParaRPr lang="fr-FR"/>
          </a:p>
        </p:txBody>
      </p:sp>
      <p:pic>
        <p:nvPicPr>
          <p:cNvPr id="4" name="Picture 3" descr="MindMap_2602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1268760"/>
            <a:ext cx="6763646" cy="4418916"/>
          </a:xfrm>
          <a:prstGeom prst="rect">
            <a:avLst/>
          </a:prstGeom>
        </p:spPr>
      </p:pic>
      <p:sp>
        <p:nvSpPr>
          <p:cNvPr id="13" name="Rounded Rectangle 12"/>
          <p:cNvSpPr/>
          <p:nvPr/>
        </p:nvSpPr>
        <p:spPr>
          <a:xfrm>
            <a:off x="5940152" y="4437112"/>
            <a:ext cx="1296144" cy="360040"/>
          </a:xfrm>
          <a:prstGeom prst="roundRect">
            <a:avLst/>
          </a:prstGeom>
          <a:solidFill>
            <a:schemeClr val="accent3">
              <a:lumMod val="60000"/>
              <a:lumOff val="40000"/>
              <a:alpha val="2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smtClean="0"/>
              <a:t>A dedicated WP</a:t>
            </a:r>
            <a:endParaRPr lang="en-US" dirty="0"/>
          </a:p>
        </p:txBody>
      </p:sp>
      <p:sp>
        <p:nvSpPr>
          <p:cNvPr id="18" name="TextBox 17"/>
          <p:cNvSpPr txBox="1"/>
          <p:nvPr/>
        </p:nvSpPr>
        <p:spPr>
          <a:xfrm>
            <a:off x="5779876" y="5364510"/>
            <a:ext cx="2912839" cy="646331"/>
          </a:xfrm>
          <a:prstGeom prst="rect">
            <a:avLst/>
          </a:prstGeom>
          <a:noFill/>
        </p:spPr>
        <p:txBody>
          <a:bodyPr wrap="none" rtlCol="0">
            <a:spAutoFit/>
          </a:bodyPr>
          <a:lstStyle/>
          <a:p>
            <a:pPr algn="r"/>
            <a:r>
              <a:rPr lang="en-US" b="1" dirty="0" smtClean="0">
                <a:solidFill>
                  <a:srgbClr val="3099BF"/>
                </a:solidFill>
              </a:rPr>
              <a:t>WP16</a:t>
            </a:r>
          </a:p>
          <a:p>
            <a:pPr algn="r"/>
            <a:r>
              <a:rPr lang="en-US" dirty="0" smtClean="0">
                <a:solidFill>
                  <a:srgbClr val="3099BF"/>
                </a:solidFill>
              </a:rPr>
              <a:t>IT String &amp; Commissioning</a:t>
            </a:r>
            <a:endParaRPr lang="en-US" dirty="0">
              <a:solidFill>
                <a:srgbClr val="3099BF"/>
              </a:solidFill>
            </a:endParaRPr>
          </a:p>
        </p:txBody>
      </p:sp>
      <p:sp>
        <p:nvSpPr>
          <p:cNvPr id="7"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473942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p:val>
                                            <p:fltVal val="0.5"/>
                                          </p:val>
                                        </p:tav>
                                        <p:tav tm="100000">
                                          <p:val>
                                            <p:strVal val="#ppt_x"/>
                                          </p:val>
                                        </p:tav>
                                      </p:tavLst>
                                    </p:anim>
                                    <p:anim calcmode="lin" valueType="num">
                                      <p:cBhvr>
                                        <p:cTn id="10" dur="500" fill="hold"/>
                                        <p:tgtEl>
                                          <p:spTgt spid="1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the </a:t>
            </a:r>
            <a:r>
              <a:rPr lang="en-US" dirty="0" err="1" smtClean="0"/>
              <a:t>HiLumi</a:t>
            </a:r>
            <a:r>
              <a:rPr lang="en-US" dirty="0" smtClean="0"/>
              <a:t> IT-String Test – 1/3</a:t>
            </a:r>
            <a:endParaRPr lang="en-US" dirty="0"/>
          </a:p>
        </p:txBody>
      </p:sp>
      <p:sp>
        <p:nvSpPr>
          <p:cNvPr id="3" name="Content Placeholder 2"/>
          <p:cNvSpPr>
            <a:spLocks noGrp="1"/>
          </p:cNvSpPr>
          <p:nvPr>
            <p:ph idx="1"/>
          </p:nvPr>
        </p:nvSpPr>
        <p:spPr/>
        <p:txBody>
          <a:bodyPr>
            <a:normAutofit/>
          </a:bodyPr>
          <a:lstStyle/>
          <a:p>
            <a:pPr marL="0" indent="0">
              <a:buNone/>
            </a:pPr>
            <a:r>
              <a:rPr lang="en-GB" u="sng" dirty="0" smtClean="0"/>
              <a:t>Components</a:t>
            </a:r>
          </a:p>
          <a:p>
            <a:pPr marL="0" indent="0" algn="just">
              <a:buNone/>
            </a:pPr>
            <a:endParaRPr lang="en-GB" dirty="0"/>
          </a:p>
          <a:p>
            <a:pPr marL="0" indent="0" algn="just">
              <a:buNone/>
            </a:pPr>
            <a:r>
              <a:rPr lang="en-GB" dirty="0" smtClean="0"/>
              <a:t>[…] a </a:t>
            </a:r>
            <a:r>
              <a:rPr lang="en-GB" dirty="0"/>
              <a:t>full integral test (called HL LHC IT STRING) of the equipment from </a:t>
            </a:r>
            <a:r>
              <a:rPr lang="en-GB" b="1" dirty="0">
                <a:solidFill>
                  <a:srgbClr val="FF0000"/>
                </a:solidFill>
              </a:rPr>
              <a:t>Q1 till D1</a:t>
            </a:r>
            <a:r>
              <a:rPr lang="en-GB" dirty="0">
                <a:solidFill>
                  <a:srgbClr val="FF0000"/>
                </a:solidFill>
              </a:rPr>
              <a:t> including the </a:t>
            </a:r>
            <a:r>
              <a:rPr lang="en-GB" b="1" dirty="0">
                <a:solidFill>
                  <a:srgbClr val="FF0000"/>
                </a:solidFill>
              </a:rPr>
              <a:t>DFX</a:t>
            </a:r>
            <a:r>
              <a:rPr lang="en-GB" dirty="0"/>
              <a:t>) is foreseen in the </a:t>
            </a:r>
            <a:r>
              <a:rPr lang="en-GB" dirty="0" smtClean="0"/>
              <a:t>HL-LHC </a:t>
            </a:r>
            <a:r>
              <a:rPr lang="en-GB" dirty="0"/>
              <a:t>project, in </a:t>
            </a:r>
            <a:r>
              <a:rPr lang="en-GB" u="sng" dirty="0"/>
              <a:t>CONDITION AS SIMILAR AS POSSIBLE</a:t>
            </a:r>
            <a:r>
              <a:rPr lang="en-GB" dirty="0"/>
              <a:t> to the </a:t>
            </a:r>
            <a:r>
              <a:rPr lang="en-GB" dirty="0">
                <a:solidFill>
                  <a:srgbClr val="FF0000"/>
                </a:solidFill>
              </a:rPr>
              <a:t>operational ones</a:t>
            </a:r>
            <a:r>
              <a:rPr lang="en-GB" dirty="0"/>
              <a:t>. The IT STRING of the HL LHC will be composed by systems previously tested individually at least in nominal operational </a:t>
            </a:r>
            <a:r>
              <a:rPr lang="en-GB" dirty="0" smtClean="0"/>
              <a:t>conditions.</a:t>
            </a:r>
            <a:endParaRPr lang="en-US" dirty="0"/>
          </a:p>
          <a:p>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9" name="TextBox 8"/>
          <p:cNvSpPr txBox="1"/>
          <p:nvPr/>
        </p:nvSpPr>
        <p:spPr>
          <a:xfrm>
            <a:off x="2629523" y="6021288"/>
            <a:ext cx="5902477" cy="307777"/>
          </a:xfrm>
          <a:prstGeom prst="rect">
            <a:avLst/>
          </a:prstGeom>
          <a:noFill/>
        </p:spPr>
        <p:txBody>
          <a:bodyPr wrap="none" rtlCol="0">
            <a:spAutoFit/>
          </a:bodyPr>
          <a:lstStyle/>
          <a:p>
            <a:r>
              <a:rPr lang="en-US" sz="1400" dirty="0" smtClean="0"/>
              <a:t>From: L. Rossi, Scope of the HL LHC Inner Triplet String Test, July 2015 </a:t>
            </a:r>
            <a:endParaRPr lang="en-US" sz="1400" dirty="0"/>
          </a:p>
        </p:txBody>
      </p:sp>
      <p:sp>
        <p:nvSpPr>
          <p:cNvPr id="6" name="Footer Placeholder 3"/>
          <p:cNvSpPr>
            <a:spLocks noGrp="1"/>
          </p:cNvSpPr>
          <p:nvPr>
            <p:ph type="ftr" sz="quarter" idx="11"/>
          </p:nvPr>
        </p:nvSpPr>
        <p:spPr>
          <a:xfrm>
            <a:off x="1905000" y="6381368"/>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259053281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the </a:t>
            </a:r>
            <a:r>
              <a:rPr lang="en-US" dirty="0" err="1" smtClean="0"/>
              <a:t>HiLumi</a:t>
            </a:r>
            <a:r>
              <a:rPr lang="en-US" dirty="0" smtClean="0"/>
              <a:t> IT-String Test – 2/3</a:t>
            </a:r>
            <a:endParaRPr lang="en-US" dirty="0"/>
          </a:p>
        </p:txBody>
      </p:sp>
      <p:sp>
        <p:nvSpPr>
          <p:cNvPr id="3" name="Content Placeholder 2"/>
          <p:cNvSpPr>
            <a:spLocks noGrp="1"/>
          </p:cNvSpPr>
          <p:nvPr>
            <p:ph idx="1"/>
          </p:nvPr>
        </p:nvSpPr>
        <p:spPr/>
        <p:txBody>
          <a:bodyPr>
            <a:normAutofit/>
          </a:bodyPr>
          <a:lstStyle/>
          <a:p>
            <a:pPr marL="0" indent="0">
              <a:buNone/>
            </a:pPr>
            <a:r>
              <a:rPr lang="en-GB" u="sng" dirty="0" smtClean="0"/>
              <a:t>Main goal</a:t>
            </a:r>
          </a:p>
          <a:p>
            <a:pPr marL="0" indent="0">
              <a:buNone/>
            </a:pPr>
            <a:endParaRPr lang="en-GB" dirty="0"/>
          </a:p>
          <a:p>
            <a:pPr marL="0" indent="0" algn="just">
              <a:buNone/>
            </a:pPr>
            <a:r>
              <a:rPr lang="en-GB" dirty="0"/>
              <a:t>The HL LHC IT STRING will be a test stand to STUDY and VALIDATE the </a:t>
            </a:r>
            <a:r>
              <a:rPr lang="en-GB" u="sng" dirty="0"/>
              <a:t>COLLECTIVE BEHAVIOUR </a:t>
            </a:r>
            <a:r>
              <a:rPr lang="en-GB" dirty="0"/>
              <a:t>of the different systems: magnets, </a:t>
            </a:r>
            <a:r>
              <a:rPr lang="en-GB" dirty="0">
                <a:solidFill>
                  <a:srgbClr val="FF0000"/>
                </a:solidFill>
              </a:rPr>
              <a:t>magnet protection</a:t>
            </a:r>
            <a:r>
              <a:rPr lang="en-GB" dirty="0"/>
              <a:t>, cryogenics for magnets and superconducting link, </a:t>
            </a:r>
            <a:r>
              <a:rPr lang="en-GB" dirty="0">
                <a:solidFill>
                  <a:srgbClr val="FF0000"/>
                </a:solidFill>
              </a:rPr>
              <a:t>magnet powering</a:t>
            </a:r>
            <a:r>
              <a:rPr lang="en-GB" dirty="0"/>
              <a:t>, vacuum, and interconnections between magnets and superconducting link, </a:t>
            </a:r>
            <a:r>
              <a:rPr lang="en-GB" dirty="0" smtClean="0"/>
              <a:t>alignment</a:t>
            </a:r>
            <a:r>
              <a:rPr lang="en-GB" dirty="0"/>
              <a:t>.</a:t>
            </a:r>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6" name="TextBox 5"/>
          <p:cNvSpPr txBox="1"/>
          <p:nvPr/>
        </p:nvSpPr>
        <p:spPr>
          <a:xfrm>
            <a:off x="2629523" y="6021288"/>
            <a:ext cx="5902477" cy="307777"/>
          </a:xfrm>
          <a:prstGeom prst="rect">
            <a:avLst/>
          </a:prstGeom>
          <a:noFill/>
        </p:spPr>
        <p:txBody>
          <a:bodyPr wrap="none" rtlCol="0">
            <a:spAutoFit/>
          </a:bodyPr>
          <a:lstStyle/>
          <a:p>
            <a:r>
              <a:rPr lang="en-US" sz="1400" dirty="0" smtClean="0"/>
              <a:t>From: L. Rossi, Scope of the HL LHC Inner Triplet String Test, July 2015 </a:t>
            </a:r>
            <a:endParaRPr lang="en-US" sz="1400" dirty="0"/>
          </a:p>
        </p:txBody>
      </p:sp>
      <p:sp>
        <p:nvSpPr>
          <p:cNvPr id="7"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34389527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the </a:t>
            </a:r>
            <a:r>
              <a:rPr lang="en-US" dirty="0" err="1" smtClean="0"/>
              <a:t>HiLumi</a:t>
            </a:r>
            <a:r>
              <a:rPr lang="en-US" dirty="0" smtClean="0"/>
              <a:t> IT-String Test – 3/3</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GB" u="sng" dirty="0" smtClean="0"/>
              <a:t>Timeline</a:t>
            </a:r>
          </a:p>
          <a:p>
            <a:pPr marL="0" indent="0">
              <a:buNone/>
            </a:pPr>
            <a:endParaRPr lang="en-GB" dirty="0"/>
          </a:p>
          <a:p>
            <a:pPr marL="0" indent="0" algn="just">
              <a:buNone/>
            </a:pPr>
            <a:r>
              <a:rPr lang="en-GB" dirty="0"/>
              <a:t>The test is necessary to be performed BEFORE the series equipment will be INSTALLED in the future HL LHC machine. The HL LHC installation is planned today to be started in 2024. Therefore the IT STRING tests should be performed </a:t>
            </a:r>
            <a:r>
              <a:rPr lang="en-GB" dirty="0" smtClean="0"/>
              <a:t>previous </a:t>
            </a:r>
            <a:r>
              <a:rPr lang="en-GB" dirty="0"/>
              <a:t>to this date and for a total duration of </a:t>
            </a:r>
            <a:r>
              <a:rPr lang="en-GB" dirty="0" smtClean="0"/>
              <a:t>maximum </a:t>
            </a:r>
            <a:r>
              <a:rPr lang="en-GB" dirty="0"/>
              <a:t>2 years</a:t>
            </a:r>
            <a:r>
              <a:rPr lang="en-GB" dirty="0" smtClean="0"/>
              <a:t>.</a:t>
            </a:r>
          </a:p>
          <a:p>
            <a:pPr marL="0" indent="0" algn="just">
              <a:buNone/>
            </a:pPr>
            <a:endParaRPr lang="en-GB" dirty="0"/>
          </a:p>
          <a:p>
            <a:pPr marL="0" indent="0" algn="just">
              <a:buNone/>
            </a:pPr>
            <a:r>
              <a:rPr lang="en-GB" dirty="0" smtClean="0"/>
              <a:t>Based </a:t>
            </a:r>
            <a:r>
              <a:rPr lang="en-GB" dirty="0"/>
              <a:t>on the present production planning of the main elements the STRING can be </a:t>
            </a:r>
            <a:r>
              <a:rPr lang="en-GB" dirty="0" smtClean="0"/>
              <a:t>built with </a:t>
            </a:r>
            <a:r>
              <a:rPr lang="en-GB" dirty="0"/>
              <a:t>series elements only after </a:t>
            </a:r>
            <a:r>
              <a:rPr lang="en-GB" dirty="0" smtClean="0"/>
              <a:t>2020 […] it </a:t>
            </a:r>
            <a:r>
              <a:rPr lang="en-GB" dirty="0"/>
              <a:t>may be considered an earlier 1</a:t>
            </a:r>
            <a:r>
              <a:rPr lang="en-GB" baseline="30000" dirty="0"/>
              <a:t>st</a:t>
            </a:r>
            <a:r>
              <a:rPr lang="en-GB" dirty="0"/>
              <a:t> phase using prototype magnets</a:t>
            </a:r>
            <a:r>
              <a:rPr lang="en-GB" dirty="0" smtClean="0"/>
              <a:t>.</a:t>
            </a:r>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6" name="TextBox 5"/>
          <p:cNvSpPr txBox="1"/>
          <p:nvPr/>
        </p:nvSpPr>
        <p:spPr>
          <a:xfrm>
            <a:off x="2629523" y="6021288"/>
            <a:ext cx="5902477" cy="307777"/>
          </a:xfrm>
          <a:prstGeom prst="rect">
            <a:avLst/>
          </a:prstGeom>
          <a:noFill/>
        </p:spPr>
        <p:txBody>
          <a:bodyPr wrap="none" rtlCol="0">
            <a:spAutoFit/>
          </a:bodyPr>
          <a:lstStyle/>
          <a:p>
            <a:r>
              <a:rPr lang="en-US" sz="1400" dirty="0" smtClean="0"/>
              <a:t>From: L. Rossi, Scope of the HL LHC Inner Triplet String Test, July 2015 </a:t>
            </a:r>
            <a:endParaRPr lang="en-US" sz="1400" dirty="0"/>
          </a:p>
        </p:txBody>
      </p:sp>
      <p:sp>
        <p:nvSpPr>
          <p:cNvPr id="7"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254976356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Previous experience – String-1 (1994-1998)</a:t>
            </a:r>
            <a:endParaRPr lang="en-US" dirty="0"/>
          </a:p>
        </p:txBody>
      </p:sp>
      <p:sp>
        <p:nvSpPr>
          <p:cNvPr id="10" name="Content Placeholder 9"/>
          <p:cNvSpPr>
            <a:spLocks noGrp="1"/>
          </p:cNvSpPr>
          <p:nvPr>
            <p:ph idx="1"/>
          </p:nvPr>
        </p:nvSpPr>
        <p:spPr>
          <a:xfrm>
            <a:off x="241216" y="836712"/>
            <a:ext cx="5050864" cy="2664296"/>
          </a:xfrm>
        </p:spPr>
        <p:txBody>
          <a:bodyPr>
            <a:normAutofit fontScale="92500" lnSpcReduction="10000"/>
          </a:bodyPr>
          <a:lstStyle/>
          <a:p>
            <a:r>
              <a:rPr lang="en-US" dirty="0" smtClean="0"/>
              <a:t>One LHC half-cell: </a:t>
            </a:r>
          </a:p>
          <a:p>
            <a:pPr lvl="1"/>
            <a:r>
              <a:rPr lang="en-US" dirty="0" smtClean="0"/>
              <a:t>3 MB (10 m) + 1 MQ</a:t>
            </a:r>
          </a:p>
          <a:p>
            <a:r>
              <a:rPr lang="en-US" dirty="0" smtClean="0"/>
              <a:t>Validation of: </a:t>
            </a:r>
          </a:p>
          <a:p>
            <a:pPr lvl="1"/>
            <a:r>
              <a:rPr lang="en-US" dirty="0"/>
              <a:t>C</a:t>
            </a:r>
            <a:r>
              <a:rPr lang="en-US" dirty="0" smtClean="0"/>
              <a:t>ryogenics (6 CD’s)</a:t>
            </a:r>
          </a:p>
          <a:p>
            <a:pPr lvl="1"/>
            <a:r>
              <a:rPr lang="en-US" dirty="0" smtClean="0"/>
              <a:t>Vacuum</a:t>
            </a:r>
          </a:p>
          <a:p>
            <a:pPr lvl="1"/>
            <a:r>
              <a:rPr lang="en-US" dirty="0"/>
              <a:t>Quench (172) and </a:t>
            </a:r>
            <a:r>
              <a:rPr lang="en-US" dirty="0" smtClean="0"/>
              <a:t>protection</a:t>
            </a:r>
          </a:p>
          <a:p>
            <a:pPr lvl="1"/>
            <a:r>
              <a:rPr lang="en-US" dirty="0"/>
              <a:t>P</a:t>
            </a:r>
            <a:r>
              <a:rPr lang="en-US" dirty="0" smtClean="0"/>
              <a:t>owering </a:t>
            </a:r>
            <a:r>
              <a:rPr lang="en-US" dirty="0"/>
              <a:t>and energy extraction</a:t>
            </a:r>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8" name="Picture 7" descr="Photo1.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980728"/>
            <a:ext cx="3826728" cy="5147324"/>
          </a:xfrm>
          <a:prstGeom prst="rect">
            <a:avLst/>
          </a:prstGeom>
        </p:spPr>
      </p:pic>
      <p:pic>
        <p:nvPicPr>
          <p:cNvPr id="9" name="Picture 8" descr="Photo2.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3501008"/>
            <a:ext cx="5054435" cy="3098915"/>
          </a:xfrm>
          <a:prstGeom prst="rect">
            <a:avLst/>
          </a:prstGeom>
        </p:spPr>
      </p:pic>
      <p:sp>
        <p:nvSpPr>
          <p:cNvPr id="12" name="TextBox 11"/>
          <p:cNvSpPr txBox="1"/>
          <p:nvPr/>
        </p:nvSpPr>
        <p:spPr>
          <a:xfrm>
            <a:off x="6053239" y="6204614"/>
            <a:ext cx="1967982" cy="369332"/>
          </a:xfrm>
          <a:prstGeom prst="rect">
            <a:avLst/>
          </a:prstGeom>
          <a:noFill/>
        </p:spPr>
        <p:txBody>
          <a:bodyPr wrap="none" rtlCol="0">
            <a:spAutoFit/>
          </a:bodyPr>
          <a:lstStyle/>
          <a:p>
            <a:r>
              <a:rPr lang="en-US" dirty="0" smtClean="0"/>
              <a:t>String-1 in SM-18</a:t>
            </a:r>
            <a:endParaRPr lang="en-US" dirty="0"/>
          </a:p>
        </p:txBody>
      </p:sp>
      <p:sp>
        <p:nvSpPr>
          <p:cNvPr id="11"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15707320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6-03-20 at 16.39.5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113" y="3573016"/>
            <a:ext cx="3541979" cy="2568829"/>
          </a:xfrm>
          <a:prstGeom prst="rect">
            <a:avLst/>
          </a:prstGeom>
        </p:spPr>
      </p:pic>
      <p:sp>
        <p:nvSpPr>
          <p:cNvPr id="2" name="Title 1"/>
          <p:cNvSpPr>
            <a:spLocks noGrp="1"/>
          </p:cNvSpPr>
          <p:nvPr>
            <p:ph type="title"/>
          </p:nvPr>
        </p:nvSpPr>
        <p:spPr/>
        <p:txBody>
          <a:bodyPr/>
          <a:lstStyle/>
          <a:p>
            <a:r>
              <a:rPr lang="en-US" dirty="0"/>
              <a:t>Previous experience – </a:t>
            </a:r>
            <a:r>
              <a:rPr lang="en-US" dirty="0" smtClean="0"/>
              <a:t>String-2 (2000-2004)</a:t>
            </a:r>
            <a:endParaRPr lang="en-US" dirty="0"/>
          </a:p>
        </p:txBody>
      </p:sp>
      <p:sp>
        <p:nvSpPr>
          <p:cNvPr id="10" name="Content Placeholder 9"/>
          <p:cNvSpPr>
            <a:spLocks noGrp="1"/>
          </p:cNvSpPr>
          <p:nvPr>
            <p:ph idx="1"/>
          </p:nvPr>
        </p:nvSpPr>
        <p:spPr>
          <a:xfrm>
            <a:off x="241217" y="980728"/>
            <a:ext cx="4906848" cy="2664296"/>
          </a:xfrm>
        </p:spPr>
        <p:txBody>
          <a:bodyPr>
            <a:normAutofit fontScale="92500" lnSpcReduction="10000"/>
          </a:bodyPr>
          <a:lstStyle/>
          <a:p>
            <a:r>
              <a:rPr lang="en-US" dirty="0" smtClean="0"/>
              <a:t>One full LHC cell</a:t>
            </a:r>
          </a:p>
          <a:p>
            <a:pPr lvl="1"/>
            <a:r>
              <a:rPr lang="en-US" dirty="0" smtClean="0"/>
              <a:t>6 MB (15 m) + 2 MQ + correctors</a:t>
            </a:r>
          </a:p>
          <a:p>
            <a:r>
              <a:rPr lang="en-US" dirty="0" smtClean="0"/>
              <a:t>Validation of:</a:t>
            </a:r>
          </a:p>
          <a:p>
            <a:pPr lvl="1"/>
            <a:r>
              <a:rPr lang="en-US" dirty="0" smtClean="0"/>
              <a:t>Cryogenics, powering, quench and protection, vacuum</a:t>
            </a:r>
          </a:p>
          <a:p>
            <a:pPr lvl="1"/>
            <a:r>
              <a:rPr lang="en-US" dirty="0" smtClean="0"/>
              <a:t>Accelerator relevant operation (e.g. tracking of MQ and MB)</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11" name="TextBox 10"/>
          <p:cNvSpPr txBox="1"/>
          <p:nvPr/>
        </p:nvSpPr>
        <p:spPr>
          <a:xfrm>
            <a:off x="227167" y="5957401"/>
            <a:ext cx="4836503" cy="538609"/>
          </a:xfrm>
          <a:prstGeom prst="rect">
            <a:avLst/>
          </a:prstGeom>
          <a:noFill/>
        </p:spPr>
        <p:txBody>
          <a:bodyPr wrap="square" rtlCol="0">
            <a:spAutoFit/>
          </a:bodyPr>
          <a:lstStyle/>
          <a:p>
            <a:pPr algn="r"/>
            <a:r>
              <a:rPr lang="en-US" dirty="0" err="1" smtClean="0"/>
              <a:t>Quadrupole</a:t>
            </a:r>
            <a:r>
              <a:rPr lang="en-US" dirty="0" smtClean="0"/>
              <a:t>/dipole ratio measured in String-2 </a:t>
            </a:r>
            <a:r>
              <a:rPr lang="en-US" sz="1100" dirty="0" smtClean="0"/>
              <a:t>V. </a:t>
            </a:r>
            <a:r>
              <a:rPr lang="en-US" sz="1100" dirty="0" err="1" smtClean="0"/>
              <a:t>Granata</a:t>
            </a:r>
            <a:r>
              <a:rPr lang="en-US" sz="1100" dirty="0" smtClean="0"/>
              <a:t>, EPAC-2004</a:t>
            </a:r>
            <a:endParaRPr lang="en-US" sz="1100" dirty="0"/>
          </a:p>
        </p:txBody>
      </p:sp>
      <p:sp>
        <p:nvSpPr>
          <p:cNvPr id="12" name="TextBox 11"/>
          <p:cNvSpPr txBox="1"/>
          <p:nvPr/>
        </p:nvSpPr>
        <p:spPr>
          <a:xfrm>
            <a:off x="6262742" y="6171684"/>
            <a:ext cx="1967982" cy="369332"/>
          </a:xfrm>
          <a:prstGeom prst="rect">
            <a:avLst/>
          </a:prstGeom>
          <a:noFill/>
        </p:spPr>
        <p:txBody>
          <a:bodyPr wrap="none" rtlCol="0">
            <a:spAutoFit/>
          </a:bodyPr>
          <a:lstStyle/>
          <a:p>
            <a:r>
              <a:rPr lang="en-US" dirty="0" smtClean="0"/>
              <a:t>String-2 in SM-18</a:t>
            </a:r>
            <a:endParaRPr lang="en-US" dirty="0"/>
          </a:p>
        </p:txBody>
      </p:sp>
      <p:pic>
        <p:nvPicPr>
          <p:cNvPr id="13" name="Picture 12" descr="customevent_regist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980728"/>
            <a:ext cx="3888432" cy="5156852"/>
          </a:xfrm>
          <a:prstGeom prst="rect">
            <a:avLst/>
          </a:prstGeom>
        </p:spPr>
      </p:pic>
      <p:sp>
        <p:nvSpPr>
          <p:cNvPr id="9"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27165627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 configuration – schematic</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3" name="Rectangle 2"/>
          <p:cNvSpPr/>
          <p:nvPr/>
        </p:nvSpPr>
        <p:spPr>
          <a:xfrm>
            <a:off x="1918363" y="2780934"/>
            <a:ext cx="1077104" cy="382996"/>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Rectangle 85"/>
          <p:cNvSpPr/>
          <p:nvPr/>
        </p:nvSpPr>
        <p:spPr>
          <a:xfrm>
            <a:off x="1877891" y="2654936"/>
            <a:ext cx="1158048" cy="70205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 name="Rectangle 87"/>
          <p:cNvSpPr/>
          <p:nvPr/>
        </p:nvSpPr>
        <p:spPr>
          <a:xfrm>
            <a:off x="3975983" y="2654936"/>
            <a:ext cx="1158048" cy="70205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p:cNvGrpSpPr/>
          <p:nvPr/>
        </p:nvGrpSpPr>
        <p:grpSpPr>
          <a:xfrm>
            <a:off x="4009396" y="2780928"/>
            <a:ext cx="1091222" cy="382996"/>
            <a:chOff x="3124404" y="5196867"/>
            <a:chExt cx="1375516" cy="216031"/>
          </a:xfrm>
        </p:grpSpPr>
        <p:sp>
          <p:nvSpPr>
            <p:cNvPr id="87" name="Rectangle 86"/>
            <p:cNvSpPr/>
            <p:nvPr/>
          </p:nvSpPr>
          <p:spPr>
            <a:xfrm>
              <a:off x="3124404" y="5196867"/>
              <a:ext cx="648000" cy="216031"/>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Rectangle 88"/>
            <p:cNvSpPr/>
            <p:nvPr/>
          </p:nvSpPr>
          <p:spPr>
            <a:xfrm>
              <a:off x="3851920" y="5196867"/>
              <a:ext cx="648000" cy="216031"/>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0" name="Rectangle 89"/>
          <p:cNvSpPr/>
          <p:nvPr/>
        </p:nvSpPr>
        <p:spPr>
          <a:xfrm>
            <a:off x="7590416" y="2654936"/>
            <a:ext cx="1158048" cy="70205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1" name="Group 90"/>
          <p:cNvGrpSpPr/>
          <p:nvPr/>
        </p:nvGrpSpPr>
        <p:grpSpPr>
          <a:xfrm>
            <a:off x="7623829" y="2780934"/>
            <a:ext cx="1091222" cy="382996"/>
            <a:chOff x="3124404" y="5175168"/>
            <a:chExt cx="1375516" cy="216031"/>
          </a:xfrm>
        </p:grpSpPr>
        <p:sp>
          <p:nvSpPr>
            <p:cNvPr id="92" name="Rectangle 91"/>
            <p:cNvSpPr/>
            <p:nvPr/>
          </p:nvSpPr>
          <p:spPr>
            <a:xfrm>
              <a:off x="3124404" y="5175168"/>
              <a:ext cx="648000" cy="216031"/>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Rectangle 92"/>
            <p:cNvSpPr/>
            <p:nvPr/>
          </p:nvSpPr>
          <p:spPr>
            <a:xfrm>
              <a:off x="3851920" y="5175168"/>
              <a:ext cx="648000" cy="216031"/>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4" name="Rectangle 93"/>
          <p:cNvSpPr/>
          <p:nvPr/>
        </p:nvSpPr>
        <p:spPr>
          <a:xfrm>
            <a:off x="6390786" y="2654936"/>
            <a:ext cx="1158048" cy="70205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6424197" y="2780934"/>
            <a:ext cx="1062246" cy="382996"/>
            <a:chOff x="4673169" y="5175168"/>
            <a:chExt cx="1338991" cy="216031"/>
          </a:xfrm>
        </p:grpSpPr>
        <p:sp>
          <p:nvSpPr>
            <p:cNvPr id="96" name="Rectangle 95"/>
            <p:cNvSpPr/>
            <p:nvPr/>
          </p:nvSpPr>
          <p:spPr>
            <a:xfrm>
              <a:off x="4673169" y="5175168"/>
              <a:ext cx="1079994" cy="216031"/>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 name="Rectangle 97"/>
            <p:cNvSpPr/>
            <p:nvPr/>
          </p:nvSpPr>
          <p:spPr>
            <a:xfrm>
              <a:off x="5823949" y="5175168"/>
              <a:ext cx="188211" cy="216031"/>
            </a:xfrm>
            <a:prstGeom prst="rect">
              <a:avLst/>
            </a:prstGeom>
            <a:noFill/>
            <a:ln w="28575"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1" name="Rectangle 100"/>
          <p:cNvSpPr/>
          <p:nvPr/>
        </p:nvSpPr>
        <p:spPr>
          <a:xfrm flipH="1">
            <a:off x="5191156" y="2654936"/>
            <a:ext cx="1158048" cy="70205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02" name="Group 101"/>
          <p:cNvGrpSpPr/>
          <p:nvPr/>
        </p:nvGrpSpPr>
        <p:grpSpPr>
          <a:xfrm flipH="1">
            <a:off x="5253547" y="2780934"/>
            <a:ext cx="1062246" cy="382996"/>
            <a:chOff x="4673169" y="5175168"/>
            <a:chExt cx="1338991" cy="216031"/>
          </a:xfrm>
        </p:grpSpPr>
        <p:sp>
          <p:nvSpPr>
            <p:cNvPr id="103" name="Rectangle 102"/>
            <p:cNvSpPr/>
            <p:nvPr/>
          </p:nvSpPr>
          <p:spPr>
            <a:xfrm>
              <a:off x="4673169" y="5175168"/>
              <a:ext cx="1079994" cy="216031"/>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 name="Rectangle 103"/>
            <p:cNvSpPr/>
            <p:nvPr/>
          </p:nvSpPr>
          <p:spPr>
            <a:xfrm>
              <a:off x="5823949" y="5175168"/>
              <a:ext cx="188211" cy="216031"/>
            </a:xfrm>
            <a:prstGeom prst="rect">
              <a:avLst/>
            </a:prstGeom>
            <a:noFill/>
            <a:ln w="28575"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8" name="Rectangle 107"/>
          <p:cNvSpPr/>
          <p:nvPr/>
        </p:nvSpPr>
        <p:spPr>
          <a:xfrm flipH="1">
            <a:off x="3077521" y="2654936"/>
            <a:ext cx="790289" cy="70205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9" name="Rectangle 108"/>
          <p:cNvSpPr/>
          <p:nvPr/>
        </p:nvSpPr>
        <p:spPr>
          <a:xfrm flipH="1">
            <a:off x="3648773" y="2780934"/>
            <a:ext cx="149311" cy="382996"/>
          </a:xfrm>
          <a:prstGeom prst="rect">
            <a:avLst/>
          </a:prstGeom>
          <a:noFill/>
          <a:ln w="28575"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0" name="Rectangle 109"/>
          <p:cNvSpPr/>
          <p:nvPr/>
        </p:nvSpPr>
        <p:spPr>
          <a:xfrm flipH="1">
            <a:off x="3442337" y="2780934"/>
            <a:ext cx="149311" cy="382996"/>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1" name="Rectangle 110"/>
          <p:cNvSpPr/>
          <p:nvPr/>
        </p:nvSpPr>
        <p:spPr>
          <a:xfrm flipH="1">
            <a:off x="3345620" y="2780934"/>
            <a:ext cx="57119" cy="382996"/>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6" name="Group 115"/>
          <p:cNvGrpSpPr/>
          <p:nvPr/>
        </p:nvGrpSpPr>
        <p:grpSpPr>
          <a:xfrm>
            <a:off x="3134628" y="2780928"/>
            <a:ext cx="171394" cy="383008"/>
            <a:chOff x="3347864" y="5661241"/>
            <a:chExt cx="504056" cy="216038"/>
          </a:xfrm>
        </p:grpSpPr>
        <p:sp>
          <p:nvSpPr>
            <p:cNvPr id="112" name="Rectangle 111"/>
            <p:cNvSpPr/>
            <p:nvPr/>
          </p:nvSpPr>
          <p:spPr>
            <a:xfrm flipH="1">
              <a:off x="3635896" y="5661241"/>
              <a:ext cx="72000" cy="216031"/>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3" name="Rectangle 112"/>
            <p:cNvSpPr/>
            <p:nvPr/>
          </p:nvSpPr>
          <p:spPr>
            <a:xfrm flipH="1">
              <a:off x="3491880" y="5661241"/>
              <a:ext cx="72000" cy="216031"/>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4" name="Rectangle 113"/>
            <p:cNvSpPr/>
            <p:nvPr/>
          </p:nvSpPr>
          <p:spPr>
            <a:xfrm flipH="1">
              <a:off x="3347864" y="5661241"/>
              <a:ext cx="72000" cy="216031"/>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5" name="Rectangle 114"/>
            <p:cNvSpPr/>
            <p:nvPr/>
          </p:nvSpPr>
          <p:spPr>
            <a:xfrm flipH="1">
              <a:off x="3779920" y="5661248"/>
              <a:ext cx="72000" cy="216031"/>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9" name="TextBox 118"/>
          <p:cNvSpPr txBox="1"/>
          <p:nvPr/>
        </p:nvSpPr>
        <p:spPr>
          <a:xfrm>
            <a:off x="2214352" y="3381231"/>
            <a:ext cx="479744" cy="369332"/>
          </a:xfrm>
          <a:prstGeom prst="rect">
            <a:avLst/>
          </a:prstGeom>
          <a:noFill/>
        </p:spPr>
        <p:txBody>
          <a:bodyPr wrap="none" rtlCol="0">
            <a:spAutoFit/>
          </a:bodyPr>
          <a:lstStyle/>
          <a:p>
            <a:r>
              <a:rPr lang="en-US" dirty="0" smtClean="0"/>
              <a:t>D1</a:t>
            </a:r>
            <a:endParaRPr lang="en-US" dirty="0"/>
          </a:p>
        </p:txBody>
      </p:sp>
      <p:sp>
        <p:nvSpPr>
          <p:cNvPr id="120" name="TextBox 119"/>
          <p:cNvSpPr txBox="1"/>
          <p:nvPr/>
        </p:nvSpPr>
        <p:spPr>
          <a:xfrm>
            <a:off x="3198152" y="3419708"/>
            <a:ext cx="501159" cy="369332"/>
          </a:xfrm>
          <a:prstGeom prst="rect">
            <a:avLst/>
          </a:prstGeom>
          <a:noFill/>
        </p:spPr>
        <p:txBody>
          <a:bodyPr wrap="none" rtlCol="0">
            <a:spAutoFit/>
          </a:bodyPr>
          <a:lstStyle/>
          <a:p>
            <a:r>
              <a:rPr lang="en-US" dirty="0" smtClean="0"/>
              <a:t>CP</a:t>
            </a:r>
            <a:endParaRPr lang="en-US" dirty="0"/>
          </a:p>
        </p:txBody>
      </p:sp>
      <p:sp>
        <p:nvSpPr>
          <p:cNvPr id="121" name="TextBox 120"/>
          <p:cNvSpPr txBox="1"/>
          <p:nvPr/>
        </p:nvSpPr>
        <p:spPr>
          <a:xfrm>
            <a:off x="4322364" y="3381231"/>
            <a:ext cx="492593" cy="369332"/>
          </a:xfrm>
          <a:prstGeom prst="rect">
            <a:avLst/>
          </a:prstGeom>
          <a:noFill/>
        </p:spPr>
        <p:txBody>
          <a:bodyPr wrap="none" rtlCol="0">
            <a:spAutoFit/>
          </a:bodyPr>
          <a:lstStyle/>
          <a:p>
            <a:r>
              <a:rPr lang="en-US" dirty="0" smtClean="0"/>
              <a:t>Q3</a:t>
            </a:r>
            <a:endParaRPr lang="en-US" dirty="0"/>
          </a:p>
        </p:txBody>
      </p:sp>
      <p:sp>
        <p:nvSpPr>
          <p:cNvPr id="122" name="TextBox 121"/>
          <p:cNvSpPr txBox="1"/>
          <p:nvPr/>
        </p:nvSpPr>
        <p:spPr>
          <a:xfrm>
            <a:off x="5502408" y="3381231"/>
            <a:ext cx="620971" cy="369332"/>
          </a:xfrm>
          <a:prstGeom prst="rect">
            <a:avLst/>
          </a:prstGeom>
          <a:noFill/>
        </p:spPr>
        <p:txBody>
          <a:bodyPr wrap="none" rtlCol="0">
            <a:spAutoFit/>
          </a:bodyPr>
          <a:lstStyle/>
          <a:p>
            <a:r>
              <a:rPr lang="en-US" dirty="0" smtClean="0"/>
              <a:t>Q2b</a:t>
            </a:r>
            <a:endParaRPr lang="en-US" dirty="0"/>
          </a:p>
        </p:txBody>
      </p:sp>
      <p:sp>
        <p:nvSpPr>
          <p:cNvPr id="123" name="TextBox 122"/>
          <p:cNvSpPr txBox="1"/>
          <p:nvPr/>
        </p:nvSpPr>
        <p:spPr>
          <a:xfrm>
            <a:off x="6550308" y="3381231"/>
            <a:ext cx="620971" cy="369332"/>
          </a:xfrm>
          <a:prstGeom prst="rect">
            <a:avLst/>
          </a:prstGeom>
          <a:noFill/>
        </p:spPr>
        <p:txBody>
          <a:bodyPr wrap="none" rtlCol="0">
            <a:spAutoFit/>
          </a:bodyPr>
          <a:lstStyle/>
          <a:p>
            <a:r>
              <a:rPr lang="en-US" dirty="0" smtClean="0"/>
              <a:t>Q2a</a:t>
            </a:r>
            <a:endParaRPr lang="en-US" dirty="0"/>
          </a:p>
        </p:txBody>
      </p:sp>
      <p:sp>
        <p:nvSpPr>
          <p:cNvPr id="124" name="TextBox 123"/>
          <p:cNvSpPr txBox="1"/>
          <p:nvPr/>
        </p:nvSpPr>
        <p:spPr>
          <a:xfrm>
            <a:off x="7890135" y="3381231"/>
            <a:ext cx="492593" cy="369332"/>
          </a:xfrm>
          <a:prstGeom prst="rect">
            <a:avLst/>
          </a:prstGeom>
          <a:noFill/>
        </p:spPr>
        <p:txBody>
          <a:bodyPr wrap="none" rtlCol="0">
            <a:spAutoFit/>
          </a:bodyPr>
          <a:lstStyle/>
          <a:p>
            <a:r>
              <a:rPr lang="en-US" dirty="0" smtClean="0"/>
              <a:t>Q1</a:t>
            </a:r>
            <a:endParaRPr lang="en-US" dirty="0"/>
          </a:p>
        </p:txBody>
      </p:sp>
      <p:sp>
        <p:nvSpPr>
          <p:cNvPr id="125" name="TextBox 124"/>
          <p:cNvSpPr txBox="1"/>
          <p:nvPr/>
        </p:nvSpPr>
        <p:spPr>
          <a:xfrm>
            <a:off x="2118032" y="2761183"/>
            <a:ext cx="761747" cy="307777"/>
          </a:xfrm>
          <a:prstGeom prst="rect">
            <a:avLst/>
          </a:prstGeom>
          <a:noFill/>
        </p:spPr>
        <p:txBody>
          <a:bodyPr wrap="none" rtlCol="0">
            <a:spAutoFit/>
          </a:bodyPr>
          <a:lstStyle/>
          <a:p>
            <a:r>
              <a:rPr lang="en-US" sz="1400" dirty="0" err="1" smtClean="0">
                <a:solidFill>
                  <a:srgbClr val="FF0000"/>
                </a:solidFill>
              </a:rPr>
              <a:t>Busbar</a:t>
            </a:r>
            <a:endParaRPr lang="en-US" sz="1400" dirty="0">
              <a:solidFill>
                <a:srgbClr val="FF0000"/>
              </a:solidFill>
            </a:endParaRPr>
          </a:p>
        </p:txBody>
      </p:sp>
      <p:cxnSp>
        <p:nvCxnSpPr>
          <p:cNvPr id="127" name="Straight Connector 126"/>
          <p:cNvCxnSpPr/>
          <p:nvPr/>
        </p:nvCxnSpPr>
        <p:spPr>
          <a:xfrm>
            <a:off x="1121259" y="3068960"/>
            <a:ext cx="7202296" cy="1"/>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28" name="Rectangle 127"/>
          <p:cNvSpPr/>
          <p:nvPr/>
        </p:nvSpPr>
        <p:spPr>
          <a:xfrm>
            <a:off x="924977" y="2654938"/>
            <a:ext cx="875447" cy="72629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9" name="TextBox 128"/>
          <p:cNvSpPr txBox="1"/>
          <p:nvPr/>
        </p:nvSpPr>
        <p:spPr>
          <a:xfrm>
            <a:off x="1154093" y="3419708"/>
            <a:ext cx="646331" cy="369332"/>
          </a:xfrm>
          <a:prstGeom prst="rect">
            <a:avLst/>
          </a:prstGeom>
          <a:noFill/>
        </p:spPr>
        <p:txBody>
          <a:bodyPr wrap="none" rtlCol="0">
            <a:spAutoFit/>
          </a:bodyPr>
          <a:lstStyle/>
          <a:p>
            <a:r>
              <a:rPr lang="en-US" dirty="0" smtClean="0"/>
              <a:t>DFX</a:t>
            </a:r>
            <a:endParaRPr lang="en-US" dirty="0"/>
          </a:p>
        </p:txBody>
      </p:sp>
      <p:sp>
        <p:nvSpPr>
          <p:cNvPr id="132" name="TextBox 131"/>
          <p:cNvSpPr txBox="1"/>
          <p:nvPr/>
        </p:nvSpPr>
        <p:spPr>
          <a:xfrm>
            <a:off x="4175079" y="3707740"/>
            <a:ext cx="1621057" cy="369332"/>
          </a:xfrm>
          <a:prstGeom prst="rect">
            <a:avLst/>
          </a:prstGeom>
          <a:noFill/>
        </p:spPr>
        <p:txBody>
          <a:bodyPr wrap="none" rtlCol="0">
            <a:spAutoFit/>
          </a:bodyPr>
          <a:lstStyle/>
          <a:p>
            <a:r>
              <a:rPr lang="en-US" dirty="0" smtClean="0">
                <a:solidFill>
                  <a:srgbClr val="660066"/>
                </a:solidFill>
              </a:rPr>
              <a:t>SC link (DSH)</a:t>
            </a:r>
            <a:endParaRPr lang="en-US" dirty="0">
              <a:solidFill>
                <a:srgbClr val="660066"/>
              </a:solidFill>
            </a:endParaRPr>
          </a:p>
        </p:txBody>
      </p:sp>
      <p:sp>
        <p:nvSpPr>
          <p:cNvPr id="136" name="Rectangle 135"/>
          <p:cNvSpPr/>
          <p:nvPr/>
        </p:nvSpPr>
        <p:spPr>
          <a:xfrm>
            <a:off x="234473" y="980728"/>
            <a:ext cx="690504" cy="1008112"/>
          </a:xfrm>
          <a:prstGeom prst="rect">
            <a:avLst/>
          </a:prstGeom>
          <a:solidFill>
            <a:srgbClr val="FFFFFF"/>
          </a:solidFill>
          <a:ln>
            <a:solidFill>
              <a:srgbClr val="005F8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7" name="TextBox 136"/>
          <p:cNvSpPr txBox="1"/>
          <p:nvPr/>
        </p:nvSpPr>
        <p:spPr>
          <a:xfrm rot="16200000">
            <a:off x="204913" y="1170049"/>
            <a:ext cx="743026" cy="646331"/>
          </a:xfrm>
          <a:prstGeom prst="rect">
            <a:avLst/>
          </a:prstGeom>
          <a:noFill/>
        </p:spPr>
        <p:txBody>
          <a:bodyPr wrap="square" rtlCol="0">
            <a:spAutoFit/>
          </a:bodyPr>
          <a:lstStyle/>
          <a:p>
            <a:pPr algn="ctr"/>
            <a:r>
              <a:rPr lang="en-US" dirty="0" smtClean="0">
                <a:solidFill>
                  <a:schemeClr val="tx2"/>
                </a:solidFill>
              </a:rPr>
              <a:t>Valve box</a:t>
            </a:r>
            <a:endParaRPr lang="en-US" dirty="0">
              <a:solidFill>
                <a:schemeClr val="tx2"/>
              </a:solidFill>
            </a:endParaRPr>
          </a:p>
        </p:txBody>
      </p:sp>
      <p:grpSp>
        <p:nvGrpSpPr>
          <p:cNvPr id="152" name="Group 151"/>
          <p:cNvGrpSpPr/>
          <p:nvPr/>
        </p:nvGrpSpPr>
        <p:grpSpPr>
          <a:xfrm>
            <a:off x="924977" y="1619788"/>
            <a:ext cx="2517360" cy="1035148"/>
            <a:chOff x="924977" y="2627900"/>
            <a:chExt cx="2517360" cy="1035148"/>
          </a:xfrm>
        </p:grpSpPr>
        <p:cxnSp>
          <p:nvCxnSpPr>
            <p:cNvPr id="139" name="Straight Connector 138"/>
            <p:cNvCxnSpPr/>
            <p:nvPr/>
          </p:nvCxnSpPr>
          <p:spPr>
            <a:xfrm flipV="1">
              <a:off x="924977" y="2627900"/>
              <a:ext cx="251736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0" name="Straight Connector 139"/>
            <p:cNvCxnSpPr/>
            <p:nvPr/>
          </p:nvCxnSpPr>
          <p:spPr>
            <a:xfrm flipH="1">
              <a:off x="1326383" y="2627900"/>
              <a:ext cx="0" cy="103514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4" name="Straight Connector 143"/>
            <p:cNvCxnSpPr/>
            <p:nvPr/>
          </p:nvCxnSpPr>
          <p:spPr>
            <a:xfrm>
              <a:off x="3442337" y="2627900"/>
              <a:ext cx="0" cy="1031267"/>
            </a:xfrm>
            <a:prstGeom prst="line">
              <a:avLst/>
            </a:prstGeom>
          </p:spPr>
          <p:style>
            <a:lnRef idx="2">
              <a:schemeClr val="accent1"/>
            </a:lnRef>
            <a:fillRef idx="0">
              <a:schemeClr val="accent1"/>
            </a:fillRef>
            <a:effectRef idx="1">
              <a:schemeClr val="accent1"/>
            </a:effectRef>
            <a:fontRef idx="minor">
              <a:schemeClr val="tx1"/>
            </a:fontRef>
          </p:style>
        </p:cxnSp>
      </p:grpSp>
      <p:sp>
        <p:nvSpPr>
          <p:cNvPr id="151" name="TextBox 150"/>
          <p:cNvSpPr txBox="1"/>
          <p:nvPr/>
        </p:nvSpPr>
        <p:spPr>
          <a:xfrm>
            <a:off x="2118032" y="1671212"/>
            <a:ext cx="531027" cy="369332"/>
          </a:xfrm>
          <a:prstGeom prst="rect">
            <a:avLst/>
          </a:prstGeom>
          <a:noFill/>
        </p:spPr>
        <p:txBody>
          <a:bodyPr wrap="none" rtlCol="0">
            <a:spAutoFit/>
          </a:bodyPr>
          <a:lstStyle/>
          <a:p>
            <a:r>
              <a:rPr lang="en-US" dirty="0" err="1" smtClean="0">
                <a:solidFill>
                  <a:schemeClr val="tx2"/>
                </a:solidFill>
              </a:rPr>
              <a:t>lHe</a:t>
            </a:r>
            <a:endParaRPr lang="en-US" dirty="0">
              <a:solidFill>
                <a:schemeClr val="tx2"/>
              </a:solidFill>
            </a:endParaRPr>
          </a:p>
        </p:txBody>
      </p:sp>
      <p:grpSp>
        <p:nvGrpSpPr>
          <p:cNvPr id="162" name="Group 161"/>
          <p:cNvGrpSpPr/>
          <p:nvPr/>
        </p:nvGrpSpPr>
        <p:grpSpPr>
          <a:xfrm>
            <a:off x="1127793" y="3068960"/>
            <a:ext cx="7254935" cy="1088565"/>
            <a:chOff x="1127794" y="4077072"/>
            <a:chExt cx="7218198" cy="1088565"/>
          </a:xfrm>
        </p:grpSpPr>
        <p:cxnSp>
          <p:nvCxnSpPr>
            <p:cNvPr id="157" name="Straight Connector 156"/>
            <p:cNvCxnSpPr/>
            <p:nvPr/>
          </p:nvCxnSpPr>
          <p:spPr>
            <a:xfrm>
              <a:off x="1127794" y="4077072"/>
              <a:ext cx="10141" cy="1088565"/>
            </a:xfrm>
            <a:prstGeom prst="line">
              <a:avLst/>
            </a:prstGeom>
            <a:ln>
              <a:solidFill>
                <a:srgbClr val="660066"/>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p:cNvCxnSpPr/>
            <p:nvPr/>
          </p:nvCxnSpPr>
          <p:spPr>
            <a:xfrm flipV="1">
              <a:off x="1143952" y="5139735"/>
              <a:ext cx="7202040" cy="17457"/>
            </a:xfrm>
            <a:prstGeom prst="line">
              <a:avLst/>
            </a:prstGeom>
            <a:ln>
              <a:solidFill>
                <a:srgbClr val="660066"/>
              </a:solidFill>
            </a:ln>
          </p:spPr>
          <p:style>
            <a:lnRef idx="2">
              <a:schemeClr val="accent1"/>
            </a:lnRef>
            <a:fillRef idx="0">
              <a:schemeClr val="accent1"/>
            </a:fillRef>
            <a:effectRef idx="1">
              <a:schemeClr val="accent1"/>
            </a:effectRef>
            <a:fontRef idx="minor">
              <a:schemeClr val="tx1"/>
            </a:fontRef>
          </p:style>
        </p:cxnSp>
      </p:grpSp>
      <p:grpSp>
        <p:nvGrpSpPr>
          <p:cNvPr id="163" name="Group 162"/>
          <p:cNvGrpSpPr/>
          <p:nvPr/>
        </p:nvGrpSpPr>
        <p:grpSpPr>
          <a:xfrm>
            <a:off x="1043608" y="3377876"/>
            <a:ext cx="7339121" cy="863999"/>
            <a:chOff x="1127794" y="4077072"/>
            <a:chExt cx="7218198" cy="1088565"/>
          </a:xfrm>
        </p:grpSpPr>
        <p:cxnSp>
          <p:nvCxnSpPr>
            <p:cNvPr id="164" name="Straight Connector 163"/>
            <p:cNvCxnSpPr/>
            <p:nvPr/>
          </p:nvCxnSpPr>
          <p:spPr>
            <a:xfrm>
              <a:off x="1127794" y="4077072"/>
              <a:ext cx="10141" cy="1088565"/>
            </a:xfrm>
            <a:prstGeom prst="line">
              <a:avLst/>
            </a:prstGeom>
            <a:ln w="9525"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65" name="Straight Connector 164"/>
            <p:cNvCxnSpPr/>
            <p:nvPr/>
          </p:nvCxnSpPr>
          <p:spPr>
            <a:xfrm flipV="1">
              <a:off x="1143952" y="5148180"/>
              <a:ext cx="7202040" cy="17457"/>
            </a:xfrm>
            <a:prstGeom prst="line">
              <a:avLst/>
            </a:prstGeom>
            <a:ln w="9525"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grpSp>
      <p:grpSp>
        <p:nvGrpSpPr>
          <p:cNvPr id="166" name="Group 165"/>
          <p:cNvGrpSpPr/>
          <p:nvPr/>
        </p:nvGrpSpPr>
        <p:grpSpPr>
          <a:xfrm>
            <a:off x="1196008" y="3392999"/>
            <a:ext cx="7186721" cy="684073"/>
            <a:chOff x="1127794" y="4077072"/>
            <a:chExt cx="7218198" cy="1088565"/>
          </a:xfrm>
        </p:grpSpPr>
        <p:cxnSp>
          <p:nvCxnSpPr>
            <p:cNvPr id="167" name="Straight Connector 166"/>
            <p:cNvCxnSpPr/>
            <p:nvPr/>
          </p:nvCxnSpPr>
          <p:spPr>
            <a:xfrm>
              <a:off x="1127794" y="4077072"/>
              <a:ext cx="10141" cy="1088565"/>
            </a:xfrm>
            <a:prstGeom prst="line">
              <a:avLst/>
            </a:prstGeom>
            <a:ln w="9525"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68" name="Straight Connector 167"/>
            <p:cNvCxnSpPr/>
            <p:nvPr/>
          </p:nvCxnSpPr>
          <p:spPr>
            <a:xfrm flipV="1">
              <a:off x="1143952" y="5148180"/>
              <a:ext cx="7202040" cy="17457"/>
            </a:xfrm>
            <a:prstGeom prst="line">
              <a:avLst/>
            </a:prstGeom>
            <a:ln w="9525"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grpSp>
      <p:sp>
        <p:nvSpPr>
          <p:cNvPr id="169" name="Rounded Rectangle 168"/>
          <p:cNvSpPr/>
          <p:nvPr/>
        </p:nvSpPr>
        <p:spPr>
          <a:xfrm>
            <a:off x="4355976" y="5373693"/>
            <a:ext cx="891676" cy="57558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20 kA</a:t>
            </a:r>
            <a:endParaRPr lang="en-GB" dirty="0">
              <a:solidFill>
                <a:schemeClr val="tx1"/>
              </a:solidFill>
            </a:endParaRPr>
          </a:p>
        </p:txBody>
      </p:sp>
      <p:sp>
        <p:nvSpPr>
          <p:cNvPr id="170" name="Rounded Rectangle 169"/>
          <p:cNvSpPr/>
          <p:nvPr/>
        </p:nvSpPr>
        <p:spPr>
          <a:xfrm>
            <a:off x="5339525" y="5373693"/>
            <a:ext cx="753810" cy="57558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rgbClr val="0070C0"/>
                </a:solidFill>
              </a:rPr>
              <a:t>12kA</a:t>
            </a:r>
          </a:p>
        </p:txBody>
      </p:sp>
      <p:grpSp>
        <p:nvGrpSpPr>
          <p:cNvPr id="197" name="Group 196"/>
          <p:cNvGrpSpPr/>
          <p:nvPr/>
        </p:nvGrpSpPr>
        <p:grpSpPr>
          <a:xfrm>
            <a:off x="6159428" y="5373693"/>
            <a:ext cx="926974" cy="575587"/>
            <a:chOff x="6904071" y="2080483"/>
            <a:chExt cx="926974" cy="575587"/>
          </a:xfrm>
        </p:grpSpPr>
        <p:grpSp>
          <p:nvGrpSpPr>
            <p:cNvPr id="179" name="Group 178"/>
            <p:cNvGrpSpPr/>
            <p:nvPr/>
          </p:nvGrpSpPr>
          <p:grpSpPr>
            <a:xfrm>
              <a:off x="6904071" y="2080483"/>
              <a:ext cx="926974" cy="575587"/>
              <a:chOff x="6904071" y="2080483"/>
              <a:chExt cx="1419484" cy="575587"/>
            </a:xfrm>
          </p:grpSpPr>
          <p:sp>
            <p:nvSpPr>
              <p:cNvPr id="171" name="Rounded Rectangle 170"/>
              <p:cNvSpPr/>
              <p:nvPr/>
            </p:nvSpPr>
            <p:spPr>
              <a:xfrm>
                <a:off x="6904071"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173" name="Rounded Rectangle 172"/>
              <p:cNvSpPr/>
              <p:nvPr/>
            </p:nvSpPr>
            <p:spPr>
              <a:xfrm>
                <a:off x="7150326"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174" name="Rounded Rectangle 173"/>
              <p:cNvSpPr/>
              <p:nvPr/>
            </p:nvSpPr>
            <p:spPr>
              <a:xfrm>
                <a:off x="7396581"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175" name="Rounded Rectangle 174"/>
              <p:cNvSpPr/>
              <p:nvPr/>
            </p:nvSpPr>
            <p:spPr>
              <a:xfrm>
                <a:off x="7642836"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176" name="Rounded Rectangle 175"/>
              <p:cNvSpPr/>
              <p:nvPr/>
            </p:nvSpPr>
            <p:spPr>
              <a:xfrm>
                <a:off x="7889091"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177" name="Rounded Rectangle 176"/>
              <p:cNvSpPr/>
              <p:nvPr/>
            </p:nvSpPr>
            <p:spPr>
              <a:xfrm>
                <a:off x="8135346"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grpSp>
        <p:sp>
          <p:nvSpPr>
            <p:cNvPr id="178" name="TextBox 177"/>
            <p:cNvSpPr txBox="1"/>
            <p:nvPr/>
          </p:nvSpPr>
          <p:spPr>
            <a:xfrm>
              <a:off x="7005745" y="2214388"/>
              <a:ext cx="723626" cy="307777"/>
            </a:xfrm>
            <a:prstGeom prst="rect">
              <a:avLst/>
            </a:prstGeom>
            <a:solidFill>
              <a:srgbClr val="FFFFFF"/>
            </a:solidFill>
          </p:spPr>
          <p:txBody>
            <a:bodyPr wrap="none" rtlCol="0">
              <a:spAutoFit/>
            </a:bodyPr>
            <a:lstStyle/>
            <a:p>
              <a:r>
                <a:rPr lang="en-US" sz="1400" dirty="0" smtClean="0">
                  <a:solidFill>
                    <a:srgbClr val="660066"/>
                  </a:solidFill>
                </a:rPr>
                <a:t>6x3 kA</a:t>
              </a:r>
              <a:endParaRPr lang="en-US" sz="1400" dirty="0">
                <a:solidFill>
                  <a:srgbClr val="660066"/>
                </a:solidFill>
              </a:endParaRPr>
            </a:p>
          </p:txBody>
        </p:sp>
      </p:grpSp>
      <p:grpSp>
        <p:nvGrpSpPr>
          <p:cNvPr id="196" name="Group 195"/>
          <p:cNvGrpSpPr/>
          <p:nvPr/>
        </p:nvGrpSpPr>
        <p:grpSpPr>
          <a:xfrm>
            <a:off x="7145492" y="5373693"/>
            <a:ext cx="941842" cy="575587"/>
            <a:chOff x="7890135" y="2106737"/>
            <a:chExt cx="941842" cy="575587"/>
          </a:xfrm>
        </p:grpSpPr>
        <p:grpSp>
          <p:nvGrpSpPr>
            <p:cNvPr id="194" name="Group 193"/>
            <p:cNvGrpSpPr/>
            <p:nvPr/>
          </p:nvGrpSpPr>
          <p:grpSpPr>
            <a:xfrm>
              <a:off x="7890135" y="2106737"/>
              <a:ext cx="941842" cy="575587"/>
              <a:chOff x="3858877" y="1268760"/>
              <a:chExt cx="1433203" cy="575587"/>
            </a:xfrm>
          </p:grpSpPr>
          <p:sp>
            <p:nvSpPr>
              <p:cNvPr id="181" name="Rounded Rectangle 180"/>
              <p:cNvSpPr/>
              <p:nvPr/>
            </p:nvSpPr>
            <p:spPr>
              <a:xfrm>
                <a:off x="3858877"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182" name="Rounded Rectangle 181"/>
              <p:cNvSpPr/>
              <p:nvPr/>
            </p:nvSpPr>
            <p:spPr>
              <a:xfrm>
                <a:off x="4022664"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183" name="Rounded Rectangle 182"/>
              <p:cNvSpPr/>
              <p:nvPr/>
            </p:nvSpPr>
            <p:spPr>
              <a:xfrm>
                <a:off x="4186451"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184" name="Rounded Rectangle 183"/>
              <p:cNvSpPr/>
              <p:nvPr/>
            </p:nvSpPr>
            <p:spPr>
              <a:xfrm>
                <a:off x="4350238"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185" name="Rounded Rectangle 184"/>
              <p:cNvSpPr/>
              <p:nvPr/>
            </p:nvSpPr>
            <p:spPr>
              <a:xfrm>
                <a:off x="4514025"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186" name="Rounded Rectangle 185"/>
              <p:cNvSpPr/>
              <p:nvPr/>
            </p:nvSpPr>
            <p:spPr>
              <a:xfrm>
                <a:off x="4677812"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188" name="Rounded Rectangle 187"/>
              <p:cNvSpPr/>
              <p:nvPr/>
            </p:nvSpPr>
            <p:spPr>
              <a:xfrm>
                <a:off x="4841599"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189" name="Rounded Rectangle 188"/>
              <p:cNvSpPr/>
              <p:nvPr/>
            </p:nvSpPr>
            <p:spPr>
              <a:xfrm>
                <a:off x="5005386"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190" name="Rounded Rectangle 189"/>
              <p:cNvSpPr/>
              <p:nvPr/>
            </p:nvSpPr>
            <p:spPr>
              <a:xfrm>
                <a:off x="5169173"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grpSp>
        <p:sp>
          <p:nvSpPr>
            <p:cNvPr id="195" name="TextBox 194"/>
            <p:cNvSpPr txBox="1"/>
            <p:nvPr/>
          </p:nvSpPr>
          <p:spPr>
            <a:xfrm>
              <a:off x="7948123" y="2240642"/>
              <a:ext cx="825867" cy="307777"/>
            </a:xfrm>
            <a:prstGeom prst="rect">
              <a:avLst/>
            </a:prstGeom>
            <a:solidFill>
              <a:srgbClr val="FFFFFF"/>
            </a:solidFill>
          </p:spPr>
          <p:txBody>
            <a:bodyPr wrap="none" rtlCol="0">
              <a:spAutoFit/>
            </a:bodyPr>
            <a:lstStyle/>
            <a:p>
              <a:r>
                <a:rPr lang="en-US" sz="1400" dirty="0" smtClean="0">
                  <a:solidFill>
                    <a:srgbClr val="0000FF"/>
                  </a:solidFill>
                </a:rPr>
                <a:t>9x120 A</a:t>
              </a:r>
              <a:endParaRPr lang="en-US" sz="1400" dirty="0">
                <a:solidFill>
                  <a:srgbClr val="0000FF"/>
                </a:solidFill>
              </a:endParaRPr>
            </a:p>
          </p:txBody>
        </p:sp>
      </p:grpSp>
      <p:grpSp>
        <p:nvGrpSpPr>
          <p:cNvPr id="199" name="Group 198"/>
          <p:cNvGrpSpPr/>
          <p:nvPr/>
        </p:nvGrpSpPr>
        <p:grpSpPr>
          <a:xfrm flipV="1">
            <a:off x="4843208" y="4675760"/>
            <a:ext cx="3679939" cy="697930"/>
            <a:chOff x="1127794" y="4077072"/>
            <a:chExt cx="7218198" cy="1088565"/>
          </a:xfrm>
        </p:grpSpPr>
        <p:cxnSp>
          <p:nvCxnSpPr>
            <p:cNvPr id="200" name="Straight Connector 199"/>
            <p:cNvCxnSpPr/>
            <p:nvPr/>
          </p:nvCxnSpPr>
          <p:spPr>
            <a:xfrm>
              <a:off x="1127794" y="4077072"/>
              <a:ext cx="10141" cy="1088565"/>
            </a:xfrm>
            <a:prstGeom prst="line">
              <a:avLst/>
            </a:prstGeom>
            <a:ln w="9525"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flipV="1">
              <a:off x="1143952" y="5148180"/>
              <a:ext cx="7202040" cy="17457"/>
            </a:xfrm>
            <a:prstGeom prst="line">
              <a:avLst/>
            </a:prstGeom>
            <a:ln w="9525"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grpSp>
      <p:grpSp>
        <p:nvGrpSpPr>
          <p:cNvPr id="202" name="Group 201"/>
          <p:cNvGrpSpPr/>
          <p:nvPr/>
        </p:nvGrpSpPr>
        <p:grpSpPr>
          <a:xfrm flipV="1">
            <a:off x="5701356" y="4797148"/>
            <a:ext cx="2830644" cy="576543"/>
            <a:chOff x="1127794" y="4077072"/>
            <a:chExt cx="7218198" cy="1088565"/>
          </a:xfrm>
        </p:grpSpPr>
        <p:cxnSp>
          <p:nvCxnSpPr>
            <p:cNvPr id="203" name="Straight Connector 202"/>
            <p:cNvCxnSpPr/>
            <p:nvPr/>
          </p:nvCxnSpPr>
          <p:spPr>
            <a:xfrm>
              <a:off x="1127794" y="4077072"/>
              <a:ext cx="10141" cy="1088565"/>
            </a:xfrm>
            <a:prstGeom prst="line">
              <a:avLst/>
            </a:prstGeom>
            <a:ln w="9525" cmpd="sng">
              <a:solidFill>
                <a:schemeClr val="bg2"/>
              </a:solidFill>
            </a:ln>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flipV="1">
              <a:off x="1143952" y="5148180"/>
              <a:ext cx="7202040" cy="17457"/>
            </a:xfrm>
            <a:prstGeom prst="line">
              <a:avLst/>
            </a:prstGeom>
            <a:ln w="9525" cmpd="sng">
              <a:solidFill>
                <a:schemeClr val="bg2"/>
              </a:solidFill>
            </a:ln>
          </p:spPr>
          <p:style>
            <a:lnRef idx="2">
              <a:schemeClr val="accent1"/>
            </a:lnRef>
            <a:fillRef idx="0">
              <a:schemeClr val="accent1"/>
            </a:fillRef>
            <a:effectRef idx="1">
              <a:schemeClr val="accent1"/>
            </a:effectRef>
            <a:fontRef idx="minor">
              <a:schemeClr val="tx1"/>
            </a:fontRef>
          </p:style>
        </p:cxnSp>
      </p:grpSp>
      <p:grpSp>
        <p:nvGrpSpPr>
          <p:cNvPr id="205" name="Group 204"/>
          <p:cNvGrpSpPr/>
          <p:nvPr/>
        </p:nvGrpSpPr>
        <p:grpSpPr>
          <a:xfrm flipV="1">
            <a:off x="6603962" y="4941164"/>
            <a:ext cx="1928038" cy="432525"/>
            <a:chOff x="1127794" y="4077072"/>
            <a:chExt cx="7218198" cy="1088565"/>
          </a:xfrm>
        </p:grpSpPr>
        <p:cxnSp>
          <p:nvCxnSpPr>
            <p:cNvPr id="206" name="Straight Connector 205"/>
            <p:cNvCxnSpPr/>
            <p:nvPr/>
          </p:nvCxnSpPr>
          <p:spPr>
            <a:xfrm>
              <a:off x="1127794" y="4077072"/>
              <a:ext cx="10141" cy="1088565"/>
            </a:xfrm>
            <a:prstGeom prst="line">
              <a:avLst/>
            </a:prstGeom>
            <a:ln w="9525" cmpd="sng">
              <a:solidFill>
                <a:srgbClr val="660066"/>
              </a:solidFill>
            </a:ln>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flipV="1">
              <a:off x="1143952" y="5148180"/>
              <a:ext cx="7202040" cy="17457"/>
            </a:xfrm>
            <a:prstGeom prst="line">
              <a:avLst/>
            </a:prstGeom>
            <a:ln w="9525" cmpd="sng">
              <a:solidFill>
                <a:srgbClr val="660066"/>
              </a:solidFill>
            </a:ln>
          </p:spPr>
          <p:style>
            <a:lnRef idx="2">
              <a:schemeClr val="accent1"/>
            </a:lnRef>
            <a:fillRef idx="0">
              <a:schemeClr val="accent1"/>
            </a:fillRef>
            <a:effectRef idx="1">
              <a:schemeClr val="accent1"/>
            </a:effectRef>
            <a:fontRef idx="minor">
              <a:schemeClr val="tx1"/>
            </a:fontRef>
          </p:style>
        </p:cxnSp>
      </p:grpSp>
      <p:grpSp>
        <p:nvGrpSpPr>
          <p:cNvPr id="208" name="Group 207"/>
          <p:cNvGrpSpPr/>
          <p:nvPr/>
        </p:nvGrpSpPr>
        <p:grpSpPr>
          <a:xfrm flipV="1">
            <a:off x="7623828" y="5093566"/>
            <a:ext cx="908171" cy="414032"/>
            <a:chOff x="1127794" y="4077072"/>
            <a:chExt cx="7218198" cy="1088565"/>
          </a:xfrm>
        </p:grpSpPr>
        <p:cxnSp>
          <p:nvCxnSpPr>
            <p:cNvPr id="209" name="Straight Connector 208"/>
            <p:cNvCxnSpPr/>
            <p:nvPr/>
          </p:nvCxnSpPr>
          <p:spPr>
            <a:xfrm>
              <a:off x="1127794" y="4077072"/>
              <a:ext cx="10141" cy="1088565"/>
            </a:xfrm>
            <a:prstGeom prst="line">
              <a:avLst/>
            </a:prstGeom>
            <a:ln w="9525"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flipV="1">
              <a:off x="1143952" y="5148180"/>
              <a:ext cx="7202040" cy="17457"/>
            </a:xfrm>
            <a:prstGeom prst="line">
              <a:avLst/>
            </a:prstGeom>
            <a:ln w="9525" cmpd="sng">
              <a:solidFill>
                <a:srgbClr val="0000FF"/>
              </a:solidFill>
            </a:ln>
          </p:spPr>
          <p:style>
            <a:lnRef idx="2">
              <a:schemeClr val="accent1"/>
            </a:lnRef>
            <a:fillRef idx="0">
              <a:schemeClr val="accent1"/>
            </a:fillRef>
            <a:effectRef idx="1">
              <a:schemeClr val="accent1"/>
            </a:effectRef>
            <a:fontRef idx="minor">
              <a:schemeClr val="tx1"/>
            </a:fontRef>
          </p:style>
        </p:cxnSp>
      </p:grpSp>
      <p:grpSp>
        <p:nvGrpSpPr>
          <p:cNvPr id="211" name="Group 210"/>
          <p:cNvGrpSpPr/>
          <p:nvPr/>
        </p:nvGrpSpPr>
        <p:grpSpPr>
          <a:xfrm>
            <a:off x="930768" y="1491033"/>
            <a:ext cx="7961712" cy="2298007"/>
            <a:chOff x="924977" y="2627900"/>
            <a:chExt cx="2517360" cy="1031267"/>
          </a:xfrm>
        </p:grpSpPr>
        <p:cxnSp>
          <p:nvCxnSpPr>
            <p:cNvPr id="212" name="Straight Connector 211"/>
            <p:cNvCxnSpPr/>
            <p:nvPr/>
          </p:nvCxnSpPr>
          <p:spPr>
            <a:xfrm flipV="1">
              <a:off x="924977" y="2627900"/>
              <a:ext cx="2517360" cy="0"/>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3442337" y="2627900"/>
              <a:ext cx="0" cy="1031267"/>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grpSp>
      <p:sp>
        <p:nvSpPr>
          <p:cNvPr id="215" name="TextBox 214"/>
          <p:cNvSpPr txBox="1"/>
          <p:nvPr/>
        </p:nvSpPr>
        <p:spPr>
          <a:xfrm>
            <a:off x="4355976" y="1121701"/>
            <a:ext cx="1557375" cy="369332"/>
          </a:xfrm>
          <a:prstGeom prst="rect">
            <a:avLst/>
          </a:prstGeom>
          <a:noFill/>
        </p:spPr>
        <p:txBody>
          <a:bodyPr wrap="none" rtlCol="0">
            <a:spAutoFit/>
          </a:bodyPr>
          <a:lstStyle/>
          <a:p>
            <a:r>
              <a:rPr lang="en-US" dirty="0" err="1" smtClean="0">
                <a:solidFill>
                  <a:schemeClr val="bg1">
                    <a:lumMod val="50000"/>
                  </a:schemeClr>
                </a:solidFill>
              </a:rPr>
              <a:t>gHe</a:t>
            </a:r>
            <a:r>
              <a:rPr lang="en-US" dirty="0" smtClean="0">
                <a:solidFill>
                  <a:schemeClr val="bg1">
                    <a:lumMod val="50000"/>
                  </a:schemeClr>
                </a:solidFill>
              </a:rPr>
              <a:t> recovery</a:t>
            </a:r>
            <a:endParaRPr lang="en-US" dirty="0">
              <a:solidFill>
                <a:schemeClr val="bg1">
                  <a:lumMod val="50000"/>
                </a:schemeClr>
              </a:solidFill>
            </a:endParaRPr>
          </a:p>
        </p:txBody>
      </p:sp>
      <p:grpSp>
        <p:nvGrpSpPr>
          <p:cNvPr id="216" name="Group 215"/>
          <p:cNvGrpSpPr/>
          <p:nvPr/>
        </p:nvGrpSpPr>
        <p:grpSpPr>
          <a:xfrm>
            <a:off x="924977" y="1772816"/>
            <a:ext cx="286986" cy="878240"/>
            <a:chOff x="924977" y="2627900"/>
            <a:chExt cx="2517360" cy="1031267"/>
          </a:xfrm>
        </p:grpSpPr>
        <p:cxnSp>
          <p:nvCxnSpPr>
            <p:cNvPr id="217" name="Straight Connector 216"/>
            <p:cNvCxnSpPr/>
            <p:nvPr/>
          </p:nvCxnSpPr>
          <p:spPr>
            <a:xfrm flipV="1">
              <a:off x="924977" y="2627900"/>
              <a:ext cx="2517360" cy="0"/>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3442337" y="2627900"/>
              <a:ext cx="0" cy="1031267"/>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grpSp>
      <p:sp>
        <p:nvSpPr>
          <p:cNvPr id="133" name="Rectangle 132"/>
          <p:cNvSpPr/>
          <p:nvPr/>
        </p:nvSpPr>
        <p:spPr>
          <a:xfrm>
            <a:off x="8345992" y="3789040"/>
            <a:ext cx="690504" cy="1502057"/>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8" name="TextBox 197"/>
          <p:cNvSpPr txBox="1"/>
          <p:nvPr/>
        </p:nvSpPr>
        <p:spPr>
          <a:xfrm rot="16200000">
            <a:off x="8378280" y="4365956"/>
            <a:ext cx="659067" cy="369332"/>
          </a:xfrm>
          <a:prstGeom prst="rect">
            <a:avLst/>
          </a:prstGeom>
          <a:noFill/>
        </p:spPr>
        <p:txBody>
          <a:bodyPr wrap="none" rtlCol="0">
            <a:spAutoFit/>
          </a:bodyPr>
          <a:lstStyle/>
          <a:p>
            <a:r>
              <a:rPr lang="en-US" dirty="0" smtClean="0"/>
              <a:t>DFH</a:t>
            </a:r>
            <a:endParaRPr lang="en-US" dirty="0"/>
          </a:p>
        </p:txBody>
      </p:sp>
      <p:sp>
        <p:nvSpPr>
          <p:cNvPr id="219" name="Rounded Rectangle 218"/>
          <p:cNvSpPr/>
          <p:nvPr/>
        </p:nvSpPr>
        <p:spPr>
          <a:xfrm>
            <a:off x="4355976" y="6068557"/>
            <a:ext cx="891676" cy="28779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21" name="Rounded Rectangle 220"/>
          <p:cNvSpPr/>
          <p:nvPr/>
        </p:nvSpPr>
        <p:spPr>
          <a:xfrm>
            <a:off x="5350589" y="6068556"/>
            <a:ext cx="753810" cy="28779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grpSp>
        <p:nvGrpSpPr>
          <p:cNvPr id="223" name="Group 222"/>
          <p:cNvGrpSpPr/>
          <p:nvPr/>
        </p:nvGrpSpPr>
        <p:grpSpPr>
          <a:xfrm>
            <a:off x="6156176" y="6060484"/>
            <a:ext cx="926974" cy="295868"/>
            <a:chOff x="6904071" y="2080483"/>
            <a:chExt cx="1419484" cy="575587"/>
          </a:xfrm>
        </p:grpSpPr>
        <p:sp>
          <p:nvSpPr>
            <p:cNvPr id="225" name="Rounded Rectangle 224"/>
            <p:cNvSpPr/>
            <p:nvPr/>
          </p:nvSpPr>
          <p:spPr>
            <a:xfrm>
              <a:off x="6904071"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226" name="Rounded Rectangle 225"/>
            <p:cNvSpPr/>
            <p:nvPr/>
          </p:nvSpPr>
          <p:spPr>
            <a:xfrm>
              <a:off x="7150326"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227" name="Rounded Rectangle 226"/>
            <p:cNvSpPr/>
            <p:nvPr/>
          </p:nvSpPr>
          <p:spPr>
            <a:xfrm>
              <a:off x="7396581"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228" name="Rounded Rectangle 227"/>
            <p:cNvSpPr/>
            <p:nvPr/>
          </p:nvSpPr>
          <p:spPr>
            <a:xfrm>
              <a:off x="7642836"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229" name="Rounded Rectangle 228"/>
            <p:cNvSpPr/>
            <p:nvPr/>
          </p:nvSpPr>
          <p:spPr>
            <a:xfrm>
              <a:off x="7889091"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sp>
          <p:nvSpPr>
            <p:cNvPr id="230" name="Rounded Rectangle 229"/>
            <p:cNvSpPr/>
            <p:nvPr/>
          </p:nvSpPr>
          <p:spPr>
            <a:xfrm>
              <a:off x="8135346" y="2080483"/>
              <a:ext cx="188209" cy="575587"/>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70C0"/>
                </a:solidFill>
              </a:endParaRPr>
            </a:p>
          </p:txBody>
        </p:sp>
      </p:grpSp>
      <p:grpSp>
        <p:nvGrpSpPr>
          <p:cNvPr id="232" name="Group 231"/>
          <p:cNvGrpSpPr/>
          <p:nvPr/>
        </p:nvGrpSpPr>
        <p:grpSpPr>
          <a:xfrm>
            <a:off x="7149873" y="6068559"/>
            <a:ext cx="941842" cy="287794"/>
            <a:chOff x="3858877" y="1268760"/>
            <a:chExt cx="1433203" cy="575587"/>
          </a:xfrm>
        </p:grpSpPr>
        <p:sp>
          <p:nvSpPr>
            <p:cNvPr id="234" name="Rounded Rectangle 233"/>
            <p:cNvSpPr/>
            <p:nvPr/>
          </p:nvSpPr>
          <p:spPr>
            <a:xfrm>
              <a:off x="3858877"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235" name="Rounded Rectangle 234"/>
            <p:cNvSpPr/>
            <p:nvPr/>
          </p:nvSpPr>
          <p:spPr>
            <a:xfrm>
              <a:off x="4022664"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236" name="Rounded Rectangle 235"/>
            <p:cNvSpPr/>
            <p:nvPr/>
          </p:nvSpPr>
          <p:spPr>
            <a:xfrm>
              <a:off x="4186451"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237" name="Rounded Rectangle 236"/>
            <p:cNvSpPr/>
            <p:nvPr/>
          </p:nvSpPr>
          <p:spPr>
            <a:xfrm>
              <a:off x="4350238"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238" name="Rounded Rectangle 237"/>
            <p:cNvSpPr/>
            <p:nvPr/>
          </p:nvSpPr>
          <p:spPr>
            <a:xfrm>
              <a:off x="4514025"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239" name="Rounded Rectangle 238"/>
            <p:cNvSpPr/>
            <p:nvPr/>
          </p:nvSpPr>
          <p:spPr>
            <a:xfrm>
              <a:off x="4677812"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240" name="Rounded Rectangle 239"/>
            <p:cNvSpPr/>
            <p:nvPr/>
          </p:nvSpPr>
          <p:spPr>
            <a:xfrm>
              <a:off x="4841599"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241" name="Rounded Rectangle 240"/>
            <p:cNvSpPr/>
            <p:nvPr/>
          </p:nvSpPr>
          <p:spPr>
            <a:xfrm>
              <a:off x="5005386"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sp>
          <p:nvSpPr>
            <p:cNvPr id="242" name="Rounded Rectangle 241"/>
            <p:cNvSpPr/>
            <p:nvPr/>
          </p:nvSpPr>
          <p:spPr>
            <a:xfrm>
              <a:off x="5169173" y="1268760"/>
              <a:ext cx="122907" cy="575587"/>
            </a:xfrm>
            <a:prstGeom prst="round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FF"/>
                </a:solidFill>
              </a:endParaRPr>
            </a:p>
          </p:txBody>
        </p:sp>
      </p:grpSp>
      <p:sp>
        <p:nvSpPr>
          <p:cNvPr id="243" name="TextBox 242"/>
          <p:cNvSpPr txBox="1"/>
          <p:nvPr/>
        </p:nvSpPr>
        <p:spPr>
          <a:xfrm>
            <a:off x="1322423" y="5301208"/>
            <a:ext cx="3033553" cy="646331"/>
          </a:xfrm>
          <a:prstGeom prst="rect">
            <a:avLst/>
          </a:prstGeom>
          <a:noFill/>
        </p:spPr>
        <p:txBody>
          <a:bodyPr wrap="none" rtlCol="0">
            <a:spAutoFit/>
          </a:bodyPr>
          <a:lstStyle/>
          <a:p>
            <a:pPr algn="r"/>
            <a:r>
              <a:rPr lang="en-US" dirty="0" smtClean="0"/>
              <a:t>Power converters</a:t>
            </a:r>
          </a:p>
          <a:p>
            <a:pPr algn="r"/>
            <a:r>
              <a:rPr lang="en-US" dirty="0" smtClean="0"/>
              <a:t>(depends on  final topology)</a:t>
            </a:r>
            <a:endParaRPr lang="en-US" dirty="0"/>
          </a:p>
        </p:txBody>
      </p:sp>
      <p:sp>
        <p:nvSpPr>
          <p:cNvPr id="244" name="TextBox 243"/>
          <p:cNvSpPr txBox="1"/>
          <p:nvPr/>
        </p:nvSpPr>
        <p:spPr>
          <a:xfrm>
            <a:off x="899932" y="5877272"/>
            <a:ext cx="3456044" cy="646331"/>
          </a:xfrm>
          <a:prstGeom prst="rect">
            <a:avLst/>
          </a:prstGeom>
          <a:noFill/>
        </p:spPr>
        <p:txBody>
          <a:bodyPr wrap="none" rtlCol="0">
            <a:spAutoFit/>
          </a:bodyPr>
          <a:lstStyle/>
          <a:p>
            <a:pPr algn="r"/>
            <a:r>
              <a:rPr lang="en-US" dirty="0" smtClean="0"/>
              <a:t>Switches and dump resistors</a:t>
            </a:r>
          </a:p>
          <a:p>
            <a:pPr algn="r"/>
            <a:r>
              <a:rPr lang="en-US" dirty="0" smtClean="0"/>
              <a:t>(depends on final requirements)</a:t>
            </a:r>
            <a:endParaRPr lang="en-US" dirty="0"/>
          </a:p>
        </p:txBody>
      </p:sp>
      <p:sp>
        <p:nvSpPr>
          <p:cNvPr id="126" name="Footer Placeholder 3"/>
          <p:cNvSpPr>
            <a:spLocks noGrp="1"/>
          </p:cNvSpPr>
          <p:nvPr>
            <p:ph type="ftr" sz="quarter" idx="11"/>
          </p:nvPr>
        </p:nvSpPr>
        <p:spPr>
          <a:xfrm>
            <a:off x="1905000" y="6356350"/>
            <a:ext cx="6627000" cy="360000"/>
          </a:xfrm>
        </p:spPr>
        <p:txBody>
          <a:bodyPr/>
          <a:lstStyle/>
          <a:p>
            <a:r>
              <a:rPr lang="fr-FR" dirty="0" err="1"/>
              <a:t>Inner</a:t>
            </a:r>
            <a:r>
              <a:rPr lang="fr-FR" dirty="0"/>
              <a:t> Triplet </a:t>
            </a:r>
            <a:r>
              <a:rPr lang="fr-FR" dirty="0" smtClean="0"/>
              <a:t>String				Luca Bottura for M. </a:t>
            </a:r>
            <a:r>
              <a:rPr lang="fr-FR" dirty="0" err="1" smtClean="0"/>
              <a:t>Bajko</a:t>
            </a:r>
            <a:r>
              <a:rPr lang="fr-FR" dirty="0" smtClean="0"/>
              <a:t> &amp; IT-String Team</a:t>
            </a:r>
            <a:endParaRPr lang="en-GB" noProof="0" dirty="0"/>
          </a:p>
        </p:txBody>
      </p:sp>
    </p:spTree>
    <p:extLst>
      <p:ext uri="{BB962C8B-B14F-4D97-AF65-F5344CB8AC3E}">
        <p14:creationId xmlns:p14="http://schemas.microsoft.com/office/powerpoint/2010/main" val="67905522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36901</TotalTime>
  <Words>1644</Words>
  <Application>Microsoft Macintosh PowerPoint</Application>
  <PresentationFormat>On-screen Show (4:3)</PresentationFormat>
  <Paragraphs>262</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Thème Office</vt:lpstr>
      <vt:lpstr>Inner Triplet String</vt:lpstr>
      <vt:lpstr>Outline</vt:lpstr>
      <vt:lpstr>PowerPoint Presentation</vt:lpstr>
      <vt:lpstr>Scope of the HiLumi IT-String Test – 1/3</vt:lpstr>
      <vt:lpstr>Scope of the HiLumi IT-String Test – 2/3</vt:lpstr>
      <vt:lpstr>Scope of the HiLumi IT-String Test – 3/3</vt:lpstr>
      <vt:lpstr>Previous experience – String-1 (1994-1998)</vt:lpstr>
      <vt:lpstr>Previous experience – String-2 (2000-2004)</vt:lpstr>
      <vt:lpstr>Reference configuration – schematic</vt:lpstr>
      <vt:lpstr>Reference configuration – comments</vt:lpstr>
      <vt:lpstr>Integration in SM-18</vt:lpstr>
      <vt:lpstr>PowerPoint Presentation</vt:lpstr>
      <vt:lpstr>PowerPoint Presentation</vt:lpstr>
      <vt:lpstr>PowerPoint Presentation</vt:lpstr>
      <vt:lpstr>PowerPoint Presentation</vt:lpstr>
      <vt:lpstr>PowerPoint Presentation</vt:lpstr>
      <vt:lpstr>Schedule</vt:lpstr>
      <vt:lpstr>Status</vt:lpstr>
      <vt:lpstr>Status – cryogenics</vt:lpstr>
      <vt:lpstr>Status – electrical distribution</vt:lpstr>
      <vt:lpstr>Status – water cooling</vt:lpstr>
      <vt:lpstr>Status – handling</vt:lpstr>
      <vt:lpstr>Status – plan</vt:lpstr>
      <vt:lpstr>Relevance of the HiLumi IT-String</vt:lpstr>
      <vt:lpstr>An example of a practical issue – the past</vt:lpstr>
      <vt:lpstr>An example of a practical issue – the future</vt:lpstr>
      <vt:lpstr>Summary</vt:lpstr>
      <vt:lpstr>To the Committee</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Luca Bottura</cp:lastModifiedBy>
  <cp:revision>357</cp:revision>
  <cp:lastPrinted>2016-03-20T17:44:16Z</cp:lastPrinted>
  <dcterms:created xsi:type="dcterms:W3CDTF">2016-01-11T14:38:10Z</dcterms:created>
  <dcterms:modified xsi:type="dcterms:W3CDTF">2016-03-22T09:00:10Z</dcterms:modified>
</cp:coreProperties>
</file>