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63" r:id="rId2"/>
    <p:sldId id="335" r:id="rId3"/>
    <p:sldId id="379" r:id="rId4"/>
    <p:sldId id="374" r:id="rId5"/>
    <p:sldId id="380" r:id="rId6"/>
    <p:sldId id="418" r:id="rId7"/>
    <p:sldId id="381" r:id="rId8"/>
    <p:sldId id="388" r:id="rId9"/>
    <p:sldId id="403" r:id="rId10"/>
    <p:sldId id="389" r:id="rId11"/>
    <p:sldId id="383" r:id="rId12"/>
    <p:sldId id="414" r:id="rId13"/>
    <p:sldId id="415" r:id="rId14"/>
    <p:sldId id="416" r:id="rId15"/>
    <p:sldId id="419" r:id="rId16"/>
    <p:sldId id="382" r:id="rId17"/>
    <p:sldId id="384" r:id="rId18"/>
    <p:sldId id="385" r:id="rId19"/>
    <p:sldId id="420" r:id="rId20"/>
    <p:sldId id="392" r:id="rId21"/>
    <p:sldId id="393" r:id="rId22"/>
    <p:sldId id="386" r:id="rId23"/>
    <p:sldId id="394" r:id="rId24"/>
    <p:sldId id="395" r:id="rId25"/>
    <p:sldId id="421" r:id="rId26"/>
    <p:sldId id="396" r:id="rId27"/>
    <p:sldId id="397" r:id="rId28"/>
    <p:sldId id="398" r:id="rId29"/>
    <p:sldId id="404" r:id="rId30"/>
    <p:sldId id="405" r:id="rId31"/>
    <p:sldId id="422" r:id="rId32"/>
    <p:sldId id="399" r:id="rId33"/>
    <p:sldId id="425" r:id="rId34"/>
    <p:sldId id="423" r:id="rId35"/>
    <p:sldId id="400" r:id="rId36"/>
    <p:sldId id="401" r:id="rId37"/>
    <p:sldId id="402" r:id="rId38"/>
    <p:sldId id="408" r:id="rId39"/>
    <p:sldId id="409" r:id="rId40"/>
    <p:sldId id="424" r:id="rId41"/>
    <p:sldId id="413" r:id="rId42"/>
    <p:sldId id="406" r:id="rId43"/>
    <p:sldId id="272" r:id="rId44"/>
    <p:sldId id="426" r:id="rId4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8000"/>
    <a:srgbClr val="00B050"/>
    <a:srgbClr val="0099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-11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0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3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206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CF952-DA8F-450C-A2FA-358253C182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68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CF952-DA8F-450C-A2FA-358253C1825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991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CF952-DA8F-450C-A2FA-358253C182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21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hyperlink" Target="https://edms.cern.ch/file/1100412/LHC-Inner-Triplet-I_PAC_2010.pdf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5" Type="http://schemas.openxmlformats.org/officeDocument/2006/relationships/image" Target="../media/image24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19876" y="2848496"/>
            <a:ext cx="7200000" cy="1224136"/>
          </a:xfrm>
        </p:spPr>
        <p:txBody>
          <a:bodyPr/>
          <a:lstStyle/>
          <a:p>
            <a:pPr algn="ctr"/>
            <a:r>
              <a:rPr lang="en-US" sz="3600" dirty="0" smtClean="0"/>
              <a:t>Power converters and circuits</a:t>
            </a:r>
            <a:r>
              <a:rPr lang="en-GB" dirty="0"/>
              <a:t/>
            </a:r>
            <a:br>
              <a:rPr lang="en-GB" dirty="0"/>
            </a:br>
            <a:endParaRPr lang="en-GB" sz="2400" b="0" dirty="0"/>
          </a:p>
        </p:txBody>
      </p:sp>
      <p:sp>
        <p:nvSpPr>
          <p:cNvPr id="7" name="Subtitle 3"/>
          <p:cNvSpPr>
            <a:spLocks noGrp="1"/>
          </p:cNvSpPr>
          <p:nvPr>
            <p:ph type="subTitle" idx="1"/>
          </p:nvPr>
        </p:nvSpPr>
        <p:spPr>
          <a:xfrm>
            <a:off x="647564" y="4149080"/>
            <a:ext cx="7848872" cy="1796752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Jean-Paul Burnet</a:t>
            </a:r>
          </a:p>
          <a:p>
            <a:pPr algn="ctr"/>
            <a:r>
              <a:rPr lang="en-US" b="1" dirty="0" smtClean="0"/>
              <a:t>WP6b magnet power converters</a:t>
            </a:r>
            <a:endParaRPr lang="en-US" b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2627784" y="6165304"/>
            <a:ext cx="3888432" cy="349250"/>
          </a:xfrm>
        </p:spPr>
        <p:txBody>
          <a:bodyPr/>
          <a:lstStyle/>
          <a:p>
            <a:r>
              <a:rPr lang="en-US" dirty="0" smtClean="0"/>
              <a:t>Circuits review – CERN – 21 March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e-epc-lpc.web.cern.ch/te-epc-lpc/converters/lhc600a-10v/pagesources/LHC600A-10V-Discharge-Schematics-noREE-DCcontactor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493" y="3700670"/>
            <a:ext cx="6068004" cy="265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Circuit layout with </a:t>
            </a:r>
            <a:r>
              <a:rPr lang="en-US" dirty="0" smtClean="0"/>
              <a:t>4-quadrant </a:t>
            </a:r>
            <a:r>
              <a:rPr lang="en-US" dirty="0"/>
              <a:t>converter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26" name="Rectangle 25"/>
          <p:cNvSpPr/>
          <p:nvPr/>
        </p:nvSpPr>
        <p:spPr>
          <a:xfrm>
            <a:off x="276737" y="1189038"/>
            <a:ext cx="702175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Current and voltage applied to the magnets can be positive or negative.</a:t>
            </a:r>
          </a:p>
          <a:p>
            <a:r>
              <a:rPr lang="en-US" sz="1600" i="1" dirty="0" smtClean="0"/>
              <a:t>The return magnet energy shall also managed by the PC (dissipated inside the PC).</a:t>
            </a:r>
          </a:p>
          <a:p>
            <a:r>
              <a:rPr lang="en-US" sz="1600" i="1" dirty="0" smtClean="0"/>
              <a:t>In case of PC fault, a </a:t>
            </a:r>
            <a:r>
              <a:rPr lang="en-US" sz="1600" i="1" dirty="0" err="1" smtClean="0"/>
              <a:t>thyristor</a:t>
            </a:r>
            <a:r>
              <a:rPr lang="en-US" sz="1600" i="1" dirty="0" smtClean="0"/>
              <a:t> crowbar is fired, creating a free-wheeling path.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8496" y="1061221"/>
            <a:ext cx="1748304" cy="1087834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093" r="40993"/>
          <a:stretch/>
        </p:blipFill>
        <p:spPr bwMode="auto">
          <a:xfrm>
            <a:off x="5543495" y="2271740"/>
            <a:ext cx="3116213" cy="1292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740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Present Inner Triplet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7" name="Rectangle 6"/>
          <p:cNvSpPr/>
          <p:nvPr/>
        </p:nvSpPr>
        <p:spPr>
          <a:xfrm>
            <a:off x="249842" y="1132185"/>
            <a:ext cx="864971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The present layout is quite complex with nested circuits.</a:t>
            </a:r>
          </a:p>
          <a:p>
            <a:r>
              <a:rPr lang="en-US" i="1" dirty="0" smtClean="0"/>
              <a:t>It requires decoupling matrix to get a good control of each circuit.</a:t>
            </a:r>
          </a:p>
          <a:p>
            <a:r>
              <a:rPr lang="en-US" i="1" dirty="0" smtClean="0"/>
              <a:t>The operation of such system is complex and need experts especially in case of fault where it is difficult to identify the origin of the fault.</a:t>
            </a:r>
          </a:p>
          <a:p>
            <a:endParaRPr lang="en-US" i="1" dirty="0"/>
          </a:p>
          <a:p>
            <a:r>
              <a:rPr lang="en-US" i="1" dirty="0" smtClean="0"/>
              <a:t> </a:t>
            </a:r>
            <a:endParaRPr lang="en-US" i="1" dirty="0"/>
          </a:p>
          <a:p>
            <a:endParaRPr lang="en-US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i="1" dirty="0" smtClean="0"/>
          </a:p>
          <a:p>
            <a:endParaRPr lang="en-US" i="1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98" y="2934157"/>
            <a:ext cx="4551680" cy="2738120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79" y="2564904"/>
            <a:ext cx="3381375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123728" y="5859269"/>
            <a:ext cx="482308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Most complex powering system in LHC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392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1"/>
          <p:cNvSpPr>
            <a:spLocks noGrp="1"/>
          </p:cNvSpPr>
          <p:nvPr>
            <p:ph type="title"/>
          </p:nvPr>
        </p:nvSpPr>
        <p:spPr>
          <a:xfrm>
            <a:off x="283464" y="20429"/>
            <a:ext cx="8567927" cy="94044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>
                <a:latin typeface="Comic Sans MS" pitchFamily="66" charset="0"/>
              </a:rPr>
              <a:t>Solution for nested circuits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537884" y="6362386"/>
            <a:ext cx="2037310" cy="365125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/>
              <a:t>CAS, Baden, 7-14 May 2014</a:t>
            </a:r>
            <a:endParaRPr lang="en-US" sz="1100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611560" y="1124744"/>
            <a:ext cx="8243030" cy="5074168"/>
          </a:xfrm>
        </p:spPr>
        <p:txBody>
          <a:bodyPr>
            <a:noAutofit/>
          </a:bodyPr>
          <a:lstStyle/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r>
              <a:rPr lang="en-GB" sz="1600" dirty="0" smtClean="0">
                <a:latin typeface="Comic Sans MS" pitchFamily="66" charset="0"/>
              </a:rPr>
              <a:t>Nested powering scheme can be a nightmare for power engineers !!</a:t>
            </a: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r>
              <a:rPr lang="en-GB" sz="1600" dirty="0" smtClean="0">
                <a:latin typeface="Comic Sans MS" pitchFamily="66" charset="0"/>
              </a:rPr>
              <a:t>Complex </a:t>
            </a:r>
            <a:r>
              <a:rPr lang="en-GB" sz="1600" dirty="0" smtClean="0">
                <a:latin typeface="Comic Sans MS" pitchFamily="66" charset="0"/>
              </a:rPr>
              <a:t>control, it is like a car with many drivers having a steering wheel acting on only one wheel.</a:t>
            </a: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</p:txBody>
      </p:sp>
      <p:pic>
        <p:nvPicPr>
          <p:cNvPr id="18" name="Picture 2" descr="J:\CAS\Ferrari-355-Michel-Duquesnoy-2-volants_09.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84" y="3224620"/>
            <a:ext cx="3587121" cy="268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4897054" y="2317073"/>
          <a:ext cx="3805649" cy="1912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Visio" r:id="rId5" imgW="8679001" imgH="4361378" progId="Visio.Drawing.11">
                  <p:embed/>
                </p:oleObj>
              </mc:Choice>
              <mc:Fallback>
                <p:oleObj name="Visio" r:id="rId5" imgW="8679001" imgH="4361378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7054" y="2317073"/>
                        <a:ext cx="3805649" cy="19121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4203709" y="4847484"/>
            <a:ext cx="482308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Reduce capital cost but decrease availability</a:t>
            </a:r>
            <a:endParaRPr lang="en-US" sz="24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47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1"/>
          <p:cNvSpPr>
            <a:spLocks noGrp="1"/>
          </p:cNvSpPr>
          <p:nvPr>
            <p:ph type="title"/>
          </p:nvPr>
        </p:nvSpPr>
        <p:spPr>
          <a:xfrm>
            <a:off x="283464" y="20429"/>
            <a:ext cx="8567927" cy="94044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>
                <a:latin typeface="Comic Sans MS" pitchFamily="66" charset="0"/>
              </a:rPr>
              <a:t>Solution for nested circuits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537884" y="6362386"/>
            <a:ext cx="2037310" cy="365125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/>
              <a:t>CAS, Baden, 7-14 May 2014</a:t>
            </a:r>
            <a:endParaRPr lang="en-US" sz="1100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43617" y="960872"/>
            <a:ext cx="8043183" cy="5074168"/>
          </a:xfrm>
        </p:spPr>
        <p:txBody>
          <a:bodyPr>
            <a:noAutofit/>
          </a:bodyPr>
          <a:lstStyle/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r>
              <a:rPr lang="en-GB" sz="1600" dirty="0" smtClean="0">
                <a:latin typeface="Comic Sans MS" pitchFamily="66" charset="0"/>
              </a:rPr>
              <a:t>Difficult to operate and repair, long MTTR (Mid Time To Repair).</a:t>
            </a: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r>
              <a:rPr lang="en-GB" sz="1600" dirty="0" smtClean="0">
                <a:latin typeface="Comic Sans MS" pitchFamily="66" charset="0"/>
              </a:rPr>
              <a:t>All converters have to talk each others.</a:t>
            </a: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r>
              <a:rPr lang="en-GB" sz="1600" dirty="0" smtClean="0">
                <a:latin typeface="Comic Sans MS" pitchFamily="66" charset="0"/>
              </a:rPr>
              <a:t>Need a </a:t>
            </a:r>
            <a:r>
              <a:rPr lang="en-GB" sz="1600" u="sng" dirty="0" smtClean="0">
                <a:solidFill>
                  <a:srgbClr val="FF0000"/>
                </a:solidFill>
                <a:latin typeface="Comic Sans MS" pitchFamily="66" charset="0"/>
              </a:rPr>
              <a:t>decoupling matrix </a:t>
            </a:r>
            <a:r>
              <a:rPr lang="en-GB" sz="1600" dirty="0" smtClean="0">
                <a:latin typeface="Comic Sans MS" pitchFamily="66" charset="0"/>
              </a:rPr>
              <a:t>to avoid fight between converters !</a:t>
            </a: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5104018" y="2547891"/>
          <a:ext cx="3382993" cy="3321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Visio" r:id="rId4" imgW="9616084" imgH="10310112" progId="Visio.Drawing.11">
                  <p:embed/>
                </p:oleObj>
              </mc:Choice>
              <mc:Fallback>
                <p:oleObj name="Visio" r:id="rId4" imgW="9616084" imgH="10310112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4018" y="2547891"/>
                        <a:ext cx="3382993" cy="33217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64" y="3138854"/>
            <a:ext cx="3149070" cy="2730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54614" y="5899498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hlinkClick r:id="rId7"/>
              </a:rPr>
              <a:t>https://edms.cern.ch/file/1100412//</a:t>
            </a:r>
            <a:r>
              <a:rPr lang="en-US" sz="1100" dirty="0" smtClean="0">
                <a:hlinkClick r:id="rId7"/>
              </a:rPr>
              <a:t>LHC-Inner-Triplet-I_PAC_2010.pdf</a:t>
            </a:r>
            <a:endParaRPr lang="en-US" sz="1100" dirty="0" smtClean="0"/>
          </a:p>
          <a:p>
            <a:endParaRPr lang="en-US" sz="11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857999" y="2450232"/>
            <a:ext cx="112844" cy="154471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8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itle 1"/>
          <p:cNvSpPr>
            <a:spLocks noGrp="1"/>
          </p:cNvSpPr>
          <p:nvPr>
            <p:ph type="title"/>
          </p:nvPr>
        </p:nvSpPr>
        <p:spPr>
          <a:xfrm>
            <a:off x="283464" y="20429"/>
            <a:ext cx="8567927" cy="940443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>
                <a:latin typeface="Comic Sans MS" pitchFamily="66" charset="0"/>
              </a:rPr>
              <a:t>Solution for nested circuits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9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537884" y="6362386"/>
            <a:ext cx="2037310" cy="365125"/>
          </a:xfrm>
          <a:prstGeom prst="rect">
            <a:avLst/>
          </a:prstGeom>
        </p:spPr>
        <p:txBody>
          <a:bodyPr/>
          <a:lstStyle/>
          <a:p>
            <a:r>
              <a:rPr lang="en-US" sz="1100" dirty="0" smtClean="0"/>
              <a:t>CAS, Baden, 7-14 May 2014</a:t>
            </a:r>
            <a:endParaRPr lang="en-US" sz="1100" dirty="0"/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39552" y="960872"/>
            <a:ext cx="8243030" cy="5074168"/>
          </a:xfrm>
        </p:spPr>
        <p:txBody>
          <a:bodyPr>
            <a:noAutofit/>
          </a:bodyPr>
          <a:lstStyle/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r>
              <a:rPr lang="en-GB" sz="1600" dirty="0" smtClean="0">
                <a:latin typeface="Comic Sans MS" pitchFamily="66" charset="0"/>
              </a:rPr>
              <a:t>Look at the current and voltage of RQX while RTQX2 current is changing!</a:t>
            </a: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 smtClean="0">
              <a:latin typeface="Comic Sans MS" pitchFamily="66" charset="0"/>
            </a:endParaRP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r>
              <a:rPr lang="en-GB" sz="1600" dirty="0" smtClean="0">
                <a:latin typeface="Comic Sans MS" pitchFamily="66" charset="0"/>
              </a:rPr>
              <a:t>Nested circuits aren’t RECOMMANDED !</a:t>
            </a: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r>
              <a:rPr lang="en-GB" sz="1600" dirty="0" smtClean="0">
                <a:latin typeface="Comic Sans MS" pitchFamily="66" charset="0"/>
              </a:rPr>
              <a:t>LHC inner triplet works perfectly well but MTTR is much higher.</a:t>
            </a: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r>
              <a:rPr lang="en-GB" sz="1600" dirty="0" smtClean="0">
                <a:latin typeface="Comic Sans MS" pitchFamily="66" charset="0"/>
              </a:rPr>
              <a:t>RHIC had many difficulties with nested circuits. </a:t>
            </a:r>
          </a:p>
          <a:p>
            <a:pPr marL="46111" indent="0" eaLnBrk="0" hangingPunct="0">
              <a:lnSpc>
                <a:spcPct val="90000"/>
              </a:lnSpc>
              <a:spcBef>
                <a:spcPct val="30000"/>
              </a:spcBef>
              <a:buSzPct val="100000"/>
              <a:buNone/>
            </a:pPr>
            <a:endParaRPr lang="en-GB" sz="1600" dirty="0">
              <a:latin typeface="Comic Sans MS" pitchFamily="66" charset="0"/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9793" y="1655096"/>
            <a:ext cx="5229373" cy="281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529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List of circuits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Design based on present LHC technology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First baseline of Inner Triplet powering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Impact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SuperAMALU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2™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New generation of Power Converters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Ultimate optimization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D1-D2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Story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070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LHC power converters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26" name="Rectangle 25"/>
          <p:cNvSpPr/>
          <p:nvPr/>
        </p:nvSpPr>
        <p:spPr>
          <a:xfrm>
            <a:off x="249843" y="1132185"/>
            <a:ext cx="880362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The circuit layout needs to be chosen based on the impact on 4 parameters:</a:t>
            </a:r>
          </a:p>
          <a:p>
            <a:endParaRPr lang="en-US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i="1" dirty="0" smtClean="0"/>
              <a:t>Beam </a:t>
            </a:r>
            <a:r>
              <a:rPr lang="en-US" i="1" dirty="0" smtClean="0"/>
              <a:t>optics</a:t>
            </a:r>
            <a:r>
              <a:rPr lang="en-US" i="1" dirty="0" smtClean="0"/>
              <a:t>			(number of Converters)			flexibility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i="1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i="1" dirty="0" smtClean="0"/>
              <a:t>Tune shift				(inductance of the circuit)			Beam quality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i="1" dirty="0"/>
              <a:t>Squeeze time		</a:t>
            </a:r>
            <a:r>
              <a:rPr lang="en-US" i="1" dirty="0" smtClean="0"/>
              <a:t>	(</a:t>
            </a:r>
            <a:r>
              <a:rPr lang="en-US" i="1" dirty="0"/>
              <a:t>time constant of the circuit) </a:t>
            </a:r>
            <a:r>
              <a:rPr lang="en-US" i="1" dirty="0" smtClean="0"/>
              <a:t>		Production</a:t>
            </a:r>
          </a:p>
          <a:p>
            <a:r>
              <a:rPr lang="en-US" i="1" dirty="0" smtClean="0"/>
              <a:t>     and ramp down		</a:t>
            </a:r>
            <a:endParaRPr lang="en-US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i="1" dirty="0"/>
              <a:t>Magnet protection		(Energy management)			</a:t>
            </a:r>
            <a:r>
              <a:rPr lang="en-US" i="1" dirty="0" smtClean="0"/>
              <a:t>	Safety</a:t>
            </a:r>
            <a:endParaRPr lang="en-US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i="1" dirty="0" smtClean="0"/>
          </a:p>
          <a:p>
            <a:endParaRPr lang="en-US" i="1" dirty="0"/>
          </a:p>
        </p:txBody>
      </p:sp>
      <p:pic>
        <p:nvPicPr>
          <p:cNvPr id="2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" t="48705" r="21500" b="10741"/>
          <a:stretch>
            <a:fillRect/>
          </a:stretch>
        </p:blipFill>
        <p:spPr bwMode="auto">
          <a:xfrm>
            <a:off x="4067944" y="4365104"/>
            <a:ext cx="4338370" cy="20433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27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2" y="3284984"/>
            <a:ext cx="5755005" cy="293560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Present baseline for the Inner Triplet magnets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11" name="Rectangle 10"/>
          <p:cNvSpPr/>
          <p:nvPr/>
        </p:nvSpPr>
        <p:spPr>
          <a:xfrm>
            <a:off x="249842" y="1132185"/>
            <a:ext cx="864971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The proposed layout allows full flexibility for beam optics.</a:t>
            </a:r>
          </a:p>
          <a:p>
            <a:endParaRPr lang="en-US" i="1" dirty="0" smtClean="0"/>
          </a:p>
          <a:p>
            <a:r>
              <a:rPr lang="en-US" i="1" dirty="0" smtClean="0"/>
              <a:t>Each circuit has a single trim power converter.</a:t>
            </a:r>
          </a:p>
          <a:p>
            <a:endParaRPr lang="en-US" i="1" dirty="0"/>
          </a:p>
          <a:p>
            <a:r>
              <a:rPr lang="en-US" i="1" dirty="0" smtClean="0"/>
              <a:t>The goal is </a:t>
            </a:r>
            <a:r>
              <a:rPr lang="en-US" i="1" u="sng" dirty="0" smtClean="0"/>
              <a:t>to ease the operation and diagnostic </a:t>
            </a:r>
            <a:r>
              <a:rPr lang="en-US" i="1" dirty="0" smtClean="0"/>
              <a:t>to improve the availability of the machine.</a:t>
            </a:r>
          </a:p>
          <a:p>
            <a:r>
              <a:rPr lang="en-US" i="1" dirty="0" smtClean="0"/>
              <a:t>Extra-cost: +1 power converter, +2 current leads, +2 </a:t>
            </a:r>
            <a:r>
              <a:rPr lang="en-US" i="1" dirty="0" err="1" smtClean="0"/>
              <a:t>SClink</a:t>
            </a:r>
            <a:r>
              <a:rPr lang="en-US" i="1" dirty="0" smtClean="0"/>
              <a:t> cables.</a:t>
            </a:r>
          </a:p>
          <a:p>
            <a:endParaRPr lang="en-US" i="1" dirty="0"/>
          </a:p>
          <a:p>
            <a:r>
              <a:rPr lang="en-US" i="1" dirty="0" smtClean="0"/>
              <a:t> </a:t>
            </a:r>
            <a:endParaRPr lang="en-US" i="1" dirty="0"/>
          </a:p>
          <a:p>
            <a:endParaRPr lang="en-US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i="1" dirty="0" smtClean="0"/>
          </a:p>
          <a:p>
            <a:endParaRPr lang="en-US" i="1" dirty="0"/>
          </a:p>
        </p:txBody>
      </p:sp>
      <p:sp>
        <p:nvSpPr>
          <p:cNvPr id="14" name="Rectangle 13"/>
          <p:cNvSpPr/>
          <p:nvPr/>
        </p:nvSpPr>
        <p:spPr>
          <a:xfrm rot="20768447">
            <a:off x="5919038" y="3779739"/>
            <a:ext cx="304443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Optics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flexibility, </a:t>
            </a:r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Availability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445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Alternative powering of the Inner Triplet magnets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15" name="Rectangle 14"/>
          <p:cNvSpPr/>
          <p:nvPr/>
        </p:nvSpPr>
        <p:spPr>
          <a:xfrm>
            <a:off x="249842" y="1124744"/>
            <a:ext cx="864971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This layout allows full flexibility for beam optics</a:t>
            </a:r>
            <a:r>
              <a:rPr lang="en-US" i="1" dirty="0"/>
              <a:t> </a:t>
            </a:r>
            <a:r>
              <a:rPr lang="en-US" i="1" dirty="0" smtClean="0"/>
              <a:t>and reduce the tune shift.</a:t>
            </a:r>
          </a:p>
          <a:p>
            <a:endParaRPr lang="en-US" i="1" dirty="0" smtClean="0"/>
          </a:p>
          <a:p>
            <a:r>
              <a:rPr lang="en-US" i="1" dirty="0" smtClean="0"/>
              <a:t>Control more complex but still feasible.</a:t>
            </a:r>
          </a:p>
          <a:p>
            <a:endParaRPr lang="en-US" i="1" dirty="0"/>
          </a:p>
          <a:p>
            <a:r>
              <a:rPr lang="en-US" i="1" dirty="0" smtClean="0"/>
              <a:t>Cheaper due to less </a:t>
            </a:r>
            <a:r>
              <a:rPr lang="en-US" i="1" dirty="0" err="1" smtClean="0"/>
              <a:t>SClink</a:t>
            </a:r>
            <a:r>
              <a:rPr lang="en-US" i="1" dirty="0" smtClean="0"/>
              <a:t>, DC cables, power converters, sockets,….</a:t>
            </a:r>
          </a:p>
          <a:p>
            <a:endParaRPr lang="en-US" i="1" dirty="0"/>
          </a:p>
          <a:p>
            <a:endParaRPr lang="en-US" i="1" dirty="0"/>
          </a:p>
          <a:p>
            <a:r>
              <a:rPr lang="en-US" i="1" dirty="0" smtClean="0"/>
              <a:t> </a:t>
            </a:r>
            <a:endParaRPr lang="en-US" i="1" dirty="0"/>
          </a:p>
          <a:p>
            <a:endParaRPr lang="en-US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i="1" dirty="0" smtClean="0"/>
          </a:p>
          <a:p>
            <a:endParaRPr lang="en-US" i="1" dirty="0"/>
          </a:p>
        </p:txBody>
      </p:sp>
      <p:sp>
        <p:nvSpPr>
          <p:cNvPr id="16" name="Rectangle 15"/>
          <p:cNvSpPr/>
          <p:nvPr/>
        </p:nvSpPr>
        <p:spPr>
          <a:xfrm>
            <a:off x="221844" y="3504432"/>
            <a:ext cx="8494749" cy="1537682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5145505" y="3480201"/>
            <a:ext cx="3663047" cy="1478535"/>
            <a:chOff x="4086578" y="1275955"/>
            <a:chExt cx="4778955" cy="1928954"/>
          </a:xfrm>
        </p:grpSpPr>
        <p:cxnSp>
          <p:nvCxnSpPr>
            <p:cNvPr id="18" name="Straight Connector 17"/>
            <p:cNvCxnSpPr>
              <a:stCxn id="20" idx="3"/>
            </p:cNvCxnSpPr>
            <p:nvPr/>
          </p:nvCxnSpPr>
          <p:spPr>
            <a:xfrm flipV="1">
              <a:off x="5030600" y="2189509"/>
              <a:ext cx="3564811" cy="14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4086578" y="1275955"/>
              <a:ext cx="4778955" cy="1928954"/>
              <a:chOff x="4086578" y="1290066"/>
              <a:chExt cx="4778955" cy="192895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198045" y="1965143"/>
                <a:ext cx="832555" cy="47977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Q1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380556" y="1965143"/>
                <a:ext cx="832555" cy="47977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Q2a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369743" y="1965143"/>
                <a:ext cx="832555" cy="47977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Q2b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553667" y="1965143"/>
                <a:ext cx="832555" cy="479777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Q3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4" name="Elbow Connector 23"/>
              <p:cNvCxnSpPr>
                <a:stCxn id="20" idx="1"/>
                <a:endCxn id="23" idx="3"/>
              </p:cNvCxnSpPr>
              <p:nvPr/>
            </p:nvCxnSpPr>
            <p:spPr>
              <a:xfrm rot="10800000" flipH="1">
                <a:off x="4198044" y="2205032"/>
                <a:ext cx="4188177" cy="12700"/>
              </a:xfrm>
              <a:prstGeom prst="bentConnector5">
                <a:avLst>
                  <a:gd name="adj1" fmla="val -5458"/>
                  <a:gd name="adj2" fmla="val 3688882"/>
                  <a:gd name="adj3" fmla="val 105458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Group 24"/>
              <p:cNvGrpSpPr/>
              <p:nvPr/>
            </p:nvGrpSpPr>
            <p:grpSpPr>
              <a:xfrm>
                <a:off x="4086578" y="2217732"/>
                <a:ext cx="1083736" cy="562158"/>
                <a:chOff x="4086578" y="2217732"/>
                <a:chExt cx="1083736" cy="562158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 flipH="1">
                  <a:off x="4086578" y="2217732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 flipH="1">
                  <a:off x="5170313" y="2217732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4086578" y="2779890"/>
                  <a:ext cx="1083736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6253233" y="2203620"/>
                <a:ext cx="1104288" cy="573446"/>
                <a:chOff x="5053804" y="2203621"/>
                <a:chExt cx="1104288" cy="573446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>
                  <a:off x="5064388" y="2214910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 flipH="1">
                  <a:off x="6158091" y="2203621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5053804" y="2762956"/>
                  <a:ext cx="1104287" cy="282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7449232" y="2214909"/>
                <a:ext cx="1083736" cy="564981"/>
                <a:chOff x="4086578" y="2217732"/>
                <a:chExt cx="1083736" cy="564981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 flipH="1">
                  <a:off x="4086578" y="2217732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5170313" y="2217732"/>
                  <a:ext cx="1" cy="562157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086578" y="2779890"/>
                  <a:ext cx="1083736" cy="2823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Oval 27"/>
              <p:cNvSpPr/>
              <p:nvPr/>
            </p:nvSpPr>
            <p:spPr>
              <a:xfrm>
                <a:off x="6163708" y="1640587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764214" y="1290066"/>
                <a:ext cx="1366064" cy="36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PC1 17.4 kA</a:t>
                </a:r>
                <a:endParaRPr lang="en-US" sz="1200"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4507403" y="2650066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6671220" y="2641001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7929014" y="2650066"/>
                <a:ext cx="234257" cy="225778"/>
              </a:xfrm>
              <a:prstGeom prst="ellipse">
                <a:avLst/>
              </a:prstGeom>
              <a:solidFill>
                <a:srgbClr val="FFFFFF"/>
              </a:solidFill>
              <a:ln w="381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122769" y="2857636"/>
                <a:ext cx="1366064" cy="36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PC2 ±2.0 kA</a:t>
                </a:r>
                <a:endParaRPr lang="en-US" sz="12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263817" y="2857636"/>
                <a:ext cx="1366064" cy="36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PC3 ±0.2 kA</a:t>
                </a:r>
                <a:endParaRPr lang="en-US" sz="1200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7499469" y="2857636"/>
                <a:ext cx="1366064" cy="361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PC4 ±2.0 kA</a:t>
                </a:r>
                <a:endParaRPr lang="en-US" sz="1200" dirty="0"/>
              </a:p>
            </p:txBody>
          </p:sp>
        </p:grpSp>
      </p:grpSp>
      <p:sp>
        <p:nvSpPr>
          <p:cNvPr id="45" name="Rectangle 44"/>
          <p:cNvSpPr/>
          <p:nvPr/>
        </p:nvSpPr>
        <p:spPr>
          <a:xfrm>
            <a:off x="179512" y="3443690"/>
            <a:ext cx="4799712" cy="13542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Q1-Q2-Q3: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</a:rPr>
              <a:t>slightly smaller tune shift than Q1-Q2a Q2b-Q3 </a:t>
            </a:r>
          </a:p>
          <a:p>
            <a:pPr marL="288000"/>
            <a:r>
              <a:rPr lang="en-US" sz="1600" dirty="0" smtClean="0">
                <a:solidFill>
                  <a:srgbClr val="000000"/>
                </a:solidFill>
              </a:rPr>
              <a:t>for current control regime</a:t>
            </a:r>
          </a:p>
          <a:p>
            <a:pPr marL="285750" indent="-285750">
              <a:buFontTx/>
              <a:buChar char="-"/>
            </a:pPr>
            <a:r>
              <a:rPr lang="en-US" sz="1600" dirty="0" smtClean="0">
                <a:solidFill>
                  <a:srgbClr val="000000"/>
                </a:solidFill>
              </a:rPr>
              <a:t>best compensation voltage control regime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=&gt; best scheme (for beam dynamics)</a:t>
            </a:r>
          </a:p>
        </p:txBody>
      </p:sp>
      <p:sp>
        <p:nvSpPr>
          <p:cNvPr id="46" name="Rectangle 45"/>
          <p:cNvSpPr/>
          <p:nvPr/>
        </p:nvSpPr>
        <p:spPr>
          <a:xfrm rot="20768447">
            <a:off x="6747306" y="1397272"/>
            <a:ext cx="230117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Tune shift, Cost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44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List of circuits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Design based on present LHC technology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First baseline of Inner Triplet powering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Impact </a:t>
            </a:r>
            <a:r>
              <a:rPr lang="en-US" dirty="0">
                <a:solidFill>
                  <a:schemeClr val="tx1"/>
                </a:solidFill>
              </a:rPr>
              <a:t>of SuperAMALU</a:t>
            </a:r>
            <a:r>
              <a:rPr lang="en-US" baseline="30000" dirty="0">
                <a:solidFill>
                  <a:schemeClr val="tx1"/>
                </a:solidFill>
              </a:rPr>
              <a:t>2™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New generation of Power Converters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Ultimate optimization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D1-D2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Story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87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19200"/>
            <a:ext cx="7920000" cy="51371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List of circuits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Design based on present LHC </a:t>
            </a:r>
            <a:r>
              <a:rPr lang="en-US" dirty="0" smtClean="0">
                <a:solidFill>
                  <a:srgbClr val="000000"/>
                </a:solidFill>
              </a:rPr>
              <a:t>technology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First baseline of Inner </a:t>
            </a:r>
            <a:r>
              <a:rPr lang="en-US" dirty="0" smtClean="0">
                <a:solidFill>
                  <a:srgbClr val="000000"/>
                </a:solidFill>
              </a:rPr>
              <a:t>Triplet </a:t>
            </a:r>
            <a:r>
              <a:rPr lang="en-US" dirty="0" smtClean="0">
                <a:solidFill>
                  <a:srgbClr val="000000"/>
                </a:solidFill>
              </a:rPr>
              <a:t>powering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Impact of SuperAMALU</a:t>
            </a:r>
            <a:r>
              <a:rPr lang="en-US" baseline="30000" dirty="0" smtClean="0">
                <a:solidFill>
                  <a:srgbClr val="000000"/>
                </a:solidFill>
              </a:rPr>
              <a:t>2™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New generation of Power </a:t>
            </a:r>
            <a:r>
              <a:rPr lang="en-US" dirty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onverters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Ultimate optimization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D1-D2 Story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Conclusions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SuperAMALU2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™ =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SCLink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PC = Power Converter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56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Present limitation during ramp down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947901"/>
              </p:ext>
            </p:extLst>
          </p:nvPr>
        </p:nvGraphicFramePr>
        <p:xfrm>
          <a:off x="891428" y="1896222"/>
          <a:ext cx="7191374" cy="3308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632"/>
                <a:gridCol w="1761442"/>
                <a:gridCol w="1876425"/>
                <a:gridCol w="2047875"/>
              </a:tblGrid>
              <a:tr h="339221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Ramp-down</a:t>
                      </a:r>
                      <a:endParaRPr lang="en-US" sz="1400" dirty="0"/>
                    </a:p>
                  </a:txBody>
                  <a:tcPr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Precycle</a:t>
                      </a:r>
                      <a:endParaRPr lang="en-US" sz="1400" dirty="0"/>
                    </a:p>
                  </a:txBody>
                  <a:tcPr marT="45728" marB="4572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Solution</a:t>
                      </a:r>
                      <a:endParaRPr lang="en-US" sz="1400" dirty="0"/>
                    </a:p>
                  </a:txBody>
                  <a:tcPr marT="45728" marB="45728" anchor="ctr"/>
                </a:tc>
              </a:tr>
              <a:tr h="362463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RB</a:t>
                      </a:r>
                      <a:endParaRPr lang="fr-FR" sz="1400" b="1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1257 sec (21 min)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3110 (52</a:t>
                      </a:r>
                      <a:r>
                        <a:rPr lang="en-GB" sz="1400" b="1" baseline="0" dirty="0" smtClean="0"/>
                        <a:t> min)</a:t>
                      </a:r>
                      <a:endParaRPr lang="en-GB" sz="1400" b="1" dirty="0" smtClean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endParaRPr lang="en-GB" sz="1400" b="1" dirty="0" smtClean="0"/>
                    </a:p>
                  </a:txBody>
                  <a:tcPr marT="45732" marB="45732" anchor="ctr"/>
                </a:tc>
              </a:tr>
              <a:tr h="33922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RQXs</a:t>
                      </a:r>
                      <a:endParaRPr lang="fr-FR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3323 sec (56 min)</a:t>
                      </a:r>
                      <a:endParaRPr lang="fr-FR" sz="140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4368 sec (1h 13 min)</a:t>
                      </a:r>
                      <a:endParaRPr lang="fr-FR" sz="1400" b="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endParaRPr lang="fr-FR" sz="1400" b="0" dirty="0"/>
                    </a:p>
                  </a:txBody>
                  <a:tcPr marT="45732" marB="45732" anchor="ctr"/>
                </a:tc>
              </a:tr>
              <a:tr h="51820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RQSs</a:t>
                      </a:r>
                      <a:endParaRPr lang="fr-FR" sz="140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2195 sec (37</a:t>
                      </a:r>
                      <a:r>
                        <a:rPr lang="en-GB" sz="1400" baseline="0" dirty="0" smtClean="0"/>
                        <a:t> min)</a:t>
                      </a:r>
                      <a:endParaRPr lang="en-GB" sz="1400" dirty="0" smtClean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3294 sec (55 min)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Current reduced (250A) +</a:t>
                      </a:r>
                      <a:r>
                        <a:rPr lang="en-GB" sz="1400" b="0" baseline="0" dirty="0" smtClean="0"/>
                        <a:t> settings optimization</a:t>
                      </a:r>
                      <a:endParaRPr lang="en-GB" sz="1400" b="0" dirty="0" smtClean="0"/>
                    </a:p>
                  </a:txBody>
                  <a:tcPr marT="45732" marB="45732" anchor="ctr"/>
                </a:tc>
              </a:tr>
              <a:tr h="33922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MQYs</a:t>
                      </a:r>
                      <a:endParaRPr lang="fr-FR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2051 sec (34 min)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8" marB="45728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8" marB="45728" anchor="ctr"/>
                </a:tc>
              </a:tr>
              <a:tr h="33922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RQD/F</a:t>
                      </a:r>
                      <a:endParaRPr lang="fr-FR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~2000 sec (33 min)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/>
                        <a:t>3500 sec (59 min)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/>
                    </a:p>
                  </a:txBody>
                  <a:tcPr marT="45732" marB="45732" anchor="ctr"/>
                </a:tc>
              </a:tr>
              <a:tr h="73157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RQ4/5.LR3/7 (MQWBs)</a:t>
                      </a:r>
                      <a:endParaRPr lang="fr-FR" sz="140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1935 sec (32 min)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8" marB="45728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 be defined: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1 less cycles?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Reduced current?</a:t>
                      </a:r>
                      <a:endParaRPr lang="en-US" sz="1400" dirty="0"/>
                    </a:p>
                  </a:txBody>
                  <a:tcPr marT="45728" marB="45728" anchor="ctr"/>
                </a:tc>
              </a:tr>
              <a:tr h="339221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ROs</a:t>
                      </a:r>
                      <a:endParaRPr lang="fr-FR" sz="1400" dirty="0"/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1920 sec (32 min)</a:t>
                      </a:r>
                    </a:p>
                  </a:txBody>
                  <a:tcPr marT="45732" marB="45732"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28" marB="45728" anchor="ctr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cycle less</a:t>
                      </a:r>
                      <a:endParaRPr lang="en-US" sz="1400" dirty="0"/>
                    </a:p>
                  </a:txBody>
                  <a:tcPr marT="45728" marB="45728" anchor="ctr"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13764" y="3818965"/>
            <a:ext cx="8193741" cy="313764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/>
          </a:p>
        </p:txBody>
      </p:sp>
      <p:sp>
        <p:nvSpPr>
          <p:cNvPr id="10" name="Rectangle 9"/>
          <p:cNvSpPr/>
          <p:nvPr/>
        </p:nvSpPr>
        <p:spPr>
          <a:xfrm>
            <a:off x="457200" y="5531013"/>
            <a:ext cx="3694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RQD/F </a:t>
            </a:r>
            <a:r>
              <a:rPr lang="en-US" i="1" dirty="0" smtClean="0"/>
              <a:t>can be taken as reference.</a:t>
            </a:r>
            <a:endParaRPr lang="fr-CH" i="1" dirty="0"/>
          </a:p>
        </p:txBody>
      </p:sp>
      <p:sp>
        <p:nvSpPr>
          <p:cNvPr id="11" name="Rectangle 10"/>
          <p:cNvSpPr/>
          <p:nvPr/>
        </p:nvSpPr>
        <p:spPr>
          <a:xfrm>
            <a:off x="249843" y="1132185"/>
            <a:ext cx="88036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From Matteo Solfaroli, Hugues Thiesen 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6290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Main Quadrupole as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49843" y="1147966"/>
            <a:ext cx="880362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RQD/F </a:t>
            </a:r>
            <a:r>
              <a:rPr lang="en-US" i="1" dirty="0" smtClean="0"/>
              <a:t>circuits have these characteristics:</a:t>
            </a:r>
          </a:p>
          <a:p>
            <a:endParaRPr lang="en-US" i="1" dirty="0" smtClean="0"/>
          </a:p>
          <a:p>
            <a:pPr marL="285750" indent="-285750">
              <a:buFontTx/>
              <a:buChar char="-"/>
            </a:pPr>
            <a:r>
              <a:rPr lang="en-US" i="1" dirty="0" smtClean="0"/>
              <a:t>I nom = 11870A</a:t>
            </a:r>
          </a:p>
          <a:p>
            <a:pPr marL="285750" indent="-285750">
              <a:buFontTx/>
              <a:buChar char="-"/>
            </a:pPr>
            <a:r>
              <a:rPr lang="en-US" i="1" dirty="0" smtClean="0"/>
              <a:t>L magnet = 263mH</a:t>
            </a:r>
          </a:p>
          <a:p>
            <a:pPr marL="285750" indent="-285750">
              <a:buFontTx/>
              <a:buChar char="-"/>
            </a:pPr>
            <a:r>
              <a:rPr lang="en-US" i="1" dirty="0" smtClean="0"/>
              <a:t>R circuit = 1.1mΩ</a:t>
            </a:r>
          </a:p>
          <a:p>
            <a:pPr marL="285750" indent="-285750">
              <a:buFontTx/>
              <a:buChar char="-"/>
            </a:pPr>
            <a:r>
              <a:rPr lang="en-US" i="1" dirty="0" smtClean="0"/>
              <a:t>Di/</a:t>
            </a:r>
            <a:r>
              <a:rPr lang="en-US" i="1" dirty="0" err="1" smtClean="0"/>
              <a:t>dt</a:t>
            </a:r>
            <a:r>
              <a:rPr lang="en-US" i="1" dirty="0" smtClean="0"/>
              <a:t> max = 10A/s</a:t>
            </a:r>
          </a:p>
          <a:p>
            <a:pPr marL="285750" indent="-285750">
              <a:buFontTx/>
              <a:buChar char="-"/>
            </a:pPr>
            <a:endParaRPr lang="en-US" i="1" dirty="0" smtClean="0"/>
          </a:p>
          <a:p>
            <a:pPr marL="285750" indent="-285750">
              <a:buFontTx/>
              <a:buChar char="-"/>
            </a:pPr>
            <a:r>
              <a:rPr lang="el-GR" i="1" dirty="0" smtClean="0"/>
              <a:t>Τ</a:t>
            </a:r>
            <a:r>
              <a:rPr lang="en-US" i="1" dirty="0" smtClean="0"/>
              <a:t>circuit </a:t>
            </a:r>
            <a:r>
              <a:rPr lang="en-US" i="1" dirty="0"/>
              <a:t>= 240s</a:t>
            </a:r>
          </a:p>
          <a:p>
            <a:pPr marL="285750" indent="-285750">
              <a:buFontTx/>
              <a:buChar char="-"/>
            </a:pPr>
            <a:endParaRPr lang="en-US" i="1" dirty="0" smtClean="0"/>
          </a:p>
          <a:p>
            <a:pPr marL="285750" indent="-285750">
              <a:buFontTx/>
              <a:buChar char="-"/>
            </a:pPr>
            <a:endParaRPr lang="en-US" i="1" dirty="0" smtClean="0"/>
          </a:p>
          <a:p>
            <a:r>
              <a:rPr lang="en-US" i="1" dirty="0" smtClean="0"/>
              <a:t>Phase1 = 950s </a:t>
            </a:r>
          </a:p>
          <a:p>
            <a:r>
              <a:rPr lang="en-US" i="1" dirty="0" smtClean="0"/>
              <a:t>Phase2 = 550s</a:t>
            </a:r>
          </a:p>
          <a:p>
            <a:pPr marL="285750" indent="-285750">
              <a:buFontTx/>
              <a:buChar char="-"/>
            </a:pPr>
            <a:endParaRPr lang="en-US" i="1" dirty="0" smtClean="0"/>
          </a:p>
          <a:p>
            <a:endParaRPr lang="en-US" i="1" dirty="0" smtClean="0"/>
          </a:p>
          <a:p>
            <a:r>
              <a:rPr lang="en-US" i="1" dirty="0" smtClean="0"/>
              <a:t>Ramp-down = 1500s</a:t>
            </a:r>
          </a:p>
          <a:p>
            <a:pPr marL="285750" indent="-285750">
              <a:buFontTx/>
              <a:buChar char="-"/>
            </a:pPr>
            <a:endParaRPr lang="en-US" i="1" dirty="0" smtClean="0"/>
          </a:p>
          <a:p>
            <a:endParaRPr lang="en-US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801836"/>
            <a:ext cx="5863142" cy="349916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16006" y="1556231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Current control only</a:t>
            </a:r>
            <a:endParaRPr lang="en-US" i="1" dirty="0">
              <a:solidFill>
                <a:srgbClr val="7030A0"/>
              </a:solidFill>
            </a:endParaRPr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7507902" y="1925563"/>
            <a:ext cx="507123" cy="134536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30203" y="1750625"/>
            <a:ext cx="2595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7030A0"/>
                </a:solidFill>
              </a:rPr>
              <a:t>Phase1, current control</a:t>
            </a:r>
          </a:p>
          <a:p>
            <a:r>
              <a:rPr lang="en-US" i="1" dirty="0" smtClean="0">
                <a:solidFill>
                  <a:srgbClr val="7030A0"/>
                </a:solidFill>
              </a:rPr>
              <a:t>Phase2, voltage control</a:t>
            </a:r>
            <a:endParaRPr lang="en-US" i="1" dirty="0">
              <a:solidFill>
                <a:srgbClr val="7030A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5593936" y="2581821"/>
            <a:ext cx="443773" cy="134536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urved Left Arrow 17"/>
          <p:cNvSpPr/>
          <p:nvPr/>
        </p:nvSpPr>
        <p:spPr>
          <a:xfrm rot="5400000">
            <a:off x="6039979" y="5654116"/>
            <a:ext cx="368363" cy="166212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Curved Left Arrow 18"/>
          <p:cNvSpPr/>
          <p:nvPr/>
        </p:nvSpPr>
        <p:spPr>
          <a:xfrm rot="5400000" flipH="1">
            <a:off x="6408913" y="439443"/>
            <a:ext cx="368363" cy="1662124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51320" y="681443"/>
            <a:ext cx="15696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New principle</a:t>
            </a:r>
            <a:endParaRPr lang="en-US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401670" y="4124151"/>
            <a:ext cx="430306" cy="0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819517" y="4770017"/>
            <a:ext cx="774459" cy="4660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833953" y="3960668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Phase 1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86353" y="4498162"/>
            <a:ext cx="747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Phase 2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3068960"/>
            <a:ext cx="2304256" cy="43204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i="1"/>
          </a:p>
        </p:txBody>
      </p:sp>
    </p:spTree>
    <p:extLst>
      <p:ext uri="{BB962C8B-B14F-4D97-AF65-F5344CB8AC3E}">
        <p14:creationId xmlns:p14="http://schemas.microsoft.com/office/powerpoint/2010/main" val="31828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First integration and DC cabling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38" b="4661"/>
          <a:stretch/>
        </p:blipFill>
        <p:spPr>
          <a:xfrm>
            <a:off x="809432" y="2780928"/>
            <a:ext cx="7535732" cy="3293127"/>
          </a:xfrm>
          <a:prstGeom prst="rect">
            <a:avLst/>
          </a:prstGeom>
        </p:spPr>
      </p:pic>
      <p:sp>
        <p:nvSpPr>
          <p:cNvPr id="49" name="Rectangle 48"/>
          <p:cNvSpPr/>
          <p:nvPr/>
        </p:nvSpPr>
        <p:spPr>
          <a:xfrm>
            <a:off x="249842" y="1132185"/>
            <a:ext cx="864971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Thanks to the SuperAMALU</a:t>
            </a:r>
            <a:r>
              <a:rPr lang="en-US" i="1" baseline="30000" dirty="0" smtClean="0"/>
              <a:t>2</a:t>
            </a:r>
            <a:r>
              <a:rPr lang="en-US" i="1" dirty="0" smtClean="0"/>
              <a:t>, the power converters are very closed to the DFHX ≠ present LHC layout (DFBX inside the accelerator tunnel).</a:t>
            </a:r>
          </a:p>
          <a:p>
            <a:r>
              <a:rPr lang="en-US" i="1" dirty="0" smtClean="0"/>
              <a:t>The </a:t>
            </a:r>
            <a:r>
              <a:rPr lang="en-US" i="1" dirty="0" smtClean="0"/>
              <a:t>DC cables will be much shorter !</a:t>
            </a:r>
          </a:p>
          <a:p>
            <a:endParaRPr lang="en-US" i="1" dirty="0"/>
          </a:p>
          <a:p>
            <a:r>
              <a:rPr lang="en-US" i="1" dirty="0" smtClean="0"/>
              <a:t>Resistance of the circuit divided by 5.</a:t>
            </a:r>
          </a:p>
          <a:p>
            <a:endParaRPr lang="en-US" i="1" dirty="0"/>
          </a:p>
          <a:p>
            <a:endParaRPr lang="en-US" i="1" dirty="0"/>
          </a:p>
          <a:p>
            <a:r>
              <a:rPr lang="en-US" i="1" dirty="0" smtClean="0"/>
              <a:t> </a:t>
            </a:r>
            <a:endParaRPr lang="en-US" i="1" dirty="0"/>
          </a:p>
          <a:p>
            <a:endParaRPr lang="en-US" i="1" dirty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i="1" dirty="0" smtClean="0"/>
          </a:p>
          <a:p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 rot="21227946">
            <a:off x="5424147" y="1797428"/>
            <a:ext cx="271139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Resistance down to 0.2m</a:t>
            </a:r>
            <a:r>
              <a:rPr lang="el-GR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Ω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694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DC cables and dump resistor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12" y="1834856"/>
            <a:ext cx="9000000" cy="88938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8852" y="978293"/>
            <a:ext cx="59853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First integration with extraction switch and dump resistor.</a:t>
            </a:r>
          </a:p>
          <a:p>
            <a:r>
              <a:rPr lang="en-US" i="1" dirty="0" smtClean="0"/>
              <a:t>Ramp down still in line with present LHC machine</a:t>
            </a:r>
            <a:endParaRPr lang="fr-CH" dirty="0"/>
          </a:p>
        </p:txBody>
      </p:sp>
      <p:sp>
        <p:nvSpPr>
          <p:cNvPr id="25" name="Rectangle 24"/>
          <p:cNvSpPr/>
          <p:nvPr/>
        </p:nvSpPr>
        <p:spPr>
          <a:xfrm>
            <a:off x="6876256" y="1744460"/>
            <a:ext cx="720080" cy="107017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Rectangle 26"/>
          <p:cNvSpPr/>
          <p:nvPr/>
        </p:nvSpPr>
        <p:spPr>
          <a:xfrm>
            <a:off x="458852" y="3302785"/>
            <a:ext cx="57118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Alternative with Q1-Q2-Q3 in series and 78m of cable.</a:t>
            </a:r>
          </a:p>
          <a:p>
            <a:r>
              <a:rPr lang="en-US" i="1" dirty="0" smtClean="0"/>
              <a:t>Ramp down two time longer !</a:t>
            </a:r>
            <a:endParaRPr lang="fr-CH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12" y="4060659"/>
            <a:ext cx="9000000" cy="520727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6876256" y="3960854"/>
            <a:ext cx="720080" cy="69228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ectangle 10"/>
          <p:cNvSpPr/>
          <p:nvPr/>
        </p:nvSpPr>
        <p:spPr>
          <a:xfrm>
            <a:off x="5292080" y="1737289"/>
            <a:ext cx="792088" cy="1070175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>
            <a:off x="5292080" y="3960854"/>
            <a:ext cx="792088" cy="692282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759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18424"/>
            <a:ext cx="9000000" cy="545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8500"/>
            <a:ext cx="9000000" cy="782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DC cables without dump resistor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67544" y="978293"/>
            <a:ext cx="8639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No Dump resistor and with last </a:t>
            </a:r>
            <a:r>
              <a:rPr lang="en-US" i="1" dirty="0"/>
              <a:t>integration work, the cable </a:t>
            </a:r>
            <a:r>
              <a:rPr lang="en-US" i="1" dirty="0" smtClean="0"/>
              <a:t>lengths </a:t>
            </a:r>
            <a:r>
              <a:rPr lang="en-US" i="1" dirty="0"/>
              <a:t>are </a:t>
            </a:r>
            <a:r>
              <a:rPr lang="en-US" i="1" dirty="0" smtClean="0"/>
              <a:t>even shorter.</a:t>
            </a:r>
            <a:endParaRPr lang="en-US" i="1" dirty="0"/>
          </a:p>
          <a:p>
            <a:r>
              <a:rPr lang="en-US" i="1" dirty="0"/>
              <a:t>Ramp down two time longer ! </a:t>
            </a:r>
            <a:endParaRPr lang="fr-CH" dirty="0"/>
          </a:p>
        </p:txBody>
      </p:sp>
      <p:sp>
        <p:nvSpPr>
          <p:cNvPr id="25" name="Rectangle 24"/>
          <p:cNvSpPr/>
          <p:nvPr/>
        </p:nvSpPr>
        <p:spPr>
          <a:xfrm>
            <a:off x="6876256" y="1744460"/>
            <a:ext cx="720080" cy="107017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Rectangle 26"/>
          <p:cNvSpPr/>
          <p:nvPr/>
        </p:nvSpPr>
        <p:spPr>
          <a:xfrm>
            <a:off x="467544" y="3086762"/>
            <a:ext cx="80053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With Q1-Q2-Q3 in series and 30m of cable and 1-quadrant power converter, </a:t>
            </a:r>
          </a:p>
          <a:p>
            <a:r>
              <a:rPr lang="en-US" i="1" dirty="0" smtClean="0"/>
              <a:t>We need 2 hour to ramp down !</a:t>
            </a:r>
            <a:endParaRPr lang="fr-CH" dirty="0"/>
          </a:p>
        </p:txBody>
      </p:sp>
      <p:sp>
        <p:nvSpPr>
          <p:cNvPr id="28" name="Rectangle 27"/>
          <p:cNvSpPr/>
          <p:nvPr/>
        </p:nvSpPr>
        <p:spPr>
          <a:xfrm>
            <a:off x="6876256" y="3744831"/>
            <a:ext cx="720080" cy="69228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Rectangle 15"/>
          <p:cNvSpPr/>
          <p:nvPr/>
        </p:nvSpPr>
        <p:spPr>
          <a:xfrm>
            <a:off x="395536" y="4877364"/>
            <a:ext cx="82746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With 1-quadrant converter, the only solution is two circuits and long DC cables !</a:t>
            </a:r>
          </a:p>
          <a:p>
            <a:endParaRPr lang="en-US" i="1" dirty="0"/>
          </a:p>
          <a:p>
            <a:r>
              <a:rPr lang="en-US" i="1" dirty="0"/>
              <a:t>Q1-Q2-Q3 in series </a:t>
            </a:r>
            <a:r>
              <a:rPr lang="en-US" i="1" dirty="0" smtClean="0"/>
              <a:t>needs a </a:t>
            </a:r>
            <a:r>
              <a:rPr lang="en-US" i="1" u="sng" dirty="0" smtClean="0"/>
              <a:t>2-quadrant power converter!</a:t>
            </a:r>
            <a:endParaRPr lang="fr-CH" u="sng" dirty="0"/>
          </a:p>
        </p:txBody>
      </p:sp>
      <p:sp>
        <p:nvSpPr>
          <p:cNvPr id="12" name="Rectangle 11"/>
          <p:cNvSpPr/>
          <p:nvPr/>
        </p:nvSpPr>
        <p:spPr>
          <a:xfrm>
            <a:off x="5292080" y="1737289"/>
            <a:ext cx="720080" cy="1070175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Rectangle 12"/>
          <p:cNvSpPr/>
          <p:nvPr/>
        </p:nvSpPr>
        <p:spPr>
          <a:xfrm>
            <a:off x="5292080" y="3744830"/>
            <a:ext cx="720080" cy="692282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258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List of circuits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Design based on present LHC technology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First baseline of Inner Triplet powering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Impact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SuperAMALU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2™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New generation of Power Converters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Ultimate optimization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D1-D2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Story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83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2-quadrant converter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7363" y="980728"/>
            <a:ext cx="840234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With 2-quadrant converter, the ramp down can be actively control at -14A/s by applying a negative voltage.</a:t>
            </a:r>
          </a:p>
          <a:p>
            <a:endParaRPr lang="en-US" i="1" dirty="0"/>
          </a:p>
          <a:p>
            <a:r>
              <a:rPr lang="en-US" i="1" dirty="0" smtClean="0"/>
              <a:t>The stored energy of the magnets is 35MJ (~10kWh, ~1L of gasoline).</a:t>
            </a:r>
          </a:p>
          <a:p>
            <a:endParaRPr lang="en-US" i="1" dirty="0"/>
          </a:p>
          <a:p>
            <a:r>
              <a:rPr lang="en-US" i="1" dirty="0" smtClean="0"/>
              <a:t>The PC has to manage this return energy. 3 possibilities:</a:t>
            </a:r>
          </a:p>
          <a:p>
            <a:pPr marL="285750" indent="-285750">
              <a:buFontTx/>
              <a:buChar char="-"/>
            </a:pPr>
            <a:r>
              <a:rPr lang="en-US" i="1" dirty="0" smtClean="0"/>
              <a:t>Return the energy to the grid</a:t>
            </a:r>
          </a:p>
          <a:p>
            <a:pPr marL="285750" indent="-285750">
              <a:buFontTx/>
              <a:buChar char="-"/>
            </a:pPr>
            <a:r>
              <a:rPr lang="en-US" i="1" dirty="0" smtClean="0"/>
              <a:t>Dissipate the energy inside the PC</a:t>
            </a:r>
          </a:p>
          <a:p>
            <a:pPr marL="285750" indent="-285750">
              <a:buFontTx/>
              <a:buChar char="-"/>
            </a:pPr>
            <a:r>
              <a:rPr lang="en-US" i="1" dirty="0" smtClean="0"/>
              <a:t>Recuperate it with energy storage</a:t>
            </a:r>
          </a:p>
          <a:p>
            <a:pPr marL="285750" indent="-285750">
              <a:buFontTx/>
              <a:buChar char="-"/>
            </a:pPr>
            <a:endParaRPr lang="en-US" i="1" dirty="0"/>
          </a:p>
          <a:p>
            <a:r>
              <a:rPr lang="en-US" i="1" dirty="0" smtClean="0"/>
              <a:t>Only present technology : </a:t>
            </a:r>
            <a:r>
              <a:rPr lang="en-US" i="1" dirty="0" err="1" smtClean="0"/>
              <a:t>Thyristor</a:t>
            </a:r>
            <a:r>
              <a:rPr lang="en-US" i="1" dirty="0" smtClean="0"/>
              <a:t> rectifier</a:t>
            </a:r>
          </a:p>
          <a:p>
            <a:endParaRPr lang="en-US" i="1" dirty="0" smtClean="0"/>
          </a:p>
          <a:p>
            <a:endParaRPr lang="fr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392" y="2185672"/>
            <a:ext cx="2462213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499" r="41814" b="37251"/>
          <a:stretch/>
        </p:blipFill>
        <p:spPr bwMode="auto">
          <a:xfrm>
            <a:off x="5796136" y="3754061"/>
            <a:ext cx="3072874" cy="1379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206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2-quadrant converter,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071" y="1556792"/>
            <a:ext cx="5543214" cy="3197488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6450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GB" sz="1600" i="1" dirty="0" smtClean="0">
                <a:solidFill>
                  <a:schemeClr val="tx1"/>
                </a:solidFill>
              </a:rPr>
              <a:t>Example: LHC dipole converter 13kA / 180V, 	 Circuit: 15H / 1m</a:t>
            </a:r>
            <a:r>
              <a:rPr lang="el-GR" sz="1600" i="1" dirty="0" smtClean="0">
                <a:solidFill>
                  <a:schemeClr val="tx1"/>
                </a:solidFill>
              </a:rPr>
              <a:t>Ω</a:t>
            </a:r>
            <a:r>
              <a:rPr lang="fr-CH" sz="1600" i="1" dirty="0" smtClean="0">
                <a:solidFill>
                  <a:schemeClr val="tx1"/>
                </a:solidFill>
              </a:rPr>
              <a:t>, T = 15000s, 1,2GJ</a:t>
            </a:r>
            <a:endParaRPr lang="en-GB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GB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GB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GB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GB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GB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GB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GB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GB" sz="1600" i="1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1742422" y="4660335"/>
            <a:ext cx="2168367" cy="406414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Font typeface="Arial"/>
              <a:buNone/>
            </a:pPr>
            <a:r>
              <a:rPr lang="en-GB" sz="1600" dirty="0" smtClean="0">
                <a:solidFill>
                  <a:srgbClr val="7030A0"/>
                </a:solidFill>
              </a:rPr>
              <a:t>50Hz transformer</a:t>
            </a:r>
            <a:endParaRPr lang="en-US" sz="1600" dirty="0" smtClean="0">
              <a:solidFill>
                <a:srgbClr val="7030A0"/>
              </a:solidFill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361529" y="5099171"/>
            <a:ext cx="2470119" cy="322545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Font typeface="Arial"/>
              <a:buNone/>
            </a:pPr>
            <a:r>
              <a:rPr lang="en-GB" sz="1600" dirty="0" err="1" smtClean="0">
                <a:solidFill>
                  <a:srgbClr val="FF0000"/>
                </a:solidFill>
              </a:rPr>
              <a:t>Thyristor</a:t>
            </a:r>
            <a:r>
              <a:rPr lang="en-GB" sz="1600" dirty="0" smtClean="0">
                <a:solidFill>
                  <a:srgbClr val="FF0000"/>
                </a:solidFill>
              </a:rPr>
              <a:t> rectifier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874171" y="1841867"/>
            <a:ext cx="1719071" cy="2779776"/>
          </a:xfrm>
          <a:prstGeom prst="roundRect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3593242" y="1841867"/>
            <a:ext cx="1369107" cy="27797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4962349" y="1753007"/>
            <a:ext cx="1133856" cy="290732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961841" y="4754649"/>
            <a:ext cx="2470119" cy="322545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Font typeface="Arial"/>
              <a:buNone/>
            </a:pPr>
            <a:r>
              <a:rPr lang="en-GB" sz="1600" dirty="0" smtClean="0">
                <a:solidFill>
                  <a:srgbClr val="00B050"/>
                </a:solidFill>
              </a:rPr>
              <a:t>Output filter</a:t>
            </a:r>
            <a:endParaRPr lang="en-US" sz="1600" dirty="0" smtClean="0">
              <a:solidFill>
                <a:srgbClr val="00B050"/>
              </a:solidFill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20886" y="3155536"/>
            <a:ext cx="1513047" cy="406414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Font typeface="Arial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18kV AC</a:t>
            </a: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defTabSz="914400">
              <a:buFontTx/>
              <a:buChar char="-"/>
            </a:pPr>
            <a:endParaRPr lang="en-US" sz="1600" dirty="0" smtClean="0">
              <a:solidFill>
                <a:srgbClr val="002060"/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853285" y="2232986"/>
            <a:ext cx="1513047" cy="406414"/>
          </a:xfrm>
          <a:prstGeom prst="rect">
            <a:avLst/>
          </a:prstGeom>
        </p:spPr>
        <p:txBody>
          <a:bodyPr vert="horz" lIns="91353" tIns="45676" rIns="91353" bIns="45676">
            <a:noAutofit/>
          </a:bodyPr>
          <a:lstStyle>
            <a:lvl1pPr marL="493308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4397" indent="-456767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1671" indent="-34257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4000" indent="-34257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8925" indent="-34257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99169" indent="-182706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18413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7665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29506" indent="-182706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 defTabSz="914400">
              <a:buFont typeface="Arial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Magnets</a:t>
            </a: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endParaRPr lang="en-GB" sz="1600" dirty="0" smtClean="0">
              <a:solidFill>
                <a:srgbClr val="002060"/>
              </a:solidFill>
            </a:endParaRPr>
          </a:p>
          <a:p>
            <a:pPr marL="36541" indent="0" defTabSz="914400">
              <a:buFont typeface="Arial"/>
              <a:buNone/>
            </a:pPr>
            <a:r>
              <a:rPr lang="en-GB" sz="1600" dirty="0" smtClean="0">
                <a:solidFill>
                  <a:srgbClr val="002060"/>
                </a:solidFill>
              </a:rPr>
              <a:t> </a:t>
            </a:r>
          </a:p>
          <a:p>
            <a:pPr defTabSz="914400">
              <a:buFontTx/>
              <a:buChar char="-"/>
            </a:pPr>
            <a:endParaRPr lang="en-US" sz="1600" dirty="0" smtClean="0">
              <a:solidFill>
                <a:srgbClr val="002060"/>
              </a:solidFill>
            </a:endParaRPr>
          </a:p>
        </p:txBody>
      </p:sp>
      <p:pic>
        <p:nvPicPr>
          <p:cNvPr id="34" name="Picture 73" descr="Triphase courbeThyristo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96798" y="4019590"/>
            <a:ext cx="1468923" cy="1240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Straight Arrow Connector 34"/>
          <p:cNvCxnSpPr/>
          <p:nvPr/>
        </p:nvCxnSpPr>
        <p:spPr>
          <a:xfrm flipV="1">
            <a:off x="5416644" y="4987403"/>
            <a:ext cx="2043129" cy="273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6" name="Content Placeholder 2"/>
          <p:cNvSpPr txBox="1">
            <a:spLocks/>
          </p:cNvSpPr>
          <p:nvPr/>
        </p:nvSpPr>
        <p:spPr>
          <a:xfrm>
            <a:off x="970555" y="5586202"/>
            <a:ext cx="6193733" cy="64509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Advantages: 	return energy to the grid, simple topology</a:t>
            </a: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Drawback: 	50Hz harmonics, sensitive to grid perturbation, size</a:t>
            </a: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499" r="41814" b="37251"/>
          <a:stretch/>
        </p:blipFill>
        <p:spPr bwMode="auto">
          <a:xfrm>
            <a:off x="7020272" y="1187379"/>
            <a:ext cx="1972834" cy="88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88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2-quadrant converter R&amp;D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3860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Development of 2-quadrant converter in switch-mode technology.</a:t>
            </a: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Main topic: energy management</a:t>
            </a:r>
          </a:p>
          <a:p>
            <a:pPr marL="36541" indent="0">
              <a:buFont typeface="Wingdings" charset="2"/>
              <a:buNone/>
            </a:pPr>
            <a:endParaRPr lang="en-US" sz="1600" i="1" dirty="0">
              <a:solidFill>
                <a:schemeClr val="tx1"/>
              </a:solidFill>
            </a:endParaRPr>
          </a:p>
          <a:p>
            <a:pPr marL="322291" indent="-285750">
              <a:buFont typeface="Wingdings" panose="05000000000000000000" pitchFamily="2" charset="2"/>
              <a:buChar char="v"/>
            </a:pPr>
            <a:r>
              <a:rPr lang="en-US" sz="1600" i="1" dirty="0" smtClean="0">
                <a:solidFill>
                  <a:schemeClr val="tx1"/>
                </a:solidFill>
              </a:rPr>
              <a:t>Dissipation</a:t>
            </a:r>
            <a:r>
              <a:rPr lang="en-US" sz="1600" i="1" dirty="0">
                <a:solidFill>
                  <a:schemeClr val="tx1"/>
                </a:solidFill>
              </a:rPr>
              <a:t>:</a:t>
            </a:r>
            <a:r>
              <a:rPr lang="en-US" sz="1600" i="1" dirty="0" smtClean="0">
                <a:solidFill>
                  <a:schemeClr val="tx1"/>
                </a:solidFill>
              </a:rPr>
              <a:t> experience with 4-quadrant PC</a:t>
            </a: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22291" indent="-285750">
              <a:buFont typeface="Wingdings" panose="05000000000000000000" pitchFamily="2" charset="2"/>
              <a:buChar char="v"/>
            </a:pPr>
            <a:r>
              <a:rPr lang="en-US" sz="1600" i="1" dirty="0" smtClean="0">
                <a:solidFill>
                  <a:schemeClr val="tx1"/>
                </a:solidFill>
              </a:rPr>
              <a:t>Return to the grid: topology research for bipolar inverter</a:t>
            </a:r>
          </a:p>
          <a:p>
            <a:pPr marL="322291" indent="-285750">
              <a:buFont typeface="Wingdings" panose="05000000000000000000" pitchFamily="2" charset="2"/>
              <a:buChar char="v"/>
            </a:pPr>
            <a:endParaRPr lang="en-US" sz="1600" i="1" dirty="0">
              <a:solidFill>
                <a:schemeClr val="tx1"/>
              </a:solidFill>
            </a:endParaRPr>
          </a:p>
          <a:p>
            <a:pPr marL="322291" indent="-285750">
              <a:buFont typeface="Wingdings" panose="05000000000000000000" pitchFamily="2" charset="2"/>
              <a:buChar char="v"/>
            </a:pPr>
            <a:r>
              <a:rPr lang="en-US" sz="1600" i="1" dirty="0" smtClean="0">
                <a:solidFill>
                  <a:schemeClr val="tx1"/>
                </a:solidFill>
              </a:rPr>
              <a:t>Energy storage: Which technology?</a:t>
            </a: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499" r="41814" b="37251"/>
          <a:stretch/>
        </p:blipFill>
        <p:spPr bwMode="auto">
          <a:xfrm>
            <a:off x="6713966" y="1412776"/>
            <a:ext cx="1972834" cy="88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74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TESLA converter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53724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TESLA S car have a Li-ion Battery of 70 to 90kWh (324MJ)</a:t>
            </a: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Present price :		500 $/kWh</a:t>
            </a: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2020 target price</a:t>
            </a:r>
            <a:r>
              <a:rPr lang="en-US" sz="1600" i="1" dirty="0">
                <a:solidFill>
                  <a:schemeClr val="tx1"/>
                </a:solidFill>
              </a:rPr>
              <a:t>: </a:t>
            </a:r>
            <a:r>
              <a:rPr lang="en-US" sz="1600" i="1" dirty="0" smtClean="0">
                <a:solidFill>
                  <a:schemeClr val="tx1"/>
                </a:solidFill>
              </a:rPr>
              <a:t>	250 $/kWh</a:t>
            </a: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250 </a:t>
            </a:r>
            <a:r>
              <a:rPr lang="en-US" sz="1600" i="1" dirty="0" err="1" smtClean="0">
                <a:solidFill>
                  <a:schemeClr val="tx1"/>
                </a:solidFill>
              </a:rPr>
              <a:t>Wh</a:t>
            </a:r>
            <a:r>
              <a:rPr lang="en-US" sz="1600" i="1" dirty="0" smtClean="0">
                <a:solidFill>
                  <a:schemeClr val="tx1"/>
                </a:solidFill>
              </a:rPr>
              <a:t>/kg</a:t>
            </a: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2000 cycles</a:t>
            </a: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Supercharger has a power of 120kW and it can charge 50% of the battery in 20’</a:t>
            </a: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 We could imagine to use this kind of battery for our application.</a:t>
            </a:r>
          </a:p>
          <a:p>
            <a:pPr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829" y="753386"/>
            <a:ext cx="2742051" cy="20565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856" y="3429000"/>
            <a:ext cx="4788024" cy="224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1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</a:rPr>
              <a:t>List of circuits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Design based on present LHC technology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First baseline of Inner Triplet powering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Impact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SuperAMALU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2™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New generation of Power Converters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Ultimate optimization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D1-D2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Story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312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TESLA converter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38603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Power converter topology</a:t>
            </a: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570" y="1703159"/>
            <a:ext cx="5382151" cy="345168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973954" y="1556792"/>
            <a:ext cx="1224136" cy="164623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TextBox 3"/>
          <p:cNvSpPr txBox="1"/>
          <p:nvPr/>
        </p:nvSpPr>
        <p:spPr>
          <a:xfrm>
            <a:off x="6300192" y="1703159"/>
            <a:ext cx="2026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Design for the cable losses</a:t>
            </a:r>
          </a:p>
          <a:p>
            <a:r>
              <a:rPr lang="en-US" sz="1200" i="1" dirty="0" smtClean="0">
                <a:solidFill>
                  <a:srgbClr val="FF0000"/>
                </a:solidFill>
              </a:rPr>
              <a:t>40kW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53023" y="3340201"/>
            <a:ext cx="1224136" cy="1862263"/>
          </a:xfrm>
          <a:prstGeom prst="rect">
            <a:avLst/>
          </a:prstGeom>
          <a:noFill/>
          <a:ln w="28575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TextBox 14"/>
          <p:cNvSpPr txBox="1"/>
          <p:nvPr/>
        </p:nvSpPr>
        <p:spPr>
          <a:xfrm>
            <a:off x="2748386" y="5305394"/>
            <a:ext cx="2837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008000"/>
                </a:solidFill>
              </a:rPr>
              <a:t>Design for the magnet energy recovery</a:t>
            </a:r>
          </a:p>
          <a:p>
            <a:r>
              <a:rPr lang="en-US" sz="1200" i="1" dirty="0" smtClean="0">
                <a:solidFill>
                  <a:srgbClr val="008000"/>
                </a:solidFill>
              </a:rPr>
              <a:t>50kWh</a:t>
            </a:r>
          </a:p>
          <a:p>
            <a:r>
              <a:rPr lang="en-US" sz="1200" i="1" dirty="0" smtClean="0">
                <a:solidFill>
                  <a:srgbClr val="008000"/>
                </a:solidFill>
              </a:rPr>
              <a:t>&lt;200kg</a:t>
            </a:r>
            <a:endParaRPr lang="en-US" sz="1200" i="1" dirty="0">
              <a:solidFill>
                <a:srgbClr val="008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24128" y="3340201"/>
            <a:ext cx="1086792" cy="586009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TextBox 16"/>
          <p:cNvSpPr txBox="1"/>
          <p:nvPr/>
        </p:nvSpPr>
        <p:spPr>
          <a:xfrm>
            <a:off x="6892099" y="3635078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7030A0"/>
                </a:solidFill>
              </a:rPr>
              <a:t>Design for magnet current</a:t>
            </a:r>
          </a:p>
          <a:p>
            <a:r>
              <a:rPr lang="en-US" sz="1200" i="1" dirty="0" smtClean="0">
                <a:solidFill>
                  <a:srgbClr val="7030A0"/>
                </a:solidFill>
              </a:rPr>
              <a:t>120kW</a:t>
            </a:r>
            <a:endParaRPr lang="en-US" sz="1200" i="1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 rot="20768447">
            <a:off x="160186" y="1518493"/>
            <a:ext cx="400569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Divide by 3 the infrastructure services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34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List of circuits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Design based on present LHC technology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First baseline of Inner Triplet powering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Impact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SuperAMALU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2™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New generation of Power Converters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Ultimate optimization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D1-D2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Story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28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ur15_103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9" t="13620" r="43602" b="36057"/>
          <a:stretch/>
        </p:blipFill>
        <p:spPr>
          <a:xfrm>
            <a:off x="2267744" y="3429000"/>
            <a:ext cx="4213800" cy="29273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Ultimate optimization with 2-quadrant converter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96944" cy="58515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Energy balance: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No energy is dissipated in the magnet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The energy taken on the grid is only the energy dissipated inside the power converter and  in the DC cables.</a:t>
            </a:r>
          </a:p>
          <a:p>
            <a:pPr marL="322291" indent="-285750">
              <a:buFontTx/>
              <a:buChar char="-"/>
            </a:pPr>
            <a:endParaRPr lang="en-US" sz="1600" i="1" dirty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Ultimate optimization: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Reduce DC cable length as much as possible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Improve power converter efficiency</a:t>
            </a:r>
          </a:p>
          <a:p>
            <a:pPr marL="322291" indent="-285750"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84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Ultimate optimization with 2-quadrant converter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96944" cy="58515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By putting the PC close the DFHX, the DC cables can be less than 30m. </a:t>
            </a: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The needed voltage will be reduced. </a:t>
            </a:r>
          </a:p>
          <a:p>
            <a:pPr marL="36541" indent="0"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The PC size, the electricity socket, the water flow, the air losses will also be reduced.</a:t>
            </a:r>
          </a:p>
          <a:p>
            <a:pPr marL="36541" indent="0"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The PC efficiency will be limited </a:t>
            </a:r>
            <a:r>
              <a:rPr lang="en-US" sz="1600" i="1" dirty="0" smtClean="0">
                <a:solidFill>
                  <a:schemeClr val="tx1"/>
                </a:solidFill>
              </a:rPr>
              <a:t>due </a:t>
            </a:r>
            <a:r>
              <a:rPr lang="en-US" sz="1600" i="1" dirty="0" smtClean="0">
                <a:solidFill>
                  <a:schemeClr val="tx1"/>
                </a:solidFill>
              </a:rPr>
              <a:t>to the high current.</a:t>
            </a:r>
          </a:p>
          <a:p>
            <a:pPr marL="36541" indent="0"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Ultimate optimization</a:t>
            </a:r>
            <a:r>
              <a:rPr lang="en-US" sz="1600" i="1" dirty="0" smtClean="0">
                <a:solidFill>
                  <a:schemeClr val="tx1"/>
                </a:solidFill>
              </a:rPr>
              <a:t>: 	DC cables = 10m, Cable losses = 22kW</a:t>
            </a:r>
          </a:p>
          <a:p>
            <a:pPr marL="36541" indent="0">
              <a:buNone/>
            </a:pPr>
            <a:r>
              <a:rPr lang="en-US" sz="1600" i="1" dirty="0">
                <a:solidFill>
                  <a:schemeClr val="tx1"/>
                </a:solidFill>
              </a:rPr>
              <a:t>	</a:t>
            </a:r>
            <a:r>
              <a:rPr lang="en-US" sz="1600" i="1" dirty="0" smtClean="0">
                <a:solidFill>
                  <a:schemeClr val="tx1"/>
                </a:solidFill>
              </a:rPr>
              <a:t>				PC voltage =5V, PC Power = 90kW, PC Losses = 16,5kW</a:t>
            </a:r>
          </a:p>
          <a:p>
            <a:pPr marL="36541" indent="0">
              <a:buNone/>
            </a:pPr>
            <a:r>
              <a:rPr lang="en-US" sz="1600" i="1" dirty="0">
                <a:solidFill>
                  <a:schemeClr val="tx1"/>
                </a:solidFill>
              </a:rPr>
              <a:t>	</a:t>
            </a:r>
            <a:r>
              <a:rPr lang="en-US" sz="1600" i="1" dirty="0" smtClean="0">
                <a:solidFill>
                  <a:schemeClr val="tx1"/>
                </a:solidFill>
              </a:rPr>
              <a:t>				</a:t>
            </a:r>
            <a:r>
              <a:rPr lang="en-US" sz="1600" i="1" dirty="0" smtClean="0">
                <a:solidFill>
                  <a:srgbClr val="FF0000"/>
                </a:solidFill>
              </a:rPr>
              <a:t>PC grid = 40kW</a:t>
            </a:r>
          </a:p>
          <a:p>
            <a:pPr marL="36541" indent="0"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First </a:t>
            </a:r>
            <a:r>
              <a:rPr lang="en-US" sz="1600" i="1" dirty="0">
                <a:solidFill>
                  <a:schemeClr val="tx1"/>
                </a:solidFill>
              </a:rPr>
              <a:t>design, cable losses  was 300kW, then reduced to </a:t>
            </a:r>
            <a:r>
              <a:rPr lang="en-US" sz="1600" i="1" dirty="0" smtClean="0">
                <a:solidFill>
                  <a:schemeClr val="tx1"/>
                </a:solidFill>
              </a:rPr>
              <a:t>57kW, ultimate 22kW !</a:t>
            </a:r>
            <a:endParaRPr lang="en-US" sz="1600" i="1" dirty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18" y="5157192"/>
            <a:ext cx="8290782" cy="5063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44208" y="5064234"/>
            <a:ext cx="648072" cy="692282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Rectangle 7"/>
          <p:cNvSpPr/>
          <p:nvPr/>
        </p:nvSpPr>
        <p:spPr>
          <a:xfrm>
            <a:off x="5004048" y="5064233"/>
            <a:ext cx="720080" cy="692282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9804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List of circuits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Design based on present LHC technology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First baseline of Inner Triplet powering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Impact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SuperAMALU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2™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New generation of Power Converters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Ultimate optimization</a:t>
            </a:r>
          </a:p>
          <a:p>
            <a:r>
              <a:rPr lang="en-US" dirty="0">
                <a:solidFill>
                  <a:schemeClr val="tx1"/>
                </a:solidFill>
              </a:rPr>
              <a:t>D1-D2 </a:t>
            </a:r>
            <a:r>
              <a:rPr lang="en-US" dirty="0" smtClean="0">
                <a:solidFill>
                  <a:schemeClr val="tx1"/>
                </a:solidFill>
              </a:rPr>
              <a:t>Story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68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D1 – D2 magnets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4796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Present baseline: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D1 is powered through DFHX with one 13kA PC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D2 is powered through DFHM with one 13kA PC</a:t>
            </a:r>
          </a:p>
          <a:p>
            <a:pPr marL="36541" indent="0"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D1 and D2 are different magnets (single aperture, double aperture) with strong non-linearity due to saturation effect.</a:t>
            </a: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 </a:t>
            </a:r>
          </a:p>
          <a:p>
            <a:pPr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708920"/>
            <a:ext cx="3600000" cy="24242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636912"/>
            <a:ext cx="3600000" cy="242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73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403" y="2492896"/>
            <a:ext cx="6614208" cy="34712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5" t="26413" r="70111" b="56395"/>
          <a:stretch/>
        </p:blipFill>
        <p:spPr>
          <a:xfrm rot="5400000">
            <a:off x="2715152" y="3625205"/>
            <a:ext cx="588209" cy="576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D1 – D2 </a:t>
            </a:r>
            <a:r>
              <a:rPr lang="en-US" dirty="0"/>
              <a:t>i</a:t>
            </a:r>
            <a:r>
              <a:rPr lang="en-US" dirty="0" smtClean="0"/>
              <a:t>n series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21321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Alternative circuit layout: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D1 and D2 powered in series with one 13kA PC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One Trim power converter to compensate the difference between magnetic field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Additional protection diode for quench</a:t>
            </a:r>
          </a:p>
          <a:p>
            <a:pPr marL="36541" indent="0"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17207" y="4164673"/>
            <a:ext cx="2744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srgbClr val="1DB048"/>
                </a:solidFill>
                <a:latin typeface="Arial"/>
              </a:rPr>
              <a:t>SC Link D2/Q4 + HTS leads</a:t>
            </a:r>
            <a:endParaRPr lang="en-US" sz="1600" dirty="0">
              <a:solidFill>
                <a:srgbClr val="1DB048"/>
              </a:solidFill>
              <a:latin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533" y="4156782"/>
            <a:ext cx="18418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srgbClr val="1DB048"/>
                </a:solidFill>
                <a:latin typeface="Arial"/>
              </a:rPr>
              <a:t>SC Link D1/Triplet</a:t>
            </a:r>
          </a:p>
          <a:p>
            <a:pPr defTabSz="914400"/>
            <a:r>
              <a:rPr lang="en-US" sz="1600" dirty="0" smtClean="0">
                <a:solidFill>
                  <a:srgbClr val="1DB048"/>
                </a:solidFill>
                <a:latin typeface="Arial"/>
              </a:rPr>
              <a:t>+ HTS leads</a:t>
            </a:r>
            <a:endParaRPr lang="en-US" sz="1600" dirty="0">
              <a:solidFill>
                <a:srgbClr val="1DB048"/>
              </a:solidFill>
              <a:latin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7207" y="3644108"/>
            <a:ext cx="2330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BA7A56"/>
                </a:solidFill>
                <a:latin typeface="Arial"/>
              </a:rPr>
              <a:t>Warm bypass diodes</a:t>
            </a:r>
            <a:endParaRPr lang="en-US" dirty="0">
              <a:solidFill>
                <a:srgbClr val="BA7A56"/>
              </a:solidFill>
              <a:latin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5025" y="2812286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 smtClean="0">
                <a:solidFill>
                  <a:srgbClr val="BA7A56"/>
                </a:solidFill>
                <a:latin typeface="Arial"/>
              </a:rPr>
              <a:t>PC with crowbar</a:t>
            </a:r>
            <a:endParaRPr lang="en-US" dirty="0">
              <a:solidFill>
                <a:srgbClr val="BA7A5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8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D1 – D2 in series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50124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Circuit layout: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Introduce complexity with magnet protection 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Save one 13kA PC but add a TRIM PC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Need more DC cables</a:t>
            </a:r>
          </a:p>
          <a:p>
            <a:pPr marL="36541" indent="0"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Accelerator physics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Natural compensation of current ripple thanks to opposite B field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D1 and D2 shall be controlled independently</a:t>
            </a:r>
          </a:p>
          <a:p>
            <a:pPr marL="36541" indent="0">
              <a:buNone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Power converter designer: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Current ripple won’t be an issue thanks to low noise PC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Independent circuit is easier to control and to operate 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TRIM PC shall be avoided due to control complexity and fault diagnostic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Magnetic model is needed to obtain the right performance </a:t>
            </a:r>
          </a:p>
          <a:p>
            <a:pPr marL="322291" indent="-285750">
              <a:buFontTx/>
              <a:buChar char="-"/>
            </a:pPr>
            <a:endParaRPr lang="en-US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72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D1 – D2 in series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50124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Potential Savings: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-1.2 MCHF could be saved </a:t>
            </a:r>
            <a:r>
              <a:rPr lang="en-US" sz="1600" i="1" dirty="0" smtClean="0">
                <a:solidFill>
                  <a:schemeClr val="tx1"/>
                </a:solidFill>
              </a:rPr>
              <a:t>by </a:t>
            </a:r>
            <a:r>
              <a:rPr lang="en-US" sz="1600" i="1" dirty="0" smtClean="0">
                <a:solidFill>
                  <a:schemeClr val="tx1"/>
                </a:solidFill>
              </a:rPr>
              <a:t>suppressing 4 PC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+300 </a:t>
            </a:r>
            <a:r>
              <a:rPr lang="en-US" sz="1600" i="1" dirty="0" err="1" smtClean="0">
                <a:solidFill>
                  <a:schemeClr val="tx1"/>
                </a:solidFill>
              </a:rPr>
              <a:t>kCHF</a:t>
            </a:r>
            <a:r>
              <a:rPr lang="en-US" sz="1600" i="1" dirty="0" smtClean="0">
                <a:solidFill>
                  <a:schemeClr val="tx1"/>
                </a:solidFill>
              </a:rPr>
              <a:t> Extra-cost for Trim PC </a:t>
            </a:r>
            <a:endParaRPr lang="en-US" sz="1600" i="1" dirty="0">
              <a:solidFill>
                <a:schemeClr val="tx1"/>
              </a:solidFill>
            </a:endParaRP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+500 </a:t>
            </a:r>
            <a:r>
              <a:rPr lang="en-US" sz="1600" i="1" dirty="0" err="1" smtClean="0">
                <a:solidFill>
                  <a:schemeClr val="tx1"/>
                </a:solidFill>
              </a:rPr>
              <a:t>kCHF</a:t>
            </a:r>
            <a:r>
              <a:rPr lang="en-US" sz="1600" i="1" dirty="0" smtClean="0">
                <a:solidFill>
                  <a:schemeClr val="tx1"/>
                </a:solidFill>
              </a:rPr>
              <a:t> for extra-manpower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+100 </a:t>
            </a:r>
            <a:r>
              <a:rPr lang="en-US" sz="1600" i="1" dirty="0" err="1" smtClean="0">
                <a:solidFill>
                  <a:schemeClr val="tx1"/>
                </a:solidFill>
              </a:rPr>
              <a:t>kCHF</a:t>
            </a:r>
            <a:r>
              <a:rPr lang="en-US" sz="1600" i="1" dirty="0" smtClean="0">
                <a:solidFill>
                  <a:schemeClr val="tx1"/>
                </a:solidFill>
              </a:rPr>
              <a:t> of DC cabling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+</a:t>
            </a:r>
            <a:r>
              <a:rPr lang="en-US" sz="1600" i="1" dirty="0" smtClean="0">
                <a:solidFill>
                  <a:schemeClr val="tx1"/>
                </a:solidFill>
              </a:rPr>
              <a:t>100 </a:t>
            </a:r>
            <a:r>
              <a:rPr lang="en-US" sz="1600" i="1" dirty="0" err="1" smtClean="0">
                <a:solidFill>
                  <a:schemeClr val="tx1"/>
                </a:solidFill>
              </a:rPr>
              <a:t>kCHF</a:t>
            </a:r>
            <a:r>
              <a:rPr lang="en-US" sz="1600" i="1" dirty="0" smtClean="0">
                <a:solidFill>
                  <a:schemeClr val="tx1"/>
                </a:solidFill>
              </a:rPr>
              <a:t> </a:t>
            </a:r>
            <a:r>
              <a:rPr lang="en-US" sz="1600" i="1" dirty="0" smtClean="0">
                <a:solidFill>
                  <a:schemeClr val="tx1"/>
                </a:solidFill>
              </a:rPr>
              <a:t>for the protection diode ?</a:t>
            </a:r>
          </a:p>
          <a:p>
            <a:pPr marL="322291" indent="-285750">
              <a:buFontTx/>
              <a:buChar char="-"/>
            </a:pPr>
            <a:r>
              <a:rPr lang="en-US" sz="1600" i="1" dirty="0" smtClean="0">
                <a:solidFill>
                  <a:schemeClr val="tx1"/>
                </a:solidFill>
              </a:rPr>
              <a:t>+…</a:t>
            </a:r>
            <a:r>
              <a:rPr lang="en-US" sz="1600" i="1" dirty="0" err="1" smtClean="0">
                <a:solidFill>
                  <a:schemeClr val="tx1"/>
                </a:solidFill>
              </a:rPr>
              <a:t>kCHF</a:t>
            </a:r>
            <a:r>
              <a:rPr lang="en-US" sz="1600" i="1" dirty="0" smtClean="0">
                <a:solidFill>
                  <a:schemeClr val="tx1"/>
                </a:solidFill>
              </a:rPr>
              <a:t> for qualification of the protection scheme?</a:t>
            </a:r>
          </a:p>
          <a:p>
            <a:pPr marL="322291" indent="-285750">
              <a:buFontTx/>
              <a:buChar char="-"/>
            </a:pPr>
            <a:endParaRPr lang="en-US" sz="1600" i="1" dirty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My conclusion:</a:t>
            </a: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At the  end, we will probably save nothing!</a:t>
            </a: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But </a:t>
            </a:r>
            <a:r>
              <a:rPr lang="en-US" sz="1600" i="1" dirty="0" smtClean="0">
                <a:solidFill>
                  <a:schemeClr val="tx1"/>
                </a:solidFill>
              </a:rPr>
              <a:t>for sure, we </a:t>
            </a:r>
            <a:r>
              <a:rPr lang="en-US" sz="1600" i="1" dirty="0" smtClean="0">
                <a:solidFill>
                  <a:schemeClr val="tx1"/>
                </a:solidFill>
              </a:rPr>
              <a:t>will need more manpower and we will introduce complexity which will decrease the machine availability.</a:t>
            </a:r>
          </a:p>
          <a:p>
            <a:pPr marL="322291" indent="-285750"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22291" indent="-285750">
              <a:buFontTx/>
              <a:buChar char="-"/>
            </a:pP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1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Others circuits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50124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None/>
            </a:pPr>
            <a:r>
              <a:rPr lang="en-US" sz="1600" i="1" u="sng" dirty="0" smtClean="0">
                <a:solidFill>
                  <a:schemeClr val="tx1"/>
                </a:solidFill>
              </a:rPr>
              <a:t>No other problems identified…</a:t>
            </a:r>
            <a:endParaRPr lang="en-US" sz="1600" i="1" dirty="0" smtClean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29" y="1265445"/>
            <a:ext cx="7920000" cy="4632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45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List of circuits, present baseline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10" name="Rectangle 9"/>
          <p:cNvSpPr/>
          <p:nvPr/>
        </p:nvSpPr>
        <p:spPr>
          <a:xfrm>
            <a:off x="249843" y="1132185"/>
            <a:ext cx="53781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Layout of the Inner Triplet</a:t>
            </a:r>
            <a:endParaRPr lang="en-US" i="1" dirty="0"/>
          </a:p>
        </p:txBody>
      </p:sp>
      <p:sp>
        <p:nvSpPr>
          <p:cNvPr id="11" name="Rectangle 10"/>
          <p:cNvSpPr/>
          <p:nvPr/>
        </p:nvSpPr>
        <p:spPr>
          <a:xfrm>
            <a:off x="238923" y="3538898"/>
            <a:ext cx="53781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Layout of the Matching section</a:t>
            </a:r>
            <a:endParaRPr lang="en-US" i="1" dirty="0"/>
          </a:p>
        </p:txBody>
      </p:sp>
      <p:sp>
        <p:nvSpPr>
          <p:cNvPr id="12" name="Rectangle 11"/>
          <p:cNvSpPr/>
          <p:nvPr/>
        </p:nvSpPr>
        <p:spPr>
          <a:xfrm>
            <a:off x="218134" y="5810770"/>
            <a:ext cx="6864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43 circuits per IP side. In total, 172 power converters </a:t>
            </a:r>
            <a:endParaRPr lang="en-US" i="1" dirty="0"/>
          </a:p>
        </p:txBody>
      </p:sp>
      <p:pic>
        <p:nvPicPr>
          <p:cNvPr id="13" name="Picture 3" descr="layout_ir5_herve"/>
          <p:cNvPicPr>
            <a:picLocks noChangeAspect="1" noChangeArrowheads="1"/>
          </p:cNvPicPr>
          <p:nvPr/>
        </p:nvPicPr>
        <p:blipFill rotWithShape="1">
          <a:blip r:embed="rId2" cstate="print"/>
          <a:srcRect l="44623" t="17392" r="27395"/>
          <a:stretch/>
        </p:blipFill>
        <p:spPr bwMode="auto">
          <a:xfrm>
            <a:off x="249843" y="4073577"/>
            <a:ext cx="3674085" cy="131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3" y="1715184"/>
            <a:ext cx="3818101" cy="11429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7544" y="942161"/>
            <a:ext cx="4707698" cy="480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74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List of circuits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Design based on present LHC technology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First baseline of Inner Triplet powering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Impact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SuperAMALU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2™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New generation of Power Converters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Ultimate optimization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D1-D2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Story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Conclusions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71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New list of power converters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7" name="Rectangle 6"/>
          <p:cNvSpPr/>
          <p:nvPr/>
        </p:nvSpPr>
        <p:spPr>
          <a:xfrm>
            <a:off x="246368" y="4365104"/>
            <a:ext cx="8651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/>
              <a:t>Subjects to  </a:t>
            </a:r>
            <a:r>
              <a:rPr lang="en-US" sz="1600" i="1" dirty="0" smtClean="0"/>
              <a:t>come with integration optimization:</a:t>
            </a:r>
            <a:endParaRPr lang="en-US" sz="1600" i="1" dirty="0" smtClean="0"/>
          </a:p>
          <a:p>
            <a:pPr marL="285750" indent="-285750">
              <a:buFontTx/>
              <a:buChar char="-"/>
            </a:pPr>
            <a:r>
              <a:rPr lang="en-US" sz="1600" i="1" dirty="0" smtClean="0"/>
              <a:t>2-quadrant 13kA PC</a:t>
            </a:r>
          </a:p>
          <a:p>
            <a:pPr marL="285750" indent="-285750">
              <a:buFontTx/>
              <a:buChar char="-"/>
            </a:pPr>
            <a:r>
              <a:rPr lang="en-US" sz="1600" i="1" dirty="0" smtClean="0"/>
              <a:t>2-quadrant 6kA PC</a:t>
            </a:r>
          </a:p>
          <a:p>
            <a:pPr marL="285750" indent="-285750">
              <a:buFontTx/>
              <a:buChar char="-"/>
            </a:pPr>
            <a:r>
              <a:rPr lang="en-US" sz="1600" i="1" dirty="0" smtClean="0"/>
              <a:t>Upgrade of RQD/F to 2-quadrant to improve the LHC turnaround</a:t>
            </a:r>
          </a:p>
          <a:p>
            <a:pPr marL="285750" indent="-285750">
              <a:buFontTx/>
              <a:buChar char="-"/>
            </a:pPr>
            <a:endParaRPr lang="en-US" sz="16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654" y="1174294"/>
            <a:ext cx="7921346" cy="261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3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Jean-Paul Burnet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95537" y="864834"/>
            <a:ext cx="8470184" cy="36442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SuperAMALU</a:t>
            </a:r>
            <a:r>
              <a:rPr lang="en-US" sz="1600" i="1" baseline="30000" dirty="0" smtClean="0">
                <a:solidFill>
                  <a:schemeClr val="tx1"/>
                </a:solidFill>
              </a:rPr>
              <a:t>2</a:t>
            </a:r>
            <a:r>
              <a:rPr lang="en-US" sz="1600" i="1" dirty="0" smtClean="0">
                <a:solidFill>
                  <a:schemeClr val="tx1"/>
                </a:solidFill>
              </a:rPr>
              <a:t> imposes a new approach for magnet powering.</a:t>
            </a:r>
          </a:p>
          <a:p>
            <a:pPr marL="36541" indent="0">
              <a:buFont typeface="Wingdings" charset="2"/>
              <a:buNone/>
            </a:pPr>
            <a:endParaRPr lang="en-US" sz="1600" i="1" dirty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Time constant of the circuits are too high to use 1-quadrant converter.</a:t>
            </a:r>
          </a:p>
          <a:p>
            <a:pPr marL="36541" indent="0">
              <a:buFont typeface="Wingdings" charset="2"/>
              <a:buNone/>
            </a:pPr>
            <a:endParaRPr lang="en-US" sz="1600" i="1" dirty="0">
              <a:solidFill>
                <a:schemeClr val="tx1"/>
              </a:solidFill>
            </a:endParaRPr>
          </a:p>
          <a:p>
            <a:pPr marL="36541" indent="0"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Global optimization pushes to have warm DC </a:t>
            </a:r>
            <a:r>
              <a:rPr lang="en-US" sz="1600" i="1" dirty="0">
                <a:solidFill>
                  <a:schemeClr val="tx1"/>
                </a:solidFill>
              </a:rPr>
              <a:t>cables as short as possible and </a:t>
            </a:r>
            <a:r>
              <a:rPr lang="en-US" sz="1600" i="1" dirty="0" smtClean="0">
                <a:solidFill>
                  <a:schemeClr val="tx1"/>
                </a:solidFill>
              </a:rPr>
              <a:t>to use energy storage for the return energy.</a:t>
            </a:r>
          </a:p>
          <a:p>
            <a:pPr marL="36541" indent="0">
              <a:buFont typeface="Wingdings" charset="2"/>
              <a:buNone/>
            </a:pPr>
            <a:endParaRPr lang="en-US" sz="1600" i="1" dirty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New generations of 2-quadrant power converters are needed for HL-LHC. </a:t>
            </a:r>
            <a:endParaRPr lang="en-US" sz="1600" i="1" dirty="0" smtClean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r>
              <a:rPr lang="en-US" sz="1600" i="1" dirty="0" smtClean="0">
                <a:solidFill>
                  <a:schemeClr val="tx1"/>
                </a:solidFill>
              </a:rPr>
              <a:t>R&amp;D </a:t>
            </a:r>
            <a:r>
              <a:rPr lang="en-US" sz="1600" i="1" dirty="0" smtClean="0">
                <a:solidFill>
                  <a:schemeClr val="tx1"/>
                </a:solidFill>
              </a:rPr>
              <a:t>will start this year.</a:t>
            </a:r>
          </a:p>
          <a:p>
            <a:pPr marL="36541" indent="0">
              <a:buFont typeface="Wingdings" charset="2"/>
              <a:buNone/>
            </a:pPr>
            <a:endParaRPr lang="en-US" sz="1600" i="1" dirty="0">
              <a:solidFill>
                <a:schemeClr val="tx1"/>
              </a:solidFill>
            </a:endParaRPr>
          </a:p>
          <a:p>
            <a:pPr marL="36541" indent="0">
              <a:buFont typeface="Wingdings" charset="2"/>
              <a:buNone/>
            </a:pPr>
            <a:endParaRPr lang="en-US" sz="16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34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013" y="260648"/>
            <a:ext cx="7920000" cy="720000"/>
          </a:xfrm>
        </p:spPr>
        <p:txBody>
          <a:bodyPr/>
          <a:lstStyle/>
          <a:p>
            <a:r>
              <a:rPr lang="en-US" dirty="0" smtClean="0"/>
              <a:t>Sure, </a:t>
            </a:r>
            <a:r>
              <a:rPr lang="en-US" dirty="0" smtClean="0"/>
              <a:t>not the end…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51" y="1619403"/>
            <a:ext cx="8515295" cy="35764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3848" y="4643844"/>
            <a:ext cx="2736304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latin typeface="Rockwell Extra Bold" panose="02060903040505020403" pitchFamily="18" charset="0"/>
              </a:rPr>
              <a:t>#HL_LHC 2016</a:t>
            </a:r>
            <a:endParaRPr lang="en-US" b="1" dirty="0">
              <a:solidFill>
                <a:srgbClr val="FFC000"/>
              </a:solidFill>
              <a:latin typeface="Rockwell Extra Bold" panose="020609030405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81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686" y="476672"/>
            <a:ext cx="8434802" cy="720000"/>
          </a:xfrm>
        </p:spPr>
        <p:txBody>
          <a:bodyPr/>
          <a:lstStyle/>
          <a:p>
            <a:r>
              <a:rPr lang="en-US" dirty="0" smtClean="0"/>
              <a:t>Pushing the limits and </a:t>
            </a:r>
            <a:r>
              <a:rPr lang="en-US" dirty="0" smtClean="0"/>
              <a:t>welcome in </a:t>
            </a:r>
            <a:br>
              <a:rPr lang="en-US" dirty="0" smtClean="0"/>
            </a:br>
            <a:r>
              <a:rPr lang="en-US" dirty="0" smtClean="0"/>
              <a:t>terra </a:t>
            </a:r>
            <a:r>
              <a:rPr lang="en-US" dirty="0"/>
              <a:t>incognita…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203848" y="5166678"/>
            <a:ext cx="2736304" cy="369332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latin typeface="Rockwell Extra Bold" panose="02060903040505020403" pitchFamily="18" charset="0"/>
              </a:rPr>
              <a:t>#HL_LHC 2016</a:t>
            </a:r>
            <a:endParaRPr lang="en-US" b="1" dirty="0">
              <a:solidFill>
                <a:srgbClr val="FFC000"/>
              </a:solidFill>
              <a:latin typeface="Rockwell Extra Bold" panose="020609030405050204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0387" y="5692606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road toward FCC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3524248" y="1772816"/>
            <a:ext cx="2095500" cy="3286125"/>
            <a:chOff x="3524248" y="1772816"/>
            <a:chExt cx="2095500" cy="32861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4248" y="1772816"/>
              <a:ext cx="2095500" cy="328612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723" t="12776" r="39477" b="36762"/>
            <a:stretch/>
          </p:blipFill>
          <p:spPr>
            <a:xfrm rot="21103537">
              <a:off x="4018175" y="2277560"/>
              <a:ext cx="964935" cy="1361483"/>
            </a:xfrm>
            <a:prstGeom prst="ellipse">
              <a:avLst/>
            </a:prstGeom>
            <a:ln>
              <a:noFill/>
            </a:ln>
            <a:effectLst>
              <a:softEdge rad="127000"/>
            </a:effectLst>
          </p:spPr>
        </p:pic>
      </p:grpSp>
    </p:spTree>
    <p:extLst>
      <p:ext uri="{BB962C8B-B14F-4D97-AF65-F5344CB8AC3E}">
        <p14:creationId xmlns:p14="http://schemas.microsoft.com/office/powerpoint/2010/main" val="56146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List of power converters, present baseline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7" name="Rectangle 6"/>
          <p:cNvSpPr/>
          <p:nvPr/>
        </p:nvSpPr>
        <p:spPr>
          <a:xfrm>
            <a:off x="246368" y="4122681"/>
            <a:ext cx="86512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The total current to be delivered for the new inner triplet and matching section is </a:t>
            </a:r>
            <a:r>
              <a:rPr lang="en-US" sz="1600" i="1" dirty="0" smtClean="0"/>
              <a:t>462kA </a:t>
            </a:r>
            <a:r>
              <a:rPr lang="en-US" sz="1600" i="1" dirty="0"/>
              <a:t>with 172 power converters</a:t>
            </a:r>
            <a:r>
              <a:rPr lang="en-US" sz="1600" i="1" dirty="0" smtClean="0"/>
              <a:t>.</a:t>
            </a:r>
          </a:p>
          <a:p>
            <a:endParaRPr lang="en-US" sz="1600" i="1" dirty="0"/>
          </a:p>
          <a:p>
            <a:r>
              <a:rPr lang="en-US" sz="1600" i="1" dirty="0"/>
              <a:t>The total current of the </a:t>
            </a:r>
            <a:r>
              <a:rPr lang="en-US" sz="1600" i="1" dirty="0" smtClean="0"/>
              <a:t>present </a:t>
            </a:r>
            <a:r>
              <a:rPr lang="en-US" sz="1600" i="1" dirty="0"/>
              <a:t>inner triplet and matching section is 232kA with 112 power converters.</a:t>
            </a:r>
          </a:p>
          <a:p>
            <a:endParaRPr lang="en-US" sz="1600" i="1" dirty="0" smtClean="0"/>
          </a:p>
          <a:p>
            <a:r>
              <a:rPr lang="en-US" sz="1600" i="1" dirty="0" smtClean="0"/>
              <a:t>The </a:t>
            </a:r>
            <a:r>
              <a:rPr lang="en-US" sz="1600" i="1" dirty="0"/>
              <a:t>present LHC machine has a total current delivered by the power converters of 1.8MA and it will reach 2.2MA with HL-LHC.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28" y="1412776"/>
            <a:ext cx="8232915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 rot="20768447">
            <a:off x="7718162" y="4456577"/>
            <a:ext cx="14210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2700">
                  <a:solidFill>
                    <a:srgbClr val="FFC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x2</a:t>
            </a:r>
            <a:endParaRPr lang="en-US" sz="2400" b="1" cap="none" spc="0" dirty="0">
              <a:ln w="12700">
                <a:solidFill>
                  <a:srgbClr val="FFC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Curved Left Arrow 3"/>
          <p:cNvSpPr/>
          <p:nvPr/>
        </p:nvSpPr>
        <p:spPr>
          <a:xfrm flipV="1">
            <a:off x="8686800" y="4293095"/>
            <a:ext cx="210832" cy="720081"/>
          </a:xfrm>
          <a:prstGeom prst="curvedLeftArrow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94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List of circuits</a:t>
            </a:r>
          </a:p>
          <a:p>
            <a:r>
              <a:rPr lang="en-US" dirty="0">
                <a:solidFill>
                  <a:schemeClr val="tx1"/>
                </a:solidFill>
              </a:rPr>
              <a:t>Design based on present LHC technology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First baseline of Inner Triplet powering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Impact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of SuperAMALU</a:t>
            </a:r>
            <a:r>
              <a:rPr lang="en-US" baseline="30000" dirty="0">
                <a:solidFill>
                  <a:schemeClr val="bg1">
                    <a:lumMod val="75000"/>
                  </a:schemeClr>
                </a:solidFill>
              </a:rPr>
              <a:t>2™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New generation of Power Converters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Ultimate optimization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D1-D2 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Story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Conclusions</a:t>
            </a: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20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LHC power converters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8" name="Rectangle 7"/>
          <p:cNvSpPr/>
          <p:nvPr/>
        </p:nvSpPr>
        <p:spPr>
          <a:xfrm>
            <a:off x="249843" y="1132185"/>
            <a:ext cx="7137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The LHC was build with 5 families of switch-mode power converters.</a:t>
            </a:r>
          </a:p>
          <a:p>
            <a:endParaRPr lang="en-US" i="1" dirty="0"/>
          </a:p>
        </p:txBody>
      </p:sp>
      <p:pic>
        <p:nvPicPr>
          <p:cNvPr id="10" name="Picture 9" descr="LHC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144" y="2021864"/>
            <a:ext cx="2387628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6kA 129KB"/>
          <p:cNvPicPr>
            <a:picLocks noChangeAspect="1" noChangeArrowheads="1"/>
          </p:cNvPicPr>
          <p:nvPr/>
        </p:nvPicPr>
        <p:blipFill>
          <a:blip r:embed="rId3" cstate="print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4" r="16112"/>
          <a:stretch>
            <a:fillRect/>
          </a:stretch>
        </p:blipFill>
        <p:spPr bwMode="auto">
          <a:xfrm>
            <a:off x="6895446" y="1985652"/>
            <a:ext cx="1477753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LHC600A-10V_Rack [2x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06" y="4174317"/>
            <a:ext cx="1163916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://te-epc-lpc.web.cern.ch/te-epc-lpc/converters/lhc120a-10v/pagesources/high-res/LHC120A-Rack4x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932" y="4174317"/>
            <a:ext cx="84243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te-epc-lpc.web.cern.ch/te-epc-lpc/converters/lhc13ka-18v/pagesources/high-res/LHC13kA-18V_view0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81" y="1956372"/>
            <a:ext cx="2160000" cy="14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27181" y="1669251"/>
            <a:ext cx="2036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Main </a:t>
            </a:r>
            <a:r>
              <a:rPr lang="en-US" sz="1200" i="1" dirty="0" err="1" smtClean="0"/>
              <a:t>Quadrupoles</a:t>
            </a:r>
            <a:r>
              <a:rPr lang="en-US" sz="1200" i="1" dirty="0" smtClean="0"/>
              <a:t>: 13kA/18V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3432093" y="1669251"/>
            <a:ext cx="17302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Atlas Toroid: 20.5kA/18V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6735937" y="1669251"/>
            <a:ext cx="22749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Individual  </a:t>
            </a:r>
            <a:r>
              <a:rPr lang="en-US" sz="1200" i="1" dirty="0" err="1" smtClean="0"/>
              <a:t>Quadrupoles</a:t>
            </a:r>
            <a:r>
              <a:rPr lang="en-US" sz="1200" i="1" dirty="0" smtClean="0"/>
              <a:t>: 6kA/8V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257077" y="3704771"/>
            <a:ext cx="26500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4-quadrant for correctors : ±600A/±10V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3241978" y="3704771"/>
            <a:ext cx="26500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4-quadrant for correctors : ±120A/±10V</a:t>
            </a:r>
            <a:endParaRPr lang="en-US" sz="1200" dirty="0"/>
          </a:p>
        </p:txBody>
      </p:sp>
      <p:pic>
        <p:nvPicPr>
          <p:cNvPr id="20" name="Picture 6" descr="LHC60A-08V Installation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8" b="8061"/>
          <a:stretch/>
        </p:blipFill>
        <p:spPr bwMode="auto">
          <a:xfrm>
            <a:off x="5895523" y="4534317"/>
            <a:ext cx="288496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6209016" y="3704771"/>
            <a:ext cx="25714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4-quadrant for correctors : ±60A/±10V</a:t>
            </a:r>
            <a:endParaRPr lang="en-US" sz="1200" dirty="0"/>
          </a:p>
        </p:txBody>
      </p:sp>
      <p:sp>
        <p:nvSpPr>
          <p:cNvPr id="22" name="Left-Right Arrow 21"/>
          <p:cNvSpPr/>
          <p:nvPr/>
        </p:nvSpPr>
        <p:spPr>
          <a:xfrm>
            <a:off x="2653600" y="2598345"/>
            <a:ext cx="669021" cy="26255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547123" y="2352165"/>
            <a:ext cx="881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</a:rPr>
              <a:t>Same family</a:t>
            </a:r>
            <a:endParaRPr lang="en-US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7504" y="1484784"/>
            <a:ext cx="8939296" cy="216024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TextBox 5"/>
          <p:cNvSpPr txBox="1"/>
          <p:nvPr/>
        </p:nvSpPr>
        <p:spPr>
          <a:xfrm>
            <a:off x="7746444" y="1102552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1-quadrant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2352" y="3709542"/>
            <a:ext cx="8939296" cy="2815802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TextBox 24"/>
          <p:cNvSpPr txBox="1"/>
          <p:nvPr/>
        </p:nvSpPr>
        <p:spPr>
          <a:xfrm>
            <a:off x="7168514" y="6075661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B050"/>
                </a:solidFill>
              </a:rPr>
              <a:t>4</a:t>
            </a:r>
            <a:r>
              <a:rPr lang="fr-CH" dirty="0" smtClean="0">
                <a:solidFill>
                  <a:srgbClr val="00B050"/>
                </a:solidFill>
              </a:rPr>
              <a:t>-quadrant</a:t>
            </a:r>
            <a:endParaRPr lang="fr-CH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7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implified Schemat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063" y="3802190"/>
            <a:ext cx="6439874" cy="253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Circuit layout with 1-quadrant converter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sp>
        <p:nvSpPr>
          <p:cNvPr id="26" name="Rectangle 25"/>
          <p:cNvSpPr/>
          <p:nvPr/>
        </p:nvSpPr>
        <p:spPr>
          <a:xfrm>
            <a:off x="276737" y="1189038"/>
            <a:ext cx="8410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Current and voltage applied to the magnets </a:t>
            </a:r>
            <a:r>
              <a:rPr lang="en-US" sz="1600" i="1" dirty="0" smtClean="0"/>
              <a:t>are </a:t>
            </a:r>
            <a:r>
              <a:rPr lang="en-US" sz="1600" i="1" dirty="0"/>
              <a:t>always positive.</a:t>
            </a:r>
          </a:p>
          <a:p>
            <a:r>
              <a:rPr lang="en-US" sz="1600" i="1" dirty="0" smtClean="0"/>
              <a:t>1-quadrant converter has a free-wheeling diode at the output.</a:t>
            </a:r>
          </a:p>
          <a:p>
            <a:r>
              <a:rPr lang="en-US" sz="1600" i="1" dirty="0" smtClean="0"/>
              <a:t>The return magnet energy is dissipated in the resistance of the circuit. 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1189038"/>
            <a:ext cx="2037555" cy="1274104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4612218" y="2235929"/>
            <a:ext cx="4496286" cy="1041786"/>
            <a:chOff x="4612218" y="2235929"/>
            <a:chExt cx="4496286" cy="1041786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0537" b="71861"/>
            <a:stretch/>
          </p:blipFill>
          <p:spPr bwMode="auto">
            <a:xfrm>
              <a:off x="4612218" y="2235929"/>
              <a:ext cx="2612157" cy="10417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3" name="Straight Connector 32"/>
            <p:cNvCxnSpPr/>
            <p:nvPr/>
          </p:nvCxnSpPr>
          <p:spPr>
            <a:xfrm>
              <a:off x="6866572" y="2900116"/>
              <a:ext cx="0" cy="16884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endCxn id="4" idx="0"/>
            </p:cNvCxnSpPr>
            <p:nvPr/>
          </p:nvCxnSpPr>
          <p:spPr>
            <a:xfrm flipV="1">
              <a:off x="6866572" y="3035745"/>
              <a:ext cx="1089804" cy="839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Arc 3"/>
            <p:cNvSpPr/>
            <p:nvPr/>
          </p:nvSpPr>
          <p:spPr>
            <a:xfrm rot="10800000">
              <a:off x="6804248" y="2394808"/>
              <a:ext cx="2304256" cy="640937"/>
            </a:xfrm>
            <a:prstGeom prst="arc">
              <a:avLst>
                <a:gd name="adj1" fmla="val 16200000"/>
                <a:gd name="adj2" fmla="val 21559535"/>
              </a:avLst>
            </a:prstGeom>
            <a:ln w="571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</p:spTree>
    <p:extLst>
      <p:ext uri="{BB962C8B-B14F-4D97-AF65-F5344CB8AC3E}">
        <p14:creationId xmlns:p14="http://schemas.microsoft.com/office/powerpoint/2010/main" val="324446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08" y="188640"/>
            <a:ext cx="7920000" cy="62562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Ramp-down </a:t>
            </a:r>
            <a:r>
              <a:rPr lang="en-US" dirty="0"/>
              <a:t>with 1-quadrant converter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Jean-Paul Burnet</a:t>
            </a:r>
            <a:endParaRPr lang="en-GB" noProof="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240" y="1189038"/>
            <a:ext cx="2037555" cy="127410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42020" y="1379077"/>
            <a:ext cx="841006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The electrical circuit is described by the equation: </a:t>
            </a:r>
          </a:p>
          <a:p>
            <a:endParaRPr lang="en-US" i="1" dirty="0" smtClean="0"/>
          </a:p>
          <a:p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Vout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 =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R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cables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 .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I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magnet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 + 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L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magnet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 .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dI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magnet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/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dt</a:t>
            </a:r>
            <a:endParaRPr lang="en-US" i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endParaRPr lang="en-US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i="1" dirty="0" smtClean="0">
                <a:latin typeface="Times New Roman" pitchFamily="18" charset="0"/>
              </a:rPr>
              <a:t>During the free-wheeling process, the current is flowing only through the output diode.</a:t>
            </a:r>
          </a:p>
          <a:p>
            <a:endParaRPr lang="en-US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Vout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 = -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Vdiode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= -0.3V </a:t>
            </a:r>
            <a:r>
              <a:rPr lang="en-US" i="1" dirty="0" smtClean="0">
                <a:latin typeface="Times New Roman" pitchFamily="18" charset="0"/>
              </a:rPr>
              <a:t>which is the diode voltage when diode is conducting.</a:t>
            </a:r>
          </a:p>
          <a:p>
            <a:endParaRPr lang="en-US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endParaRPr lang="en-US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I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magnet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(t) = (I</a:t>
            </a:r>
            <a:r>
              <a:rPr lang="en-US" i="1" baseline="-25000" dirty="0" smtClean="0">
                <a:solidFill>
                  <a:srgbClr val="0070C0"/>
                </a:solidFill>
                <a:latin typeface="Times New Roman" pitchFamily="18" charset="0"/>
              </a:rPr>
              <a:t>7TeV  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+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V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diode</a:t>
            </a:r>
            <a:r>
              <a:rPr lang="en-US" i="1" baseline="-250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/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R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cables</a:t>
            </a:r>
            <a:r>
              <a:rPr lang="en-US" i="1" baseline="-250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) * e</a:t>
            </a:r>
            <a:r>
              <a:rPr lang="en-US" i="1" baseline="30000" dirty="0" smtClean="0">
                <a:solidFill>
                  <a:srgbClr val="0070C0"/>
                </a:solidFill>
                <a:latin typeface="Times New Roman" pitchFamily="18" charset="0"/>
              </a:rPr>
              <a:t>-t/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τ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circuit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 -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V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diode</a:t>
            </a:r>
            <a:r>
              <a:rPr lang="en-US" i="1" baseline="-250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/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R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cables</a:t>
            </a:r>
            <a:r>
              <a:rPr lang="en-US" i="1" baseline="-250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		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</a:rPr>
              <a:t>Exponential decay</a:t>
            </a:r>
          </a:p>
          <a:p>
            <a:endParaRPr lang="en-US" i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r>
              <a:rPr lang="en-US" i="1" dirty="0" smtClean="0">
                <a:latin typeface="Times New Roman" pitchFamily="18" charset="0"/>
              </a:rPr>
              <a:t>Where 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</a:p>
          <a:p>
            <a:endParaRPr lang="en-US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τ</a:t>
            </a:r>
            <a:r>
              <a:rPr lang="en-US" i="1" baseline="-25000" dirty="0" smtClean="0">
                <a:solidFill>
                  <a:srgbClr val="0070C0"/>
                </a:solidFill>
                <a:latin typeface="Times New Roman" pitchFamily="18" charset="0"/>
              </a:rPr>
              <a:t> circuit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 =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L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magnet</a:t>
            </a:r>
            <a:r>
              <a:rPr lang="en-US" i="1" baseline="-25000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i="1" dirty="0" smtClean="0">
                <a:solidFill>
                  <a:srgbClr val="0070C0"/>
                </a:solidFill>
                <a:latin typeface="Times New Roman" pitchFamily="18" charset="0"/>
              </a:rPr>
              <a:t>/ </a:t>
            </a:r>
            <a:r>
              <a:rPr lang="en-US" i="1" dirty="0" err="1" smtClean="0">
                <a:solidFill>
                  <a:srgbClr val="0070C0"/>
                </a:solidFill>
                <a:latin typeface="Times New Roman" pitchFamily="18" charset="0"/>
              </a:rPr>
              <a:t>R</a:t>
            </a:r>
            <a:r>
              <a:rPr lang="en-US" i="1" baseline="-25000" dirty="0" err="1" smtClean="0">
                <a:solidFill>
                  <a:srgbClr val="0070C0"/>
                </a:solidFill>
                <a:latin typeface="Times New Roman" pitchFamily="18" charset="0"/>
              </a:rPr>
              <a:t>cables</a:t>
            </a:r>
            <a:endParaRPr lang="en-US" i="1" baseline="-250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endParaRPr lang="en-US" i="1" dirty="0" smtClean="0">
              <a:solidFill>
                <a:srgbClr val="0070C0"/>
              </a:solidFill>
              <a:latin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072" y="4725142"/>
            <a:ext cx="2803014" cy="1802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927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36604</TotalTime>
  <Words>2155</Words>
  <Application>Microsoft Office PowerPoint</Application>
  <PresentationFormat>On-screen Show (4:3)</PresentationFormat>
  <Paragraphs>593</Paragraphs>
  <Slides>44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Thème Office</vt:lpstr>
      <vt:lpstr>Visio</vt:lpstr>
      <vt:lpstr>Power converters and circuits </vt:lpstr>
      <vt:lpstr>Outline</vt:lpstr>
      <vt:lpstr>Outline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Solution for nested circuits</vt:lpstr>
      <vt:lpstr>Solution for nested circuits</vt:lpstr>
      <vt:lpstr>Solution for nested circuits</vt:lpstr>
      <vt:lpstr>Outline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Sure, not the end… </vt:lpstr>
      <vt:lpstr>Pushing the limits and welcome in  terra incognita…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Jean-Paul</cp:lastModifiedBy>
  <cp:revision>299</cp:revision>
  <cp:lastPrinted>2016-03-10T12:46:40Z</cp:lastPrinted>
  <dcterms:created xsi:type="dcterms:W3CDTF">2016-01-11T14:38:10Z</dcterms:created>
  <dcterms:modified xsi:type="dcterms:W3CDTF">2016-03-21T22:30:45Z</dcterms:modified>
</cp:coreProperties>
</file>