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63" r:id="rId5"/>
    <p:sldId id="262" r:id="rId6"/>
    <p:sldId id="316" r:id="rId7"/>
    <p:sldId id="267" r:id="rId8"/>
    <p:sldId id="329" r:id="rId9"/>
    <p:sldId id="317" r:id="rId10"/>
    <p:sldId id="274" r:id="rId11"/>
    <p:sldId id="270" r:id="rId12"/>
    <p:sldId id="271" r:id="rId13"/>
    <p:sldId id="275" r:id="rId14"/>
    <p:sldId id="322" r:id="rId15"/>
    <p:sldId id="323" r:id="rId16"/>
    <p:sldId id="314" r:id="rId17"/>
    <p:sldId id="315" r:id="rId18"/>
    <p:sldId id="320" r:id="rId19"/>
    <p:sldId id="321" r:id="rId20"/>
    <p:sldId id="307" r:id="rId21"/>
    <p:sldId id="284" r:id="rId22"/>
    <p:sldId id="310" r:id="rId23"/>
    <p:sldId id="309" r:id="rId24"/>
    <p:sldId id="318" r:id="rId25"/>
    <p:sldId id="319" r:id="rId26"/>
    <p:sldId id="259" r:id="rId27"/>
    <p:sldId id="304" r:id="rId28"/>
    <p:sldId id="305" r:id="rId29"/>
    <p:sldId id="306" r:id="rId30"/>
    <p:sldId id="324" r:id="rId31"/>
    <p:sldId id="266" r:id="rId32"/>
    <p:sldId id="265" r:id="rId33"/>
    <p:sldId id="300" r:id="rId34"/>
    <p:sldId id="301" r:id="rId35"/>
    <p:sldId id="330" r:id="rId36"/>
    <p:sldId id="331" r:id="rId3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91" d="100"/>
          <a:sy n="91" d="100"/>
        </p:scale>
        <p:origin x="-1496" y="-112"/>
      </p:cViewPr>
      <p:guideLst>
        <p:guide orient="horz" pos="3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21/03/16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21/03/16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303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dBmuV</a:t>
            </a:r>
            <a:r>
              <a:rPr lang="en-US" dirty="0" smtClean="0"/>
              <a:t> = Gain references</a:t>
            </a:r>
            <a:r>
              <a:rPr lang="en-US" baseline="0" dirty="0" smtClean="0"/>
              <a:t> to 1muV, e.g. 20*log10(3.2 mV/(1muV))=70 and 20*log10(10 mV/(1muV))=80 </a:t>
            </a:r>
          </a:p>
          <a:p>
            <a:r>
              <a:rPr lang="en-US" baseline="0" dirty="0" smtClean="0"/>
              <a:t>Nominal LHC (peak to peak): </a:t>
            </a:r>
            <a:r>
              <a:rPr lang="en-US" baseline="0" dirty="0" err="1" smtClean="0"/>
              <a:t>Vpk-pk</a:t>
            </a:r>
            <a:r>
              <a:rPr lang="en-US" baseline="0" dirty="0" smtClean="0"/>
              <a:t>(PC1 (8kA, 8V)) = 5 mV =&gt; </a:t>
            </a:r>
            <a:r>
              <a:rPr lang="en-US" baseline="0" dirty="0" err="1" smtClean="0"/>
              <a:t>Vrms</a:t>
            </a:r>
            <a:r>
              <a:rPr lang="en-US" baseline="0" dirty="0" smtClean="0"/>
              <a:t>=0.707*</a:t>
            </a:r>
            <a:r>
              <a:rPr lang="en-US" baseline="0" dirty="0" err="1" smtClean="0"/>
              <a:t>Vpk-pk</a:t>
            </a:r>
            <a:r>
              <a:rPr lang="en-US" baseline="0" dirty="0" smtClean="0"/>
              <a:t> =&gt;V [</a:t>
            </a:r>
            <a:r>
              <a:rPr lang="en-US" baseline="0" dirty="0" err="1" smtClean="0"/>
              <a:t>dBmuV</a:t>
            </a:r>
            <a:r>
              <a:rPr lang="en-US" baseline="0" dirty="0" smtClean="0"/>
              <a:t>) = 20*log10(0.707 </a:t>
            </a:r>
            <a:r>
              <a:rPr lang="en-US" baseline="0" dirty="0" err="1" smtClean="0"/>
              <a:t>Vpk-pk</a:t>
            </a:r>
            <a:r>
              <a:rPr lang="en-US" baseline="0" dirty="0" smtClean="0"/>
              <a:t>/(1muV))=70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303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solidFill>
                <a:srgbClr val="40404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303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correctly (as described in script,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z'max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given by: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!one power supply for D1, one power supply for D2 and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/I=1.e-6 current ripple results directly in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dk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/k=1.e-6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! kick from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ripple.ipynb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!   D1: scale = 23348.89927, ld1=6.27 #length (WP3 website, 12/03/2015) for D1 =&gt; zpmaxd1=6.6*ld1/scale #[Tm] from (6.6 T peak field, 6.27 m length from WP3 website, 12/03/2015)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!   D2:     ld2=7.78 #length (WP3 website, 12/03/2015) for D2,  zpmaxd2=5.1*ld2/scale #[Tm] from (5.1 T peak field, 7.78 m length from WP3 website, 12/03/2015)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frev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/f            theta(D1) [rad]           theta(D2) [rad]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0.0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1.80237146702e-03    1.69935205686e-03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-&gt; rescale results by  0.00180/0.00300395244503=0.6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solidFill>
                <a:srgbClr val="40404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303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303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solidFill>
                <a:srgbClr val="40404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303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M. Giovannozzi - HL-LHC Circuit Review - 21-23 March 2016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package" Target="../embeddings/Microsoft_Excel_Sheet1.xlsx"/><Relationship Id="rId5" Type="http://schemas.openxmlformats.org/officeDocument/2006/relationships/image" Target="../media/image2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package" Target="../embeddings/Microsoft_Word_Document2.docx"/><Relationship Id="rId5" Type="http://schemas.openxmlformats.org/officeDocument/2006/relationships/image" Target="../media/image2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package" Target="../embeddings/Microsoft_Word_Document3.docx"/><Relationship Id="rId5" Type="http://schemas.openxmlformats.org/officeDocument/2006/relationships/image" Target="../media/image24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4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6" Type="http://schemas.openxmlformats.org/officeDocument/2006/relationships/image" Target="../media/image11.emf"/><Relationship Id="rId7" Type="http://schemas.openxmlformats.org/officeDocument/2006/relationships/image" Target="../media/image12.emf"/><Relationship Id="rId8" Type="http://schemas.openxmlformats.org/officeDocument/2006/relationships/image" Target="../media/image13.emf"/><Relationship Id="rId9" Type="http://schemas.openxmlformats.org/officeDocument/2006/relationships/image" Target="../media/image14.emf"/><Relationship Id="rId10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Operation and beam dynamics requirements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827584" y="2859782"/>
            <a:ext cx="7560840" cy="1547118"/>
          </a:xfrm>
        </p:spPr>
        <p:txBody>
          <a:bodyPr>
            <a:normAutofit fontScale="85000" lnSpcReduction="20000"/>
          </a:bodyPr>
          <a:lstStyle/>
          <a:p>
            <a:r>
              <a:rPr lang="en-GB" sz="2200" dirty="0" smtClean="0"/>
              <a:t>G. </a:t>
            </a:r>
            <a:r>
              <a:rPr lang="en-GB" sz="2200" dirty="0" err="1" smtClean="0"/>
              <a:t>Arduini</a:t>
            </a:r>
            <a:r>
              <a:rPr lang="en-GB" sz="2200" dirty="0" smtClean="0"/>
              <a:t>, J. M. </a:t>
            </a:r>
            <a:r>
              <a:rPr lang="en-GB" sz="2200" dirty="0" err="1" smtClean="0"/>
              <a:t>Coello</a:t>
            </a:r>
            <a:r>
              <a:rPr lang="en-GB" sz="2200" dirty="0" smtClean="0"/>
              <a:t> de Portugal, </a:t>
            </a:r>
            <a:r>
              <a:rPr lang="en-GB" sz="2200" dirty="0"/>
              <a:t>R. De Maria, S</a:t>
            </a:r>
            <a:r>
              <a:rPr lang="en-GB" sz="2200" dirty="0" smtClean="0"/>
              <a:t>. </a:t>
            </a:r>
            <a:r>
              <a:rPr lang="en-GB" sz="2200" dirty="0" err="1" smtClean="0"/>
              <a:t>Fartoukh</a:t>
            </a:r>
            <a:r>
              <a:rPr lang="en-GB" sz="2200" dirty="0" smtClean="0"/>
              <a:t>, M</a:t>
            </a:r>
            <a:r>
              <a:rPr lang="en-GB" sz="2200" dirty="0"/>
              <a:t>. </a:t>
            </a:r>
            <a:r>
              <a:rPr lang="en-GB" sz="2200" dirty="0" err="1"/>
              <a:t>Fitterer</a:t>
            </a:r>
            <a:r>
              <a:rPr lang="en-GB" sz="2200" dirty="0"/>
              <a:t>, </a:t>
            </a:r>
            <a:r>
              <a:rPr lang="en-GB" sz="2200" dirty="0" smtClean="0"/>
              <a:t>M</a:t>
            </a:r>
            <a:r>
              <a:rPr lang="en-GB" sz="2200" dirty="0"/>
              <a:t>. </a:t>
            </a:r>
            <a:r>
              <a:rPr lang="en-GB" sz="2200" dirty="0" smtClean="0"/>
              <a:t>Giovannozzi, R. </a:t>
            </a:r>
            <a:r>
              <a:rPr lang="en-GB" sz="2200" dirty="0" err="1" smtClean="0"/>
              <a:t>Tomás</a:t>
            </a:r>
            <a:endParaRPr lang="en-GB" sz="2200" dirty="0" smtClean="0"/>
          </a:p>
          <a:p>
            <a:endParaRPr lang="en-GB" sz="2200" dirty="0"/>
          </a:p>
          <a:p>
            <a:r>
              <a:rPr lang="en-GB" sz="2200" dirty="0" smtClean="0"/>
              <a:t>Acknowledgements</a:t>
            </a:r>
            <a:r>
              <a:rPr lang="en-GB" sz="2200" dirty="0"/>
              <a:t>: A. </a:t>
            </a:r>
            <a:r>
              <a:rPr lang="en-GB" sz="2200" dirty="0" err="1"/>
              <a:t>Ballarino</a:t>
            </a:r>
            <a:r>
              <a:rPr lang="en-GB" sz="2200" dirty="0"/>
              <a:t>, R. Bruce, J.-P. Burnet</a:t>
            </a:r>
            <a:r>
              <a:rPr lang="en-GB" sz="2200" dirty="0" smtClean="0"/>
              <a:t>, </a:t>
            </a:r>
            <a:r>
              <a:rPr lang="en-GB" sz="2200" dirty="0" smtClean="0"/>
              <a:t>B. </a:t>
            </a:r>
            <a:r>
              <a:rPr lang="en-GB" sz="2200" dirty="0" err="1" smtClean="0"/>
              <a:t>Holzer</a:t>
            </a:r>
            <a:r>
              <a:rPr lang="en-GB" sz="2200" dirty="0" smtClean="0"/>
              <a:t>, Q</a:t>
            </a:r>
            <a:r>
              <a:rPr lang="en-GB" sz="2200" dirty="0" smtClean="0"/>
              <a:t>. King, </a:t>
            </a:r>
            <a:r>
              <a:rPr lang="en-GB" sz="2200" dirty="0"/>
              <a:t>E. McIntosh, </a:t>
            </a:r>
            <a:r>
              <a:rPr lang="en-GB" sz="2200" dirty="0" smtClean="0"/>
              <a:t>E. </a:t>
            </a:r>
            <a:r>
              <a:rPr lang="en-GB" sz="2200" dirty="0" err="1" smtClean="0"/>
              <a:t>Métral</a:t>
            </a:r>
            <a:r>
              <a:rPr lang="en-GB" sz="2200" dirty="0" smtClean="0"/>
              <a:t>, Y. </a:t>
            </a:r>
            <a:r>
              <a:rPr lang="en-GB" sz="2200" dirty="0" err="1" smtClean="0"/>
              <a:t>Sammer</a:t>
            </a:r>
            <a:r>
              <a:rPr lang="en-GB" sz="2200" dirty="0" smtClean="0"/>
              <a:t>, F. </a:t>
            </a:r>
            <a:r>
              <a:rPr lang="en-GB" sz="2200" dirty="0" err="1" smtClean="0"/>
              <a:t>Savary</a:t>
            </a:r>
            <a:r>
              <a:rPr lang="en-GB" sz="2200" dirty="0" smtClean="0"/>
              <a:t>, F</a:t>
            </a:r>
            <a:r>
              <a:rPr lang="en-GB" sz="2200" dirty="0"/>
              <a:t>. Schmidt, H. </a:t>
            </a:r>
            <a:r>
              <a:rPr lang="en-GB" sz="2200" dirty="0" err="1"/>
              <a:t>Thiesen</a:t>
            </a:r>
            <a:r>
              <a:rPr lang="en-GB" sz="2200" dirty="0"/>
              <a:t>, E. </a:t>
            </a:r>
            <a:r>
              <a:rPr lang="en-GB" sz="2200" dirty="0" err="1"/>
              <a:t>Todesco</a:t>
            </a:r>
            <a:r>
              <a:rPr lang="en-GB" sz="2200" dirty="0"/>
              <a:t> and the </a:t>
            </a:r>
            <a:r>
              <a:rPr lang="en-GB" sz="2200" dirty="0" err="1"/>
              <a:t>LHC@Home</a:t>
            </a:r>
            <a:r>
              <a:rPr lang="en-GB" sz="2200" dirty="0"/>
              <a:t> volunteers</a:t>
            </a:r>
          </a:p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686076"/>
            <a:ext cx="6480000" cy="261938"/>
          </a:xfrm>
        </p:spPr>
        <p:txBody>
          <a:bodyPr>
            <a:normAutofit fontScale="92500"/>
          </a:bodyPr>
          <a:lstStyle/>
          <a:p>
            <a:r>
              <a:rPr lang="en-GB" b="0" i="0" dirty="0" smtClean="0">
                <a:solidFill>
                  <a:schemeClr val="bg2"/>
                </a:solidFill>
              </a:rPr>
              <a:t>Conceptual Design Review of the Magnet Circuits for the HL-LHC – 21-23 March 2016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3" name="Picture 2" descr="lhc-logo-300_light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200" y="0"/>
            <a:ext cx="2699792" cy="671091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0843" y="640425"/>
            <a:ext cx="8685428" cy="4091565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FF"/>
                </a:solidFill>
              </a:rPr>
              <a:t>current </a:t>
            </a:r>
            <a:r>
              <a:rPr lang="en-US" sz="1800" dirty="0" smtClean="0">
                <a:solidFill>
                  <a:srgbClr val="0000FF"/>
                </a:solidFill>
              </a:rPr>
              <a:t>control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dirty="0" smtClean="0">
                <a:solidFill>
                  <a:srgbClr val="0000FF"/>
                </a:solidFill>
              </a:rPr>
              <a:t>= random low frequency noise</a:t>
            </a:r>
            <a:endParaRPr lang="en-US" sz="1800" dirty="0">
              <a:solidFill>
                <a:srgbClr val="0000FF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</a:rPr>
              <a:t>C</a:t>
            </a:r>
            <a:r>
              <a:rPr lang="en-US" sz="1800" dirty="0" smtClean="0">
                <a:solidFill>
                  <a:srgbClr val="000000"/>
                </a:solidFill>
              </a:rPr>
              <a:t>lass </a:t>
            </a:r>
            <a:r>
              <a:rPr lang="en-US" sz="1800" dirty="0">
                <a:solidFill>
                  <a:srgbClr val="000000"/>
                </a:solidFill>
              </a:rPr>
              <a:t>1 PC: </a:t>
            </a:r>
            <a:r>
              <a:rPr lang="en-US" sz="1800" dirty="0">
                <a:solidFill>
                  <a:srgbClr val="000000"/>
                </a:solidFill>
              </a:rPr>
              <a:t>±1 </a:t>
            </a:r>
            <a:r>
              <a:rPr lang="en-US" sz="1800" dirty="0" smtClean="0">
                <a:solidFill>
                  <a:srgbClr val="000000"/>
                </a:solidFill>
              </a:rPr>
              <a:t>ppm                                  Class </a:t>
            </a:r>
            <a:r>
              <a:rPr lang="en-US" sz="1800" dirty="0">
                <a:solidFill>
                  <a:srgbClr val="000000"/>
                </a:solidFill>
              </a:rPr>
              <a:t>2 PC: </a:t>
            </a:r>
            <a:r>
              <a:rPr lang="en-US" sz="1800" dirty="0">
                <a:solidFill>
                  <a:srgbClr val="000000"/>
                </a:solidFill>
              </a:rPr>
              <a:t>±10 </a:t>
            </a:r>
            <a:r>
              <a:rPr lang="en-US" sz="1800" dirty="0" smtClean="0">
                <a:solidFill>
                  <a:srgbClr val="000000"/>
                </a:solidFill>
              </a:rPr>
              <a:t>ppm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tune shift induced by </a:t>
            </a:r>
            <a:r>
              <a:rPr lang="en-US" sz="1800" b="1" dirty="0" smtClean="0">
                <a:solidFill>
                  <a:srgbClr val="000000"/>
                </a:solidFill>
              </a:rPr>
              <a:t>uniformly</a:t>
            </a:r>
            <a:r>
              <a:rPr lang="en-US" sz="1800" dirty="0" smtClean="0">
                <a:solidFill>
                  <a:srgbClr val="000000"/>
                </a:solidFill>
              </a:rPr>
              <a:t> distributed random error on current and assuming Class 1 power </a:t>
            </a:r>
            <a:r>
              <a:rPr lang="en-US" sz="1800" dirty="0" smtClean="0">
                <a:solidFill>
                  <a:srgbClr val="000000"/>
                </a:solidFill>
              </a:rPr>
              <a:t>converters</a:t>
            </a:r>
            <a:endParaRPr lang="en-US" sz="1800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u="sng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u="sng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2536" y="-6804"/>
            <a:ext cx="8314265" cy="685800"/>
          </a:xfrm>
        </p:spPr>
        <p:txBody>
          <a:bodyPr/>
          <a:lstStyle/>
          <a:p>
            <a:pPr marL="514350" indent="-514350" algn="ctr"/>
            <a:r>
              <a:rPr lang="en-US" dirty="0" smtClean="0"/>
              <a:t>Tolerances current </a:t>
            </a:r>
            <a:r>
              <a:rPr lang="en-US" dirty="0"/>
              <a:t>c</a:t>
            </a:r>
            <a:r>
              <a:rPr lang="en-US" dirty="0" smtClean="0"/>
              <a:t>ontrol </a:t>
            </a:r>
            <a:r>
              <a:rPr lang="en-US" dirty="0"/>
              <a:t>r</a:t>
            </a:r>
            <a:r>
              <a:rPr lang="en-US" dirty="0" smtClean="0"/>
              <a:t>egime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576072"/>
              </p:ext>
            </p:extLst>
          </p:nvPr>
        </p:nvGraphicFramePr>
        <p:xfrm>
          <a:off x="328745" y="1890887"/>
          <a:ext cx="8563735" cy="1904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1192"/>
                <a:gridCol w="1800200"/>
                <a:gridCol w="1584176"/>
                <a:gridCol w="1800200"/>
                <a:gridCol w="1627967"/>
              </a:tblGrid>
              <a:tr h="210555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rgbClr val="404040"/>
                          </a:solidFill>
                        </a:rPr>
                        <a:t>Round optics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baseline="0" dirty="0" smtClean="0">
                        <a:solidFill>
                          <a:srgbClr val="404040"/>
                        </a:solidFill>
                      </a:endParaRP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rgbClr val="404040"/>
                          </a:solidFill>
                        </a:rPr>
                        <a:t>Flat optics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baseline="0" dirty="0" smtClean="0">
                        <a:solidFill>
                          <a:srgbClr val="404040"/>
                        </a:solidFill>
                      </a:endParaRP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055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HL-LHC</a:t>
                      </a:r>
                      <a:endParaRPr lang="en-US" sz="1400" b="1" dirty="0"/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rgbClr val="404040"/>
                          </a:solidFill>
                        </a:rPr>
                        <a:t>rms</a:t>
                      </a:r>
                      <a:r>
                        <a:rPr lang="en-US" sz="1400" b="1" dirty="0" smtClean="0">
                          <a:solidFill>
                            <a:srgbClr val="404040"/>
                          </a:solidFill>
                        </a:rPr>
                        <a:t>((Q</a:t>
                      </a:r>
                      <a:r>
                        <a:rPr lang="en-US" sz="1400" b="1" baseline="-25000" dirty="0" smtClean="0">
                          <a:solidFill>
                            <a:srgbClr val="404040"/>
                          </a:solidFill>
                        </a:rPr>
                        <a:t>z</a:t>
                      </a:r>
                      <a:r>
                        <a:rPr lang="en-US" sz="1400" b="1" dirty="0" smtClean="0">
                          <a:solidFill>
                            <a:srgbClr val="404040"/>
                          </a:solidFill>
                        </a:rPr>
                        <a:t>-Q</a:t>
                      </a:r>
                      <a:r>
                        <a:rPr lang="en-US" sz="1400" b="1" baseline="-25000" dirty="0" smtClean="0">
                          <a:solidFill>
                            <a:srgbClr val="404040"/>
                          </a:solidFill>
                        </a:rPr>
                        <a:t>z0</a:t>
                      </a:r>
                      <a:r>
                        <a:rPr lang="en-US" sz="1400" b="1" dirty="0" smtClean="0">
                          <a:solidFill>
                            <a:srgbClr val="404040"/>
                          </a:solidFill>
                        </a:rPr>
                        <a:t>)</a:t>
                      </a:r>
                      <a:r>
                        <a:rPr lang="en-US" sz="1400" b="1" baseline="0" dirty="0" smtClean="0">
                          <a:solidFill>
                            <a:srgbClr val="404040"/>
                          </a:solidFill>
                        </a:rPr>
                        <a:t>) [10</a:t>
                      </a:r>
                      <a:r>
                        <a:rPr lang="en-US" sz="1400" b="1" baseline="30000" dirty="0" smtClean="0">
                          <a:solidFill>
                            <a:srgbClr val="404040"/>
                          </a:solidFill>
                        </a:rPr>
                        <a:t>-4</a:t>
                      </a:r>
                      <a:r>
                        <a:rPr lang="en-US" sz="1400" b="1" baseline="0" dirty="0" smtClean="0">
                          <a:solidFill>
                            <a:srgbClr val="404040"/>
                          </a:solidFill>
                        </a:rPr>
                        <a:t>]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rgbClr val="404040"/>
                          </a:solidFill>
                        </a:rPr>
                        <a:t>ΔQ/ΔQ(IT Baseline)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rgbClr val="404040"/>
                          </a:solidFill>
                        </a:rPr>
                        <a:t>rms</a:t>
                      </a:r>
                      <a:r>
                        <a:rPr lang="en-US" sz="1400" b="1" dirty="0" smtClean="0">
                          <a:solidFill>
                            <a:srgbClr val="404040"/>
                          </a:solidFill>
                        </a:rPr>
                        <a:t>((Q</a:t>
                      </a:r>
                      <a:r>
                        <a:rPr lang="en-US" sz="1400" b="1" baseline="-25000" dirty="0" smtClean="0">
                          <a:solidFill>
                            <a:srgbClr val="404040"/>
                          </a:solidFill>
                        </a:rPr>
                        <a:t>z</a:t>
                      </a:r>
                      <a:r>
                        <a:rPr lang="en-US" sz="1400" b="1" dirty="0" smtClean="0">
                          <a:solidFill>
                            <a:srgbClr val="404040"/>
                          </a:solidFill>
                        </a:rPr>
                        <a:t>-Q</a:t>
                      </a:r>
                      <a:r>
                        <a:rPr lang="en-US" sz="1400" b="1" baseline="-25000" dirty="0" smtClean="0">
                          <a:solidFill>
                            <a:srgbClr val="404040"/>
                          </a:solidFill>
                        </a:rPr>
                        <a:t>z0</a:t>
                      </a:r>
                      <a:r>
                        <a:rPr lang="en-US" sz="1400" b="1" dirty="0" smtClean="0">
                          <a:solidFill>
                            <a:srgbClr val="404040"/>
                          </a:solidFill>
                        </a:rPr>
                        <a:t>)</a:t>
                      </a:r>
                      <a:r>
                        <a:rPr lang="en-US" sz="1400" b="1" baseline="0" dirty="0" smtClean="0">
                          <a:solidFill>
                            <a:srgbClr val="404040"/>
                          </a:solidFill>
                        </a:rPr>
                        <a:t>) [10</a:t>
                      </a:r>
                      <a:r>
                        <a:rPr lang="en-US" sz="1400" b="1" baseline="30000" dirty="0" smtClean="0">
                          <a:solidFill>
                            <a:srgbClr val="404040"/>
                          </a:solidFill>
                        </a:rPr>
                        <a:t>-4</a:t>
                      </a:r>
                      <a:r>
                        <a:rPr lang="en-US" sz="1400" b="1" baseline="0" dirty="0" smtClean="0">
                          <a:solidFill>
                            <a:srgbClr val="404040"/>
                          </a:solidFill>
                        </a:rPr>
                        <a:t>]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rgbClr val="404040"/>
                          </a:solidFill>
                        </a:rPr>
                        <a:t>ΔQ/ΔQ(IT Baseline)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23659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IT nominal</a:t>
                      </a:r>
                      <a:r>
                        <a:rPr lang="en-US" sz="1400" b="1" baseline="0" dirty="0" smtClean="0">
                          <a:solidFill>
                            <a:srgbClr val="0000FF"/>
                          </a:solidFill>
                        </a:rPr>
                        <a:t> LHC</a:t>
                      </a:r>
                      <a:endParaRPr 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0.25</a:t>
                      </a:r>
                      <a:endParaRPr 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x0.18</a:t>
                      </a:r>
                      <a:endParaRPr 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T="34290" marB="34290" anchor="ctr"/>
                </a:tc>
              </a:tr>
              <a:tr h="123659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/>
                        <a:t>IT Baseline</a:t>
                      </a:r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1.37</a:t>
                      </a:r>
                      <a:endParaRPr 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x1.0</a:t>
                      </a:r>
                      <a:endParaRPr 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1.98</a:t>
                      </a:r>
                      <a:endParaRPr 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x1.0</a:t>
                      </a:r>
                      <a:endParaRPr lang="en-US" sz="1400" dirty="0"/>
                    </a:p>
                  </a:txBody>
                  <a:tcPr marT="34290" marB="34290" anchor="ctr"/>
                </a:tc>
              </a:tr>
              <a:tr h="123659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/>
                        <a:t>IT Q1-Q2-Q3</a:t>
                      </a:r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0.67</a:t>
                      </a:r>
                      <a:endParaRPr 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8000"/>
                          </a:solidFill>
                        </a:rPr>
                        <a:t>x0.5</a:t>
                      </a:r>
                      <a:endParaRPr 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0.98</a:t>
                      </a:r>
                      <a:endParaRPr 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8000"/>
                          </a:solidFill>
                        </a:rPr>
                        <a:t>x0.5</a:t>
                      </a:r>
                      <a:endParaRPr 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 anchor="ctr"/>
                </a:tc>
              </a:tr>
              <a:tr h="210555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/>
                        <a:t>IT Q1-Q2a Q2b-Q3</a:t>
                      </a:r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0.54</a:t>
                      </a:r>
                      <a:endParaRPr 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8000"/>
                          </a:solidFill>
                        </a:rPr>
                        <a:t>x0.4</a:t>
                      </a:r>
                      <a:endParaRPr 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0.79</a:t>
                      </a:r>
                      <a:endParaRPr 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8000"/>
                          </a:solidFill>
                        </a:rPr>
                        <a:t>x0.4</a:t>
                      </a:r>
                      <a:endParaRPr 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 anchor="ctr"/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56708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Tolerances voltage control regime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57200" y="963032"/>
            <a:ext cx="8291264" cy="340891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GB" dirty="0" smtClean="0"/>
              <a:t>In this case the tolerances on:</a:t>
            </a:r>
          </a:p>
          <a:p>
            <a:pPr lvl="1" algn="l"/>
            <a:r>
              <a:rPr lang="en-GB" dirty="0" smtClean="0"/>
              <a:t>Ripple amplitude of the overall spectrum</a:t>
            </a:r>
          </a:p>
          <a:p>
            <a:pPr lvl="1" algn="l"/>
            <a:r>
              <a:rPr lang="en-GB" dirty="0" smtClean="0"/>
              <a:t>Determination of most dangerous frequencies</a:t>
            </a:r>
          </a:p>
          <a:p>
            <a:pPr algn="l"/>
            <a:r>
              <a:rPr lang="en-GB" dirty="0" smtClean="0"/>
              <a:t>Have been determined with </a:t>
            </a:r>
            <a:r>
              <a:rPr lang="en-GB" dirty="0" smtClean="0"/>
              <a:t>long-term </a:t>
            </a:r>
            <a:r>
              <a:rPr lang="en-GB" dirty="0" smtClean="0"/>
              <a:t>simulations to assess the impact on the ripple on the dynamic aperture.</a:t>
            </a:r>
          </a:p>
          <a:p>
            <a:pPr algn="l"/>
            <a:r>
              <a:rPr lang="en-GB" dirty="0" smtClean="0"/>
              <a:t>Several configurations have been probed:</a:t>
            </a:r>
          </a:p>
          <a:p>
            <a:pPr lvl="1" algn="l"/>
            <a:r>
              <a:rPr lang="en-GB" dirty="0" smtClean="0"/>
              <a:t>Without </a:t>
            </a:r>
            <a:r>
              <a:rPr lang="en-GB" dirty="0"/>
              <a:t>beam-beam </a:t>
            </a:r>
          </a:p>
          <a:p>
            <a:pPr lvl="1" algn="l"/>
            <a:r>
              <a:rPr lang="en-GB" dirty="0" smtClean="0"/>
              <a:t>With </a:t>
            </a:r>
            <a:r>
              <a:rPr lang="en-GB" dirty="0"/>
              <a:t>beam-beam and with/without crab crossing, </a:t>
            </a:r>
            <a:r>
              <a:rPr lang="en-GB" dirty="0" err="1"/>
              <a:t>ε</a:t>
            </a:r>
            <a:r>
              <a:rPr lang="en-GB" baseline="-25000" dirty="0" err="1"/>
              <a:t>N</a:t>
            </a:r>
            <a:r>
              <a:rPr lang="en-GB" dirty="0"/>
              <a:t>=3.75 </a:t>
            </a:r>
            <a:r>
              <a:rPr lang="en-GB" dirty="0" err="1"/>
              <a:t>μm</a:t>
            </a:r>
            <a:r>
              <a:rPr lang="en-GB" dirty="0"/>
              <a:t>, </a:t>
            </a:r>
            <a:r>
              <a:rPr lang="en-GB" dirty="0" err="1"/>
              <a:t>N</a:t>
            </a:r>
            <a:r>
              <a:rPr lang="en-GB" baseline="-25000" dirty="0" err="1"/>
              <a:t>b</a:t>
            </a:r>
            <a:r>
              <a:rPr lang="en-GB" dirty="0"/>
              <a:t>=</a:t>
            </a:r>
            <a:r>
              <a:rPr lang="en-GB" dirty="0" smtClean="0"/>
              <a:t>2.2x10</a:t>
            </a:r>
            <a:r>
              <a:rPr lang="en-GB" baseline="30000" dirty="0" smtClean="0"/>
              <a:t>11</a:t>
            </a:r>
            <a:r>
              <a:rPr lang="en-GB" dirty="0" smtClean="0"/>
              <a:t>, 4D </a:t>
            </a:r>
            <a:r>
              <a:rPr lang="en-GB" dirty="0"/>
              <a:t>beam-beam lens</a:t>
            </a:r>
          </a:p>
          <a:p>
            <a:pPr lvl="1" algn="l"/>
            <a:r>
              <a:rPr lang="en-GB" dirty="0" smtClean="0"/>
              <a:t>With </a:t>
            </a:r>
            <a:r>
              <a:rPr lang="en-GB" dirty="0"/>
              <a:t>beam-beam and crab crossing, </a:t>
            </a:r>
            <a:r>
              <a:rPr lang="en-GB" dirty="0" err="1"/>
              <a:t>ε</a:t>
            </a:r>
            <a:r>
              <a:rPr lang="en-GB" baseline="-25000" dirty="0" err="1"/>
              <a:t>N</a:t>
            </a:r>
            <a:r>
              <a:rPr lang="en-GB" dirty="0"/>
              <a:t>=2.5 </a:t>
            </a:r>
            <a:r>
              <a:rPr lang="en-GB" dirty="0" err="1"/>
              <a:t>μm</a:t>
            </a:r>
            <a:r>
              <a:rPr lang="en-GB" dirty="0"/>
              <a:t>, </a:t>
            </a:r>
            <a:r>
              <a:rPr lang="en-GB" dirty="0" err="1"/>
              <a:t>N</a:t>
            </a:r>
            <a:r>
              <a:rPr lang="en-GB" baseline="-25000" dirty="0" err="1"/>
              <a:t>b</a:t>
            </a:r>
            <a:r>
              <a:rPr lang="en-GB" dirty="0"/>
              <a:t>=2.2x10</a:t>
            </a:r>
            <a:r>
              <a:rPr lang="en-GB" baseline="30000" dirty="0"/>
              <a:t>11</a:t>
            </a:r>
            <a:r>
              <a:rPr lang="en-GB" dirty="0"/>
              <a:t>, 6D beam-beam </a:t>
            </a:r>
            <a:r>
              <a:rPr lang="en-GB" dirty="0" smtClean="0"/>
              <a:t>lens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456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of numerical simulations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699542"/>
            <a:ext cx="4040188" cy="631626"/>
          </a:xfrm>
        </p:spPr>
        <p:txBody>
          <a:bodyPr>
            <a:noAutofit/>
          </a:bodyPr>
          <a:lstStyle/>
          <a:p>
            <a:pPr algn="l"/>
            <a:r>
              <a:rPr lang="en-GB" sz="1300" dirty="0" smtClean="0"/>
              <a:t>300 and</a:t>
            </a:r>
            <a:r>
              <a:rPr lang="en-GB" sz="1300" dirty="0" smtClean="0"/>
              <a:t> </a:t>
            </a:r>
            <a:r>
              <a:rPr lang="en-GB" sz="1300" dirty="0" smtClean="0"/>
              <a:t>600 Hz </a:t>
            </a:r>
            <a:r>
              <a:rPr lang="en-GB" sz="1300" dirty="0" smtClean="0"/>
              <a:t>have </a:t>
            </a:r>
            <a:r>
              <a:rPr lang="en-GB" sz="1300" dirty="0" smtClean="0"/>
              <a:t>a sizeable impact on dynamic aperture if the amplitude of tune modulation is 10</a:t>
            </a:r>
            <a:r>
              <a:rPr lang="en-GB" sz="1300" baseline="30000" dirty="0" smtClean="0"/>
              <a:t>-</a:t>
            </a:r>
            <a:r>
              <a:rPr lang="en-GB" sz="1300" baseline="30000" dirty="0" smtClean="0"/>
              <a:t>4</a:t>
            </a:r>
            <a:r>
              <a:rPr lang="en-GB" sz="1300" dirty="0" smtClean="0"/>
              <a:t>.</a:t>
            </a:r>
            <a:endParaRPr lang="en-GB" sz="13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1841" r="1841"/>
          <a:stretch>
            <a:fillRect/>
          </a:stretch>
        </p:blipFill>
        <p:spPr>
          <a:xfrm>
            <a:off x="457200" y="1331168"/>
            <a:ext cx="4040188" cy="2963466"/>
          </a:xfrm>
        </p:spPr>
      </p:pic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699542"/>
            <a:ext cx="4041775" cy="479822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n-GB" dirty="0" smtClean="0"/>
              <a:t>With beam-beam, the realistic spectrum starts showing an impact on dynamic aperture if its amplitude is multiplied by a factor of 10.</a:t>
            </a:r>
            <a:endParaRPr lang="en-GB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l="2180" r="2180"/>
          <a:stretch>
            <a:fillRect/>
          </a:stretch>
        </p:blipFill>
        <p:spPr>
          <a:xfrm>
            <a:off x="4645026" y="1331168"/>
            <a:ext cx="4041775" cy="2963466"/>
          </a:xfrm>
        </p:spPr>
      </p:pic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23728" y="4155926"/>
            <a:ext cx="6408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Reminder: sixty </a:t>
            </a:r>
            <a:r>
              <a:rPr lang="en-US" sz="1400" b="1" dirty="0" err="1" smtClean="0">
                <a:solidFill>
                  <a:srgbClr val="0000FF"/>
                </a:solidFill>
              </a:rPr>
              <a:t>realisations</a:t>
            </a:r>
            <a:r>
              <a:rPr lang="en-US" sz="1400" b="1" dirty="0" smtClean="0">
                <a:solidFill>
                  <a:srgbClr val="0000FF"/>
                </a:solidFill>
              </a:rPr>
              <a:t> of magnetic field errors are used. </a:t>
            </a:r>
          </a:p>
          <a:p>
            <a:r>
              <a:rPr lang="en-US" sz="1400" b="1" dirty="0" smtClean="0">
                <a:solidFill>
                  <a:srgbClr val="0000FF"/>
                </a:solidFill>
              </a:rPr>
              <a:t>Continuous lines: average (over </a:t>
            </a:r>
            <a:r>
              <a:rPr lang="en-US" sz="1400" b="1" dirty="0" err="1" smtClean="0">
                <a:solidFill>
                  <a:srgbClr val="0000FF"/>
                </a:solidFill>
              </a:rPr>
              <a:t>realisations</a:t>
            </a:r>
            <a:r>
              <a:rPr lang="en-US" sz="1400" b="1" dirty="0" smtClean="0">
                <a:solidFill>
                  <a:srgbClr val="0000FF"/>
                </a:solidFill>
              </a:rPr>
              <a:t>) DA 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D</a:t>
            </a:r>
            <a:r>
              <a:rPr lang="en-US" sz="1400" b="1" dirty="0" smtClean="0">
                <a:solidFill>
                  <a:srgbClr val="0000FF"/>
                </a:solidFill>
              </a:rPr>
              <a:t>ashed lines: minimum or maximum (over </a:t>
            </a:r>
            <a:r>
              <a:rPr lang="en-US" sz="1400" b="1" dirty="0" err="1" smtClean="0">
                <a:solidFill>
                  <a:srgbClr val="0000FF"/>
                </a:solidFill>
              </a:rPr>
              <a:t>realisations</a:t>
            </a:r>
            <a:r>
              <a:rPr lang="en-US" sz="1400" b="1" dirty="0" smtClean="0">
                <a:solidFill>
                  <a:srgbClr val="0000FF"/>
                </a:solidFill>
              </a:rPr>
              <a:t>) DA</a:t>
            </a:r>
            <a:endParaRPr lang="en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986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514" y="3344889"/>
            <a:ext cx="6839998" cy="1819149"/>
          </a:xfrm>
          <a:prstGeom prst="rect">
            <a:avLst/>
          </a:prstGeom>
        </p:spPr>
      </p:pic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GB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General requirements</a:t>
            </a:r>
          </a:p>
          <a:p>
            <a:pPr algn="l"/>
            <a:r>
              <a:rPr lang="en-GB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Beam dynamics</a:t>
            </a:r>
          </a:p>
          <a:p>
            <a:pPr lvl="1" algn="l"/>
            <a:r>
              <a:rPr lang="en-GB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The IT </a:t>
            </a:r>
            <a:r>
              <a:rPr lang="en-GB" sz="2000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quadrupoles</a:t>
            </a:r>
            <a:endParaRPr lang="en-GB" sz="2000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lvl="1" algn="l"/>
            <a:r>
              <a:rPr lang="en-GB" sz="2000" dirty="0" smtClean="0"/>
              <a:t>The separation dipoles</a:t>
            </a:r>
          </a:p>
          <a:p>
            <a:pPr lvl="1" algn="l"/>
            <a:r>
              <a:rPr lang="en-GB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The matching </a:t>
            </a:r>
            <a:r>
              <a:rPr lang="en-GB" sz="2000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quadrupoles</a:t>
            </a:r>
            <a:endParaRPr lang="en-GB" sz="2000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lvl="1" algn="l"/>
            <a:r>
              <a:rPr lang="en-GB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The 11 T dipoles</a:t>
            </a:r>
          </a:p>
          <a:p>
            <a:pPr algn="l"/>
            <a:r>
              <a:rPr lang="en-GB" sz="24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Operation</a:t>
            </a:r>
          </a:p>
          <a:p>
            <a:pPr algn="l"/>
            <a:r>
              <a:rPr lang="en-GB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Summary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54957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627534"/>
            <a:ext cx="8610769" cy="3881582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FF"/>
                </a:solidFill>
              </a:rPr>
              <a:t>current </a:t>
            </a:r>
            <a:r>
              <a:rPr lang="en-US" sz="1800" dirty="0" smtClean="0">
                <a:solidFill>
                  <a:srgbClr val="0000FF"/>
                </a:solidFill>
              </a:rPr>
              <a:t>control:</a:t>
            </a:r>
            <a:endParaRPr lang="en-US" sz="1800" dirty="0">
              <a:solidFill>
                <a:srgbClr val="0000FF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Class </a:t>
            </a:r>
            <a:r>
              <a:rPr lang="en-US" sz="1800" dirty="0">
                <a:solidFill>
                  <a:srgbClr val="000000"/>
                </a:solidFill>
              </a:rPr>
              <a:t>1 PC: </a:t>
            </a:r>
            <a:r>
              <a:rPr lang="en-US" sz="1800" dirty="0">
                <a:solidFill>
                  <a:srgbClr val="000000"/>
                </a:solidFill>
              </a:rPr>
              <a:t>±1 </a:t>
            </a:r>
            <a:r>
              <a:rPr lang="en-US" sz="1800" dirty="0" smtClean="0">
                <a:solidFill>
                  <a:srgbClr val="000000"/>
                </a:solidFill>
              </a:rPr>
              <a:t>ppm</a:t>
            </a:r>
            <a:endParaRPr lang="en-US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</a:rPr>
              <a:t>C</a:t>
            </a:r>
            <a:r>
              <a:rPr lang="en-US" sz="1800" dirty="0" smtClean="0">
                <a:solidFill>
                  <a:srgbClr val="000000"/>
                </a:solidFill>
              </a:rPr>
              <a:t>lass </a:t>
            </a:r>
            <a:r>
              <a:rPr lang="en-US" sz="1800" dirty="0">
                <a:solidFill>
                  <a:srgbClr val="000000"/>
                </a:solidFill>
              </a:rPr>
              <a:t>2 PC: </a:t>
            </a:r>
            <a:r>
              <a:rPr lang="en-US" sz="1800" dirty="0">
                <a:solidFill>
                  <a:srgbClr val="000000"/>
                </a:solidFill>
              </a:rPr>
              <a:t>±10 </a:t>
            </a:r>
            <a:r>
              <a:rPr lang="en-US" sz="1800" dirty="0" smtClean="0">
                <a:solidFill>
                  <a:srgbClr val="000000"/>
                </a:solidFill>
              </a:rPr>
              <a:t>ppm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closed orbit distortion induced by </a:t>
            </a:r>
            <a:r>
              <a:rPr lang="en-US" sz="1800" b="1" dirty="0" smtClean="0">
                <a:solidFill>
                  <a:srgbClr val="000000"/>
                </a:solidFill>
              </a:rPr>
              <a:t>uniformly</a:t>
            </a:r>
            <a:r>
              <a:rPr lang="en-US" sz="1800" dirty="0" smtClean="0">
                <a:solidFill>
                  <a:srgbClr val="000000"/>
                </a:solidFill>
              </a:rPr>
              <a:t> distributed random error on current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lnSpc>
                <a:spcPct val="130000"/>
              </a:lnSpc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050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voltage control: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000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even smaller closed orbit distortions due to attenuation from inductance </a:t>
            </a:r>
            <a:r>
              <a:rPr lang="en-US" sz="1800" baseline="30000" dirty="0" smtClean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-&gt; </a:t>
            </a:r>
            <a:r>
              <a:rPr lang="en-US" sz="1800" dirty="0" smtClean="0">
                <a:solidFill>
                  <a:schemeClr val="tx1"/>
                </a:solidFill>
              </a:rPr>
              <a:t>negligible </a:t>
            </a:r>
            <a:endParaRPr lang="en-US" sz="1800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b2 error (3 units for D2, 0.4 units for D1)</a:t>
            </a:r>
            <a:r>
              <a:rPr lang="en-US" sz="1800" dirty="0" smtClean="0">
                <a:solidFill>
                  <a:srgbClr val="000000"/>
                </a:solidFill>
              </a:rPr>
              <a:t> -&gt; tune modulation -&gt; -</a:t>
            </a:r>
            <a:r>
              <a:rPr lang="en-US" sz="1800" dirty="0">
                <a:solidFill>
                  <a:srgbClr val="000000"/>
                </a:solidFill>
              </a:rPr>
              <a:t>&gt; negligible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u="sng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u="sng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u="sng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u="sng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u="sng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4199" y="12187"/>
            <a:ext cx="8314265" cy="685800"/>
          </a:xfrm>
        </p:spPr>
        <p:txBody>
          <a:bodyPr/>
          <a:lstStyle/>
          <a:p>
            <a:pPr marL="514350" indent="-514350" algn="ctr"/>
            <a:r>
              <a:rPr lang="en-US" sz="3200" dirty="0" smtClean="0"/>
              <a:t>Tolerances </a:t>
            </a:r>
            <a:r>
              <a:rPr lang="en-US" sz="3200" dirty="0"/>
              <a:t>c</a:t>
            </a:r>
            <a:r>
              <a:rPr lang="en-US" sz="3200" dirty="0" smtClean="0"/>
              <a:t>urrent and </a:t>
            </a:r>
            <a:r>
              <a:rPr lang="en-US" sz="3200" dirty="0"/>
              <a:t>v</a:t>
            </a:r>
            <a:r>
              <a:rPr lang="en-US" sz="3200" dirty="0" smtClean="0"/>
              <a:t>oltage </a:t>
            </a:r>
            <a:r>
              <a:rPr lang="en-US" sz="3200" dirty="0"/>
              <a:t>c</a:t>
            </a:r>
            <a:r>
              <a:rPr lang="en-US" sz="3200" dirty="0" smtClean="0"/>
              <a:t>ontrol</a:t>
            </a:r>
            <a:endParaRPr lang="en-US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559093"/>
              </p:ext>
            </p:extLst>
          </p:nvPr>
        </p:nvGraphicFramePr>
        <p:xfrm>
          <a:off x="1187624" y="2157979"/>
          <a:ext cx="6755702" cy="8458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4526"/>
                <a:gridCol w="2492749"/>
                <a:gridCol w="2508427"/>
              </a:tblGrid>
              <a:tr h="274320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rgbClr val="404040"/>
                          </a:solidFill>
                        </a:rPr>
                        <a:t>rms</a:t>
                      </a:r>
                      <a:r>
                        <a:rPr lang="en-US" sz="1400" b="1" dirty="0" smtClean="0">
                          <a:solidFill>
                            <a:srgbClr val="404040"/>
                          </a:solidFill>
                        </a:rPr>
                        <a:t>((z-z</a:t>
                      </a:r>
                      <a:r>
                        <a:rPr lang="en-US" sz="1400" b="1" baseline="-25000" dirty="0" smtClean="0">
                          <a:solidFill>
                            <a:srgbClr val="404040"/>
                          </a:solidFill>
                        </a:rPr>
                        <a:t>0</a:t>
                      </a:r>
                      <a:r>
                        <a:rPr lang="en-US" sz="1400" b="1" dirty="0" smtClean="0">
                          <a:solidFill>
                            <a:srgbClr val="404040"/>
                          </a:solidFill>
                        </a:rPr>
                        <a:t>)</a:t>
                      </a:r>
                      <a:r>
                        <a:rPr lang="en-US" sz="1400" b="1" baseline="0" dirty="0" smtClean="0">
                          <a:solidFill>
                            <a:srgbClr val="404040"/>
                          </a:solidFill>
                        </a:rPr>
                        <a:t>) at IP [</a:t>
                      </a:r>
                      <a:r>
                        <a:rPr lang="en-US" sz="1400" b="1" baseline="0" dirty="0" err="1" smtClean="0">
                          <a:solidFill>
                            <a:srgbClr val="404040"/>
                          </a:solidFill>
                        </a:rPr>
                        <a:t>μm</a:t>
                      </a:r>
                      <a:r>
                        <a:rPr lang="en-US" sz="1400" b="1" baseline="0" dirty="0" smtClean="0">
                          <a:solidFill>
                            <a:srgbClr val="404040"/>
                          </a:solidFill>
                        </a:rPr>
                        <a:t>]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rgbClr val="404040"/>
                          </a:solidFill>
                        </a:rPr>
                        <a:t>rms</a:t>
                      </a:r>
                      <a:r>
                        <a:rPr lang="en-US" sz="1400" b="1" dirty="0" smtClean="0">
                          <a:solidFill>
                            <a:srgbClr val="404040"/>
                          </a:solidFill>
                        </a:rPr>
                        <a:t>((Q</a:t>
                      </a:r>
                      <a:r>
                        <a:rPr lang="en-US" sz="1400" b="1" baseline="-25000" dirty="0" smtClean="0">
                          <a:solidFill>
                            <a:srgbClr val="404040"/>
                          </a:solidFill>
                        </a:rPr>
                        <a:t>z</a:t>
                      </a:r>
                      <a:r>
                        <a:rPr lang="en-US" sz="1400" b="1" dirty="0" smtClean="0">
                          <a:solidFill>
                            <a:srgbClr val="404040"/>
                          </a:solidFill>
                        </a:rPr>
                        <a:t>-Q</a:t>
                      </a:r>
                      <a:r>
                        <a:rPr lang="en-US" sz="1400" b="1" baseline="-25000" dirty="0" smtClean="0">
                          <a:solidFill>
                            <a:srgbClr val="404040"/>
                          </a:solidFill>
                        </a:rPr>
                        <a:t>z0</a:t>
                      </a:r>
                      <a:r>
                        <a:rPr lang="en-US" sz="1400" b="1" dirty="0" smtClean="0">
                          <a:solidFill>
                            <a:srgbClr val="404040"/>
                          </a:solidFill>
                        </a:rPr>
                        <a:t>)</a:t>
                      </a:r>
                      <a:r>
                        <a:rPr lang="en-US" sz="1400" b="1" baseline="0" dirty="0" smtClean="0">
                          <a:solidFill>
                            <a:srgbClr val="404040"/>
                          </a:solidFill>
                        </a:rPr>
                        <a:t>) [10</a:t>
                      </a:r>
                      <a:r>
                        <a:rPr lang="en-US" sz="1400" b="1" baseline="30000" dirty="0" smtClean="0">
                          <a:solidFill>
                            <a:srgbClr val="404040"/>
                          </a:solidFill>
                        </a:rPr>
                        <a:t>-4</a:t>
                      </a:r>
                      <a:r>
                        <a:rPr lang="en-US" sz="1400" b="1" baseline="0" dirty="0" smtClean="0">
                          <a:solidFill>
                            <a:srgbClr val="404040"/>
                          </a:solidFill>
                        </a:rPr>
                        <a:t>]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/>
                        <a:t>D1</a:t>
                      </a:r>
                      <a:r>
                        <a:rPr lang="en-US" sz="1400" b="0" baseline="0" dirty="0" smtClean="0"/>
                        <a:t> + </a:t>
                      </a:r>
                      <a:r>
                        <a:rPr lang="en-US" sz="1400" b="0" dirty="0" smtClean="0"/>
                        <a:t>D2 </a:t>
                      </a:r>
                      <a:r>
                        <a:rPr lang="en-US" sz="1400" b="0" dirty="0" smtClean="0"/>
                        <a:t>class</a:t>
                      </a:r>
                      <a:r>
                        <a:rPr lang="en-US" sz="1400" b="0" baseline="0" dirty="0" smtClean="0"/>
                        <a:t> 1</a:t>
                      </a:r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0.040</a:t>
                      </a:r>
                      <a:r>
                        <a:rPr lang="en-US" sz="1400" baseline="30000" dirty="0" smtClean="0"/>
                        <a:t>*</a:t>
                      </a:r>
                      <a:endParaRPr lang="en-US" sz="1400" baseline="30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0.027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/>
                        <a:t>D1</a:t>
                      </a:r>
                      <a:r>
                        <a:rPr lang="en-US" sz="1400" b="0" baseline="0" dirty="0" smtClean="0"/>
                        <a:t> + </a:t>
                      </a:r>
                      <a:r>
                        <a:rPr lang="en-US" sz="1400" b="0" dirty="0" smtClean="0"/>
                        <a:t>D2 </a:t>
                      </a:r>
                      <a:r>
                        <a:rPr lang="en-US" sz="1400" b="0" dirty="0" smtClean="0"/>
                        <a:t>class 2</a:t>
                      </a:r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0.42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0.27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34290" marB="34290"/>
                </a:tc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44380" y="2599351"/>
            <a:ext cx="1663324" cy="908503"/>
            <a:chOff x="244380" y="2599351"/>
            <a:chExt cx="1663324" cy="908503"/>
          </a:xfrm>
        </p:grpSpPr>
        <p:sp>
          <p:nvSpPr>
            <p:cNvPr id="8" name="Left Arrow 7"/>
            <p:cNvSpPr/>
            <p:nvPr/>
          </p:nvSpPr>
          <p:spPr>
            <a:xfrm rot="9018327">
              <a:off x="406962" y="2599351"/>
              <a:ext cx="771392" cy="296184"/>
            </a:xfrm>
            <a:prstGeom prst="leftArrow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4380" y="2984634"/>
              <a:ext cx="16633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FF"/>
                  </a:solidFill>
                </a:rPr>
                <a:t>Recommended option</a:t>
              </a:r>
              <a:endParaRPr lang="en-US" sz="14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/>
          </a:p>
        </p:txBody>
      </p:sp>
      <p:sp>
        <p:nvSpPr>
          <p:cNvPr id="12" name="TextBox 11"/>
          <p:cNvSpPr txBox="1"/>
          <p:nvPr/>
        </p:nvSpPr>
        <p:spPr>
          <a:xfrm>
            <a:off x="4098135" y="3003798"/>
            <a:ext cx="3354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rgbClr val="0000FF"/>
                </a:solidFill>
              </a:rPr>
              <a:t>*</a:t>
            </a:r>
            <a:r>
              <a:rPr lang="en-US" sz="1400" b="1" dirty="0" smtClean="0">
                <a:solidFill>
                  <a:srgbClr val="0000FF"/>
                </a:solidFill>
              </a:rPr>
              <a:t> Nominal </a:t>
            </a:r>
            <a:r>
              <a:rPr lang="en-US" sz="1400" b="1" dirty="0" err="1" smtClean="0">
                <a:solidFill>
                  <a:srgbClr val="0000FF"/>
                </a:solidFill>
              </a:rPr>
              <a:t>rms</a:t>
            </a:r>
            <a:r>
              <a:rPr lang="en-US" sz="1400" b="1" dirty="0" smtClean="0">
                <a:solidFill>
                  <a:srgbClr val="0000FF"/>
                </a:solidFill>
              </a:rPr>
              <a:t> beam size at IP: 7 </a:t>
            </a:r>
            <a:r>
              <a:rPr lang="en-US" sz="14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US" sz="1400" b="1" dirty="0" smtClean="0">
                <a:solidFill>
                  <a:srgbClr val="0000FF"/>
                </a:solidFill>
              </a:rPr>
              <a:t>m</a:t>
            </a:r>
            <a:endParaRPr lang="en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197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72533" y="633808"/>
            <a:ext cx="8610769" cy="3881582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FF"/>
                </a:solidFill>
              </a:rPr>
              <a:t>current </a:t>
            </a:r>
            <a:r>
              <a:rPr lang="en-US" sz="1800" dirty="0" smtClean="0">
                <a:solidFill>
                  <a:srgbClr val="0000FF"/>
                </a:solidFill>
              </a:rPr>
              <a:t>control:</a:t>
            </a:r>
            <a:endParaRPr lang="en-US" sz="1800" dirty="0">
              <a:solidFill>
                <a:srgbClr val="0000FF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800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800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05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closed orbit distortion induced by </a:t>
            </a:r>
            <a:r>
              <a:rPr lang="en-US" sz="1800" b="1" dirty="0" smtClean="0">
                <a:solidFill>
                  <a:srgbClr val="000000"/>
                </a:solidFill>
              </a:rPr>
              <a:t>uniformly</a:t>
            </a:r>
            <a:r>
              <a:rPr lang="en-US" sz="1800" dirty="0" smtClean="0">
                <a:solidFill>
                  <a:srgbClr val="000000"/>
                </a:solidFill>
              </a:rPr>
              <a:t> distributed random error on current – trims not taken into account but expected to be negligible:</a:t>
            </a:r>
            <a:endParaRPr lang="en-US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800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u="sng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u="sng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u="sng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u="sng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u="sng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2536" y="12187"/>
            <a:ext cx="8314265" cy="685800"/>
          </a:xfrm>
        </p:spPr>
        <p:txBody>
          <a:bodyPr/>
          <a:lstStyle/>
          <a:p>
            <a:pPr marL="514350" indent="-514350" algn="ctr"/>
            <a:r>
              <a:rPr lang="en-US" sz="3200" dirty="0" smtClean="0"/>
              <a:t>D1/D2 powering schemes</a:t>
            </a:r>
            <a:endParaRPr lang="en-US" sz="3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74808"/>
              </p:ext>
            </p:extLst>
          </p:nvPr>
        </p:nvGraphicFramePr>
        <p:xfrm>
          <a:off x="1235688" y="3435846"/>
          <a:ext cx="6648680" cy="11277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17329"/>
                <a:gridCol w="2520800"/>
                <a:gridCol w="2210551"/>
              </a:tblGrid>
              <a:tr h="26828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Class 1 </a:t>
                      </a:r>
                      <a:r>
                        <a:rPr lang="en-US" sz="1400" b="1" dirty="0" smtClean="0"/>
                        <a:t>(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±</a:t>
                      </a:r>
                      <a:r>
                        <a:rPr lang="en-US" sz="1400" b="1" dirty="0" smtClean="0"/>
                        <a:t>1 </a:t>
                      </a:r>
                      <a:r>
                        <a:rPr lang="en-US" sz="1400" b="1" dirty="0" smtClean="0"/>
                        <a:t>ppm)</a:t>
                      </a:r>
                      <a:endParaRPr lang="en-US" sz="1400" b="1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rms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((z-z</a:t>
                      </a:r>
                      <a:r>
                        <a:rPr lang="en-US" sz="1400" b="1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) at IP [</a:t>
                      </a:r>
                      <a:r>
                        <a:rPr lang="en-US" sz="1400" b="1" baseline="0" dirty="0" err="1" smtClean="0">
                          <a:solidFill>
                            <a:schemeClr val="tx1"/>
                          </a:solidFill>
                        </a:rPr>
                        <a:t>μm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rms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((Q</a:t>
                      </a:r>
                      <a:r>
                        <a:rPr lang="en-US" sz="1400" b="1" baseline="-25000" dirty="0" smtClean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-Q</a:t>
                      </a:r>
                      <a:r>
                        <a:rPr lang="en-US" sz="1400" b="1" baseline="-25000" dirty="0" smtClean="0">
                          <a:solidFill>
                            <a:schemeClr val="tx1"/>
                          </a:solidFill>
                        </a:rPr>
                        <a:t>z0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) [10</a:t>
                      </a:r>
                      <a:r>
                        <a:rPr lang="en-US" sz="1400" b="1" baseline="30000" dirty="0" smtClean="0">
                          <a:solidFill>
                            <a:schemeClr val="tx1"/>
                          </a:solidFill>
                        </a:rPr>
                        <a:t>-4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903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/>
                        <a:t>D1L-D2L-D1R-D2R</a:t>
                      </a:r>
                      <a:endParaRPr lang="en-US" sz="1400" b="0" dirty="0"/>
                    </a:p>
                  </a:txBody>
                  <a:tcPr marT="34290" marB="34290" anchor="ctr">
                    <a:solidFill>
                      <a:srgbClr val="FFFFFF">
                        <a:alpha val="1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0.040</a:t>
                      </a:r>
                      <a:endParaRPr lang="en-US" sz="1400" dirty="0"/>
                    </a:p>
                  </a:txBody>
                  <a:tcPr marT="34290" marB="34290">
                    <a:solidFill>
                      <a:srgbClr val="FFFFFF">
                        <a:alpha val="1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0.027</a:t>
                      </a:r>
                      <a:endParaRPr lang="en-US" sz="1400" dirty="0"/>
                    </a:p>
                  </a:txBody>
                  <a:tcPr marT="34290" marB="34290">
                    <a:solidFill>
                      <a:srgbClr val="FFFFFF">
                        <a:alpha val="18000"/>
                      </a:srgbClr>
                    </a:solidFill>
                  </a:tcPr>
                </a:tc>
              </a:tr>
              <a:tr h="268287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/>
                        <a:t>D1LD2L-D1RD2R</a:t>
                      </a:r>
                      <a:endParaRPr lang="en-US" sz="1400" b="0" dirty="0"/>
                    </a:p>
                  </a:txBody>
                  <a:tcPr marT="34290" marB="34290" anchor="ctr">
                    <a:solidFill>
                      <a:srgbClr val="FFFFFF">
                        <a:alpha val="1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0.015</a:t>
                      </a:r>
                      <a:endParaRPr lang="en-US" sz="1400" dirty="0"/>
                    </a:p>
                  </a:txBody>
                  <a:tcPr marT="34290" marB="34290">
                    <a:solidFill>
                      <a:srgbClr val="FFFFFF">
                        <a:alpha val="1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0.010</a:t>
                      </a:r>
                      <a:endParaRPr lang="en-US" sz="1400" dirty="0"/>
                    </a:p>
                  </a:txBody>
                  <a:tcPr marT="34290" marB="34290">
                    <a:solidFill>
                      <a:srgbClr val="FFFFFF">
                        <a:alpha val="18000"/>
                      </a:srgbClr>
                    </a:solidFill>
                  </a:tcPr>
                </a:tc>
              </a:tr>
              <a:tr h="26828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D1LD2LD1RD2R</a:t>
                      </a:r>
                    </a:p>
                  </a:txBody>
                  <a:tcPr marT="34290" marB="34290" anchor="ctr">
                    <a:solidFill>
                      <a:srgbClr val="FFFFFF">
                        <a:alpha val="1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0.011</a:t>
                      </a:r>
                      <a:endParaRPr lang="en-US" sz="1400" dirty="0"/>
                    </a:p>
                  </a:txBody>
                  <a:tcPr marT="34290" marB="34290">
                    <a:solidFill>
                      <a:srgbClr val="FFFFFF">
                        <a:alpha val="1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0.013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34290" marB="34290">
                    <a:solidFill>
                      <a:srgbClr val="FFFFFF">
                        <a:alpha val="18000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05" name="Group 104"/>
          <p:cNvGrpSpPr/>
          <p:nvPr/>
        </p:nvGrpSpPr>
        <p:grpSpPr>
          <a:xfrm>
            <a:off x="203084" y="926029"/>
            <a:ext cx="8905420" cy="1698380"/>
            <a:chOff x="203083" y="1736465"/>
            <a:chExt cx="8905420" cy="2264506"/>
          </a:xfrm>
        </p:grpSpPr>
        <p:grpSp>
          <p:nvGrpSpPr>
            <p:cNvPr id="27" name="Group 26"/>
            <p:cNvGrpSpPr/>
            <p:nvPr/>
          </p:nvGrpSpPr>
          <p:grpSpPr>
            <a:xfrm>
              <a:off x="203083" y="2218578"/>
              <a:ext cx="2636395" cy="580141"/>
              <a:chOff x="540879" y="2508786"/>
              <a:chExt cx="2636395" cy="580141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540879" y="2508786"/>
                <a:ext cx="486008" cy="29791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FF"/>
                    </a:solidFill>
                  </a:rPr>
                  <a:t>D2L</a:t>
                </a:r>
                <a:endParaRPr lang="en-US" sz="12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179287" y="2508786"/>
                <a:ext cx="486008" cy="29791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FF"/>
                    </a:solidFill>
                  </a:rPr>
                  <a:t>D1L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037182" y="2512227"/>
                <a:ext cx="486008" cy="29791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FF"/>
                    </a:solidFill>
                  </a:rPr>
                  <a:t>D1R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691266" y="2515668"/>
                <a:ext cx="486008" cy="29791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FF"/>
                    </a:solidFill>
                  </a:rPr>
                  <a:t>D2R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540879" y="2822383"/>
                <a:ext cx="478170" cy="264064"/>
                <a:chOff x="540879" y="2822383"/>
                <a:chExt cx="478170" cy="264064"/>
              </a:xfrm>
            </p:grpSpPr>
            <p:sp>
              <p:nvSpPr>
                <p:cNvPr id="15" name="Freeform 14"/>
                <p:cNvSpPr/>
                <p:nvPr/>
              </p:nvSpPr>
              <p:spPr>
                <a:xfrm>
                  <a:off x="540879" y="2822383"/>
                  <a:ext cx="478170" cy="188158"/>
                </a:xfrm>
                <a:custGeom>
                  <a:avLst/>
                  <a:gdLst>
                    <a:gd name="connsiteX0" fmla="*/ 0 w 470330"/>
                    <a:gd name="connsiteY0" fmla="*/ 0 h 360638"/>
                    <a:gd name="connsiteX1" fmla="*/ 0 w 470330"/>
                    <a:gd name="connsiteY1" fmla="*/ 360638 h 360638"/>
                    <a:gd name="connsiteX2" fmla="*/ 470330 w 470330"/>
                    <a:gd name="connsiteY2" fmla="*/ 360638 h 360638"/>
                    <a:gd name="connsiteX3" fmla="*/ 470330 w 470330"/>
                    <a:gd name="connsiteY3" fmla="*/ 31360 h 360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0330" h="360638">
                      <a:moveTo>
                        <a:pt x="0" y="0"/>
                      </a:moveTo>
                      <a:lnTo>
                        <a:pt x="0" y="360638"/>
                      </a:lnTo>
                      <a:lnTo>
                        <a:pt x="470330" y="360638"/>
                      </a:lnTo>
                      <a:lnTo>
                        <a:pt x="470330" y="31360"/>
                      </a:ln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>
                  <a:spLocks/>
                </p:cNvSpPr>
                <p:nvPr/>
              </p:nvSpPr>
              <p:spPr>
                <a:xfrm>
                  <a:off x="683277" y="2942447"/>
                  <a:ext cx="144000" cy="144000"/>
                </a:xfrm>
                <a:prstGeom prst="ellipse">
                  <a:avLst/>
                </a:prstGeom>
                <a:solidFill>
                  <a:srgbClr val="FFFFFF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1179297" y="2802303"/>
                <a:ext cx="478170" cy="264064"/>
                <a:chOff x="540879" y="2822383"/>
                <a:chExt cx="478170" cy="264064"/>
              </a:xfrm>
            </p:grpSpPr>
            <p:sp>
              <p:nvSpPr>
                <p:cNvPr id="19" name="Freeform 18"/>
                <p:cNvSpPr/>
                <p:nvPr/>
              </p:nvSpPr>
              <p:spPr>
                <a:xfrm>
                  <a:off x="540879" y="2822383"/>
                  <a:ext cx="478170" cy="188158"/>
                </a:xfrm>
                <a:custGeom>
                  <a:avLst/>
                  <a:gdLst>
                    <a:gd name="connsiteX0" fmla="*/ 0 w 470330"/>
                    <a:gd name="connsiteY0" fmla="*/ 0 h 360638"/>
                    <a:gd name="connsiteX1" fmla="*/ 0 w 470330"/>
                    <a:gd name="connsiteY1" fmla="*/ 360638 h 360638"/>
                    <a:gd name="connsiteX2" fmla="*/ 470330 w 470330"/>
                    <a:gd name="connsiteY2" fmla="*/ 360638 h 360638"/>
                    <a:gd name="connsiteX3" fmla="*/ 470330 w 470330"/>
                    <a:gd name="connsiteY3" fmla="*/ 31360 h 360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0330" h="360638">
                      <a:moveTo>
                        <a:pt x="0" y="0"/>
                      </a:moveTo>
                      <a:lnTo>
                        <a:pt x="0" y="360638"/>
                      </a:lnTo>
                      <a:lnTo>
                        <a:pt x="470330" y="360638"/>
                      </a:lnTo>
                      <a:lnTo>
                        <a:pt x="470330" y="31360"/>
                      </a:ln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>
                  <a:spLocks/>
                </p:cNvSpPr>
                <p:nvPr/>
              </p:nvSpPr>
              <p:spPr>
                <a:xfrm>
                  <a:off x="683277" y="2942447"/>
                  <a:ext cx="144000" cy="144000"/>
                </a:xfrm>
                <a:prstGeom prst="ellipse">
                  <a:avLst/>
                </a:prstGeom>
                <a:solidFill>
                  <a:srgbClr val="FFFFFF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2037207" y="2813583"/>
                <a:ext cx="478170" cy="264064"/>
                <a:chOff x="540879" y="2822383"/>
                <a:chExt cx="478170" cy="264064"/>
              </a:xfrm>
            </p:grpSpPr>
            <p:sp>
              <p:nvSpPr>
                <p:cNvPr id="22" name="Freeform 21"/>
                <p:cNvSpPr/>
                <p:nvPr/>
              </p:nvSpPr>
              <p:spPr>
                <a:xfrm>
                  <a:off x="540879" y="2822383"/>
                  <a:ext cx="478170" cy="188158"/>
                </a:xfrm>
                <a:custGeom>
                  <a:avLst/>
                  <a:gdLst>
                    <a:gd name="connsiteX0" fmla="*/ 0 w 470330"/>
                    <a:gd name="connsiteY0" fmla="*/ 0 h 360638"/>
                    <a:gd name="connsiteX1" fmla="*/ 0 w 470330"/>
                    <a:gd name="connsiteY1" fmla="*/ 360638 h 360638"/>
                    <a:gd name="connsiteX2" fmla="*/ 470330 w 470330"/>
                    <a:gd name="connsiteY2" fmla="*/ 360638 h 360638"/>
                    <a:gd name="connsiteX3" fmla="*/ 470330 w 470330"/>
                    <a:gd name="connsiteY3" fmla="*/ 31360 h 360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0330" h="360638">
                      <a:moveTo>
                        <a:pt x="0" y="0"/>
                      </a:moveTo>
                      <a:lnTo>
                        <a:pt x="0" y="360638"/>
                      </a:lnTo>
                      <a:lnTo>
                        <a:pt x="470330" y="360638"/>
                      </a:lnTo>
                      <a:lnTo>
                        <a:pt x="470330" y="31360"/>
                      </a:ln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>
                  <a:spLocks/>
                </p:cNvSpPr>
                <p:nvPr/>
              </p:nvSpPr>
              <p:spPr>
                <a:xfrm>
                  <a:off x="683277" y="2942447"/>
                  <a:ext cx="144000" cy="144000"/>
                </a:xfrm>
                <a:prstGeom prst="ellipse">
                  <a:avLst/>
                </a:prstGeom>
                <a:solidFill>
                  <a:srgbClr val="FFFFFF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2691303" y="2824863"/>
                <a:ext cx="478170" cy="264064"/>
                <a:chOff x="540879" y="2822383"/>
                <a:chExt cx="478170" cy="264064"/>
              </a:xfrm>
            </p:grpSpPr>
            <p:sp>
              <p:nvSpPr>
                <p:cNvPr id="25" name="Freeform 24"/>
                <p:cNvSpPr/>
                <p:nvPr/>
              </p:nvSpPr>
              <p:spPr>
                <a:xfrm>
                  <a:off x="540879" y="2822383"/>
                  <a:ext cx="478170" cy="188158"/>
                </a:xfrm>
                <a:custGeom>
                  <a:avLst/>
                  <a:gdLst>
                    <a:gd name="connsiteX0" fmla="*/ 0 w 470330"/>
                    <a:gd name="connsiteY0" fmla="*/ 0 h 360638"/>
                    <a:gd name="connsiteX1" fmla="*/ 0 w 470330"/>
                    <a:gd name="connsiteY1" fmla="*/ 360638 h 360638"/>
                    <a:gd name="connsiteX2" fmla="*/ 470330 w 470330"/>
                    <a:gd name="connsiteY2" fmla="*/ 360638 h 360638"/>
                    <a:gd name="connsiteX3" fmla="*/ 470330 w 470330"/>
                    <a:gd name="connsiteY3" fmla="*/ 31360 h 360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0330" h="360638">
                      <a:moveTo>
                        <a:pt x="0" y="0"/>
                      </a:moveTo>
                      <a:lnTo>
                        <a:pt x="0" y="360638"/>
                      </a:lnTo>
                      <a:lnTo>
                        <a:pt x="470330" y="360638"/>
                      </a:lnTo>
                      <a:lnTo>
                        <a:pt x="470330" y="31360"/>
                      </a:ln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Oval 25"/>
                <p:cNvSpPr>
                  <a:spLocks/>
                </p:cNvSpPr>
                <p:nvPr/>
              </p:nvSpPr>
              <p:spPr>
                <a:xfrm>
                  <a:off x="683277" y="2942447"/>
                  <a:ext cx="144000" cy="144000"/>
                </a:xfrm>
                <a:prstGeom prst="ellipse">
                  <a:avLst/>
                </a:prstGeom>
                <a:solidFill>
                  <a:srgbClr val="FFFFFF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7" name="Group 86"/>
            <p:cNvGrpSpPr/>
            <p:nvPr/>
          </p:nvGrpSpPr>
          <p:grpSpPr>
            <a:xfrm>
              <a:off x="6346907" y="2226763"/>
              <a:ext cx="2636395" cy="810792"/>
              <a:chOff x="6346346" y="2556172"/>
              <a:chExt cx="2636395" cy="810792"/>
            </a:xfrm>
          </p:grpSpPr>
          <p:cxnSp>
            <p:nvCxnSpPr>
              <p:cNvPr id="82" name="Straight Connector 81"/>
              <p:cNvCxnSpPr>
                <a:stCxn id="58" idx="3"/>
                <a:endCxn id="61" idx="1"/>
              </p:cNvCxnSpPr>
              <p:nvPr/>
            </p:nvCxnSpPr>
            <p:spPr>
              <a:xfrm>
                <a:off x="6832354" y="2705131"/>
                <a:ext cx="1664379" cy="688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Rectangle 57"/>
              <p:cNvSpPr/>
              <p:nvPr/>
            </p:nvSpPr>
            <p:spPr>
              <a:xfrm>
                <a:off x="6346346" y="2556172"/>
                <a:ext cx="486008" cy="29791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FF"/>
                    </a:solidFill>
                  </a:rPr>
                  <a:t>D2L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6984754" y="2556172"/>
                <a:ext cx="486008" cy="29791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FF"/>
                    </a:solidFill>
                  </a:rPr>
                  <a:t>D1L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7842649" y="2559613"/>
                <a:ext cx="486008" cy="29791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FF"/>
                    </a:solidFill>
                  </a:rPr>
                  <a:t>D1R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8496733" y="2563054"/>
                <a:ext cx="486008" cy="29791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FF"/>
                    </a:solidFill>
                  </a:rPr>
                  <a:t>D2R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6346346" y="2869747"/>
                <a:ext cx="2636394" cy="497217"/>
                <a:chOff x="540879" y="2822383"/>
                <a:chExt cx="1121155" cy="217224"/>
              </a:xfrm>
            </p:grpSpPr>
            <p:sp>
              <p:nvSpPr>
                <p:cNvPr id="72" name="Freeform 71"/>
                <p:cNvSpPr/>
                <p:nvPr/>
              </p:nvSpPr>
              <p:spPr>
                <a:xfrm>
                  <a:off x="540879" y="2822383"/>
                  <a:ext cx="1121155" cy="188158"/>
                </a:xfrm>
                <a:custGeom>
                  <a:avLst/>
                  <a:gdLst>
                    <a:gd name="connsiteX0" fmla="*/ 0 w 470330"/>
                    <a:gd name="connsiteY0" fmla="*/ 0 h 360638"/>
                    <a:gd name="connsiteX1" fmla="*/ 0 w 470330"/>
                    <a:gd name="connsiteY1" fmla="*/ 360638 h 360638"/>
                    <a:gd name="connsiteX2" fmla="*/ 470330 w 470330"/>
                    <a:gd name="connsiteY2" fmla="*/ 360638 h 360638"/>
                    <a:gd name="connsiteX3" fmla="*/ 470330 w 470330"/>
                    <a:gd name="connsiteY3" fmla="*/ 31360 h 360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0330" h="360638">
                      <a:moveTo>
                        <a:pt x="0" y="0"/>
                      </a:moveTo>
                      <a:lnTo>
                        <a:pt x="0" y="360638"/>
                      </a:lnTo>
                      <a:lnTo>
                        <a:pt x="470330" y="360638"/>
                      </a:lnTo>
                      <a:lnTo>
                        <a:pt x="470330" y="31360"/>
                      </a:ln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Oval 72"/>
                <p:cNvSpPr>
                  <a:spLocks/>
                </p:cNvSpPr>
                <p:nvPr/>
              </p:nvSpPr>
              <p:spPr>
                <a:xfrm>
                  <a:off x="1063296" y="2976697"/>
                  <a:ext cx="61238" cy="62910"/>
                </a:xfrm>
                <a:prstGeom prst="ellipse">
                  <a:avLst/>
                </a:prstGeom>
                <a:solidFill>
                  <a:srgbClr val="FFFFFF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3" name="Group 62"/>
              <p:cNvGrpSpPr/>
              <p:nvPr/>
            </p:nvGrpSpPr>
            <p:grpSpPr>
              <a:xfrm>
                <a:off x="6992592" y="2855610"/>
                <a:ext cx="478170" cy="264064"/>
                <a:chOff x="540879" y="2822383"/>
                <a:chExt cx="478170" cy="264064"/>
              </a:xfrm>
            </p:grpSpPr>
            <p:sp>
              <p:nvSpPr>
                <p:cNvPr id="70" name="Freeform 69"/>
                <p:cNvSpPr/>
                <p:nvPr/>
              </p:nvSpPr>
              <p:spPr>
                <a:xfrm>
                  <a:off x="540879" y="2822383"/>
                  <a:ext cx="478170" cy="188158"/>
                </a:xfrm>
                <a:custGeom>
                  <a:avLst/>
                  <a:gdLst>
                    <a:gd name="connsiteX0" fmla="*/ 0 w 470330"/>
                    <a:gd name="connsiteY0" fmla="*/ 0 h 360638"/>
                    <a:gd name="connsiteX1" fmla="*/ 0 w 470330"/>
                    <a:gd name="connsiteY1" fmla="*/ 360638 h 360638"/>
                    <a:gd name="connsiteX2" fmla="*/ 470330 w 470330"/>
                    <a:gd name="connsiteY2" fmla="*/ 360638 h 360638"/>
                    <a:gd name="connsiteX3" fmla="*/ 470330 w 470330"/>
                    <a:gd name="connsiteY3" fmla="*/ 31360 h 360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0330" h="360638">
                      <a:moveTo>
                        <a:pt x="0" y="0"/>
                      </a:moveTo>
                      <a:lnTo>
                        <a:pt x="0" y="360638"/>
                      </a:lnTo>
                      <a:lnTo>
                        <a:pt x="470330" y="360638"/>
                      </a:lnTo>
                      <a:lnTo>
                        <a:pt x="470330" y="31360"/>
                      </a:lnTo>
                    </a:path>
                  </a:pathLst>
                </a:cu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Oval 70"/>
                <p:cNvSpPr>
                  <a:spLocks/>
                </p:cNvSpPr>
                <p:nvPr/>
              </p:nvSpPr>
              <p:spPr>
                <a:xfrm>
                  <a:off x="683277" y="2942447"/>
                  <a:ext cx="144000" cy="144000"/>
                </a:xfrm>
                <a:prstGeom prst="ellipse">
                  <a:avLst/>
                </a:prstGeom>
                <a:solidFill>
                  <a:srgbClr val="FFFFFF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5" name="Group 64"/>
              <p:cNvGrpSpPr/>
              <p:nvPr/>
            </p:nvGrpSpPr>
            <p:grpSpPr>
              <a:xfrm>
                <a:off x="7861773" y="2868253"/>
                <a:ext cx="478170" cy="264064"/>
                <a:chOff x="540879" y="2822383"/>
                <a:chExt cx="478170" cy="264064"/>
              </a:xfrm>
            </p:grpSpPr>
            <p:sp>
              <p:nvSpPr>
                <p:cNvPr id="66" name="Freeform 65"/>
                <p:cNvSpPr/>
                <p:nvPr/>
              </p:nvSpPr>
              <p:spPr>
                <a:xfrm>
                  <a:off x="540879" y="2822383"/>
                  <a:ext cx="478170" cy="188158"/>
                </a:xfrm>
                <a:custGeom>
                  <a:avLst/>
                  <a:gdLst>
                    <a:gd name="connsiteX0" fmla="*/ 0 w 470330"/>
                    <a:gd name="connsiteY0" fmla="*/ 0 h 360638"/>
                    <a:gd name="connsiteX1" fmla="*/ 0 w 470330"/>
                    <a:gd name="connsiteY1" fmla="*/ 360638 h 360638"/>
                    <a:gd name="connsiteX2" fmla="*/ 470330 w 470330"/>
                    <a:gd name="connsiteY2" fmla="*/ 360638 h 360638"/>
                    <a:gd name="connsiteX3" fmla="*/ 470330 w 470330"/>
                    <a:gd name="connsiteY3" fmla="*/ 31360 h 360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0330" h="360638">
                      <a:moveTo>
                        <a:pt x="0" y="0"/>
                      </a:moveTo>
                      <a:lnTo>
                        <a:pt x="0" y="360638"/>
                      </a:lnTo>
                      <a:lnTo>
                        <a:pt x="470330" y="360638"/>
                      </a:lnTo>
                      <a:lnTo>
                        <a:pt x="470330" y="31360"/>
                      </a:lnTo>
                    </a:path>
                  </a:pathLst>
                </a:cu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Oval 66"/>
                <p:cNvSpPr>
                  <a:spLocks/>
                </p:cNvSpPr>
                <p:nvPr/>
              </p:nvSpPr>
              <p:spPr>
                <a:xfrm>
                  <a:off x="683277" y="2942447"/>
                  <a:ext cx="144000" cy="144000"/>
                </a:xfrm>
                <a:prstGeom prst="ellipse">
                  <a:avLst/>
                </a:prstGeom>
                <a:solidFill>
                  <a:srgbClr val="FFFFFF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74" name="Rectangle 73"/>
            <p:cNvSpPr/>
            <p:nvPr/>
          </p:nvSpPr>
          <p:spPr>
            <a:xfrm>
              <a:off x="203083" y="1736465"/>
              <a:ext cx="2592472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D1L-D2L-D1R-D2R</a:t>
              </a:r>
            </a:p>
          </p:txBody>
        </p:sp>
        <p:grpSp>
          <p:nvGrpSpPr>
            <p:cNvPr id="88" name="Group 87"/>
            <p:cNvGrpSpPr/>
            <p:nvPr/>
          </p:nvGrpSpPr>
          <p:grpSpPr>
            <a:xfrm>
              <a:off x="3234266" y="2205880"/>
              <a:ext cx="2636395" cy="823435"/>
              <a:chOff x="3264402" y="2535745"/>
              <a:chExt cx="2636395" cy="823435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3264402" y="2535745"/>
                <a:ext cx="486008" cy="29791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FF"/>
                    </a:solidFill>
                  </a:rPr>
                  <a:t>D2L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3902810" y="2535745"/>
                <a:ext cx="486008" cy="29791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FF"/>
                    </a:solidFill>
                  </a:rPr>
                  <a:t>D1L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4760705" y="2539186"/>
                <a:ext cx="486008" cy="29791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FF"/>
                    </a:solidFill>
                  </a:rPr>
                  <a:t>D1R</a:t>
                </a:r>
                <a:endParaRPr lang="en-US" sz="11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5414789" y="2542627"/>
                <a:ext cx="486008" cy="29791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FF"/>
                    </a:solidFill>
                  </a:rPr>
                  <a:t>D2R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32" name="Group 31"/>
              <p:cNvGrpSpPr/>
              <p:nvPr/>
            </p:nvGrpSpPr>
            <p:grpSpPr>
              <a:xfrm>
                <a:off x="3264402" y="2849320"/>
                <a:ext cx="1124416" cy="497217"/>
                <a:chOff x="540879" y="2822383"/>
                <a:chExt cx="478170" cy="217224"/>
              </a:xfrm>
            </p:grpSpPr>
            <p:sp>
              <p:nvSpPr>
                <p:cNvPr id="33" name="Freeform 32"/>
                <p:cNvSpPr/>
                <p:nvPr/>
              </p:nvSpPr>
              <p:spPr>
                <a:xfrm>
                  <a:off x="540879" y="2822383"/>
                  <a:ext cx="478170" cy="188158"/>
                </a:xfrm>
                <a:custGeom>
                  <a:avLst/>
                  <a:gdLst>
                    <a:gd name="connsiteX0" fmla="*/ 0 w 470330"/>
                    <a:gd name="connsiteY0" fmla="*/ 0 h 360638"/>
                    <a:gd name="connsiteX1" fmla="*/ 0 w 470330"/>
                    <a:gd name="connsiteY1" fmla="*/ 360638 h 360638"/>
                    <a:gd name="connsiteX2" fmla="*/ 470330 w 470330"/>
                    <a:gd name="connsiteY2" fmla="*/ 360638 h 360638"/>
                    <a:gd name="connsiteX3" fmla="*/ 470330 w 470330"/>
                    <a:gd name="connsiteY3" fmla="*/ 31360 h 360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0330" h="360638">
                      <a:moveTo>
                        <a:pt x="0" y="0"/>
                      </a:moveTo>
                      <a:lnTo>
                        <a:pt x="0" y="360638"/>
                      </a:lnTo>
                      <a:lnTo>
                        <a:pt x="470330" y="360638"/>
                      </a:lnTo>
                      <a:lnTo>
                        <a:pt x="470330" y="31360"/>
                      </a:ln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33"/>
                <p:cNvSpPr>
                  <a:spLocks/>
                </p:cNvSpPr>
                <p:nvPr/>
              </p:nvSpPr>
              <p:spPr>
                <a:xfrm>
                  <a:off x="723279" y="2976697"/>
                  <a:ext cx="61238" cy="62910"/>
                </a:xfrm>
                <a:prstGeom prst="ellipse">
                  <a:avLst/>
                </a:prstGeom>
                <a:solidFill>
                  <a:srgbClr val="FFFFFF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>
                <a:off x="3910648" y="2835183"/>
                <a:ext cx="478170" cy="264064"/>
                <a:chOff x="540879" y="2822383"/>
                <a:chExt cx="478170" cy="264064"/>
              </a:xfrm>
            </p:grpSpPr>
            <p:sp>
              <p:nvSpPr>
                <p:cNvPr id="45" name="Freeform 44"/>
                <p:cNvSpPr/>
                <p:nvPr/>
              </p:nvSpPr>
              <p:spPr>
                <a:xfrm>
                  <a:off x="540879" y="2822383"/>
                  <a:ext cx="478170" cy="188158"/>
                </a:xfrm>
                <a:custGeom>
                  <a:avLst/>
                  <a:gdLst>
                    <a:gd name="connsiteX0" fmla="*/ 0 w 470330"/>
                    <a:gd name="connsiteY0" fmla="*/ 0 h 360638"/>
                    <a:gd name="connsiteX1" fmla="*/ 0 w 470330"/>
                    <a:gd name="connsiteY1" fmla="*/ 360638 h 360638"/>
                    <a:gd name="connsiteX2" fmla="*/ 470330 w 470330"/>
                    <a:gd name="connsiteY2" fmla="*/ 360638 h 360638"/>
                    <a:gd name="connsiteX3" fmla="*/ 470330 w 470330"/>
                    <a:gd name="connsiteY3" fmla="*/ 31360 h 360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0330" h="360638">
                      <a:moveTo>
                        <a:pt x="0" y="0"/>
                      </a:moveTo>
                      <a:lnTo>
                        <a:pt x="0" y="360638"/>
                      </a:lnTo>
                      <a:lnTo>
                        <a:pt x="470330" y="360638"/>
                      </a:lnTo>
                      <a:lnTo>
                        <a:pt x="470330" y="31360"/>
                      </a:lnTo>
                    </a:path>
                  </a:pathLst>
                </a:cu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8000"/>
                    </a:solidFill>
                  </a:endParaRPr>
                </a:p>
              </p:txBody>
            </p:sp>
            <p:sp>
              <p:nvSpPr>
                <p:cNvPr id="46" name="Oval 45"/>
                <p:cNvSpPr>
                  <a:spLocks/>
                </p:cNvSpPr>
                <p:nvPr/>
              </p:nvSpPr>
              <p:spPr>
                <a:xfrm>
                  <a:off x="683277" y="2942447"/>
                  <a:ext cx="144000" cy="144000"/>
                </a:xfrm>
                <a:prstGeom prst="ellipse">
                  <a:avLst/>
                </a:prstGeom>
                <a:solidFill>
                  <a:srgbClr val="FFFFFF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0" name="Group 49"/>
              <p:cNvGrpSpPr/>
              <p:nvPr/>
            </p:nvGrpSpPr>
            <p:grpSpPr>
              <a:xfrm>
                <a:off x="4776381" y="2861963"/>
                <a:ext cx="1124416" cy="497217"/>
                <a:chOff x="540879" y="2822383"/>
                <a:chExt cx="478170" cy="217224"/>
              </a:xfrm>
            </p:grpSpPr>
            <p:sp>
              <p:nvSpPr>
                <p:cNvPr id="51" name="Freeform 50"/>
                <p:cNvSpPr/>
                <p:nvPr/>
              </p:nvSpPr>
              <p:spPr>
                <a:xfrm>
                  <a:off x="540879" y="2822383"/>
                  <a:ext cx="478170" cy="188158"/>
                </a:xfrm>
                <a:custGeom>
                  <a:avLst/>
                  <a:gdLst>
                    <a:gd name="connsiteX0" fmla="*/ 0 w 470330"/>
                    <a:gd name="connsiteY0" fmla="*/ 0 h 360638"/>
                    <a:gd name="connsiteX1" fmla="*/ 0 w 470330"/>
                    <a:gd name="connsiteY1" fmla="*/ 360638 h 360638"/>
                    <a:gd name="connsiteX2" fmla="*/ 470330 w 470330"/>
                    <a:gd name="connsiteY2" fmla="*/ 360638 h 360638"/>
                    <a:gd name="connsiteX3" fmla="*/ 470330 w 470330"/>
                    <a:gd name="connsiteY3" fmla="*/ 31360 h 360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0330" h="360638">
                      <a:moveTo>
                        <a:pt x="0" y="0"/>
                      </a:moveTo>
                      <a:lnTo>
                        <a:pt x="0" y="360638"/>
                      </a:lnTo>
                      <a:lnTo>
                        <a:pt x="470330" y="360638"/>
                      </a:lnTo>
                      <a:lnTo>
                        <a:pt x="470330" y="31360"/>
                      </a:ln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Oval 51"/>
                <p:cNvSpPr>
                  <a:spLocks/>
                </p:cNvSpPr>
                <p:nvPr/>
              </p:nvSpPr>
              <p:spPr>
                <a:xfrm>
                  <a:off x="723279" y="2976697"/>
                  <a:ext cx="61238" cy="62910"/>
                </a:xfrm>
                <a:prstGeom prst="ellipse">
                  <a:avLst/>
                </a:prstGeom>
                <a:solidFill>
                  <a:srgbClr val="FFFFFF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4779829" y="2847826"/>
                <a:ext cx="478170" cy="264064"/>
                <a:chOff x="540879" y="2822383"/>
                <a:chExt cx="478170" cy="264064"/>
              </a:xfrm>
            </p:grpSpPr>
            <p:sp>
              <p:nvSpPr>
                <p:cNvPr id="54" name="Freeform 53"/>
                <p:cNvSpPr/>
                <p:nvPr/>
              </p:nvSpPr>
              <p:spPr>
                <a:xfrm>
                  <a:off x="540879" y="2822383"/>
                  <a:ext cx="478170" cy="188158"/>
                </a:xfrm>
                <a:custGeom>
                  <a:avLst/>
                  <a:gdLst>
                    <a:gd name="connsiteX0" fmla="*/ 0 w 470330"/>
                    <a:gd name="connsiteY0" fmla="*/ 0 h 360638"/>
                    <a:gd name="connsiteX1" fmla="*/ 0 w 470330"/>
                    <a:gd name="connsiteY1" fmla="*/ 360638 h 360638"/>
                    <a:gd name="connsiteX2" fmla="*/ 470330 w 470330"/>
                    <a:gd name="connsiteY2" fmla="*/ 360638 h 360638"/>
                    <a:gd name="connsiteX3" fmla="*/ 470330 w 470330"/>
                    <a:gd name="connsiteY3" fmla="*/ 31360 h 360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0330" h="360638">
                      <a:moveTo>
                        <a:pt x="0" y="0"/>
                      </a:moveTo>
                      <a:lnTo>
                        <a:pt x="0" y="360638"/>
                      </a:lnTo>
                      <a:lnTo>
                        <a:pt x="470330" y="360638"/>
                      </a:lnTo>
                      <a:lnTo>
                        <a:pt x="470330" y="31360"/>
                      </a:lnTo>
                    </a:path>
                  </a:pathLst>
                </a:cu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Oval 54"/>
                <p:cNvSpPr>
                  <a:spLocks/>
                </p:cNvSpPr>
                <p:nvPr/>
              </p:nvSpPr>
              <p:spPr>
                <a:xfrm>
                  <a:off x="683277" y="2942447"/>
                  <a:ext cx="144000" cy="144000"/>
                </a:xfrm>
                <a:prstGeom prst="ellipse">
                  <a:avLst/>
                </a:prstGeom>
                <a:solidFill>
                  <a:srgbClr val="FFFFFF"/>
                </a:solidFill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76" name="Straight Connector 75"/>
              <p:cNvCxnSpPr>
                <a:stCxn id="28" idx="3"/>
                <a:endCxn id="29" idx="1"/>
              </p:cNvCxnSpPr>
              <p:nvPr/>
            </p:nvCxnSpPr>
            <p:spPr>
              <a:xfrm>
                <a:off x="3750410" y="2684704"/>
                <a:ext cx="1524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>
                <a:stCxn id="30" idx="3"/>
                <a:endCxn id="31" idx="1"/>
              </p:cNvCxnSpPr>
              <p:nvPr/>
            </p:nvCxnSpPr>
            <p:spPr>
              <a:xfrm>
                <a:off x="5246713" y="2688145"/>
                <a:ext cx="168076" cy="344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9" name="Rectangle 88"/>
            <p:cNvSpPr/>
            <p:nvPr/>
          </p:nvSpPr>
          <p:spPr>
            <a:xfrm>
              <a:off x="3245949" y="1743348"/>
              <a:ext cx="2624712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D1LD2L-D1RD2R</a:t>
              </a:r>
              <a:endParaRPr lang="en-US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372199" y="1743348"/>
              <a:ext cx="2611101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D1LD2LD1RD2R</a:t>
              </a:r>
              <a:endParaRPr lang="en-US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193543" y="3139197"/>
              <a:ext cx="5914960" cy="861774"/>
            </a:xfrm>
            <a:prstGeom prst="rect">
              <a:avLst/>
            </a:prstGeom>
            <a:noFill/>
            <a:ln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 Better in terms of orbit deviation and tune shift</a:t>
              </a:r>
            </a:p>
            <a:p>
              <a:r>
                <a:rPr lang="en-US" dirty="0" smtClean="0"/>
                <a:t>- </a:t>
              </a:r>
              <a:r>
                <a:rPr lang="en-US" dirty="0"/>
                <a:t>D1LD2L-</a:t>
              </a:r>
              <a:r>
                <a:rPr lang="en-US" dirty="0" smtClean="0"/>
                <a:t>D1RD2R and D1LD2LD1RD2R are equivalent</a:t>
              </a:r>
              <a:endParaRPr lang="en-US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03083" y="2940597"/>
              <a:ext cx="2628594" cy="86177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W</a:t>
              </a:r>
              <a:r>
                <a:rPr lang="en-US" dirty="0" smtClean="0"/>
                <a:t>orse in terms of orbit deviation and tune shift</a:t>
              </a:r>
              <a:endParaRPr lang="en-US" dirty="0"/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6038046" y="653802"/>
            <a:ext cx="478170" cy="198048"/>
            <a:chOff x="1851811" y="2675775"/>
            <a:chExt cx="478170" cy="264064"/>
          </a:xfrm>
        </p:grpSpPr>
        <p:sp>
          <p:nvSpPr>
            <p:cNvPr id="97" name="Freeform 96"/>
            <p:cNvSpPr/>
            <p:nvPr/>
          </p:nvSpPr>
          <p:spPr>
            <a:xfrm>
              <a:off x="1851811" y="2675775"/>
              <a:ext cx="478170" cy="188158"/>
            </a:xfrm>
            <a:custGeom>
              <a:avLst/>
              <a:gdLst>
                <a:gd name="connsiteX0" fmla="*/ 0 w 470330"/>
                <a:gd name="connsiteY0" fmla="*/ 0 h 360638"/>
                <a:gd name="connsiteX1" fmla="*/ 0 w 470330"/>
                <a:gd name="connsiteY1" fmla="*/ 360638 h 360638"/>
                <a:gd name="connsiteX2" fmla="*/ 470330 w 470330"/>
                <a:gd name="connsiteY2" fmla="*/ 360638 h 360638"/>
                <a:gd name="connsiteX3" fmla="*/ 470330 w 470330"/>
                <a:gd name="connsiteY3" fmla="*/ 31360 h 36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0330" h="360638">
                  <a:moveTo>
                    <a:pt x="0" y="0"/>
                  </a:moveTo>
                  <a:lnTo>
                    <a:pt x="0" y="360638"/>
                  </a:lnTo>
                  <a:lnTo>
                    <a:pt x="470330" y="360638"/>
                  </a:lnTo>
                  <a:lnTo>
                    <a:pt x="470330" y="31360"/>
                  </a:ln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>
              <a:spLocks/>
            </p:cNvSpPr>
            <p:nvPr/>
          </p:nvSpPr>
          <p:spPr>
            <a:xfrm>
              <a:off x="2041965" y="2795839"/>
              <a:ext cx="144000" cy="144000"/>
            </a:xfrm>
            <a:prstGeom prst="ellipse">
              <a:avLst/>
            </a:prstGeom>
            <a:solidFill>
              <a:srgbClr val="FFFFFF"/>
            </a:solidFill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0" name="TextBox 99"/>
          <p:cNvSpPr txBox="1"/>
          <p:nvPr/>
        </p:nvSpPr>
        <p:spPr>
          <a:xfrm>
            <a:off x="6526549" y="555526"/>
            <a:ext cx="1069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PC</a:t>
            </a:r>
            <a:endParaRPr lang="en-US" dirty="0"/>
          </a:p>
        </p:txBody>
      </p:sp>
      <p:grpSp>
        <p:nvGrpSpPr>
          <p:cNvPr id="101" name="Group 100"/>
          <p:cNvGrpSpPr/>
          <p:nvPr/>
        </p:nvGrpSpPr>
        <p:grpSpPr>
          <a:xfrm>
            <a:off x="7694230" y="653802"/>
            <a:ext cx="478170" cy="198048"/>
            <a:chOff x="1851811" y="2675775"/>
            <a:chExt cx="478170" cy="264064"/>
          </a:xfrm>
        </p:grpSpPr>
        <p:sp>
          <p:nvSpPr>
            <p:cNvPr id="102" name="Freeform 101"/>
            <p:cNvSpPr/>
            <p:nvPr/>
          </p:nvSpPr>
          <p:spPr>
            <a:xfrm>
              <a:off x="1851811" y="2675775"/>
              <a:ext cx="478170" cy="188158"/>
            </a:xfrm>
            <a:custGeom>
              <a:avLst/>
              <a:gdLst>
                <a:gd name="connsiteX0" fmla="*/ 0 w 470330"/>
                <a:gd name="connsiteY0" fmla="*/ 0 h 360638"/>
                <a:gd name="connsiteX1" fmla="*/ 0 w 470330"/>
                <a:gd name="connsiteY1" fmla="*/ 360638 h 360638"/>
                <a:gd name="connsiteX2" fmla="*/ 470330 w 470330"/>
                <a:gd name="connsiteY2" fmla="*/ 360638 h 360638"/>
                <a:gd name="connsiteX3" fmla="*/ 470330 w 470330"/>
                <a:gd name="connsiteY3" fmla="*/ 31360 h 36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0330" h="360638">
                  <a:moveTo>
                    <a:pt x="0" y="0"/>
                  </a:moveTo>
                  <a:lnTo>
                    <a:pt x="0" y="360638"/>
                  </a:lnTo>
                  <a:lnTo>
                    <a:pt x="470330" y="360638"/>
                  </a:lnTo>
                  <a:lnTo>
                    <a:pt x="470330" y="31360"/>
                  </a:ln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>
              <a:spLocks/>
            </p:cNvSpPr>
            <p:nvPr/>
          </p:nvSpPr>
          <p:spPr>
            <a:xfrm>
              <a:off x="2041965" y="2795839"/>
              <a:ext cx="144000" cy="144000"/>
            </a:xfrm>
            <a:prstGeom prst="ellipse">
              <a:avLst/>
            </a:prstGeom>
            <a:solidFill>
              <a:srgbClr val="FFFFFF"/>
            </a:solidFill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8154472" y="555526"/>
            <a:ext cx="954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trim PC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38401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considerations on D1/D2 powering schemes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57200" y="963032"/>
            <a:ext cx="8291264" cy="340891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GB" dirty="0">
                <a:solidFill>
                  <a:srgbClr val="0000FF"/>
                </a:solidFill>
              </a:rPr>
              <a:t>We want to keep separate the function of defining the geometry and the orbit correction. </a:t>
            </a:r>
            <a:r>
              <a:rPr lang="en-GB" dirty="0"/>
              <a:t>This implies:</a:t>
            </a:r>
          </a:p>
          <a:p>
            <a:pPr lvl="1" algn="l"/>
            <a:r>
              <a:rPr lang="en-GB" dirty="0"/>
              <a:t>Independent power converters for D1 and </a:t>
            </a:r>
            <a:r>
              <a:rPr lang="en-GB" dirty="0" smtClean="0"/>
              <a:t>D2</a:t>
            </a:r>
          </a:p>
          <a:p>
            <a:pPr lvl="1" algn="l"/>
            <a:r>
              <a:rPr lang="en-GB" dirty="0"/>
              <a:t>S</a:t>
            </a:r>
            <a:r>
              <a:rPr lang="en-GB" dirty="0" smtClean="0"/>
              <a:t>ingle </a:t>
            </a:r>
            <a:r>
              <a:rPr lang="en-GB" dirty="0"/>
              <a:t>power converter with trim on D1 or D2.</a:t>
            </a:r>
          </a:p>
          <a:p>
            <a:pPr algn="l"/>
            <a:r>
              <a:rPr lang="en-GB" dirty="0"/>
              <a:t>The impact of beam dynamics (separation at the IP and in particular tune modulation) favour the option of single power converter with trim, but the absolute effect is nevertheless </a:t>
            </a:r>
            <a:r>
              <a:rPr lang="en-GB" dirty="0" smtClean="0"/>
              <a:t>acceptable provided  </a:t>
            </a:r>
            <a:r>
              <a:rPr lang="en-GB" dirty="0"/>
              <a:t>that the power converter is of Class 1.</a:t>
            </a:r>
          </a:p>
          <a:p>
            <a:pPr algn="l"/>
            <a:r>
              <a:rPr lang="en-GB" dirty="0"/>
              <a:t>The reduction in terms of cost should be evaluated</a:t>
            </a:r>
            <a:r>
              <a:rPr lang="en-GB" dirty="0" smtClean="0"/>
              <a:t>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302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514" y="3344889"/>
            <a:ext cx="6839998" cy="1819149"/>
          </a:xfrm>
          <a:prstGeom prst="rect">
            <a:avLst/>
          </a:prstGeom>
        </p:spPr>
      </p:pic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GB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General requirements</a:t>
            </a:r>
          </a:p>
          <a:p>
            <a:pPr algn="l"/>
            <a:r>
              <a:rPr lang="en-GB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Beam dynamics</a:t>
            </a:r>
          </a:p>
          <a:p>
            <a:pPr lvl="1" algn="l"/>
            <a:r>
              <a:rPr lang="en-GB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The IT </a:t>
            </a:r>
            <a:r>
              <a:rPr lang="en-GB" sz="2000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quadrupoles</a:t>
            </a:r>
            <a:endParaRPr lang="en-GB" sz="2000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lvl="1" algn="l"/>
            <a:r>
              <a:rPr lang="en-GB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The separation dipoles</a:t>
            </a:r>
          </a:p>
          <a:p>
            <a:pPr lvl="1" algn="l"/>
            <a:r>
              <a:rPr lang="en-GB" sz="2000" dirty="0" smtClean="0"/>
              <a:t>The matching </a:t>
            </a:r>
            <a:r>
              <a:rPr lang="en-GB" sz="2000" dirty="0" err="1" smtClean="0"/>
              <a:t>quadrupoles</a:t>
            </a:r>
            <a:endParaRPr lang="en-GB" sz="2000" dirty="0" smtClean="0"/>
          </a:p>
          <a:p>
            <a:pPr lvl="1" algn="l"/>
            <a:r>
              <a:rPr lang="en-GB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The 11 T dipoles</a:t>
            </a:r>
          </a:p>
          <a:p>
            <a:pPr algn="l"/>
            <a:r>
              <a:rPr lang="en-GB" sz="24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Operation</a:t>
            </a:r>
          </a:p>
          <a:p>
            <a:pPr algn="l"/>
            <a:r>
              <a:rPr lang="en-GB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Summary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01485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72535" y="634384"/>
            <a:ext cx="8453992" cy="3593550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FF"/>
                </a:solidFill>
              </a:rPr>
              <a:t>C</a:t>
            </a:r>
            <a:r>
              <a:rPr lang="en-US" sz="1800" dirty="0" smtClean="0">
                <a:solidFill>
                  <a:srgbClr val="0000FF"/>
                </a:solidFill>
              </a:rPr>
              <a:t>urrent control regime = random low frequency noise</a:t>
            </a:r>
          </a:p>
          <a:p>
            <a:pPr marL="449263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Class 1 PC: </a:t>
            </a:r>
            <a:r>
              <a:rPr lang="en-US" sz="1800" dirty="0">
                <a:solidFill>
                  <a:srgbClr val="000000"/>
                </a:solidFill>
              </a:rPr>
              <a:t>±</a:t>
            </a:r>
            <a:r>
              <a:rPr lang="en-US" sz="1800" b="1" dirty="0" smtClean="0">
                <a:solidFill>
                  <a:srgbClr val="000000"/>
                </a:solidFill>
              </a:rPr>
              <a:t>1 </a:t>
            </a:r>
            <a:r>
              <a:rPr lang="en-US" sz="1800" b="1" dirty="0" smtClean="0">
                <a:solidFill>
                  <a:srgbClr val="000000"/>
                </a:solidFill>
              </a:rPr>
              <a:t>ppm 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</a:rPr>
              <a:t>                                                  Class 2 PC: </a:t>
            </a:r>
            <a:r>
              <a:rPr lang="en-US" sz="1800" dirty="0">
                <a:solidFill>
                  <a:srgbClr val="000000"/>
                </a:solidFill>
              </a:rPr>
              <a:t>±</a:t>
            </a:r>
            <a:r>
              <a:rPr lang="en-US" sz="1800" b="1" dirty="0" smtClean="0">
                <a:solidFill>
                  <a:srgbClr val="000000"/>
                </a:solidFill>
              </a:rPr>
              <a:t>10 </a:t>
            </a:r>
            <a:r>
              <a:rPr lang="en-US" sz="1800" b="1" dirty="0" smtClean="0">
                <a:solidFill>
                  <a:srgbClr val="000000"/>
                </a:solidFill>
              </a:rPr>
              <a:t>ppm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Tune shift induced by </a:t>
            </a:r>
            <a:r>
              <a:rPr lang="en-US" sz="1800" b="1" dirty="0" smtClean="0">
                <a:solidFill>
                  <a:srgbClr val="000000"/>
                </a:solidFill>
              </a:rPr>
              <a:t>uniformly</a:t>
            </a:r>
            <a:r>
              <a:rPr lang="en-US" sz="1800" dirty="0" smtClean="0">
                <a:solidFill>
                  <a:srgbClr val="000000"/>
                </a:solidFill>
              </a:rPr>
              <a:t> distributed random error on current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u="sng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u="sng" dirty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Voltage control regime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Due </a:t>
            </a:r>
            <a:r>
              <a:rPr lang="en-US" sz="1600" b="1" dirty="0">
                <a:solidFill>
                  <a:srgbClr val="FF0000"/>
                </a:solidFill>
              </a:rPr>
              <a:t>to its small inductance Q4 contributes as much as the </a:t>
            </a:r>
            <a:r>
              <a:rPr lang="en-US" sz="1600" b="1" dirty="0" smtClean="0">
                <a:solidFill>
                  <a:srgbClr val="FF0000"/>
                </a:solidFill>
              </a:rPr>
              <a:t>IT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2536" y="-6804"/>
            <a:ext cx="8314265" cy="685800"/>
          </a:xfrm>
        </p:spPr>
        <p:txBody>
          <a:bodyPr/>
          <a:lstStyle/>
          <a:p>
            <a:pPr marL="514350" indent="-514350" algn="ctr"/>
            <a:r>
              <a:rPr lang="en-US" dirty="0" smtClean="0"/>
              <a:t>Tolerances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571294"/>
              </p:ext>
            </p:extLst>
          </p:nvPr>
        </p:nvGraphicFramePr>
        <p:xfrm>
          <a:off x="1046813" y="1749927"/>
          <a:ext cx="7053579" cy="13258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75700"/>
                <a:gridCol w="2190581"/>
                <a:gridCol w="2387298"/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HL-LHC</a:t>
                      </a:r>
                      <a:endParaRPr lang="en-US" sz="1400" b="1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rgbClr val="404040"/>
                          </a:solidFill>
                        </a:rPr>
                        <a:t>rms</a:t>
                      </a:r>
                      <a:r>
                        <a:rPr lang="en-US" sz="1400" b="1" dirty="0" smtClean="0">
                          <a:solidFill>
                            <a:srgbClr val="404040"/>
                          </a:solidFill>
                        </a:rPr>
                        <a:t>((Q</a:t>
                      </a:r>
                      <a:r>
                        <a:rPr lang="en-US" sz="1400" b="1" baseline="-25000" dirty="0" smtClean="0">
                          <a:solidFill>
                            <a:srgbClr val="404040"/>
                          </a:solidFill>
                        </a:rPr>
                        <a:t>z</a:t>
                      </a:r>
                      <a:r>
                        <a:rPr lang="en-US" sz="1400" b="1" dirty="0" smtClean="0">
                          <a:solidFill>
                            <a:srgbClr val="404040"/>
                          </a:solidFill>
                        </a:rPr>
                        <a:t>-Q</a:t>
                      </a:r>
                      <a:r>
                        <a:rPr lang="en-US" sz="1400" b="1" baseline="-25000" dirty="0" smtClean="0">
                          <a:solidFill>
                            <a:srgbClr val="404040"/>
                          </a:solidFill>
                        </a:rPr>
                        <a:t>z0</a:t>
                      </a:r>
                      <a:r>
                        <a:rPr lang="en-US" sz="1400" b="1" dirty="0" smtClean="0">
                          <a:solidFill>
                            <a:srgbClr val="404040"/>
                          </a:solidFill>
                        </a:rPr>
                        <a:t>)</a:t>
                      </a:r>
                      <a:r>
                        <a:rPr lang="en-US" sz="1400" b="1" baseline="0" dirty="0" smtClean="0">
                          <a:solidFill>
                            <a:srgbClr val="404040"/>
                          </a:solidFill>
                        </a:rPr>
                        <a:t>) [10</a:t>
                      </a:r>
                      <a:r>
                        <a:rPr lang="en-US" sz="1400" b="1" baseline="30000" dirty="0" smtClean="0">
                          <a:solidFill>
                            <a:srgbClr val="404040"/>
                          </a:solidFill>
                        </a:rPr>
                        <a:t>-4</a:t>
                      </a:r>
                      <a:r>
                        <a:rPr lang="en-US" sz="1400" b="1" baseline="0" dirty="0" smtClean="0">
                          <a:solidFill>
                            <a:srgbClr val="404040"/>
                          </a:solidFill>
                        </a:rPr>
                        <a:t>]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rgbClr val="404040"/>
                          </a:solidFill>
                        </a:rPr>
                        <a:t>ΔQ/ΔQ(IT Baseline)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/>
                        <a:t>IT Baseline</a:t>
                      </a:r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1.37</a:t>
                      </a:r>
                      <a:endParaRPr 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 1.00</a:t>
                      </a:r>
                      <a:endParaRPr lang="en-US" sz="1400" dirty="0"/>
                    </a:p>
                  </a:txBody>
                  <a:tcPr marT="34290" marB="34290" anchor="ctr"/>
                </a:tc>
              </a:tr>
              <a:tr h="48006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/>
                        <a:t>IT Baseline + Q4 class</a:t>
                      </a:r>
                      <a:r>
                        <a:rPr lang="en-US" sz="1400" b="0" baseline="0" dirty="0" smtClean="0"/>
                        <a:t> 1</a:t>
                      </a:r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1.42</a:t>
                      </a:r>
                      <a:endParaRPr 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x 1.04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34290" marB="34290" anchor="ctr"/>
                </a:tc>
              </a:tr>
              <a:tr h="120019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/>
                        <a:t>IT Baseline + Q4 class</a:t>
                      </a:r>
                      <a:r>
                        <a:rPr lang="en-US" sz="1400" b="0" baseline="0" dirty="0" smtClean="0"/>
                        <a:t> 2</a:t>
                      </a:r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1.87</a:t>
                      </a:r>
                      <a:endParaRPr 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x 1.34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34290" marB="34290" anchor="ctr"/>
                </a:tc>
              </a:tr>
            </a:tbl>
          </a:graphicData>
        </a:graphic>
      </p:graphicFrame>
      <p:sp useBgFill="1">
        <p:nvSpPr>
          <p:cNvPr id="5" name="TextBox 4"/>
          <p:cNvSpPr txBox="1"/>
          <p:nvPr/>
        </p:nvSpPr>
        <p:spPr>
          <a:xfrm>
            <a:off x="1187624" y="4011910"/>
            <a:ext cx="6840760" cy="9233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The design of the Q4 has been changed in the meantime (lower current, higher inductance): the situation will be re-assessed </a:t>
            </a:r>
            <a:endParaRPr lang="en-US" b="1" dirty="0">
              <a:solidFill>
                <a:srgbClr val="0000FF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53240" y="1434213"/>
            <a:ext cx="1663324" cy="931509"/>
            <a:chOff x="153240" y="1434213"/>
            <a:chExt cx="1663324" cy="931509"/>
          </a:xfrm>
        </p:grpSpPr>
        <p:sp>
          <p:nvSpPr>
            <p:cNvPr id="6" name="Left Arrow 5"/>
            <p:cNvSpPr/>
            <p:nvPr/>
          </p:nvSpPr>
          <p:spPr>
            <a:xfrm rot="13079379">
              <a:off x="301073" y="2069538"/>
              <a:ext cx="771392" cy="296184"/>
            </a:xfrm>
            <a:prstGeom prst="leftArrow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3240" y="1434213"/>
              <a:ext cx="16633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FF"/>
                  </a:solidFill>
                </a:rPr>
                <a:t>Recommended option</a:t>
              </a:r>
              <a:endParaRPr lang="en-US" sz="14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0833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Powering Q4 apertures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57200" y="675000"/>
            <a:ext cx="8291264" cy="3888938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GB" dirty="0" smtClean="0"/>
              <a:t>Circuit configuration</a:t>
            </a:r>
          </a:p>
          <a:p>
            <a:pPr lvl="1" algn="l"/>
            <a:r>
              <a:rPr lang="en-GB" dirty="0" smtClean="0"/>
              <a:t>Nominal LHC: </a:t>
            </a:r>
          </a:p>
          <a:p>
            <a:pPr lvl="2" algn="l"/>
            <a:r>
              <a:rPr lang="en-GB" dirty="0"/>
              <a:t>T</a:t>
            </a:r>
            <a:r>
              <a:rPr lang="en-GB" dirty="0" smtClean="0"/>
              <a:t>wo power converters are used for the two apertures.</a:t>
            </a:r>
          </a:p>
          <a:p>
            <a:pPr lvl="2" algn="l"/>
            <a:r>
              <a:rPr lang="en-GB" dirty="0" smtClean="0"/>
              <a:t>Only three leads are present, which imposes</a:t>
            </a:r>
          </a:p>
          <a:p>
            <a:pPr marL="2330450" lvl="2" indent="0" algn="l">
              <a:buNone/>
            </a:pPr>
            <a:r>
              <a:rPr lang="en-GB" b="1" dirty="0" smtClean="0">
                <a:solidFill>
                  <a:srgbClr val="0000FF"/>
                </a:solidFill>
              </a:rPr>
              <a:t>0.5 I</a:t>
            </a:r>
            <a:r>
              <a:rPr lang="en-GB" b="1" baseline="-25000" dirty="0" smtClean="0">
                <a:solidFill>
                  <a:srgbClr val="0000FF"/>
                </a:solidFill>
              </a:rPr>
              <a:t>AP2</a:t>
            </a:r>
            <a:r>
              <a:rPr lang="en-GB" b="1" dirty="0" smtClean="0">
                <a:solidFill>
                  <a:srgbClr val="0000FF"/>
                </a:solidFill>
              </a:rPr>
              <a:t> &lt; I</a:t>
            </a:r>
            <a:r>
              <a:rPr lang="en-GB" b="1" baseline="-25000" dirty="0" smtClean="0">
                <a:solidFill>
                  <a:srgbClr val="0000FF"/>
                </a:solidFill>
              </a:rPr>
              <a:t>AP1</a:t>
            </a:r>
            <a:r>
              <a:rPr lang="en-GB" b="1" dirty="0" smtClean="0">
                <a:solidFill>
                  <a:srgbClr val="0000FF"/>
                </a:solidFill>
              </a:rPr>
              <a:t> &lt; 2 I</a:t>
            </a:r>
            <a:r>
              <a:rPr lang="en-GB" b="1" baseline="-25000" dirty="0" smtClean="0">
                <a:solidFill>
                  <a:srgbClr val="0000FF"/>
                </a:solidFill>
              </a:rPr>
              <a:t>AP2</a:t>
            </a:r>
          </a:p>
          <a:p>
            <a:pPr lvl="2" algn="l"/>
            <a:r>
              <a:rPr lang="en-GB" dirty="0" smtClean="0">
                <a:solidFill>
                  <a:srgbClr val="FF6600"/>
                </a:solidFill>
              </a:rPr>
              <a:t>The constraint has impact only on high-beta optics</a:t>
            </a:r>
          </a:p>
          <a:p>
            <a:pPr lvl="1" algn="l"/>
            <a:r>
              <a:rPr lang="en-GB" dirty="0" smtClean="0"/>
              <a:t>In HL-LHC:</a:t>
            </a:r>
          </a:p>
          <a:p>
            <a:pPr lvl="2" algn="l"/>
            <a:r>
              <a:rPr lang="en-GB" dirty="0"/>
              <a:t>N</a:t>
            </a:r>
            <a:r>
              <a:rPr lang="en-GB" dirty="0" smtClean="0"/>
              <a:t>o high-beta optics is expected to be used</a:t>
            </a:r>
          </a:p>
          <a:p>
            <a:pPr lvl="2" algn="l"/>
            <a:r>
              <a:rPr lang="en-GB" dirty="0" smtClean="0"/>
              <a:t>The field quality of Q4 </a:t>
            </a:r>
            <a:r>
              <a:rPr lang="en-GB" dirty="0" smtClean="0"/>
              <a:t>might get worse for </a:t>
            </a:r>
            <a:r>
              <a:rPr lang="en-GB" dirty="0" smtClean="0"/>
              <a:t>strongly unbalanced powering of the </a:t>
            </a:r>
            <a:r>
              <a:rPr lang="en-GB" dirty="0" smtClean="0"/>
              <a:t>apertures. </a:t>
            </a:r>
            <a:r>
              <a:rPr lang="en-GB" b="1" dirty="0" smtClean="0">
                <a:solidFill>
                  <a:srgbClr val="0000FF"/>
                </a:solidFill>
              </a:rPr>
              <a:t>Therefore, the present three-lead scheme seems suitable also for HL-LHC.</a:t>
            </a:r>
          </a:p>
          <a:p>
            <a:pPr lvl="2" algn="l"/>
            <a:r>
              <a:rPr lang="en-GB" b="1" dirty="0" smtClean="0">
                <a:solidFill>
                  <a:srgbClr val="0000FF"/>
                </a:solidFill>
              </a:rPr>
              <a:t>The use of a single power converter with a trim could be considered. </a:t>
            </a:r>
          </a:p>
          <a:p>
            <a:pPr lvl="2" algn="l"/>
            <a:r>
              <a:rPr lang="en-GB" dirty="0" smtClean="0"/>
              <a:t>The rating of the trim should be assessed for the baseline optics </a:t>
            </a:r>
            <a:r>
              <a:rPr lang="en-GB" dirty="0" smtClean="0">
                <a:solidFill>
                  <a:srgbClr val="0000FF"/>
                </a:solidFill>
              </a:rPr>
              <a:t>including all possible variants</a:t>
            </a:r>
            <a:r>
              <a:rPr lang="en-GB" dirty="0" smtClean="0"/>
              <a:t>. </a:t>
            </a:r>
          </a:p>
          <a:p>
            <a:pPr lvl="2" algn="l"/>
            <a:r>
              <a:rPr lang="en-GB" dirty="0" smtClean="0"/>
              <a:t>Previous studies indicated that 2 kA was a reasonable assumption for the rating of the trim power converter.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006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514" y="3344889"/>
            <a:ext cx="6839998" cy="1819149"/>
          </a:xfrm>
          <a:prstGeom prst="rect">
            <a:avLst/>
          </a:prstGeom>
        </p:spPr>
      </p:pic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GB" sz="2400" dirty="0" smtClean="0"/>
              <a:t>General requirements</a:t>
            </a:r>
          </a:p>
          <a:p>
            <a:pPr algn="l"/>
            <a:r>
              <a:rPr lang="en-GB" sz="2400" dirty="0" smtClean="0"/>
              <a:t>Beam dynamics</a:t>
            </a:r>
          </a:p>
          <a:p>
            <a:pPr lvl="1" algn="l"/>
            <a:r>
              <a:rPr lang="en-GB" sz="2000" dirty="0" smtClean="0"/>
              <a:t>The IT </a:t>
            </a:r>
            <a:r>
              <a:rPr lang="en-GB" sz="2000" dirty="0" err="1" smtClean="0"/>
              <a:t>quadrupoles</a:t>
            </a:r>
            <a:endParaRPr lang="en-GB" sz="2000" dirty="0" smtClean="0"/>
          </a:p>
          <a:p>
            <a:pPr lvl="1" algn="l"/>
            <a:r>
              <a:rPr lang="en-GB" sz="2000" dirty="0" smtClean="0"/>
              <a:t>The separation dipoles</a:t>
            </a:r>
          </a:p>
          <a:p>
            <a:pPr lvl="1" algn="l"/>
            <a:r>
              <a:rPr lang="en-GB" sz="2000" dirty="0" smtClean="0"/>
              <a:t>The matching </a:t>
            </a:r>
            <a:r>
              <a:rPr lang="en-GB" sz="2000" dirty="0" err="1" smtClean="0"/>
              <a:t>quadrupoles</a:t>
            </a:r>
            <a:endParaRPr lang="en-GB" sz="2000" dirty="0" smtClean="0"/>
          </a:p>
          <a:p>
            <a:pPr lvl="1" algn="l"/>
            <a:r>
              <a:rPr lang="en-GB" sz="2000" dirty="0" smtClean="0"/>
              <a:t>The 11 T dipoles</a:t>
            </a:r>
          </a:p>
          <a:p>
            <a:pPr algn="l"/>
            <a:r>
              <a:rPr lang="en-GB" sz="2400" dirty="0"/>
              <a:t>Operation</a:t>
            </a:r>
          </a:p>
          <a:p>
            <a:pPr algn="l"/>
            <a:r>
              <a:rPr lang="en-GB" sz="2400" dirty="0" smtClean="0"/>
              <a:t>Summary</a:t>
            </a:r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matching </a:t>
            </a:r>
            <a:r>
              <a:rPr lang="en-GB" dirty="0" err="1" smtClean="0"/>
              <a:t>quadrupoles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675000"/>
            <a:ext cx="7920000" cy="388893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GB" dirty="0" smtClean="0"/>
              <a:t>Circuit configuration</a:t>
            </a:r>
          </a:p>
          <a:p>
            <a:pPr lvl="1" algn="l"/>
            <a:r>
              <a:rPr lang="en-GB" dirty="0" smtClean="0"/>
              <a:t>Nominal LHC: </a:t>
            </a:r>
          </a:p>
          <a:p>
            <a:pPr lvl="2" algn="l"/>
            <a:r>
              <a:rPr lang="en-GB" dirty="0"/>
              <a:t>T</a:t>
            </a:r>
            <a:r>
              <a:rPr lang="en-GB" dirty="0" smtClean="0"/>
              <a:t>wo power converters are used for the two apertures of each magnet.</a:t>
            </a:r>
          </a:p>
          <a:p>
            <a:pPr lvl="2" algn="l"/>
            <a:r>
              <a:rPr lang="en-GB" dirty="0" smtClean="0"/>
              <a:t>Only three leads are present: this imposes</a:t>
            </a:r>
          </a:p>
          <a:p>
            <a:pPr marL="2330450" lvl="2" indent="0" algn="l">
              <a:buNone/>
            </a:pPr>
            <a:r>
              <a:rPr lang="en-GB" b="1" dirty="0" smtClean="0">
                <a:solidFill>
                  <a:srgbClr val="0000FF"/>
                </a:solidFill>
              </a:rPr>
              <a:t>0.5 I</a:t>
            </a:r>
            <a:r>
              <a:rPr lang="en-GB" b="1" baseline="-25000" dirty="0" smtClean="0">
                <a:solidFill>
                  <a:srgbClr val="0000FF"/>
                </a:solidFill>
              </a:rPr>
              <a:t>AP2</a:t>
            </a:r>
            <a:r>
              <a:rPr lang="en-GB" b="1" dirty="0" smtClean="0">
                <a:solidFill>
                  <a:srgbClr val="0000FF"/>
                </a:solidFill>
              </a:rPr>
              <a:t> &lt; I</a:t>
            </a:r>
            <a:r>
              <a:rPr lang="en-GB" b="1" baseline="-25000" dirty="0" smtClean="0">
                <a:solidFill>
                  <a:srgbClr val="0000FF"/>
                </a:solidFill>
              </a:rPr>
              <a:t>AP1</a:t>
            </a:r>
            <a:r>
              <a:rPr lang="en-GB" b="1" dirty="0" smtClean="0">
                <a:solidFill>
                  <a:srgbClr val="0000FF"/>
                </a:solidFill>
              </a:rPr>
              <a:t> &lt; 2 I</a:t>
            </a:r>
            <a:r>
              <a:rPr lang="en-GB" b="1" baseline="-25000" dirty="0" smtClean="0">
                <a:solidFill>
                  <a:srgbClr val="0000FF"/>
                </a:solidFill>
              </a:rPr>
              <a:t>AP2</a:t>
            </a:r>
          </a:p>
          <a:p>
            <a:pPr lvl="2" algn="l"/>
            <a:r>
              <a:rPr lang="en-GB" dirty="0" smtClean="0">
                <a:solidFill>
                  <a:srgbClr val="FF6600"/>
                </a:solidFill>
              </a:rPr>
              <a:t>The constraint has impact only on high-beta optics</a:t>
            </a:r>
          </a:p>
          <a:p>
            <a:pPr lvl="1" algn="l"/>
            <a:r>
              <a:rPr lang="en-GB" dirty="0" smtClean="0"/>
              <a:t>As no high-beta optics is expected to be used, the present three-lead scheme seems suitable also for HL-LHC.</a:t>
            </a:r>
          </a:p>
          <a:p>
            <a:pPr algn="l"/>
            <a:r>
              <a:rPr lang="en-GB" dirty="0"/>
              <a:t>Impact of current ripple in Q5 and Q6 </a:t>
            </a:r>
            <a:r>
              <a:rPr lang="en-GB" dirty="0" smtClean="0"/>
              <a:t>has to </a:t>
            </a:r>
            <a:r>
              <a:rPr lang="en-GB" dirty="0"/>
              <a:t>be </a:t>
            </a:r>
            <a:r>
              <a:rPr lang="en-GB" dirty="0" smtClean="0"/>
              <a:t>assessed.</a:t>
            </a:r>
            <a:endParaRPr lang="en-GB" dirty="0"/>
          </a:p>
          <a:p>
            <a:pPr marL="0" indent="0" algn="l">
              <a:buNone/>
            </a:pPr>
            <a:endParaRPr lang="en-GB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788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514" y="3344889"/>
            <a:ext cx="6839998" cy="1819149"/>
          </a:xfrm>
          <a:prstGeom prst="rect">
            <a:avLst/>
          </a:prstGeom>
        </p:spPr>
      </p:pic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GB" sz="2400" dirty="0" smtClean="0">
                <a:solidFill>
                  <a:srgbClr val="DEDEDE"/>
                </a:solidFill>
              </a:rPr>
              <a:t>General requirements</a:t>
            </a:r>
          </a:p>
          <a:p>
            <a:pPr algn="l"/>
            <a:r>
              <a:rPr lang="en-GB" sz="2400" dirty="0" smtClean="0">
                <a:solidFill>
                  <a:srgbClr val="DEDEDE"/>
                </a:solidFill>
              </a:rPr>
              <a:t>Beam dynamics</a:t>
            </a:r>
          </a:p>
          <a:p>
            <a:pPr lvl="1" algn="l"/>
            <a:r>
              <a:rPr lang="en-GB" sz="2000" dirty="0" smtClean="0">
                <a:solidFill>
                  <a:srgbClr val="DEDEDE"/>
                </a:solidFill>
              </a:rPr>
              <a:t>The IT </a:t>
            </a:r>
            <a:r>
              <a:rPr lang="en-GB" sz="2000" dirty="0" err="1" smtClean="0">
                <a:solidFill>
                  <a:srgbClr val="DEDEDE"/>
                </a:solidFill>
              </a:rPr>
              <a:t>quadrupoles</a:t>
            </a:r>
            <a:endParaRPr lang="en-GB" sz="2000" dirty="0" smtClean="0">
              <a:solidFill>
                <a:srgbClr val="DEDEDE"/>
              </a:solidFill>
            </a:endParaRPr>
          </a:p>
          <a:p>
            <a:pPr lvl="1" algn="l"/>
            <a:r>
              <a:rPr lang="en-GB" sz="2000" dirty="0" smtClean="0">
                <a:solidFill>
                  <a:srgbClr val="DEDEDE"/>
                </a:solidFill>
              </a:rPr>
              <a:t>The separation dipoles</a:t>
            </a:r>
          </a:p>
          <a:p>
            <a:pPr lvl="1" algn="l"/>
            <a:r>
              <a:rPr lang="en-GB" sz="2000" dirty="0" smtClean="0">
                <a:solidFill>
                  <a:srgbClr val="DEDEDE"/>
                </a:solidFill>
              </a:rPr>
              <a:t>The matching </a:t>
            </a:r>
            <a:r>
              <a:rPr lang="en-GB" sz="2000" dirty="0" err="1" smtClean="0">
                <a:solidFill>
                  <a:srgbClr val="DEDEDE"/>
                </a:solidFill>
              </a:rPr>
              <a:t>quadrupoles</a:t>
            </a:r>
            <a:endParaRPr lang="en-GB" sz="2000" dirty="0" smtClean="0">
              <a:solidFill>
                <a:srgbClr val="DEDEDE"/>
              </a:solidFill>
            </a:endParaRPr>
          </a:p>
          <a:p>
            <a:pPr lvl="1" algn="l"/>
            <a:r>
              <a:rPr lang="en-GB" sz="2000" dirty="0" smtClean="0"/>
              <a:t>The 11 T dipoles</a:t>
            </a:r>
          </a:p>
          <a:p>
            <a:pPr algn="l"/>
            <a:r>
              <a:rPr lang="en-GB" sz="2400" dirty="0">
                <a:solidFill>
                  <a:srgbClr val="DEDEDE"/>
                </a:solidFill>
              </a:rPr>
              <a:t>Operation</a:t>
            </a:r>
          </a:p>
          <a:p>
            <a:pPr algn="l"/>
            <a:r>
              <a:rPr lang="en-GB" sz="2400" dirty="0" smtClean="0">
                <a:solidFill>
                  <a:srgbClr val="DEDEDE"/>
                </a:solidFill>
              </a:rPr>
              <a:t>Summary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07787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11 T dipoles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49058" b="17420"/>
          <a:stretch/>
        </p:blipFill>
        <p:spPr>
          <a:xfrm>
            <a:off x="3931528" y="1258391"/>
            <a:ext cx="5115272" cy="12413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6" y="2785434"/>
            <a:ext cx="3600400" cy="23816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4" y="2499742"/>
            <a:ext cx="574128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 typeface="Arial"/>
              <a:buChar char="•"/>
            </a:pPr>
            <a:r>
              <a:rPr lang="en-US" dirty="0" smtClean="0"/>
              <a:t>The difference in TF generates </a:t>
            </a:r>
            <a:r>
              <a:rPr lang="en-US" dirty="0" smtClean="0"/>
              <a:t>a bump of </a:t>
            </a:r>
            <a:r>
              <a:rPr lang="en-US" b="1" dirty="0" smtClean="0">
                <a:solidFill>
                  <a:srgbClr val="FF0000"/>
                </a:solidFill>
              </a:rPr>
              <a:t>2 cm</a:t>
            </a:r>
            <a:r>
              <a:rPr lang="en-US" dirty="0" smtClean="0"/>
              <a:t>. Two </a:t>
            </a:r>
            <a:r>
              <a:rPr lang="en-US" dirty="0" smtClean="0"/>
              <a:t>options:</a:t>
            </a:r>
          </a:p>
          <a:p>
            <a:pPr marL="441325" lvl="1" indent="-198438">
              <a:buFont typeface="Arial"/>
              <a:buChar char="•"/>
            </a:pPr>
            <a:r>
              <a:rPr lang="en-US" dirty="0" smtClean="0"/>
              <a:t>Apply a local correction (with a trim)</a:t>
            </a:r>
          </a:p>
          <a:p>
            <a:pPr marL="441325" lvl="1" indent="-198438">
              <a:buFont typeface="Arial"/>
              <a:buChar char="•"/>
            </a:pPr>
            <a:r>
              <a:rPr lang="en-US" dirty="0" smtClean="0"/>
              <a:t>Apply a global correction with several magnets.</a:t>
            </a:r>
          </a:p>
          <a:p>
            <a:pPr marL="631825" lvl="2" indent="-198438" defTabSz="171450">
              <a:buFont typeface="Arial"/>
              <a:buChar char="•"/>
            </a:pPr>
            <a:r>
              <a:rPr lang="en-US" sz="1600" b="1" dirty="0" smtClean="0">
                <a:solidFill>
                  <a:srgbClr val="FF6600"/>
                </a:solidFill>
              </a:rPr>
              <a:t>About 5 </a:t>
            </a:r>
            <a:r>
              <a:rPr lang="en-US" sz="1600" b="1" dirty="0" smtClean="0">
                <a:solidFill>
                  <a:srgbClr val="FF6600"/>
                </a:solidFill>
                <a:latin typeface="Symbol" charset="2"/>
                <a:cs typeface="Symbol" charset="2"/>
              </a:rPr>
              <a:t>s</a:t>
            </a:r>
            <a:r>
              <a:rPr lang="en-US" sz="1600" b="1" dirty="0" smtClean="0">
                <a:solidFill>
                  <a:srgbClr val="FF6600"/>
                </a:solidFill>
              </a:rPr>
              <a:t> aperture lost</a:t>
            </a:r>
          </a:p>
          <a:p>
            <a:pPr marL="631825" lvl="2" indent="-198438" defTabSz="171450">
              <a:buFont typeface="Arial"/>
              <a:buChar char="•"/>
            </a:pPr>
            <a:r>
              <a:rPr lang="en-US" sz="1600" b="1" dirty="0" smtClean="0">
                <a:solidFill>
                  <a:srgbClr val="FF6600"/>
                </a:solidFill>
              </a:rPr>
              <a:t>About 40-80 % of corrector</a:t>
            </a:r>
            <a:r>
              <a:rPr lang="en-US" sz="1600" b="1" dirty="0" smtClean="0">
                <a:solidFill>
                  <a:srgbClr val="FF6600"/>
                </a:solidFill>
              </a:rPr>
              <a:t>’s strength used (depending on number of correctors)</a:t>
            </a:r>
          </a:p>
          <a:p>
            <a:pPr marL="631825" lvl="2" indent="-198438" defTabSz="171450">
              <a:buFont typeface="Arial"/>
              <a:buChar char="•"/>
            </a:pPr>
            <a:r>
              <a:rPr lang="en-US" sz="1600" b="1" dirty="0" smtClean="0">
                <a:solidFill>
                  <a:srgbClr val="FF6600"/>
                </a:solidFill>
              </a:rPr>
              <a:t>A bump of up to 1.5 mm will develop during the ramp, including also the collimator region</a:t>
            </a:r>
            <a:endParaRPr lang="en-US" sz="1600" b="1" dirty="0" smtClean="0">
              <a:solidFill>
                <a:srgbClr val="FF6600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675000"/>
            <a:ext cx="7920000" cy="1951543"/>
          </a:xfrm>
        </p:spPr>
        <p:txBody>
          <a:bodyPr>
            <a:noAutofit/>
          </a:bodyPr>
          <a:lstStyle/>
          <a:p>
            <a:pPr algn="l"/>
            <a:r>
              <a:rPr lang="en-GB" sz="2000" dirty="0" smtClean="0"/>
              <a:t>Four units are planned to be installed in IR7.</a:t>
            </a:r>
          </a:p>
          <a:p>
            <a:pPr algn="l"/>
            <a:r>
              <a:rPr lang="en-GB" sz="2000" dirty="0" smtClean="0"/>
              <a:t>The 11 T dipoles are powered in series with the main dipoles.</a:t>
            </a:r>
          </a:p>
          <a:p>
            <a:pPr algn="l"/>
            <a:r>
              <a:rPr lang="en-GB" sz="2000" dirty="0" smtClean="0"/>
              <a:t>The baseline foresees </a:t>
            </a:r>
            <a:r>
              <a:rPr lang="en-GB" sz="2000" b="1" dirty="0" smtClean="0">
                <a:solidFill>
                  <a:srgbClr val="0000FF"/>
                </a:solidFill>
              </a:rPr>
              <a:t>one</a:t>
            </a:r>
          </a:p>
          <a:p>
            <a:pPr marL="357188" indent="0" algn="l">
              <a:buNone/>
            </a:pPr>
            <a:r>
              <a:rPr lang="en-GB" sz="2000" b="1" dirty="0" smtClean="0">
                <a:solidFill>
                  <a:srgbClr val="0000FF"/>
                </a:solidFill>
              </a:rPr>
              <a:t>trim</a:t>
            </a:r>
            <a:r>
              <a:rPr lang="en-GB" sz="2000" dirty="0" smtClean="0"/>
              <a:t> power converter </a:t>
            </a:r>
          </a:p>
          <a:p>
            <a:pPr marL="357188" indent="0" algn="l">
              <a:buNone/>
            </a:pPr>
            <a:r>
              <a:rPr lang="en-GB" sz="2000" dirty="0" smtClean="0"/>
              <a:t>(for two magnets/four </a:t>
            </a:r>
          </a:p>
          <a:p>
            <a:pPr marL="357188" indent="0" algn="l">
              <a:buNone/>
            </a:pPr>
            <a:r>
              <a:rPr lang="en-GB" sz="2000" dirty="0" smtClean="0"/>
              <a:t>apertures)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03648" y="4876006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Courtesy Y. </a:t>
            </a:r>
            <a:r>
              <a:rPr lang="en-US" sz="1400" b="1" dirty="0" err="1" smtClean="0">
                <a:solidFill>
                  <a:srgbClr val="0000FF"/>
                </a:solidFill>
              </a:rPr>
              <a:t>Sammer</a:t>
            </a:r>
            <a:endParaRPr lang="en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019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Operation: bringing beams in collision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4209610"/>
              </p:ext>
            </p:extLst>
          </p:nvPr>
        </p:nvGraphicFramePr>
        <p:xfrm>
          <a:off x="1115616" y="764926"/>
          <a:ext cx="6840000" cy="418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0" name="Worksheet" r:id="rId4" imgW="9220200" imgH="5638800" progId="Excel.Sheet.12">
                  <p:embed/>
                </p:oleObj>
              </mc:Choice>
              <mc:Fallback>
                <p:oleObj name="Worksheet" r:id="rId4" imgW="9220200" imgH="56388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5616" y="764926"/>
                        <a:ext cx="6840000" cy="4183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35696" y="915566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Configuration for L=5×10</a:t>
            </a:r>
            <a:r>
              <a:rPr lang="en-US" b="1" baseline="30000" dirty="0"/>
              <a:t>34</a:t>
            </a:r>
            <a:r>
              <a:rPr lang="en-US" b="1" dirty="0"/>
              <a:t> cm</a:t>
            </a:r>
            <a:r>
              <a:rPr lang="en-US" b="1" baseline="30000" dirty="0"/>
              <a:t>-2</a:t>
            </a:r>
            <a:r>
              <a:rPr lang="en-US" b="1" dirty="0"/>
              <a:t> s</a:t>
            </a:r>
            <a:r>
              <a:rPr lang="en-US" b="1" baseline="30000" dirty="0"/>
              <a:t>-1</a:t>
            </a:r>
          </a:p>
          <a:p>
            <a:pPr algn="ctr"/>
            <a:endParaRPr lang="en-US" b="1" dirty="0" smtClean="0">
              <a:solidFill>
                <a:srgbClr val="0000FF"/>
              </a:solidFill>
            </a:endParaRP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ATS pre-squeeze: from 6 m to 0.48 m </a:t>
            </a:r>
            <a:r>
              <a:rPr lang="en-US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b</a:t>
            </a:r>
            <a:r>
              <a:rPr lang="en-US" b="1" baseline="30000" dirty="0" smtClean="0">
                <a:solidFill>
                  <a:srgbClr val="0000FF"/>
                </a:solidFill>
              </a:rPr>
              <a:t>*</a:t>
            </a: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Variation of </a:t>
            </a:r>
            <a:r>
              <a:rPr lang="en-US" b="1" dirty="0" err="1" smtClean="0">
                <a:solidFill>
                  <a:srgbClr val="0000FF"/>
                </a:solidFill>
              </a:rPr>
              <a:t>quadrupoles</a:t>
            </a:r>
            <a:r>
              <a:rPr lang="en-US" b="1" dirty="0" smtClean="0">
                <a:solidFill>
                  <a:srgbClr val="0000FF"/>
                </a:solidFill>
              </a:rPr>
              <a:t> in IR1/5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835696" y="2115895"/>
            <a:ext cx="5904000" cy="0"/>
          </a:xfrm>
          <a:prstGeom prst="straightConnector1">
            <a:avLst/>
          </a:prstGeom>
          <a:ln>
            <a:solidFill>
              <a:srgbClr val="0000FF"/>
            </a:solidFill>
            <a:headEnd type="stealth" w="med" len="lg"/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434150" y="1491630"/>
            <a:ext cx="576000" cy="0"/>
          </a:xfrm>
          <a:prstGeom prst="straightConnector1">
            <a:avLst/>
          </a:prstGeom>
          <a:ln>
            <a:solidFill>
              <a:srgbClr val="FF0000"/>
            </a:solidFill>
            <a:headEnd type="stealth" w="med" len="lg"/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11560" y="98757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Collisions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052376" y="2571750"/>
            <a:ext cx="5688000" cy="0"/>
          </a:xfrm>
          <a:prstGeom prst="straightConnector1">
            <a:avLst/>
          </a:prstGeom>
          <a:ln>
            <a:solidFill>
              <a:srgbClr val="FF6600"/>
            </a:solidFill>
            <a:headEnd type="stealth" w="med" len="lg"/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23728" y="2139702"/>
            <a:ext cx="5615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6600"/>
                </a:solidFill>
              </a:rPr>
              <a:t>Need to speed up this phase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79712" y="1275606"/>
            <a:ext cx="1188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*</a:t>
            </a:r>
            <a:r>
              <a:rPr lang="en-US" sz="1400" b="1" dirty="0" smtClean="0">
                <a:solidFill>
                  <a:srgbClr val="FF0000"/>
                </a:solidFill>
              </a:rPr>
              <a:t> 0.69 m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9552" y="1275606"/>
            <a:ext cx="1188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*</a:t>
            </a:r>
            <a:r>
              <a:rPr lang="en-US" sz="1400" b="1" dirty="0" smtClean="0">
                <a:solidFill>
                  <a:srgbClr val="FF0000"/>
                </a:solidFill>
              </a:rPr>
              <a:t> 0.15 m</a:t>
            </a:r>
            <a:endParaRPr lang="en-US" sz="1400" b="1" dirty="0">
              <a:solidFill>
                <a:srgbClr val="FF0000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51520" y="3075806"/>
            <a:ext cx="7560840" cy="1800200"/>
            <a:chOff x="251520" y="3075806"/>
            <a:chExt cx="7560840" cy="1800200"/>
          </a:xfrm>
        </p:grpSpPr>
        <p:grpSp>
          <p:nvGrpSpPr>
            <p:cNvPr id="23" name="Group 22"/>
            <p:cNvGrpSpPr/>
            <p:nvPr/>
          </p:nvGrpSpPr>
          <p:grpSpPr>
            <a:xfrm>
              <a:off x="251520" y="3075806"/>
              <a:ext cx="7560840" cy="1800200"/>
              <a:chOff x="251520" y="3075806"/>
              <a:chExt cx="7560840" cy="180020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1835696" y="3675677"/>
                <a:ext cx="597666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0000FF"/>
                    </a:solidFill>
                  </a:rPr>
                  <a:t>ATS pre-squeeze: from 6 m to 0.48 m </a:t>
                </a:r>
                <a:r>
                  <a:rPr lang="en-US" b="1" dirty="0" smtClean="0">
                    <a:solidFill>
                      <a:srgbClr val="0000FF"/>
                    </a:solidFill>
                    <a:latin typeface="Symbol" charset="2"/>
                    <a:cs typeface="Symbol" charset="2"/>
                  </a:rPr>
                  <a:t>b</a:t>
                </a:r>
                <a:r>
                  <a:rPr lang="en-US" b="1" baseline="30000" dirty="0" smtClean="0">
                    <a:solidFill>
                      <a:srgbClr val="0000FF"/>
                    </a:solidFill>
                  </a:rPr>
                  <a:t>*</a:t>
                </a:r>
              </a:p>
              <a:p>
                <a:pPr algn="ctr"/>
                <a:r>
                  <a:rPr lang="en-US" b="1" dirty="0">
                    <a:solidFill>
                      <a:srgbClr val="0000FF"/>
                    </a:solidFill>
                  </a:rPr>
                  <a:t>Variation of </a:t>
                </a:r>
                <a:r>
                  <a:rPr lang="en-US" b="1" dirty="0" err="1">
                    <a:solidFill>
                      <a:srgbClr val="0000FF"/>
                    </a:solidFill>
                  </a:rPr>
                  <a:t>quadrupoles</a:t>
                </a:r>
                <a:r>
                  <a:rPr lang="en-US" b="1" dirty="0">
                    <a:solidFill>
                      <a:srgbClr val="0000FF"/>
                    </a:solidFill>
                  </a:rPr>
                  <a:t> in IR1/</a:t>
                </a:r>
                <a:r>
                  <a:rPr lang="en-US" b="1" dirty="0" smtClean="0">
                    <a:solidFill>
                      <a:srgbClr val="0000FF"/>
                    </a:solidFill>
                  </a:rPr>
                  <a:t>5</a:t>
                </a:r>
              </a:p>
              <a:p>
                <a:pPr algn="ctr"/>
                <a:endParaRPr lang="en-US" b="1" dirty="0" smtClean="0"/>
              </a:p>
              <a:p>
                <a:pPr algn="ctr"/>
                <a:r>
                  <a:rPr lang="en-US" b="1" dirty="0" smtClean="0"/>
                  <a:t>Configuration for L=7.5×10</a:t>
                </a:r>
                <a:r>
                  <a:rPr lang="en-US" b="1" baseline="30000" dirty="0" smtClean="0"/>
                  <a:t>34</a:t>
                </a:r>
                <a:r>
                  <a:rPr lang="en-US" b="1" dirty="0" smtClean="0"/>
                  <a:t> cm</a:t>
                </a:r>
                <a:r>
                  <a:rPr lang="en-US" b="1" baseline="30000" dirty="0" smtClean="0"/>
                  <a:t>-2</a:t>
                </a:r>
                <a:r>
                  <a:rPr lang="en-US" b="1" dirty="0" smtClean="0"/>
                  <a:t> s</a:t>
                </a:r>
                <a:r>
                  <a:rPr lang="en-US" b="1" baseline="30000" dirty="0" smtClean="0"/>
                  <a:t>-1</a:t>
                </a:r>
                <a:endParaRPr lang="en-US" b="1" baseline="30000" dirty="0"/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>
                <a:off x="1835696" y="3651870"/>
                <a:ext cx="5904000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headEnd type="stealth" w="med" len="lg"/>
                <a:tailEnd type="stealth" w="med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1360800" y="4011910"/>
                <a:ext cx="2880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stealth" w="med" len="lg"/>
                <a:tailEnd type="stealth" w="med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251520" y="4146634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Collisions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1" name="Straight Arrow Connector 20"/>
              <p:cNvCxnSpPr/>
              <p:nvPr/>
            </p:nvCxnSpPr>
            <p:spPr>
              <a:xfrm>
                <a:off x="1835696" y="3075806"/>
                <a:ext cx="5868000" cy="0"/>
              </a:xfrm>
              <a:prstGeom prst="straightConnector1">
                <a:avLst/>
              </a:prstGeom>
              <a:ln>
                <a:solidFill>
                  <a:srgbClr val="FF6600"/>
                </a:solidFill>
                <a:headEnd type="stealth" w="med" len="lg"/>
                <a:tailEnd type="stealth" w="med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2123728" y="3210530"/>
                <a:ext cx="56159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FF6600"/>
                    </a:solidFill>
                  </a:rPr>
                  <a:t>Need to speed up this phase</a:t>
                </a:r>
                <a:endParaRPr lang="en-US" b="1" dirty="0">
                  <a:solidFill>
                    <a:srgbClr val="FF6600"/>
                  </a:solidFill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1547664" y="3920157"/>
              <a:ext cx="1188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b</a:t>
              </a:r>
              <a:r>
                <a:rPr lang="en-US" sz="1400" b="1" baseline="30000" dirty="0" smtClean="0">
                  <a:solidFill>
                    <a:srgbClr val="FF0000"/>
                  </a:solidFill>
                </a:rPr>
                <a:t>*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 0.33 m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67544" y="3920157"/>
              <a:ext cx="1188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b</a:t>
              </a:r>
              <a:r>
                <a:rPr lang="en-US" sz="1400" b="1" baseline="30000" dirty="0" smtClean="0">
                  <a:solidFill>
                    <a:srgbClr val="FF0000"/>
                  </a:solidFill>
                </a:rPr>
                <a:t>*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 0.10 m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Operation: bringing beams in collision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19016"/>
            <a:ext cx="7920000" cy="388893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GB" dirty="0" smtClean="0"/>
              <a:t>Overall, the </a:t>
            </a:r>
            <a:r>
              <a:rPr lang="en-GB" b="1" dirty="0" smtClean="0"/>
              <a:t>pre-squeeze </a:t>
            </a:r>
            <a:r>
              <a:rPr lang="en-GB" dirty="0" smtClean="0"/>
              <a:t>duration should be </a:t>
            </a:r>
            <a:r>
              <a:rPr lang="en-GB" b="1" dirty="0" smtClean="0"/>
              <a:t>minimised</a:t>
            </a:r>
            <a:r>
              <a:rPr lang="en-GB" dirty="0" smtClean="0"/>
              <a:t>.</a:t>
            </a:r>
          </a:p>
          <a:p>
            <a:pPr algn="l"/>
            <a:r>
              <a:rPr lang="en-GB" dirty="0" smtClean="0"/>
              <a:t>Preliminary results:</a:t>
            </a:r>
          </a:p>
          <a:p>
            <a:pPr lvl="1" algn="l"/>
            <a:r>
              <a:rPr lang="en-GB" dirty="0" smtClean="0"/>
              <a:t>Pre-squeeze time: 826 s</a:t>
            </a:r>
          </a:p>
          <a:p>
            <a:pPr lvl="1" algn="l"/>
            <a:r>
              <a:rPr lang="en-GB" dirty="0" smtClean="0"/>
              <a:t>Q5 circuits are the slowest: </a:t>
            </a:r>
            <a:r>
              <a:rPr lang="en-GB" b="1" dirty="0" smtClean="0">
                <a:solidFill>
                  <a:srgbClr val="FF6600"/>
                </a:solidFill>
              </a:rPr>
              <a:t>improvements required</a:t>
            </a:r>
            <a:r>
              <a:rPr lang="en-GB" dirty="0" smtClean="0"/>
              <a:t>.</a:t>
            </a:r>
            <a:endParaRPr lang="nb-NO" dirty="0" smtClean="0"/>
          </a:p>
          <a:p>
            <a:pPr algn="l"/>
            <a:r>
              <a:rPr lang="en-GB" dirty="0" smtClean="0"/>
              <a:t>The process of bringing the beams in collisions should be analysed:</a:t>
            </a:r>
          </a:p>
          <a:p>
            <a:pPr lvl="1" algn="l"/>
            <a:r>
              <a:rPr lang="en-GB" b="1" dirty="0">
                <a:solidFill>
                  <a:srgbClr val="0000FF"/>
                </a:solidFill>
              </a:rPr>
              <a:t>S</a:t>
            </a:r>
            <a:r>
              <a:rPr lang="en-GB" b="1" dirty="0" smtClean="0">
                <a:solidFill>
                  <a:srgbClr val="0000FF"/>
                </a:solidFill>
              </a:rPr>
              <a:t>pecify maximum acceptable time based on beam dynamics arguments</a:t>
            </a:r>
          </a:p>
          <a:p>
            <a:pPr lvl="1" algn="l"/>
            <a:r>
              <a:rPr lang="en-GB" b="1" dirty="0" smtClean="0">
                <a:solidFill>
                  <a:srgbClr val="0000FF"/>
                </a:solidFill>
              </a:rPr>
              <a:t>Specify ramp and acceleration rates for orbit corrector circuits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064000" y="2894096"/>
            <a:ext cx="622275" cy="1837894"/>
            <a:chOff x="8064000" y="2750080"/>
            <a:chExt cx="622275" cy="1837894"/>
          </a:xfrm>
        </p:grpSpPr>
        <p:sp>
          <p:nvSpPr>
            <p:cNvPr id="2" name="TextBox 1"/>
            <p:cNvSpPr txBox="1"/>
            <p:nvPr/>
          </p:nvSpPr>
          <p:spPr>
            <a:xfrm rot="16200000">
              <a:off x="7582662" y="3484361"/>
              <a:ext cx="1837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00FF"/>
                  </a:solidFill>
                </a:rPr>
                <a:t>In progress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3" name="Right Brace 2"/>
            <p:cNvSpPr/>
            <p:nvPr/>
          </p:nvSpPr>
          <p:spPr>
            <a:xfrm>
              <a:off x="8064000" y="3168000"/>
              <a:ext cx="216000" cy="1008112"/>
            </a:xfrm>
            <a:prstGeom prst="rightBrace">
              <a:avLst/>
            </a:prstGeom>
            <a:ln w="317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4862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Operation: </a:t>
            </a:r>
            <a:r>
              <a:rPr lang="en-GB" dirty="0" smtClean="0"/>
              <a:t>ramping down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675000"/>
            <a:ext cx="7920000" cy="3888938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Requirement: the ramp down time of the </a:t>
            </a:r>
            <a:r>
              <a:rPr lang="en-GB" b="1" dirty="0" smtClean="0"/>
              <a:t>new magnets </a:t>
            </a:r>
            <a:r>
              <a:rPr lang="en-GB" dirty="0" smtClean="0"/>
              <a:t>should be in the shadow of that of the nominal magnets.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0" y="2089180"/>
            <a:ext cx="9144000" cy="3074858"/>
            <a:chOff x="-1371986" y="-627127"/>
            <a:chExt cx="9144000" cy="3074858"/>
          </a:xfrm>
        </p:grpSpPr>
        <p:grpSp>
          <p:nvGrpSpPr>
            <p:cNvPr id="19" name="Group 18"/>
            <p:cNvGrpSpPr/>
            <p:nvPr/>
          </p:nvGrpSpPr>
          <p:grpSpPr>
            <a:xfrm>
              <a:off x="-1371986" y="-627127"/>
              <a:ext cx="9144000" cy="3074858"/>
              <a:chOff x="1547664" y="2411516"/>
              <a:chExt cx="9144000" cy="3074858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547664" y="2411516"/>
                <a:ext cx="9144000" cy="3074858"/>
                <a:chOff x="0" y="2665244"/>
                <a:chExt cx="9144000" cy="3074858"/>
              </a:xfrm>
            </p:grpSpPr>
            <p:pic>
              <p:nvPicPr>
                <p:cNvPr id="17" name="Picture 16" descr="TIMESERIES_CHART_IMAGE_.png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6190"/>
                <a:stretch/>
              </p:blipFill>
              <p:spPr>
                <a:xfrm>
                  <a:off x="0" y="2701459"/>
                  <a:ext cx="9144000" cy="3038643"/>
                </a:xfrm>
                <a:prstGeom prst="rect">
                  <a:avLst/>
                </a:prstGeom>
              </p:spPr>
            </p:pic>
            <p:sp>
              <p:nvSpPr>
                <p:cNvPr id="11" name="TextBox 10"/>
                <p:cNvSpPr txBox="1"/>
                <p:nvPr/>
              </p:nvSpPr>
              <p:spPr>
                <a:xfrm>
                  <a:off x="4644008" y="2665244"/>
                  <a:ext cx="165618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MBs ≈ 21 min</a:t>
                  </a:r>
                  <a:endParaRPr lang="en-US" sz="1600" b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2987824" y="2665244"/>
                  <a:ext cx="165618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MQs ≈ 16 min</a:t>
                  </a:r>
                  <a:endParaRPr lang="en-US" sz="1600" b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251520" y="4515966"/>
                  <a:ext cx="251189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Q4s (IR2/8) ≈ 17-24 min</a:t>
                  </a:r>
                  <a:endParaRPr lang="en-US" sz="1600" b="1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13" name="TextBox 12"/>
              <p:cNvSpPr txBox="1"/>
              <p:nvPr/>
            </p:nvSpPr>
            <p:spPr>
              <a:xfrm>
                <a:off x="1691680" y="3241308"/>
                <a:ext cx="291581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rgbClr val="0000FF"/>
                    </a:solidFill>
                  </a:rPr>
                  <a:t>MQXs (IR2/8) ≈ 32-37 min</a:t>
                </a:r>
                <a:endParaRPr lang="en-US" sz="1600" b="1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1547664" y="597009"/>
              <a:ext cx="2016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00FF"/>
                  </a:solidFill>
                </a:rPr>
                <a:t>D1s ≈ 19 min</a:t>
              </a:r>
              <a:endParaRPr lang="en-US" sz="16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084168" y="2283718"/>
            <a:ext cx="29626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Note: also LHC would benefit from an improvement of the ramp down time of MQXs (IR2/8)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680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323528" y="627534"/>
            <a:ext cx="8496944" cy="4092263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GB" sz="3200" b="1" dirty="0" smtClean="0">
                <a:solidFill>
                  <a:srgbClr val="0000FF"/>
                </a:solidFill>
              </a:rPr>
              <a:t>Beam dynamics requirements</a:t>
            </a:r>
          </a:p>
          <a:p>
            <a:pPr lvl="1" algn="l"/>
            <a:r>
              <a:rPr lang="en-GB" sz="2600" b="1" dirty="0" smtClean="0">
                <a:solidFill>
                  <a:srgbClr val="FF6600"/>
                </a:solidFill>
              </a:rPr>
              <a:t>The main challenge is </a:t>
            </a:r>
            <a:r>
              <a:rPr lang="en-GB" sz="2600" b="1" dirty="0" smtClean="0">
                <a:solidFill>
                  <a:srgbClr val="FF6600"/>
                </a:solidFill>
              </a:rPr>
              <a:t>the </a:t>
            </a:r>
            <a:r>
              <a:rPr lang="en-GB" sz="2600" b="1" dirty="0" smtClean="0">
                <a:solidFill>
                  <a:srgbClr val="FF6600"/>
                </a:solidFill>
              </a:rPr>
              <a:t>impact of ripple on tune: the current situation is not completely satisfactory and </a:t>
            </a:r>
            <a:r>
              <a:rPr lang="en-GB" sz="2600" b="1" dirty="0" smtClean="0">
                <a:solidFill>
                  <a:srgbClr val="FF6600"/>
                </a:solidFill>
              </a:rPr>
              <a:t>improvements are needed. </a:t>
            </a:r>
            <a:endParaRPr lang="en-GB" sz="2600" b="1" dirty="0" smtClean="0">
              <a:solidFill>
                <a:srgbClr val="FF6600"/>
              </a:solidFill>
            </a:endParaRPr>
          </a:p>
          <a:p>
            <a:pPr lvl="1" algn="l"/>
            <a:r>
              <a:rPr lang="en-GB" sz="2600" dirty="0" smtClean="0"/>
              <a:t>ITs </a:t>
            </a:r>
            <a:r>
              <a:rPr lang="en-GB" sz="2600" dirty="0" smtClean="0"/>
              <a:t>require </a:t>
            </a:r>
            <a:r>
              <a:rPr lang="en-GB" sz="2600" b="1" dirty="0" smtClean="0"/>
              <a:t>better than </a:t>
            </a:r>
            <a:r>
              <a:rPr lang="en-GB" sz="2600" b="1" dirty="0" smtClean="0"/>
              <a:t>±</a:t>
            </a:r>
            <a:r>
              <a:rPr lang="en-GB" sz="2600" dirty="0" smtClean="0"/>
              <a:t>1 </a:t>
            </a:r>
            <a:r>
              <a:rPr lang="en-GB" sz="2600" dirty="0" smtClean="0"/>
              <a:t>ppm accuracy, while for </a:t>
            </a:r>
            <a:r>
              <a:rPr lang="en-GB" sz="2600" dirty="0" smtClean="0"/>
              <a:t>D1s, D2s, </a:t>
            </a:r>
            <a:r>
              <a:rPr lang="en-GB" sz="2600" dirty="0" smtClean="0"/>
              <a:t>and </a:t>
            </a:r>
            <a:r>
              <a:rPr lang="en-GB" sz="2600" dirty="0" smtClean="0"/>
              <a:t>Q4s ±1 </a:t>
            </a:r>
            <a:r>
              <a:rPr lang="en-GB" sz="2600" dirty="0" smtClean="0"/>
              <a:t>ppm accuracy </a:t>
            </a:r>
            <a:r>
              <a:rPr lang="en-GB" sz="2600" dirty="0" smtClean="0"/>
              <a:t>is adequate.</a:t>
            </a:r>
          </a:p>
          <a:p>
            <a:pPr lvl="1" algn="l"/>
            <a:r>
              <a:rPr lang="en-GB" sz="2600" dirty="0">
                <a:solidFill>
                  <a:srgbClr val="0000FF"/>
                </a:solidFill>
              </a:rPr>
              <a:t>ITs: move to the configuration </a:t>
            </a:r>
            <a:r>
              <a:rPr lang="en-GB" sz="2600" dirty="0" smtClean="0">
                <a:solidFill>
                  <a:srgbClr val="0000FF"/>
                </a:solidFill>
              </a:rPr>
              <a:t>with </a:t>
            </a:r>
            <a:r>
              <a:rPr lang="en-GB" sz="2600" dirty="0">
                <a:solidFill>
                  <a:srgbClr val="0000FF"/>
                </a:solidFill>
              </a:rPr>
              <a:t>all magnets in series</a:t>
            </a:r>
          </a:p>
          <a:p>
            <a:pPr lvl="1" algn="l"/>
            <a:r>
              <a:rPr lang="en-GB" sz="2600" dirty="0">
                <a:solidFill>
                  <a:srgbClr val="0000FF"/>
                </a:solidFill>
              </a:rPr>
              <a:t>D1, D2: </a:t>
            </a:r>
            <a:r>
              <a:rPr lang="en-GB" sz="2600" dirty="0" smtClean="0">
                <a:solidFill>
                  <a:srgbClr val="0000FF"/>
                </a:solidFill>
              </a:rPr>
              <a:t>can be kept either separate or in series with a trim</a:t>
            </a:r>
            <a:endParaRPr lang="en-GB" sz="2600" dirty="0">
              <a:solidFill>
                <a:srgbClr val="0000FF"/>
              </a:solidFill>
            </a:endParaRPr>
          </a:p>
          <a:p>
            <a:pPr lvl="1" algn="l"/>
            <a:r>
              <a:rPr lang="en-GB" sz="2600" dirty="0">
                <a:solidFill>
                  <a:srgbClr val="0000FF"/>
                </a:solidFill>
              </a:rPr>
              <a:t>Q4, Q5, Q6: </a:t>
            </a:r>
            <a:r>
              <a:rPr lang="en-GB" sz="2600" dirty="0" smtClean="0">
                <a:solidFill>
                  <a:srgbClr val="0000FF"/>
                </a:solidFill>
              </a:rPr>
              <a:t>the </a:t>
            </a:r>
            <a:r>
              <a:rPr lang="en-GB" sz="2600" dirty="0">
                <a:solidFill>
                  <a:srgbClr val="0000FF"/>
                </a:solidFill>
              </a:rPr>
              <a:t>three-lead powering </a:t>
            </a:r>
            <a:r>
              <a:rPr lang="en-GB" sz="2600" dirty="0" smtClean="0">
                <a:solidFill>
                  <a:srgbClr val="0000FF"/>
                </a:solidFill>
              </a:rPr>
              <a:t>can be kept (two power converters </a:t>
            </a:r>
            <a:r>
              <a:rPr lang="en-GB" sz="2600" dirty="0">
                <a:solidFill>
                  <a:srgbClr val="0000FF"/>
                </a:solidFill>
              </a:rPr>
              <a:t>or one with a trim </a:t>
            </a:r>
            <a:r>
              <a:rPr lang="en-GB" sz="2600" dirty="0" smtClean="0">
                <a:solidFill>
                  <a:srgbClr val="0000FF"/>
                </a:solidFill>
              </a:rPr>
              <a:t>are equivalent scheme from beam dynamics standpoint)</a:t>
            </a:r>
          </a:p>
          <a:p>
            <a:pPr lvl="1" algn="l"/>
            <a:r>
              <a:rPr lang="en-GB" sz="2600" dirty="0" smtClean="0"/>
              <a:t>Specifications </a:t>
            </a:r>
            <a:r>
              <a:rPr lang="en-GB" sz="2600" dirty="0"/>
              <a:t>for ramp and acceleration rates for orbit correctors are being worked </a:t>
            </a:r>
            <a:r>
              <a:rPr lang="en-GB" sz="2600" dirty="0" smtClean="0"/>
              <a:t>out.</a:t>
            </a:r>
          </a:p>
          <a:p>
            <a:pPr lvl="1" algn="l"/>
            <a:r>
              <a:rPr lang="en-GB" sz="2600" dirty="0" smtClean="0"/>
              <a:t>The change of design of Q4 implies that new studies should be carried out to determine maximum amplitude of tune ripple and dangerous frequencies.</a:t>
            </a:r>
          </a:p>
          <a:p>
            <a:pPr lvl="1" algn="l"/>
            <a:r>
              <a:rPr lang="en-GB" sz="2600" dirty="0" smtClean="0"/>
              <a:t>Studies to assess the impact of Q5 and Q6 circuit characteristics in tune ripple will be launched</a:t>
            </a:r>
            <a:r>
              <a:rPr lang="en-GB" sz="2600" dirty="0" smtClean="0"/>
              <a:t>.</a:t>
            </a:r>
          </a:p>
          <a:p>
            <a:pPr lvl="1" algn="l"/>
            <a:r>
              <a:rPr lang="en-GB" sz="2600" dirty="0" smtClean="0"/>
              <a:t>For the 11 T, the baseline </a:t>
            </a:r>
            <a:r>
              <a:rPr lang="en-GB" sz="2600" dirty="0"/>
              <a:t>will be re-assessed </a:t>
            </a:r>
            <a:r>
              <a:rPr lang="en-GB" sz="2600" dirty="0" smtClean="0"/>
              <a:t>taking into account recent data </a:t>
            </a:r>
            <a:r>
              <a:rPr lang="en-GB" sz="2600" dirty="0"/>
              <a:t>concerning the transfer function reproducibility (magnet to magnet, and correlation between apertures</a:t>
            </a:r>
            <a:r>
              <a:rPr lang="en-GB" sz="2600" dirty="0" smtClean="0"/>
              <a:t>).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1769889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323528" y="627534"/>
            <a:ext cx="8496944" cy="4092263"/>
          </a:xfrm>
        </p:spPr>
        <p:txBody>
          <a:bodyPr>
            <a:normAutofit fontScale="92500"/>
          </a:bodyPr>
          <a:lstStyle/>
          <a:p>
            <a:pPr algn="l"/>
            <a:r>
              <a:rPr lang="en-GB" b="1" dirty="0" smtClean="0">
                <a:solidFill>
                  <a:srgbClr val="0000FF"/>
                </a:solidFill>
              </a:rPr>
              <a:t>Operation requirements</a:t>
            </a:r>
          </a:p>
          <a:p>
            <a:pPr lvl="1" algn="l"/>
            <a:r>
              <a:rPr lang="en-GB" dirty="0" smtClean="0"/>
              <a:t>Minimise pre-squeeze time is essential for HL-LHC performance. This </a:t>
            </a:r>
            <a:r>
              <a:rPr lang="en-GB" dirty="0" smtClean="0"/>
              <a:t>requires optimising </a:t>
            </a:r>
            <a:r>
              <a:rPr lang="en-GB" dirty="0" smtClean="0"/>
              <a:t>circuit properties of Q5 magnets.</a:t>
            </a:r>
          </a:p>
          <a:p>
            <a:pPr lvl="1" algn="l"/>
            <a:r>
              <a:rPr lang="en-GB" dirty="0" smtClean="0"/>
              <a:t>Minimise ramp down time is also essential for HL-LHC performance. The goal is to remain in the shadow of other LHC magnets. </a:t>
            </a:r>
          </a:p>
          <a:p>
            <a:pPr lvl="2" algn="l"/>
            <a:r>
              <a:rPr lang="en-GB" dirty="0" smtClean="0">
                <a:solidFill>
                  <a:srgbClr val="0000FF"/>
                </a:solidFill>
              </a:rPr>
              <a:t>The slowest magnets are the ITs of IR2/8 (about 32-37 min).</a:t>
            </a:r>
          </a:p>
          <a:p>
            <a:pPr lvl="2" algn="l"/>
            <a:r>
              <a:rPr lang="en-GB" dirty="0" smtClean="0">
                <a:solidFill>
                  <a:srgbClr val="0000FF"/>
                </a:solidFill>
              </a:rPr>
              <a:t>The other magnets feature a ramp down time </a:t>
            </a:r>
            <a:r>
              <a:rPr lang="en-GB" dirty="0" smtClean="0">
                <a:solidFill>
                  <a:srgbClr val="0000FF"/>
                </a:solidFill>
              </a:rPr>
              <a:t>between </a:t>
            </a:r>
            <a:r>
              <a:rPr lang="en-GB" dirty="0" smtClean="0">
                <a:solidFill>
                  <a:srgbClr val="0000FF"/>
                </a:solidFill>
              </a:rPr>
              <a:t>16-21 min.</a:t>
            </a:r>
          </a:p>
          <a:p>
            <a:pPr lvl="1" algn="l"/>
            <a:r>
              <a:rPr lang="en-GB" b="1" dirty="0" smtClean="0"/>
              <a:t>Reduction of ramp down time for ITs of IR2/8 is useful already for LHC performance.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09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5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1351800" y="2031750"/>
            <a:ext cx="6440400" cy="12258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Additional slides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514" y="3344889"/>
            <a:ext cx="6839998" cy="1819149"/>
          </a:xfrm>
          <a:prstGeom prst="rect">
            <a:avLst/>
          </a:prstGeom>
        </p:spPr>
      </p:pic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GB" sz="2400" dirty="0" smtClean="0"/>
              <a:t>General requirements</a:t>
            </a:r>
          </a:p>
          <a:p>
            <a:pPr algn="l"/>
            <a:r>
              <a:rPr lang="en-GB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Beam dynamics</a:t>
            </a:r>
          </a:p>
          <a:p>
            <a:pPr lvl="1" algn="l"/>
            <a:r>
              <a:rPr lang="en-GB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The IT </a:t>
            </a:r>
            <a:r>
              <a:rPr lang="en-GB" sz="2000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quadrupoles</a:t>
            </a:r>
            <a:endParaRPr lang="en-GB" sz="2000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lvl="1" algn="l"/>
            <a:r>
              <a:rPr lang="en-GB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The separation dipoles</a:t>
            </a:r>
          </a:p>
          <a:p>
            <a:pPr lvl="1" algn="l"/>
            <a:r>
              <a:rPr lang="en-GB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The matching </a:t>
            </a:r>
            <a:r>
              <a:rPr lang="en-GB" sz="2000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quadrupoles</a:t>
            </a:r>
            <a:endParaRPr lang="en-GB" sz="2000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lvl="1" algn="l"/>
            <a:r>
              <a:rPr lang="en-GB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The 11 T dipoles</a:t>
            </a:r>
          </a:p>
          <a:p>
            <a:pPr algn="l"/>
            <a:r>
              <a:rPr lang="en-GB" sz="24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Operation</a:t>
            </a:r>
          </a:p>
          <a:p>
            <a:pPr algn="l"/>
            <a:r>
              <a:rPr lang="en-GB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Summary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78242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Parameters of IR1/5 </a:t>
            </a:r>
            <a:r>
              <a:rPr lang="en-GB" dirty="0" err="1" smtClean="0"/>
              <a:t>quadrupoles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0634167"/>
              </p:ext>
            </p:extLst>
          </p:nvPr>
        </p:nvGraphicFramePr>
        <p:xfrm>
          <a:off x="985536" y="915566"/>
          <a:ext cx="7186864" cy="35352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9" name="Document" r:id="rId4" imgW="6273800" imgH="3086100" progId="Word.Document.12">
                  <p:embed/>
                </p:oleObj>
              </mc:Choice>
              <mc:Fallback>
                <p:oleObj name="Document" r:id="rId4" imgW="6273800" imgH="3086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85536" y="915566"/>
                        <a:ext cx="7186864" cy="35352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42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Parameters of IR1/5 dipoles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2042728"/>
              </p:ext>
            </p:extLst>
          </p:nvPr>
        </p:nvGraphicFramePr>
        <p:xfrm>
          <a:off x="1835696" y="699542"/>
          <a:ext cx="5363685" cy="42512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3" name="Document" r:id="rId4" imgW="6184900" imgH="4902200" progId="Word.Document.12">
                  <p:embed/>
                </p:oleObj>
              </mc:Choice>
              <mc:Fallback>
                <p:oleObj name="Document" r:id="rId4" imgW="6184900" imgH="4902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35696" y="699542"/>
                        <a:ext cx="5363685" cy="42512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7084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global picture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70" t="6419" r="1626" b="1959"/>
          <a:stretch/>
        </p:blipFill>
        <p:spPr>
          <a:xfrm>
            <a:off x="2451872" y="1099478"/>
            <a:ext cx="5648520" cy="37765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15768" y="62753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Current control regime</a:t>
            </a:r>
            <a:endParaRPr lang="en-US" sz="1400" b="1" dirty="0">
              <a:solidFill>
                <a:srgbClr val="0000FF"/>
              </a:solidFill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04000" y="627534"/>
            <a:ext cx="435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3"/>
                </a:solidFill>
              </a:rPr>
              <a:t>Voltage control regime</a:t>
            </a:r>
            <a:endParaRPr lang="en-US" sz="1400" b="1" dirty="0">
              <a:solidFill>
                <a:schemeClr val="accent3"/>
              </a:solidFill>
            </a:endParaRPr>
          </a:p>
        </p:txBody>
      </p:sp>
      <p:sp>
        <p:nvSpPr>
          <p:cNvPr id="11" name="Right Brace 10"/>
          <p:cNvSpPr/>
          <p:nvPr/>
        </p:nvSpPr>
        <p:spPr>
          <a:xfrm rot="16200000">
            <a:off x="3253128" y="792000"/>
            <a:ext cx="216000" cy="450000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Brace 11"/>
          <p:cNvSpPr/>
          <p:nvPr/>
        </p:nvSpPr>
        <p:spPr>
          <a:xfrm rot="16200000">
            <a:off x="5674000" y="-1161000"/>
            <a:ext cx="216000" cy="4356000"/>
          </a:xfrm>
          <a:prstGeom prst="rightBrac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5496" y="2139702"/>
            <a:ext cx="2592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tolerance bars represent the most stringent conditions over the various configurations simulated.</a:t>
            </a:r>
          </a:p>
          <a:p>
            <a:r>
              <a:rPr lang="en-US" sz="1600" dirty="0" smtClean="0"/>
              <a:t>The tracking has been performed with an earlier version of the layout (sLHCV3.1b)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17904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M. Giovannozzi - HL-LHC Circuit </a:t>
            </a:r>
            <a:r>
              <a:rPr lang="fr-FR" noProof="0" dirty="0" err="1" smtClean="0"/>
              <a:t>Review</a:t>
            </a:r>
            <a:r>
              <a:rPr lang="fr-FR" noProof="0" dirty="0" smtClean="0"/>
              <a:t> - 21-23 March 2016</a:t>
            </a:r>
            <a:endParaRPr lang="en-GB" noProof="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global picture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84008" y="711735"/>
            <a:ext cx="7848432" cy="4303178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000" b="1" dirty="0" smtClean="0"/>
              <a:t>HLLHCV1.0 optics, class 1 PC, target tune ripple 0.1×10</a:t>
            </a:r>
            <a:r>
              <a:rPr lang="en-GB" sz="2000" b="1" baseline="30000" dirty="0" smtClean="0"/>
              <a:t>-4</a:t>
            </a:r>
          </a:p>
          <a:p>
            <a:pPr marL="0" indent="0">
              <a:buNone/>
            </a:pPr>
            <a:endParaRPr lang="en-GB" sz="2000" b="1" baseline="30000" dirty="0"/>
          </a:p>
          <a:p>
            <a:pPr marL="0" indent="0">
              <a:buNone/>
            </a:pPr>
            <a:endParaRPr lang="en-GB" sz="2000" b="1" baseline="30000" dirty="0" smtClean="0"/>
          </a:p>
          <a:p>
            <a:pPr marL="0" indent="0">
              <a:buNone/>
            </a:pPr>
            <a:endParaRPr lang="en-GB" sz="2000" b="1" baseline="30000" dirty="0"/>
          </a:p>
          <a:p>
            <a:pPr marL="0" indent="0">
              <a:buNone/>
            </a:pPr>
            <a:endParaRPr lang="en-GB" sz="2000" b="1" baseline="30000" dirty="0" smtClean="0"/>
          </a:p>
          <a:p>
            <a:pPr marL="0" indent="0">
              <a:buNone/>
            </a:pPr>
            <a:endParaRPr lang="en-GB" sz="2000" b="1" baseline="30000" dirty="0"/>
          </a:p>
          <a:p>
            <a:pPr marL="0" indent="0">
              <a:buNone/>
            </a:pPr>
            <a:endParaRPr lang="en-GB" sz="2000" b="1" baseline="30000" dirty="0" smtClean="0"/>
          </a:p>
          <a:p>
            <a:pPr marL="0" indent="0">
              <a:buNone/>
            </a:pPr>
            <a:endParaRPr lang="en-GB" sz="2000" b="1" baseline="30000" dirty="0"/>
          </a:p>
          <a:p>
            <a:pPr marL="0" indent="0">
              <a:buNone/>
            </a:pPr>
            <a:endParaRPr lang="en-GB" sz="2000" b="1" baseline="30000" dirty="0" smtClean="0"/>
          </a:p>
          <a:p>
            <a:pPr marL="0" indent="0">
              <a:buNone/>
            </a:pPr>
            <a:endParaRPr lang="en-GB" sz="2000" b="1" baseline="30000" dirty="0"/>
          </a:p>
          <a:p>
            <a:pPr marL="0" indent="0">
              <a:buNone/>
            </a:pPr>
            <a:endParaRPr lang="en-GB" sz="2000" b="1" baseline="30000" dirty="0" smtClean="0"/>
          </a:p>
          <a:p>
            <a:pPr marL="0" indent="0">
              <a:buNone/>
            </a:pPr>
            <a:endParaRPr lang="en-GB" sz="2000" b="1" baseline="30000" dirty="0"/>
          </a:p>
          <a:p>
            <a:pPr marL="0" indent="0">
              <a:buNone/>
            </a:pPr>
            <a:endParaRPr lang="en-GB" sz="2000" b="1" baseline="30000" dirty="0" smtClean="0"/>
          </a:p>
          <a:p>
            <a:pPr marL="0" indent="0">
              <a:buNone/>
            </a:pPr>
            <a:endParaRPr lang="en-GB" sz="2000" b="1" baseline="30000" dirty="0"/>
          </a:p>
          <a:p>
            <a:pPr marL="0" indent="0">
              <a:buNone/>
            </a:pPr>
            <a:endParaRPr lang="en-GB" sz="2000" b="1" baseline="30000" dirty="0" smtClean="0"/>
          </a:p>
          <a:p>
            <a:pPr marL="0" indent="0">
              <a:buNone/>
            </a:pPr>
            <a:endParaRPr lang="en-GB" sz="2000" b="1" baseline="30000" dirty="0" smtClean="0"/>
          </a:p>
          <a:p>
            <a:pPr marL="0" indent="0" algn="l">
              <a:buNone/>
            </a:pPr>
            <a:endParaRPr lang="en-GB" sz="2000" b="1" baseline="30000" dirty="0" smtClean="0"/>
          </a:p>
          <a:p>
            <a:pPr marL="0" indent="0">
              <a:buNone/>
            </a:pPr>
            <a:r>
              <a:rPr lang="en-GB" sz="2200" b="1" dirty="0"/>
              <a:t>W</a:t>
            </a:r>
            <a:r>
              <a:rPr lang="en-GB" sz="2200" b="1" dirty="0" smtClean="0"/>
              <a:t>ork to decrease </a:t>
            </a:r>
            <a:r>
              <a:rPr lang="en-GB" sz="2200" b="1" dirty="0"/>
              <a:t>the current ripple </a:t>
            </a:r>
            <a:r>
              <a:rPr lang="en-GB" sz="2200" b="1" dirty="0" smtClean="0"/>
              <a:t>of </a:t>
            </a:r>
            <a:r>
              <a:rPr lang="en-GB" sz="2200" b="1" dirty="0"/>
              <a:t>the triplet power converter is needed </a:t>
            </a:r>
            <a:r>
              <a:rPr lang="en-GB" sz="2200" b="1" dirty="0" smtClean="0"/>
              <a:t>also for </a:t>
            </a:r>
            <a:r>
              <a:rPr lang="en-GB" sz="2200" b="1" dirty="0"/>
              <a:t>the proposed solution </a:t>
            </a:r>
          </a:p>
          <a:p>
            <a:pPr marL="0" indent="0">
              <a:buNone/>
            </a:pPr>
            <a:endParaRPr lang="en-GB" sz="2000" b="1" baseline="30000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455225"/>
              </p:ext>
            </p:extLst>
          </p:nvPr>
        </p:nvGraphicFramePr>
        <p:xfrm>
          <a:off x="858085" y="1073255"/>
          <a:ext cx="7386323" cy="31546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8223"/>
                <a:gridCol w="1878223"/>
                <a:gridCol w="1930785"/>
                <a:gridCol w="1699092"/>
              </a:tblGrid>
              <a:tr h="259091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rgbClr val="404040"/>
                          </a:solidFill>
                        </a:rPr>
                        <a:t>rms</a:t>
                      </a:r>
                      <a:r>
                        <a:rPr lang="en-US" sz="1400" b="1" dirty="0" smtClean="0">
                          <a:solidFill>
                            <a:srgbClr val="404040"/>
                          </a:solidFill>
                        </a:rPr>
                        <a:t>((Q</a:t>
                      </a:r>
                      <a:r>
                        <a:rPr lang="en-US" sz="1400" b="1" baseline="-25000" dirty="0" smtClean="0">
                          <a:solidFill>
                            <a:srgbClr val="404040"/>
                          </a:solidFill>
                        </a:rPr>
                        <a:t>z</a:t>
                      </a:r>
                      <a:r>
                        <a:rPr lang="en-US" sz="1400" b="1" dirty="0" smtClean="0">
                          <a:solidFill>
                            <a:srgbClr val="404040"/>
                          </a:solidFill>
                        </a:rPr>
                        <a:t>-Q</a:t>
                      </a:r>
                      <a:r>
                        <a:rPr lang="en-US" sz="1400" b="1" baseline="-25000" dirty="0" smtClean="0">
                          <a:solidFill>
                            <a:srgbClr val="404040"/>
                          </a:solidFill>
                        </a:rPr>
                        <a:t>z0</a:t>
                      </a:r>
                      <a:r>
                        <a:rPr lang="en-US" sz="1400" b="1" dirty="0" smtClean="0">
                          <a:solidFill>
                            <a:srgbClr val="404040"/>
                          </a:solidFill>
                        </a:rPr>
                        <a:t>)</a:t>
                      </a:r>
                      <a:r>
                        <a:rPr lang="en-US" sz="1400" b="1" baseline="0" dirty="0" smtClean="0">
                          <a:solidFill>
                            <a:srgbClr val="404040"/>
                          </a:solidFill>
                        </a:rPr>
                        <a:t>) [10</a:t>
                      </a:r>
                      <a:r>
                        <a:rPr lang="en-US" sz="1400" b="1" baseline="30000" dirty="0" smtClean="0">
                          <a:solidFill>
                            <a:srgbClr val="404040"/>
                          </a:solidFill>
                        </a:rPr>
                        <a:t>-4</a:t>
                      </a:r>
                      <a:r>
                        <a:rPr lang="en-US" sz="1400" b="1" baseline="0" dirty="0" smtClean="0">
                          <a:solidFill>
                            <a:srgbClr val="404040"/>
                          </a:solidFill>
                        </a:rPr>
                        <a:t>]</a:t>
                      </a: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rms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((z-z</a:t>
                      </a:r>
                      <a:r>
                        <a:rPr lang="en-US" sz="1400" b="1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) at IP [</a:t>
                      </a:r>
                      <a:r>
                        <a:rPr lang="en-US" sz="1400" b="1" baseline="0" dirty="0" err="1" smtClean="0">
                          <a:solidFill>
                            <a:schemeClr val="tx1"/>
                          </a:solidFill>
                        </a:rPr>
                        <a:t>μm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4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79371">
                <a:tc>
                  <a:txBody>
                    <a:bodyPr/>
                    <a:lstStyle/>
                    <a:p>
                      <a:pPr algn="l"/>
                      <a:endParaRPr 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IT nominal</a:t>
                      </a:r>
                      <a:r>
                        <a:rPr lang="en-US" sz="1400" b="1" baseline="0" dirty="0" smtClean="0">
                          <a:solidFill>
                            <a:srgbClr val="0000FF"/>
                          </a:solidFill>
                        </a:rPr>
                        <a:t> LHC</a:t>
                      </a:r>
                      <a:endParaRPr 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0.25</a:t>
                      </a:r>
                      <a:endParaRPr 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T="34290" marB="34290" anchor="ctr"/>
                </a:tc>
              </a:tr>
              <a:tr h="179371">
                <a:tc rowSpan="3">
                  <a:txBody>
                    <a:bodyPr/>
                    <a:lstStyle/>
                    <a:p>
                      <a:pPr algn="l"/>
                      <a:r>
                        <a:rPr lang="en-US" sz="1400" b="0" dirty="0" smtClean="0"/>
                        <a:t>Baseline</a:t>
                      </a:r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/>
                        <a:t>IT Baseline</a:t>
                      </a:r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1.37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T="34290" marB="34290" anchor="ctr"/>
                </a:tc>
              </a:tr>
              <a:tr h="259091">
                <a:tc vMerge="1">
                  <a:txBody>
                    <a:bodyPr/>
                    <a:lstStyle/>
                    <a:p>
                      <a:pPr algn="l"/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/>
                        <a:t>D1L-D2L-D1R-D2R</a:t>
                      </a:r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0.027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0.040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147483">
                <a:tc vMerge="1">
                  <a:txBody>
                    <a:bodyPr/>
                    <a:lstStyle/>
                    <a:p>
                      <a:pPr algn="l"/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/>
                        <a:t>Q4</a:t>
                      </a:r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0.05</a:t>
                      </a:r>
                      <a:endParaRPr 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T="34290" marB="34290"/>
                </a:tc>
              </a:tr>
              <a:tr h="147483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Linear</a:t>
                      </a:r>
                      <a:r>
                        <a:rPr lang="en-US" sz="1400" b="1" baseline="0" dirty="0" smtClean="0"/>
                        <a:t> sum</a:t>
                      </a:r>
                      <a:endParaRPr lang="en-US" sz="1400" b="1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l"/>
                      <a:endParaRPr lang="en-US" sz="1400" b="1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1.447</a:t>
                      </a:r>
                      <a:endParaRPr lang="en-US" sz="1400" b="1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T="34290" marB="34290"/>
                </a:tc>
              </a:tr>
              <a:tr h="147483">
                <a:tc rowSpan="3">
                  <a:txBody>
                    <a:bodyPr/>
                    <a:lstStyle/>
                    <a:p>
                      <a:pPr algn="l"/>
                      <a:r>
                        <a:rPr lang="en-US" sz="1400" b="0" dirty="0" smtClean="0"/>
                        <a:t>Proposal</a:t>
                      </a:r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/>
                        <a:t>IT Q1-Q2-Q3</a:t>
                      </a:r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0.67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T="34290" marB="34290"/>
                </a:tc>
              </a:tr>
              <a:tr h="259091">
                <a:tc vMerge="1">
                  <a:txBody>
                    <a:bodyPr/>
                    <a:lstStyle/>
                    <a:p>
                      <a:pPr algn="l"/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/>
                        <a:t>D1L-D2L-D1R-D2R</a:t>
                      </a:r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0.027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0.040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147483">
                <a:tc vMerge="1">
                  <a:txBody>
                    <a:bodyPr/>
                    <a:lstStyle/>
                    <a:p>
                      <a:pPr algn="l"/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/>
                        <a:t>Q4</a:t>
                      </a:r>
                      <a:endParaRPr lang="en-US" sz="1400" b="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0.05</a:t>
                      </a:r>
                      <a:endParaRPr 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T="34290" marB="34290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Linear sum</a:t>
                      </a:r>
                      <a:endParaRPr lang="en-US" sz="1400" b="1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l"/>
                      <a:endParaRPr lang="en-US" sz="1400" b="1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0.747</a:t>
                      </a:r>
                      <a:endParaRPr lang="en-US" sz="1400" b="1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6028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requirements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771044"/>
            <a:ext cx="7920000" cy="3888938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GB" dirty="0" smtClean="0"/>
              <a:t>Requirements from beam dynamics</a:t>
            </a:r>
          </a:p>
          <a:p>
            <a:pPr lvl="1" algn="l"/>
            <a:r>
              <a:rPr lang="en-GB" b="1" dirty="0" smtClean="0"/>
              <a:t>Minimise time-dependent effects, such as ripple</a:t>
            </a:r>
          </a:p>
          <a:p>
            <a:pPr lvl="2" algn="l"/>
            <a:r>
              <a:rPr lang="en-GB" dirty="0" smtClean="0"/>
              <a:t>Impact on </a:t>
            </a:r>
            <a:r>
              <a:rPr lang="en-GB" dirty="0" err="1" smtClean="0"/>
              <a:t>emittance</a:t>
            </a:r>
            <a:endParaRPr lang="en-GB" dirty="0" smtClean="0"/>
          </a:p>
          <a:p>
            <a:pPr lvl="2" algn="l"/>
            <a:r>
              <a:rPr lang="en-GB" dirty="0" smtClean="0"/>
              <a:t>Impact on luminosity</a:t>
            </a:r>
          </a:p>
          <a:p>
            <a:pPr lvl="1" algn="l"/>
            <a:r>
              <a:rPr lang="en-GB" dirty="0" smtClean="0"/>
              <a:t>Maximise magnetic reproducibility on a fill-to-fill basis</a:t>
            </a:r>
          </a:p>
          <a:p>
            <a:pPr lvl="1" algn="l"/>
            <a:r>
              <a:rPr lang="en-GB" dirty="0" smtClean="0"/>
              <a:t>Minimise duration of transients (putting beams in collisions) to avoid </a:t>
            </a:r>
            <a:r>
              <a:rPr lang="en-GB" dirty="0" smtClean="0"/>
              <a:t>instabilities</a:t>
            </a:r>
          </a:p>
          <a:p>
            <a:pPr algn="l"/>
            <a:r>
              <a:rPr lang="en-GB" dirty="0"/>
              <a:t>Requirements from operation</a:t>
            </a:r>
          </a:p>
          <a:p>
            <a:pPr lvl="1" algn="l"/>
            <a:r>
              <a:rPr lang="en-GB" dirty="0"/>
              <a:t>Availability</a:t>
            </a:r>
          </a:p>
          <a:p>
            <a:pPr lvl="1" algn="l"/>
            <a:r>
              <a:rPr lang="en-GB" dirty="0"/>
              <a:t>Reliability</a:t>
            </a:r>
          </a:p>
          <a:p>
            <a:pPr lvl="1" algn="l"/>
            <a:r>
              <a:rPr lang="en-GB" b="1" dirty="0"/>
              <a:t>Maximise physics time </a:t>
            </a:r>
          </a:p>
          <a:p>
            <a:pPr lvl="2" algn="l"/>
            <a:r>
              <a:rPr lang="en-GB" dirty="0"/>
              <a:t>Minimise time of squeeze</a:t>
            </a:r>
          </a:p>
          <a:p>
            <a:pPr lvl="2" algn="l"/>
            <a:r>
              <a:rPr lang="en-GB" dirty="0"/>
              <a:t>Minimise time to put beams in collision</a:t>
            </a:r>
          </a:p>
          <a:p>
            <a:pPr lvl="2" algn="l"/>
            <a:r>
              <a:rPr lang="en-GB" dirty="0"/>
              <a:t>Minimise time for ramp down of magnets</a:t>
            </a:r>
            <a:endParaRPr lang="en-GB" dirty="0" smtClean="0"/>
          </a:p>
          <a:p>
            <a:pPr algn="l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791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Specification of tune ripple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0" name="Picture 9" descr="beta_resolution_Vs_dQ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" t="1100" r="10" b="3801"/>
          <a:stretch/>
        </p:blipFill>
        <p:spPr>
          <a:xfrm>
            <a:off x="4784595" y="2116985"/>
            <a:ext cx="4395917" cy="304705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89975" y="4861024"/>
            <a:ext cx="208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Courtesy </a:t>
            </a:r>
            <a:r>
              <a:rPr lang="en-US" sz="1400" b="1" dirty="0" smtClean="0">
                <a:solidFill>
                  <a:srgbClr val="0000FF"/>
                </a:solidFill>
              </a:rPr>
              <a:t>F. </a:t>
            </a:r>
            <a:r>
              <a:rPr lang="en-US" sz="1400" b="1" dirty="0" err="1" smtClean="0">
                <a:solidFill>
                  <a:srgbClr val="0000FF"/>
                </a:solidFill>
              </a:rPr>
              <a:t>Carlier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179512" y="699542"/>
            <a:ext cx="8208472" cy="374441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GB" sz="2400" dirty="0" smtClean="0"/>
              <a:t>LHC (4.5 km </a:t>
            </a:r>
            <a:r>
              <a:rPr lang="en-GB" sz="2400" dirty="0" err="1" smtClean="0">
                <a:latin typeface="Symbol" charset="2"/>
                <a:cs typeface="Symbol" charset="2"/>
              </a:rPr>
              <a:t>b</a:t>
            </a:r>
            <a:r>
              <a:rPr lang="en-GB" sz="2400" baseline="-25000" dirty="0" err="1" smtClean="0"/>
              <a:t>max</a:t>
            </a:r>
            <a:r>
              <a:rPr lang="en-GB" sz="2400" dirty="0" smtClean="0"/>
              <a:t>): long efforts </a:t>
            </a:r>
            <a:r>
              <a:rPr lang="en-GB" sz="2400" dirty="0" smtClean="0"/>
              <a:t>for the </a:t>
            </a:r>
            <a:r>
              <a:rPr lang="en-GB" sz="2400" dirty="0" smtClean="0"/>
              <a:t>determination of maximum tolerable tune ripple from power converters. </a:t>
            </a:r>
          </a:p>
          <a:p>
            <a:pPr algn="l"/>
            <a:r>
              <a:rPr lang="en-GB" sz="2400" dirty="0" smtClean="0"/>
              <a:t>Tolerance based on:</a:t>
            </a:r>
          </a:p>
          <a:p>
            <a:pPr lvl="1" algn="l"/>
            <a:r>
              <a:rPr lang="en-GB" sz="2200" dirty="0" smtClean="0"/>
              <a:t>Long-term tracking studies</a:t>
            </a:r>
          </a:p>
          <a:p>
            <a:pPr lvl="1" algn="l"/>
            <a:r>
              <a:rPr lang="en-GB" sz="2200" dirty="0" smtClean="0"/>
              <a:t>Experimental studies (SPS) and HERA experience</a:t>
            </a:r>
            <a:endParaRPr lang="en-GB" sz="2200" dirty="0" smtClean="0"/>
          </a:p>
          <a:p>
            <a:pPr algn="l"/>
            <a:r>
              <a:rPr lang="en-GB" sz="2400" dirty="0" smtClean="0"/>
              <a:t>HL-LHC (21.7 km - round, </a:t>
            </a:r>
          </a:p>
          <a:p>
            <a:pPr marL="360363" indent="0" algn="l">
              <a:buNone/>
            </a:pPr>
            <a:r>
              <a:rPr lang="en-GB" sz="2400" dirty="0" smtClean="0"/>
              <a:t>43 km - flat - </a:t>
            </a:r>
            <a:r>
              <a:rPr lang="en-GB" sz="2400" dirty="0" err="1">
                <a:latin typeface="Symbol" charset="2"/>
                <a:cs typeface="Symbol" charset="2"/>
              </a:rPr>
              <a:t>b</a:t>
            </a:r>
            <a:r>
              <a:rPr lang="en-GB" sz="2400" baseline="-25000" dirty="0" err="1"/>
              <a:t>max</a:t>
            </a:r>
            <a:r>
              <a:rPr lang="en-GB" sz="2400" dirty="0" smtClean="0"/>
              <a:t>): new regime to</a:t>
            </a:r>
          </a:p>
          <a:p>
            <a:pPr marL="360363" indent="0" algn="l">
              <a:buNone/>
            </a:pPr>
            <a:r>
              <a:rPr lang="en-GB" sz="2400" dirty="0" smtClean="0"/>
              <a:t>be explored.</a:t>
            </a:r>
            <a:endParaRPr lang="en-GB" sz="2400" dirty="0" smtClean="0"/>
          </a:p>
          <a:p>
            <a:pPr algn="l"/>
            <a:r>
              <a:rPr lang="en-GB" sz="2400" dirty="0" smtClean="0"/>
              <a:t>Tolerance based on analysis of </a:t>
            </a:r>
          </a:p>
          <a:p>
            <a:pPr marL="360363" indent="0" algn="l">
              <a:buNone/>
            </a:pPr>
            <a:r>
              <a:rPr lang="en-GB" sz="2400" dirty="0"/>
              <a:t>t</a:t>
            </a:r>
            <a:r>
              <a:rPr lang="en-GB" sz="2400" dirty="0" smtClean="0"/>
              <a:t>he performance of </a:t>
            </a:r>
          </a:p>
          <a:p>
            <a:pPr marL="360363" indent="0" algn="l">
              <a:buNone/>
            </a:pPr>
            <a:r>
              <a:rPr lang="en-GB" sz="2400" dirty="0" smtClean="0"/>
              <a:t>K-modulation method for </a:t>
            </a:r>
            <a:r>
              <a:rPr lang="en-GB" sz="2400" dirty="0" smtClean="0">
                <a:latin typeface="Symbol" charset="2"/>
                <a:cs typeface="Symbol" charset="2"/>
              </a:rPr>
              <a:t>b</a:t>
            </a:r>
            <a:r>
              <a:rPr lang="en-GB" sz="2400" baseline="30000" dirty="0" smtClean="0">
                <a:cs typeface="Symbol" charset="2"/>
              </a:rPr>
              <a:t>*</a:t>
            </a:r>
            <a:r>
              <a:rPr lang="en-GB" sz="2400" dirty="0" smtClean="0">
                <a:cs typeface="Symbol" charset="2"/>
              </a:rPr>
              <a:t> control</a:t>
            </a:r>
            <a:endParaRPr lang="en-GB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5389350" y="1307006"/>
            <a:ext cx="2998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LHC -&gt; </a:t>
            </a:r>
            <a:r>
              <a:rPr lang="en-US" sz="2000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d</a:t>
            </a:r>
            <a:r>
              <a:rPr lang="en-US" sz="2000" b="1" dirty="0" err="1" smtClean="0">
                <a:solidFill>
                  <a:srgbClr val="0000FF"/>
                </a:solidFill>
              </a:rPr>
              <a:t>Q</a:t>
            </a:r>
            <a:r>
              <a:rPr lang="en-US" sz="2000" b="1" baseline="-25000" dirty="0" err="1" smtClean="0">
                <a:solidFill>
                  <a:srgbClr val="0000FF"/>
                </a:solidFill>
              </a:rPr>
              <a:t>total</a:t>
            </a:r>
            <a:r>
              <a:rPr lang="en-US" sz="2000" b="1" dirty="0" smtClean="0">
                <a:solidFill>
                  <a:srgbClr val="0000FF"/>
                </a:solidFill>
              </a:rPr>
              <a:t> &lt; 10</a:t>
            </a:r>
            <a:r>
              <a:rPr lang="en-US" sz="2000" b="1" baseline="30000" dirty="0" smtClean="0">
                <a:solidFill>
                  <a:srgbClr val="0000FF"/>
                </a:solidFill>
              </a:rPr>
              <a:t>-4</a:t>
            </a:r>
            <a:endParaRPr lang="en-US" sz="2000" b="1" baseline="300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21014" y="4218642"/>
            <a:ext cx="3011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HL-LHC -&gt; </a:t>
            </a:r>
            <a:r>
              <a:rPr lang="en-US" sz="2000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d</a:t>
            </a:r>
            <a:r>
              <a:rPr lang="en-US" sz="2000" b="1" dirty="0" err="1" smtClean="0">
                <a:solidFill>
                  <a:srgbClr val="0000FF"/>
                </a:solidFill>
              </a:rPr>
              <a:t>Q</a:t>
            </a:r>
            <a:r>
              <a:rPr lang="en-US" sz="2000" b="1" baseline="-25000" dirty="0" err="1" smtClean="0">
                <a:solidFill>
                  <a:srgbClr val="0000FF"/>
                </a:solidFill>
              </a:rPr>
              <a:t>total</a:t>
            </a:r>
            <a:r>
              <a:rPr lang="en-US" sz="2000" b="1" dirty="0" smtClean="0">
                <a:solidFill>
                  <a:srgbClr val="0000FF"/>
                </a:solidFill>
              </a:rPr>
              <a:t> &lt; 10</a:t>
            </a:r>
            <a:r>
              <a:rPr lang="en-US" sz="2000" b="1" baseline="30000" dirty="0" smtClean="0">
                <a:solidFill>
                  <a:srgbClr val="0000FF"/>
                </a:solidFill>
              </a:rPr>
              <a:t>-5</a:t>
            </a:r>
            <a:endParaRPr lang="en-US" sz="2000" b="1" baseline="30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348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514" y="3344889"/>
            <a:ext cx="6839998" cy="1819149"/>
          </a:xfrm>
          <a:prstGeom prst="rect">
            <a:avLst/>
          </a:prstGeom>
        </p:spPr>
      </p:pic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GB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General requirements</a:t>
            </a:r>
          </a:p>
          <a:p>
            <a:pPr algn="l"/>
            <a:r>
              <a:rPr lang="en-GB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Beam dynamics</a:t>
            </a:r>
          </a:p>
          <a:p>
            <a:pPr lvl="1" algn="l"/>
            <a:r>
              <a:rPr lang="en-GB" sz="2000" dirty="0" smtClean="0"/>
              <a:t>The IT </a:t>
            </a:r>
            <a:r>
              <a:rPr lang="en-GB" sz="2000" dirty="0" err="1" smtClean="0"/>
              <a:t>quadrupoles</a:t>
            </a:r>
            <a:endParaRPr lang="en-GB" sz="2000" dirty="0" smtClean="0"/>
          </a:p>
          <a:p>
            <a:pPr lvl="1" algn="l"/>
            <a:r>
              <a:rPr lang="en-GB" sz="2000" dirty="0" smtClean="0">
                <a:solidFill>
                  <a:srgbClr val="DEDEDE"/>
                </a:solidFill>
              </a:rPr>
              <a:t>The separation dipoles</a:t>
            </a:r>
          </a:p>
          <a:p>
            <a:pPr lvl="1" algn="l"/>
            <a:r>
              <a:rPr lang="en-GB" sz="2000" dirty="0" smtClean="0">
                <a:solidFill>
                  <a:srgbClr val="DEDEDE"/>
                </a:solidFill>
              </a:rPr>
              <a:t>The matching </a:t>
            </a:r>
            <a:r>
              <a:rPr lang="en-GB" sz="2000" dirty="0" err="1" smtClean="0">
                <a:solidFill>
                  <a:srgbClr val="DEDEDE"/>
                </a:solidFill>
              </a:rPr>
              <a:t>quadrupoles</a:t>
            </a:r>
            <a:endParaRPr lang="en-GB" sz="2000" dirty="0" smtClean="0">
              <a:solidFill>
                <a:srgbClr val="DEDEDE"/>
              </a:solidFill>
            </a:endParaRPr>
          </a:p>
          <a:p>
            <a:pPr lvl="1" algn="l"/>
            <a:r>
              <a:rPr lang="en-GB" sz="2000" dirty="0" smtClean="0">
                <a:solidFill>
                  <a:srgbClr val="DEDEDE"/>
                </a:solidFill>
              </a:rPr>
              <a:t>The 11 T dipoles</a:t>
            </a:r>
          </a:p>
          <a:p>
            <a:pPr algn="l"/>
            <a:r>
              <a:rPr lang="en-GB" sz="2400" dirty="0">
                <a:solidFill>
                  <a:srgbClr val="DEDEDE"/>
                </a:solidFill>
              </a:rPr>
              <a:t>Operation</a:t>
            </a:r>
          </a:p>
          <a:p>
            <a:pPr algn="l"/>
            <a:r>
              <a:rPr lang="en-GB" sz="2400" dirty="0" smtClean="0">
                <a:solidFill>
                  <a:srgbClr val="DEDEDE"/>
                </a:solidFill>
              </a:rPr>
              <a:t>Summary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07787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917" y="4451667"/>
            <a:ext cx="846594" cy="3896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ctangle 215"/>
          <p:cNvSpPr/>
          <p:nvPr/>
        </p:nvSpPr>
        <p:spPr>
          <a:xfrm>
            <a:off x="349697" y="3688014"/>
            <a:ext cx="8494749" cy="1260000"/>
          </a:xfrm>
          <a:prstGeom prst="rect">
            <a:avLst/>
          </a:prstGeom>
          <a:solidFill>
            <a:srgbClr val="FFFF00">
              <a:alpha val="18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ctangle 214"/>
          <p:cNvSpPr/>
          <p:nvPr/>
        </p:nvSpPr>
        <p:spPr>
          <a:xfrm>
            <a:off x="349697" y="2388160"/>
            <a:ext cx="8496000" cy="1211122"/>
          </a:xfrm>
          <a:prstGeom prst="rect">
            <a:avLst/>
          </a:prstGeom>
          <a:solidFill>
            <a:srgbClr val="FFFF00">
              <a:alpha val="18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49697" y="658550"/>
            <a:ext cx="8494749" cy="1635530"/>
          </a:xfrm>
          <a:prstGeom prst="rect">
            <a:avLst/>
          </a:prstGeom>
          <a:solidFill>
            <a:srgbClr val="FFFF00">
              <a:alpha val="18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579296" y="4891710"/>
            <a:ext cx="457200" cy="240030"/>
          </a:xfrm>
        </p:spPr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IT powering Schemes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0658" y="682491"/>
            <a:ext cx="4373878" cy="13475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0000FF"/>
                </a:solidFill>
              </a:rPr>
              <a:t>Baseline powering scheme: 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proposed by WP3 </a:t>
            </a:r>
            <a:r>
              <a:rPr lang="en-US" sz="1600" dirty="0" smtClean="0">
                <a:solidFill>
                  <a:schemeClr val="tx1"/>
                </a:solidFill>
              </a:rPr>
              <a:t>(HL</a:t>
            </a:r>
            <a:r>
              <a:rPr lang="en-US" sz="1600" dirty="0">
                <a:solidFill>
                  <a:schemeClr val="tx1"/>
                </a:solidFill>
              </a:rPr>
              <a:t>-LHC </a:t>
            </a:r>
            <a:r>
              <a:rPr lang="en-US" sz="1600" dirty="0" smtClean="0">
                <a:solidFill>
                  <a:schemeClr val="tx1"/>
                </a:solidFill>
              </a:rPr>
              <a:t>preliminary </a:t>
            </a:r>
            <a:r>
              <a:rPr lang="en-US" sz="1600" dirty="0">
                <a:solidFill>
                  <a:schemeClr val="tx1"/>
                </a:solidFill>
              </a:rPr>
              <a:t>Design </a:t>
            </a:r>
            <a:r>
              <a:rPr lang="en-US" sz="1600" dirty="0" smtClean="0">
                <a:solidFill>
                  <a:schemeClr val="tx1"/>
                </a:solidFill>
              </a:rPr>
              <a:t>report) and </a:t>
            </a:r>
            <a:r>
              <a:rPr lang="en-US" sz="1600" dirty="0">
                <a:solidFill>
                  <a:schemeClr val="tx1"/>
                </a:solidFill>
              </a:rPr>
              <a:t>presented by A. </a:t>
            </a:r>
            <a:r>
              <a:rPr lang="en-US" sz="1600" dirty="0" err="1">
                <a:solidFill>
                  <a:schemeClr val="tx1"/>
                </a:solidFill>
              </a:rPr>
              <a:t>Ballarino</a:t>
            </a:r>
            <a:r>
              <a:rPr lang="en-US" sz="1600" dirty="0" smtClean="0">
                <a:solidFill>
                  <a:schemeClr val="tx1"/>
                </a:solidFill>
              </a:rPr>
              <a:t>, 4</a:t>
            </a:r>
            <a:r>
              <a:rPr lang="en-US" sz="1600" baseline="30000" dirty="0" smtClean="0">
                <a:solidFill>
                  <a:schemeClr val="tx1"/>
                </a:solidFill>
              </a:rPr>
              <a:t>th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LHC Parameter and Layout </a:t>
            </a:r>
            <a:r>
              <a:rPr lang="en-US" sz="1600" dirty="0" smtClean="0">
                <a:solidFill>
                  <a:schemeClr val="tx1"/>
                </a:solidFill>
              </a:rPr>
              <a:t>Committee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7364" y="2357723"/>
            <a:ext cx="3762568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Q1Q2a Q2bQ3:</a:t>
            </a:r>
          </a:p>
          <a:p>
            <a:r>
              <a:rPr lang="en-US" sz="1600" dirty="0">
                <a:solidFill>
                  <a:srgbClr val="000000"/>
                </a:solidFill>
              </a:rPr>
              <a:t>proposed by S. </a:t>
            </a:r>
            <a:r>
              <a:rPr lang="en-US" sz="1600" dirty="0" err="1" smtClean="0">
                <a:solidFill>
                  <a:srgbClr val="000000"/>
                </a:solidFill>
              </a:rPr>
              <a:t>Fartoukh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0000"/>
                </a:solidFill>
              </a:rPr>
              <a:t>smallest tune shift for current control </a:t>
            </a:r>
          </a:p>
          <a:p>
            <a:pPr marL="266700"/>
            <a:r>
              <a:rPr lang="en-US" sz="1600" dirty="0" smtClean="0">
                <a:solidFill>
                  <a:srgbClr val="000000"/>
                </a:solidFill>
              </a:rPr>
              <a:t>regime</a:t>
            </a:r>
          </a:p>
        </p:txBody>
      </p:sp>
      <p:grpSp>
        <p:nvGrpSpPr>
          <p:cNvPr id="84" name="Group 83"/>
          <p:cNvGrpSpPr>
            <a:grpSpLocks noChangeAspect="1"/>
          </p:cNvGrpSpPr>
          <p:nvPr/>
        </p:nvGrpSpPr>
        <p:grpSpPr>
          <a:xfrm>
            <a:off x="4896544" y="589887"/>
            <a:ext cx="3814653" cy="1702894"/>
            <a:chOff x="2868592" y="2105875"/>
            <a:chExt cx="4848429" cy="2885843"/>
          </a:xfrm>
        </p:grpSpPr>
        <p:cxnSp>
          <p:nvCxnSpPr>
            <p:cNvPr id="85" name="Straight Connector 84"/>
            <p:cNvCxnSpPr/>
            <p:nvPr/>
          </p:nvCxnSpPr>
          <p:spPr>
            <a:xfrm flipV="1">
              <a:off x="6275461" y="3203224"/>
              <a:ext cx="970010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2868592" y="3206505"/>
              <a:ext cx="970010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7" name="Group 86"/>
            <p:cNvGrpSpPr/>
            <p:nvPr/>
          </p:nvGrpSpPr>
          <p:grpSpPr>
            <a:xfrm>
              <a:off x="2880157" y="2105875"/>
              <a:ext cx="4836864" cy="2885843"/>
              <a:chOff x="2246288" y="3967355"/>
              <a:chExt cx="4836864" cy="2885843"/>
            </a:xfrm>
          </p:grpSpPr>
          <p:grpSp>
            <p:nvGrpSpPr>
              <p:cNvPr id="93" name="Group 92"/>
              <p:cNvGrpSpPr/>
              <p:nvPr/>
            </p:nvGrpSpPr>
            <p:grpSpPr>
              <a:xfrm>
                <a:off x="2295767" y="3967355"/>
                <a:ext cx="4256517" cy="2885843"/>
                <a:chOff x="4198045" y="1092262"/>
                <a:chExt cx="4256517" cy="2885843"/>
              </a:xfrm>
            </p:grpSpPr>
            <p:cxnSp>
              <p:nvCxnSpPr>
                <p:cNvPr id="102" name="Straight Connector 101"/>
                <p:cNvCxnSpPr/>
                <p:nvPr/>
              </p:nvCxnSpPr>
              <p:spPr>
                <a:xfrm flipV="1">
                  <a:off x="5313441" y="2175988"/>
                  <a:ext cx="2139005" cy="1020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3" name="Group 102"/>
                <p:cNvGrpSpPr/>
                <p:nvPr/>
              </p:nvGrpSpPr>
              <p:grpSpPr>
                <a:xfrm>
                  <a:off x="4198045" y="1092262"/>
                  <a:ext cx="4256517" cy="2885843"/>
                  <a:chOff x="4198045" y="1106373"/>
                  <a:chExt cx="4256517" cy="2885843"/>
                </a:xfrm>
              </p:grpSpPr>
              <p:sp>
                <p:nvSpPr>
                  <p:cNvPr id="104" name="Rectangle 103"/>
                  <p:cNvSpPr/>
                  <p:nvPr/>
                </p:nvSpPr>
                <p:spPr>
                  <a:xfrm>
                    <a:off x="4198045" y="1965143"/>
                    <a:ext cx="832555" cy="479777"/>
                  </a:xfrm>
                  <a:prstGeom prst="rect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Q1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5" name="Rectangle 104"/>
                  <p:cNvSpPr/>
                  <p:nvPr/>
                </p:nvSpPr>
                <p:spPr>
                  <a:xfrm>
                    <a:off x="5422889" y="1965143"/>
                    <a:ext cx="832555" cy="479777"/>
                  </a:xfrm>
                  <a:prstGeom prst="rect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Q2a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6" name="Rectangle 105"/>
                  <p:cNvSpPr/>
                  <p:nvPr/>
                </p:nvSpPr>
                <p:spPr>
                  <a:xfrm>
                    <a:off x="6539075" y="1965143"/>
                    <a:ext cx="832555" cy="479777"/>
                  </a:xfrm>
                  <a:prstGeom prst="rect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Q2b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" name="Rectangle 116"/>
                  <p:cNvSpPr/>
                  <p:nvPr/>
                </p:nvSpPr>
                <p:spPr>
                  <a:xfrm>
                    <a:off x="7622007" y="1965143"/>
                    <a:ext cx="832555" cy="479777"/>
                  </a:xfrm>
                  <a:prstGeom prst="rect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Q3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19" name="Group 118"/>
                  <p:cNvGrpSpPr/>
                  <p:nvPr/>
                </p:nvGrpSpPr>
                <p:grpSpPr>
                  <a:xfrm>
                    <a:off x="5303155" y="2190099"/>
                    <a:ext cx="2139006" cy="1228455"/>
                    <a:chOff x="5303155" y="2190099"/>
                    <a:chExt cx="2139006" cy="1228455"/>
                  </a:xfrm>
                </p:grpSpPr>
                <p:cxnSp>
                  <p:nvCxnSpPr>
                    <p:cNvPr id="134" name="Straight Connector 133"/>
                    <p:cNvCxnSpPr/>
                    <p:nvPr/>
                  </p:nvCxnSpPr>
                  <p:spPr>
                    <a:xfrm flipH="1">
                      <a:off x="5303155" y="2190099"/>
                      <a:ext cx="10287" cy="1228455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9" name="Straight Connector 138"/>
                    <p:cNvCxnSpPr/>
                    <p:nvPr/>
                  </p:nvCxnSpPr>
                  <p:spPr>
                    <a:xfrm flipV="1">
                      <a:off x="5303155" y="3408340"/>
                      <a:ext cx="2139006" cy="10214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21" name="Group 120"/>
                  <p:cNvGrpSpPr/>
                  <p:nvPr/>
                </p:nvGrpSpPr>
                <p:grpSpPr>
                  <a:xfrm>
                    <a:off x="5094516" y="1861770"/>
                    <a:ext cx="2454088" cy="1556784"/>
                    <a:chOff x="1731862" y="1864593"/>
                    <a:chExt cx="2454088" cy="1556784"/>
                  </a:xfrm>
                </p:grpSpPr>
                <p:cxnSp>
                  <p:nvCxnSpPr>
                    <p:cNvPr id="132" name="Straight Connector 131"/>
                    <p:cNvCxnSpPr/>
                    <p:nvPr/>
                  </p:nvCxnSpPr>
                  <p:spPr>
                    <a:xfrm>
                      <a:off x="4090176" y="2192922"/>
                      <a:ext cx="0" cy="1228455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3" name="Straight Connector 132"/>
                    <p:cNvCxnSpPr/>
                    <p:nvPr/>
                  </p:nvCxnSpPr>
                  <p:spPr>
                    <a:xfrm flipV="1">
                      <a:off x="1731862" y="1864593"/>
                      <a:ext cx="2454088" cy="3665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22" name="Oval 121"/>
                  <p:cNvSpPr/>
                  <p:nvPr/>
                </p:nvSpPr>
                <p:spPr>
                  <a:xfrm>
                    <a:off x="6255530" y="3295451"/>
                    <a:ext cx="234257" cy="225778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 cmpd="sng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4" name="TextBox 123"/>
                  <p:cNvSpPr txBox="1"/>
                  <p:nvPr/>
                </p:nvSpPr>
                <p:spPr>
                  <a:xfrm>
                    <a:off x="5601357" y="3470636"/>
                    <a:ext cx="1506060" cy="52158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PC2 16.5 kA</a:t>
                    </a:r>
                    <a:endParaRPr lang="en-US" sz="1400" dirty="0"/>
                  </a:p>
                </p:txBody>
              </p:sp>
              <p:sp>
                <p:nvSpPr>
                  <p:cNvPr id="127" name="TextBox 126"/>
                  <p:cNvSpPr txBox="1"/>
                  <p:nvPr/>
                </p:nvSpPr>
                <p:spPr>
                  <a:xfrm>
                    <a:off x="5794556" y="1106373"/>
                    <a:ext cx="1506060" cy="52158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PC1 16.5 kA</a:t>
                    </a:r>
                    <a:endParaRPr lang="en-US" sz="1400" dirty="0"/>
                  </a:p>
                </p:txBody>
              </p:sp>
            </p:grpSp>
          </p:grpSp>
          <p:cxnSp>
            <p:nvCxnSpPr>
              <p:cNvPr id="94" name="Straight Connector 93"/>
              <p:cNvCxnSpPr/>
              <p:nvPr/>
            </p:nvCxnSpPr>
            <p:spPr>
              <a:xfrm>
                <a:off x="2246288" y="4467737"/>
                <a:ext cx="0" cy="60024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3204733" y="4722752"/>
                <a:ext cx="0" cy="34523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Box 95"/>
              <p:cNvSpPr txBox="1"/>
              <p:nvPr/>
            </p:nvSpPr>
            <p:spPr>
              <a:xfrm>
                <a:off x="3973646" y="5691492"/>
                <a:ext cx="1636455" cy="521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PC4 ±0.12 kA</a:t>
                </a:r>
                <a:endParaRPr lang="en-US" sz="1400" dirty="0"/>
              </a:p>
            </p:txBody>
          </p:sp>
          <p:cxnSp>
            <p:nvCxnSpPr>
              <p:cNvPr id="97" name="Straight Connector 96"/>
              <p:cNvCxnSpPr/>
              <p:nvPr/>
            </p:nvCxnSpPr>
            <p:spPr>
              <a:xfrm>
                <a:off x="5646325" y="4722752"/>
                <a:ext cx="1" cy="90070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>
                <a:off x="6604770" y="4467737"/>
                <a:ext cx="1" cy="115571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5641592" y="5609341"/>
                <a:ext cx="946438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Oval 99"/>
              <p:cNvSpPr/>
              <p:nvPr/>
            </p:nvSpPr>
            <p:spPr>
              <a:xfrm>
                <a:off x="5989548" y="5510563"/>
                <a:ext cx="234257" cy="225778"/>
              </a:xfrm>
              <a:prstGeom prst="ellipse">
                <a:avLst/>
              </a:prstGeom>
              <a:solidFill>
                <a:srgbClr val="FFFFFF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5577092" y="5687601"/>
                <a:ext cx="1506060" cy="521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PC3 ±2.0 kA</a:t>
                </a:r>
                <a:endParaRPr lang="en-US" sz="1400" dirty="0"/>
              </a:p>
            </p:txBody>
          </p:sp>
        </p:grpSp>
        <p:cxnSp>
          <p:nvCxnSpPr>
            <p:cNvPr id="88" name="Straight Connector 87"/>
            <p:cNvCxnSpPr/>
            <p:nvPr/>
          </p:nvCxnSpPr>
          <p:spPr>
            <a:xfrm flipV="1">
              <a:off x="2868592" y="2609922"/>
              <a:ext cx="43533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Oval 88"/>
            <p:cNvSpPr/>
            <p:nvPr/>
          </p:nvSpPr>
          <p:spPr>
            <a:xfrm>
              <a:off x="4928117" y="2493368"/>
              <a:ext cx="234257" cy="225778"/>
            </a:xfrm>
            <a:prstGeom prst="ellipse">
              <a:avLst/>
            </a:prstGeom>
            <a:solidFill>
              <a:srgbClr val="FFFFFF"/>
            </a:solidFill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5162374" y="3744702"/>
              <a:ext cx="101137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Oval 90"/>
            <p:cNvSpPr/>
            <p:nvPr/>
          </p:nvSpPr>
          <p:spPr>
            <a:xfrm>
              <a:off x="5575270" y="3645924"/>
              <a:ext cx="234257" cy="225778"/>
            </a:xfrm>
            <a:prstGeom prst="ellipse">
              <a:avLst/>
            </a:prstGeom>
            <a:solidFill>
              <a:srgbClr val="FFFFFF"/>
            </a:solidFill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2" name="Straight Connector 91"/>
            <p:cNvCxnSpPr/>
            <p:nvPr/>
          </p:nvCxnSpPr>
          <p:spPr>
            <a:xfrm flipH="1">
              <a:off x="5163032" y="3186442"/>
              <a:ext cx="384" cy="56531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Group 140"/>
          <p:cNvGrpSpPr>
            <a:grpSpLocks noChangeAspect="1"/>
          </p:cNvGrpSpPr>
          <p:nvPr/>
        </p:nvGrpSpPr>
        <p:grpSpPr>
          <a:xfrm>
            <a:off x="4968552" y="2318079"/>
            <a:ext cx="3786066" cy="1318630"/>
            <a:chOff x="2115255" y="4191668"/>
            <a:chExt cx="4909724" cy="2279976"/>
          </a:xfrm>
        </p:grpSpPr>
        <p:cxnSp>
          <p:nvCxnSpPr>
            <p:cNvPr id="142" name="Straight Connector 141"/>
            <p:cNvCxnSpPr/>
            <p:nvPr/>
          </p:nvCxnSpPr>
          <p:spPr>
            <a:xfrm flipV="1">
              <a:off x="4474520" y="5293429"/>
              <a:ext cx="2122415" cy="141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3" name="Group 142"/>
            <p:cNvGrpSpPr/>
            <p:nvPr/>
          </p:nvGrpSpPr>
          <p:grpSpPr>
            <a:xfrm>
              <a:off x="2115255" y="4191668"/>
              <a:ext cx="4909724" cy="2279976"/>
              <a:chOff x="2184300" y="3959534"/>
              <a:chExt cx="4909724" cy="2279976"/>
            </a:xfrm>
          </p:grpSpPr>
          <p:grpSp>
            <p:nvGrpSpPr>
              <p:cNvPr id="145" name="Group 144"/>
              <p:cNvGrpSpPr/>
              <p:nvPr/>
            </p:nvGrpSpPr>
            <p:grpSpPr>
              <a:xfrm>
                <a:off x="2184300" y="3959534"/>
                <a:ext cx="4482487" cy="1346368"/>
                <a:chOff x="4086578" y="1084441"/>
                <a:chExt cx="4482487" cy="1346368"/>
              </a:xfrm>
            </p:grpSpPr>
            <p:cxnSp>
              <p:nvCxnSpPr>
                <p:cNvPr id="167" name="Straight Connector 166"/>
                <p:cNvCxnSpPr>
                  <a:endCxn id="171" idx="1"/>
                </p:cNvCxnSpPr>
                <p:nvPr/>
              </p:nvCxnSpPr>
              <p:spPr>
                <a:xfrm flipV="1">
                  <a:off x="4086578" y="2190921"/>
                  <a:ext cx="1336311" cy="942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167"/>
                <p:cNvCxnSpPr>
                  <a:stCxn id="171" idx="3"/>
                </p:cNvCxnSpPr>
                <p:nvPr/>
              </p:nvCxnSpPr>
              <p:spPr>
                <a:xfrm>
                  <a:off x="6255444" y="2190921"/>
                  <a:ext cx="88566" cy="2337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9" name="Group 168"/>
                <p:cNvGrpSpPr/>
                <p:nvPr/>
              </p:nvGrpSpPr>
              <p:grpSpPr>
                <a:xfrm>
                  <a:off x="4086578" y="1084441"/>
                  <a:ext cx="4482487" cy="1346368"/>
                  <a:chOff x="4086578" y="1098552"/>
                  <a:chExt cx="4482487" cy="1346368"/>
                </a:xfrm>
              </p:grpSpPr>
              <p:sp>
                <p:nvSpPr>
                  <p:cNvPr id="170" name="Rectangle 169"/>
                  <p:cNvSpPr/>
                  <p:nvPr/>
                </p:nvSpPr>
                <p:spPr>
                  <a:xfrm>
                    <a:off x="4198045" y="1965143"/>
                    <a:ext cx="832555" cy="479777"/>
                  </a:xfrm>
                  <a:prstGeom prst="rect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Q1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1" name="Rectangle 170"/>
                  <p:cNvSpPr/>
                  <p:nvPr/>
                </p:nvSpPr>
                <p:spPr>
                  <a:xfrm>
                    <a:off x="5422889" y="1965143"/>
                    <a:ext cx="832555" cy="479777"/>
                  </a:xfrm>
                  <a:prstGeom prst="rect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Q2a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2" name="Rectangle 171"/>
                  <p:cNvSpPr/>
                  <p:nvPr/>
                </p:nvSpPr>
                <p:spPr>
                  <a:xfrm>
                    <a:off x="6539075" y="1965143"/>
                    <a:ext cx="832555" cy="479777"/>
                  </a:xfrm>
                  <a:prstGeom prst="rect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Q2b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3" name="Rectangle 172"/>
                  <p:cNvSpPr/>
                  <p:nvPr/>
                </p:nvSpPr>
                <p:spPr>
                  <a:xfrm>
                    <a:off x="7622007" y="1965143"/>
                    <a:ext cx="832555" cy="479777"/>
                  </a:xfrm>
                  <a:prstGeom prst="rect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Q3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74" name="Group 173"/>
                  <p:cNvGrpSpPr/>
                  <p:nvPr/>
                </p:nvGrpSpPr>
                <p:grpSpPr>
                  <a:xfrm>
                    <a:off x="4086578" y="1620886"/>
                    <a:ext cx="2257433" cy="593575"/>
                    <a:chOff x="4086578" y="1620886"/>
                    <a:chExt cx="2257433" cy="593575"/>
                  </a:xfrm>
                </p:grpSpPr>
                <p:cxnSp>
                  <p:nvCxnSpPr>
                    <p:cNvPr id="183" name="Straight Connector 182"/>
                    <p:cNvCxnSpPr/>
                    <p:nvPr/>
                  </p:nvCxnSpPr>
                  <p:spPr>
                    <a:xfrm flipH="1">
                      <a:off x="4098431" y="1645212"/>
                      <a:ext cx="1" cy="562157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" name="Straight Connector 183"/>
                    <p:cNvCxnSpPr/>
                    <p:nvPr/>
                  </p:nvCxnSpPr>
                  <p:spPr>
                    <a:xfrm flipH="1">
                      <a:off x="6344010" y="1624277"/>
                      <a:ext cx="1" cy="590184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" name="Straight Connector 184"/>
                    <p:cNvCxnSpPr/>
                    <p:nvPr/>
                  </p:nvCxnSpPr>
                  <p:spPr>
                    <a:xfrm flipV="1">
                      <a:off x="4086578" y="1620886"/>
                      <a:ext cx="2257431" cy="14112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75" name="Group 174"/>
                  <p:cNvGrpSpPr/>
                  <p:nvPr/>
                </p:nvGrpSpPr>
                <p:grpSpPr>
                  <a:xfrm>
                    <a:off x="6461462" y="1620886"/>
                    <a:ext cx="2106798" cy="593575"/>
                    <a:chOff x="3098808" y="1623709"/>
                    <a:chExt cx="2106798" cy="593575"/>
                  </a:xfrm>
                </p:grpSpPr>
                <p:cxnSp>
                  <p:nvCxnSpPr>
                    <p:cNvPr id="180" name="Straight Connector 179"/>
                    <p:cNvCxnSpPr/>
                    <p:nvPr/>
                  </p:nvCxnSpPr>
                  <p:spPr>
                    <a:xfrm flipH="1">
                      <a:off x="3098808" y="1630765"/>
                      <a:ext cx="2" cy="586519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" name="Straight Connector 180"/>
                    <p:cNvCxnSpPr/>
                    <p:nvPr/>
                  </p:nvCxnSpPr>
                  <p:spPr>
                    <a:xfrm flipH="1">
                      <a:off x="5205604" y="1623709"/>
                      <a:ext cx="2" cy="586483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" name="Straight Connector 181"/>
                    <p:cNvCxnSpPr/>
                    <p:nvPr/>
                  </p:nvCxnSpPr>
                  <p:spPr>
                    <a:xfrm>
                      <a:off x="3098808" y="1630765"/>
                      <a:ext cx="2106797" cy="0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76" name="Oval 175"/>
                  <p:cNvSpPr/>
                  <p:nvPr/>
                </p:nvSpPr>
                <p:spPr>
                  <a:xfrm>
                    <a:off x="5090270" y="1507997"/>
                    <a:ext cx="234257" cy="225778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 cmpd="sng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7" name="Oval 176"/>
                  <p:cNvSpPr/>
                  <p:nvPr/>
                </p:nvSpPr>
                <p:spPr>
                  <a:xfrm>
                    <a:off x="7452446" y="1511388"/>
                    <a:ext cx="234257" cy="225778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 cmpd="sng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8" name="TextBox 177"/>
                  <p:cNvSpPr txBox="1"/>
                  <p:nvPr/>
                </p:nvSpPr>
                <p:spPr>
                  <a:xfrm>
                    <a:off x="4672932" y="1118884"/>
                    <a:ext cx="1536616" cy="53216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PC1 16.5 kA</a:t>
                    </a:r>
                    <a:endParaRPr lang="en-US" sz="1400" dirty="0"/>
                  </a:p>
                </p:txBody>
              </p:sp>
              <p:sp>
                <p:nvSpPr>
                  <p:cNvPr id="179" name="TextBox 178"/>
                  <p:cNvSpPr txBox="1"/>
                  <p:nvPr/>
                </p:nvSpPr>
                <p:spPr>
                  <a:xfrm>
                    <a:off x="7032449" y="1098552"/>
                    <a:ext cx="1536616" cy="53216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PC2 16.5 kA</a:t>
                    </a:r>
                    <a:endParaRPr lang="en-US" sz="1400" dirty="0"/>
                  </a:p>
                </p:txBody>
              </p:sp>
            </p:grpSp>
          </p:grpSp>
          <p:cxnSp>
            <p:nvCxnSpPr>
              <p:cNvPr id="146" name="Straight Connector 145"/>
              <p:cNvCxnSpPr/>
              <p:nvPr/>
            </p:nvCxnSpPr>
            <p:spPr>
              <a:xfrm flipH="1">
                <a:off x="2246287" y="5068351"/>
                <a:ext cx="1" cy="56215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flipH="1">
                <a:off x="3204732" y="5068351"/>
                <a:ext cx="1" cy="56215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flipV="1">
                <a:off x="2246287" y="5616397"/>
                <a:ext cx="941705" cy="1411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Oval 158"/>
              <p:cNvSpPr/>
              <p:nvPr/>
            </p:nvSpPr>
            <p:spPr>
              <a:xfrm>
                <a:off x="2589510" y="5517619"/>
                <a:ext cx="234257" cy="225778"/>
              </a:xfrm>
              <a:prstGeom prst="ellipse">
                <a:avLst/>
              </a:prstGeom>
              <a:solidFill>
                <a:srgbClr val="FFFFFF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2184300" y="5707348"/>
                <a:ext cx="1536616" cy="5321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PC3 ±2.0 kA</a:t>
                </a:r>
                <a:endParaRPr lang="en-US" sz="1400" dirty="0"/>
              </a:p>
            </p:txBody>
          </p:sp>
          <p:cxnSp>
            <p:nvCxnSpPr>
              <p:cNvPr id="162" name="Straight Connector 161"/>
              <p:cNvCxnSpPr/>
              <p:nvPr/>
            </p:nvCxnSpPr>
            <p:spPr>
              <a:xfrm flipH="1">
                <a:off x="5646325" y="5061295"/>
                <a:ext cx="1" cy="56215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flipH="1">
                <a:off x="6604770" y="5061295"/>
                <a:ext cx="1" cy="56215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 flipV="1">
                <a:off x="5646325" y="5609341"/>
                <a:ext cx="941705" cy="1411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5" name="Oval 164"/>
              <p:cNvSpPr/>
              <p:nvPr/>
            </p:nvSpPr>
            <p:spPr>
              <a:xfrm>
                <a:off x="5989548" y="5510563"/>
                <a:ext cx="234257" cy="225778"/>
              </a:xfrm>
              <a:prstGeom prst="ellipse">
                <a:avLst/>
              </a:prstGeom>
              <a:solidFill>
                <a:srgbClr val="FFFFFF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TextBox 165"/>
              <p:cNvSpPr txBox="1"/>
              <p:nvPr/>
            </p:nvSpPr>
            <p:spPr>
              <a:xfrm>
                <a:off x="5557408" y="5699825"/>
                <a:ext cx="1536616" cy="5321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PC4 ±2.0 kA</a:t>
                </a:r>
                <a:endParaRPr lang="en-US" sz="1400" dirty="0"/>
              </a:p>
            </p:txBody>
          </p:sp>
        </p:grpSp>
      </p:grpSp>
      <p:grpSp>
        <p:nvGrpSpPr>
          <p:cNvPr id="186" name="Group 185"/>
          <p:cNvGrpSpPr>
            <a:grpSpLocks noChangeAspect="1"/>
          </p:cNvGrpSpPr>
          <p:nvPr/>
        </p:nvGrpSpPr>
        <p:grpSpPr>
          <a:xfrm>
            <a:off x="4968552" y="3629430"/>
            <a:ext cx="3852201" cy="1280937"/>
            <a:chOff x="4086578" y="1150696"/>
            <a:chExt cx="5025733" cy="2228214"/>
          </a:xfrm>
        </p:grpSpPr>
        <p:cxnSp>
          <p:nvCxnSpPr>
            <p:cNvPr id="187" name="Straight Connector 186"/>
            <p:cNvCxnSpPr>
              <a:stCxn id="189" idx="3"/>
            </p:cNvCxnSpPr>
            <p:nvPr/>
          </p:nvCxnSpPr>
          <p:spPr>
            <a:xfrm flipV="1">
              <a:off x="5030600" y="2189509"/>
              <a:ext cx="3564811" cy="141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8" name="Group 187"/>
            <p:cNvGrpSpPr/>
            <p:nvPr/>
          </p:nvGrpSpPr>
          <p:grpSpPr>
            <a:xfrm>
              <a:off x="4086578" y="1150696"/>
              <a:ext cx="5025733" cy="2228214"/>
              <a:chOff x="4086578" y="1164807"/>
              <a:chExt cx="5025733" cy="2228214"/>
            </a:xfrm>
          </p:grpSpPr>
          <p:sp>
            <p:nvSpPr>
              <p:cNvPr id="189" name="Rectangle 188"/>
              <p:cNvSpPr/>
              <p:nvPr/>
            </p:nvSpPr>
            <p:spPr>
              <a:xfrm>
                <a:off x="4198045" y="1965143"/>
                <a:ext cx="832555" cy="47977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Q1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0" name="Rectangle 189"/>
              <p:cNvSpPr/>
              <p:nvPr/>
            </p:nvSpPr>
            <p:spPr>
              <a:xfrm>
                <a:off x="5380556" y="1965143"/>
                <a:ext cx="832555" cy="47977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Q2a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1" name="Rectangle 190"/>
              <p:cNvSpPr/>
              <p:nvPr/>
            </p:nvSpPr>
            <p:spPr>
              <a:xfrm>
                <a:off x="6369743" y="1965143"/>
                <a:ext cx="832555" cy="47977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Q2b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2" name="Rectangle 191"/>
              <p:cNvSpPr/>
              <p:nvPr/>
            </p:nvSpPr>
            <p:spPr>
              <a:xfrm>
                <a:off x="7553667" y="1965143"/>
                <a:ext cx="832555" cy="47977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Q3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93" name="Elbow Connector 192"/>
              <p:cNvCxnSpPr>
                <a:stCxn id="189" idx="1"/>
                <a:endCxn id="192" idx="3"/>
              </p:cNvCxnSpPr>
              <p:nvPr/>
            </p:nvCxnSpPr>
            <p:spPr>
              <a:xfrm rot="10800000" flipH="1">
                <a:off x="4198044" y="2205032"/>
                <a:ext cx="4188177" cy="12700"/>
              </a:xfrm>
              <a:prstGeom prst="bentConnector5">
                <a:avLst>
                  <a:gd name="adj1" fmla="val -5458"/>
                  <a:gd name="adj2" fmla="val 3688882"/>
                  <a:gd name="adj3" fmla="val 105458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4" name="Group 193"/>
              <p:cNvGrpSpPr/>
              <p:nvPr/>
            </p:nvGrpSpPr>
            <p:grpSpPr>
              <a:xfrm>
                <a:off x="4086578" y="2217732"/>
                <a:ext cx="1083736" cy="562158"/>
                <a:chOff x="4086578" y="2217732"/>
                <a:chExt cx="1083736" cy="562158"/>
              </a:xfrm>
            </p:grpSpPr>
            <p:cxnSp>
              <p:nvCxnSpPr>
                <p:cNvPr id="211" name="Straight Connector 210"/>
                <p:cNvCxnSpPr/>
                <p:nvPr/>
              </p:nvCxnSpPr>
              <p:spPr>
                <a:xfrm flipH="1">
                  <a:off x="4086578" y="2217732"/>
                  <a:ext cx="1" cy="562157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/>
                <p:cNvCxnSpPr/>
                <p:nvPr/>
              </p:nvCxnSpPr>
              <p:spPr>
                <a:xfrm flipH="1">
                  <a:off x="5170313" y="2217732"/>
                  <a:ext cx="1" cy="562157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/>
                <p:cNvCxnSpPr/>
                <p:nvPr/>
              </p:nvCxnSpPr>
              <p:spPr>
                <a:xfrm>
                  <a:off x="4086578" y="2779890"/>
                  <a:ext cx="1083736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5" name="Group 194"/>
              <p:cNvGrpSpPr/>
              <p:nvPr/>
            </p:nvGrpSpPr>
            <p:grpSpPr>
              <a:xfrm>
                <a:off x="6253233" y="2203620"/>
                <a:ext cx="1104288" cy="573446"/>
                <a:chOff x="5053804" y="2203621"/>
                <a:chExt cx="1104288" cy="573446"/>
              </a:xfrm>
            </p:grpSpPr>
            <p:cxnSp>
              <p:nvCxnSpPr>
                <p:cNvPr id="208" name="Straight Connector 207"/>
                <p:cNvCxnSpPr/>
                <p:nvPr/>
              </p:nvCxnSpPr>
              <p:spPr>
                <a:xfrm>
                  <a:off x="5064388" y="2214910"/>
                  <a:ext cx="1" cy="562157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>
                <a:xfrm flipH="1">
                  <a:off x="6158091" y="2203621"/>
                  <a:ext cx="1" cy="562157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>
                <a:xfrm>
                  <a:off x="5053804" y="2762956"/>
                  <a:ext cx="1104287" cy="282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6" name="Group 195"/>
              <p:cNvGrpSpPr/>
              <p:nvPr/>
            </p:nvGrpSpPr>
            <p:grpSpPr>
              <a:xfrm>
                <a:off x="7449232" y="2214909"/>
                <a:ext cx="1083736" cy="564981"/>
                <a:chOff x="4086578" y="2217732"/>
                <a:chExt cx="1083736" cy="564981"/>
              </a:xfrm>
            </p:grpSpPr>
            <p:cxnSp>
              <p:nvCxnSpPr>
                <p:cNvPr id="205" name="Straight Connector 204"/>
                <p:cNvCxnSpPr/>
                <p:nvPr/>
              </p:nvCxnSpPr>
              <p:spPr>
                <a:xfrm flipH="1">
                  <a:off x="4086578" y="2217732"/>
                  <a:ext cx="1" cy="562157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/>
                <p:cNvCxnSpPr/>
                <p:nvPr/>
              </p:nvCxnSpPr>
              <p:spPr>
                <a:xfrm flipH="1">
                  <a:off x="5170313" y="2217732"/>
                  <a:ext cx="1" cy="562157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/>
                <p:cNvCxnSpPr/>
                <p:nvPr/>
              </p:nvCxnSpPr>
              <p:spPr>
                <a:xfrm>
                  <a:off x="4086578" y="2779890"/>
                  <a:ext cx="1083736" cy="282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7" name="Oval 196"/>
              <p:cNvSpPr/>
              <p:nvPr/>
            </p:nvSpPr>
            <p:spPr>
              <a:xfrm>
                <a:off x="6163708" y="1640587"/>
                <a:ext cx="234257" cy="225778"/>
              </a:xfrm>
              <a:prstGeom prst="ellipse">
                <a:avLst/>
              </a:prstGeom>
              <a:solidFill>
                <a:srgbClr val="FFFFFF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TextBox 197"/>
              <p:cNvSpPr txBox="1"/>
              <p:nvPr/>
            </p:nvSpPr>
            <p:spPr>
              <a:xfrm>
                <a:off x="5764214" y="1164807"/>
                <a:ext cx="1545919" cy="535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PC1 16.5 kA</a:t>
                </a:r>
                <a:endParaRPr lang="en-US" sz="1400" dirty="0"/>
              </a:p>
            </p:txBody>
          </p:sp>
          <p:sp>
            <p:nvSpPr>
              <p:cNvPr id="199" name="Oval 198"/>
              <p:cNvSpPr/>
              <p:nvPr/>
            </p:nvSpPr>
            <p:spPr>
              <a:xfrm>
                <a:off x="4507403" y="2650066"/>
                <a:ext cx="234257" cy="225778"/>
              </a:xfrm>
              <a:prstGeom prst="ellipse">
                <a:avLst/>
              </a:prstGeom>
              <a:solidFill>
                <a:srgbClr val="FFFFFF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0" name="Oval 199"/>
              <p:cNvSpPr/>
              <p:nvPr/>
            </p:nvSpPr>
            <p:spPr>
              <a:xfrm>
                <a:off x="6671220" y="2641001"/>
                <a:ext cx="234257" cy="225778"/>
              </a:xfrm>
              <a:prstGeom prst="ellipse">
                <a:avLst/>
              </a:prstGeom>
              <a:solidFill>
                <a:srgbClr val="FFFFFF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Oval 200"/>
              <p:cNvSpPr/>
              <p:nvPr/>
            </p:nvSpPr>
            <p:spPr>
              <a:xfrm>
                <a:off x="7929014" y="2650066"/>
                <a:ext cx="234257" cy="225778"/>
              </a:xfrm>
              <a:prstGeom prst="ellipse">
                <a:avLst/>
              </a:prstGeom>
              <a:solidFill>
                <a:srgbClr val="FFFFFF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TextBox 201"/>
              <p:cNvSpPr txBox="1"/>
              <p:nvPr/>
            </p:nvSpPr>
            <p:spPr>
              <a:xfrm>
                <a:off x="4122769" y="2857637"/>
                <a:ext cx="1545919" cy="535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PC2 ±2.0 kA</a:t>
                </a:r>
                <a:endParaRPr lang="en-US" sz="1400" dirty="0"/>
              </a:p>
            </p:txBody>
          </p:sp>
          <p:sp>
            <p:nvSpPr>
              <p:cNvPr id="203" name="TextBox 202"/>
              <p:cNvSpPr txBox="1"/>
              <p:nvPr/>
            </p:nvSpPr>
            <p:spPr>
              <a:xfrm>
                <a:off x="5871523" y="2857635"/>
                <a:ext cx="1679765" cy="535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PC4 ±0.12 kA</a:t>
                </a:r>
                <a:endParaRPr lang="en-US" sz="1400" dirty="0"/>
              </a:p>
            </p:txBody>
          </p:sp>
          <p:sp>
            <p:nvSpPr>
              <p:cNvPr id="204" name="TextBox 203"/>
              <p:cNvSpPr txBox="1"/>
              <p:nvPr/>
            </p:nvSpPr>
            <p:spPr>
              <a:xfrm>
                <a:off x="7499469" y="2857635"/>
                <a:ext cx="1612842" cy="535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 PC3 ±2.0 kA</a:t>
                </a:r>
                <a:endParaRPr lang="en-US" sz="1400" dirty="0"/>
              </a:p>
            </p:txBody>
          </p:sp>
        </p:grpSp>
      </p:grpSp>
      <p:sp>
        <p:nvSpPr>
          <p:cNvPr id="214" name="Rectangle 213"/>
          <p:cNvSpPr/>
          <p:nvPr/>
        </p:nvSpPr>
        <p:spPr>
          <a:xfrm>
            <a:off x="307365" y="3651870"/>
            <a:ext cx="4262705" cy="13542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Q1Q2Q3: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0000"/>
                </a:solidFill>
              </a:rPr>
              <a:t>smaller tune shift than Q1Q3 Q2aQ2b for </a:t>
            </a:r>
          </a:p>
          <a:p>
            <a:pPr marL="266700"/>
            <a:r>
              <a:rPr lang="en-US" sz="1600" dirty="0" smtClean="0">
                <a:solidFill>
                  <a:srgbClr val="000000"/>
                </a:solidFill>
              </a:rPr>
              <a:t>current control regime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0000"/>
                </a:solidFill>
              </a:rPr>
              <a:t>best compensation voltage control regime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=&gt; </a:t>
            </a:r>
            <a:r>
              <a:rPr lang="en-US" sz="1600" b="1" dirty="0" smtClean="0">
                <a:solidFill>
                  <a:srgbClr val="000000"/>
                </a:solidFill>
              </a:rPr>
              <a:t>best scheme (for beam dynamics)</a:t>
            </a:r>
          </a:p>
        </p:txBody>
      </p:sp>
      <p:sp>
        <p:nvSpPr>
          <p:cNvPr id="7" name="Curved Left Arrow 6"/>
          <p:cNvSpPr/>
          <p:nvPr/>
        </p:nvSpPr>
        <p:spPr>
          <a:xfrm rot="5400000">
            <a:off x="6480000" y="646345"/>
            <a:ext cx="360000" cy="2844000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5736" y="1670007"/>
            <a:ext cx="3528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Agreed to move the trim at Q3 to Q1, better for </a:t>
            </a:r>
            <a:r>
              <a:rPr lang="en-US" sz="12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sz="1200" b="1" baseline="30000" dirty="0" smtClean="0">
                <a:solidFill>
                  <a:srgbClr val="FF0000"/>
                </a:solidFill>
              </a:rPr>
              <a:t>*</a:t>
            </a:r>
            <a:r>
              <a:rPr lang="en-US" sz="1200" b="1" dirty="0" smtClean="0">
                <a:solidFill>
                  <a:srgbClr val="FF0000"/>
                </a:solidFill>
              </a:rPr>
              <a:t> measurement with k-modulation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905000" y="4657608"/>
            <a:ext cx="6627000" cy="270000"/>
          </a:xfrm>
        </p:spPr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/>
          </a:p>
        </p:txBody>
      </p:sp>
      <p:sp>
        <p:nvSpPr>
          <p:cNvPr id="10" name="TextBox 9"/>
          <p:cNvSpPr txBox="1"/>
          <p:nvPr/>
        </p:nvSpPr>
        <p:spPr>
          <a:xfrm>
            <a:off x="6949669" y="339502"/>
            <a:ext cx="21943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Nominal current values</a:t>
            </a:r>
            <a:endParaRPr lang="en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610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3538" y="23594"/>
            <a:ext cx="8642565" cy="685800"/>
          </a:xfrm>
        </p:spPr>
        <p:txBody>
          <a:bodyPr/>
          <a:lstStyle/>
          <a:p>
            <a:pPr marL="514350" indent="-514350" algn="ctr"/>
            <a:r>
              <a:rPr lang="en-US" dirty="0" smtClean="0"/>
              <a:t>Model of PC output to magnetic field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46856" y="555526"/>
            <a:ext cx="8229600" cy="177798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two regimes:</a:t>
            </a: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current control (&lt;0.1 Hz):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rgbClr val="0000FF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rgbClr val="000000"/>
                </a:solidFill>
              </a:rPr>
              <a:t>voltage control (&gt;0.1 </a:t>
            </a:r>
            <a:r>
              <a:rPr lang="en-US" sz="1800" dirty="0">
                <a:solidFill>
                  <a:srgbClr val="000000"/>
                </a:solidFill>
              </a:rPr>
              <a:t>Hz)</a:t>
            </a:r>
            <a:r>
              <a:rPr lang="en-US" sz="1800" dirty="0" smtClean="0">
                <a:solidFill>
                  <a:srgbClr val="000000"/>
                </a:solidFill>
              </a:rPr>
              <a:t>: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 smtClean="0">
                <a:solidFill>
                  <a:srgbClr val="404040"/>
                </a:solidFill>
              </a:rPr>
              <a:t>with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800" dirty="0">
              <a:solidFill>
                <a:srgbClr val="404040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endParaRPr lang="en-US" sz="1800" dirty="0" smtClean="0">
              <a:solidFill>
                <a:srgbClr val="40404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4491" y="2283718"/>
            <a:ext cx="4880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urrent ripple </a:t>
            </a:r>
            <a:r>
              <a:rPr lang="en-US" dirty="0" smtClean="0">
                <a:solidFill>
                  <a:srgbClr val="404040"/>
                </a:solidFill>
              </a:rPr>
              <a:t>(</a:t>
            </a:r>
            <a:r>
              <a:rPr lang="en-US" dirty="0" smtClean="0">
                <a:solidFill>
                  <a:srgbClr val="000000"/>
                </a:solidFill>
              </a:rPr>
              <a:t>Power converter specifications)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4491" y="2859782"/>
            <a:ext cx="6628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ransfer function of the load </a:t>
            </a:r>
            <a:r>
              <a:rPr lang="en-US" dirty="0" smtClean="0">
                <a:solidFill>
                  <a:srgbClr val="404040"/>
                </a:solidFill>
              </a:rPr>
              <a:t>(</a:t>
            </a:r>
            <a:r>
              <a:rPr lang="en-US" dirty="0" smtClean="0">
                <a:solidFill>
                  <a:srgbClr val="0000FF"/>
                </a:solidFill>
              </a:rPr>
              <a:t>circuit</a:t>
            </a:r>
            <a:r>
              <a:rPr lang="en-US" dirty="0" smtClean="0">
                <a:solidFill>
                  <a:srgbClr val="404040"/>
                </a:solidFill>
              </a:rPr>
              <a:t>) </a:t>
            </a:r>
            <a:r>
              <a:rPr lang="en-US" dirty="0" smtClean="0">
                <a:solidFill>
                  <a:srgbClr val="000000"/>
                </a:solidFill>
              </a:rPr>
              <a:t>seen by the power converter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84490" y="3723878"/>
            <a:ext cx="639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ransfer function from the </a:t>
            </a:r>
            <a:r>
              <a:rPr lang="en-US" dirty="0" smtClean="0">
                <a:solidFill>
                  <a:srgbClr val="0000FF"/>
                </a:solidFill>
              </a:rPr>
              <a:t>input current of the magnet to the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magnetic field</a:t>
            </a:r>
            <a:r>
              <a:rPr lang="en-US" dirty="0" smtClean="0">
                <a:solidFill>
                  <a:srgbClr val="404040"/>
                </a:solidFill>
              </a:rPr>
              <a:t> (</a:t>
            </a:r>
            <a:r>
              <a:rPr lang="en-US" dirty="0" smtClean="0">
                <a:solidFill>
                  <a:srgbClr val="000000"/>
                </a:solidFill>
              </a:rPr>
              <a:t>assumed constant)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4490" y="4227934"/>
            <a:ext cx="6628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ransfer function of the </a:t>
            </a:r>
            <a:r>
              <a:rPr lang="en-US" dirty="0" smtClean="0">
                <a:solidFill>
                  <a:srgbClr val="0000FF"/>
                </a:solidFill>
              </a:rPr>
              <a:t>cold bore, absorber, beam screen </a:t>
            </a:r>
            <a:r>
              <a:rPr lang="en-US" dirty="0" smtClean="0">
                <a:solidFill>
                  <a:srgbClr val="000000"/>
                </a:solidFill>
              </a:rPr>
              <a:t>etc., 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T</a:t>
            </a:r>
            <a:r>
              <a:rPr lang="en-US" baseline="-25000" dirty="0" err="1" smtClean="0">
                <a:solidFill>
                  <a:srgbClr val="000000"/>
                </a:solidFill>
              </a:rPr>
              <a:t>Vacuum</a:t>
            </a:r>
            <a:r>
              <a:rPr lang="en-US" dirty="0" smtClean="0">
                <a:solidFill>
                  <a:srgbClr val="000000"/>
                </a:solidFill>
              </a:rPr>
              <a:t> ≤1 (not taken into account)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778033"/>
            <a:ext cx="5803900" cy="289661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131590"/>
            <a:ext cx="4089400" cy="272033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17" y="2355726"/>
            <a:ext cx="457200" cy="25005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284491" y="2571750"/>
            <a:ext cx="4918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v</a:t>
            </a:r>
            <a:r>
              <a:rPr lang="en-US" dirty="0" smtClean="0">
                <a:solidFill>
                  <a:srgbClr val="0000FF"/>
                </a:solidFill>
              </a:rPr>
              <a:t>oltage ripple </a:t>
            </a:r>
            <a:r>
              <a:rPr lang="en-US" dirty="0" smtClean="0">
                <a:solidFill>
                  <a:srgbClr val="404040"/>
                </a:solidFill>
              </a:rPr>
              <a:t>(</a:t>
            </a:r>
            <a:r>
              <a:rPr lang="en-US" dirty="0" smtClean="0">
                <a:solidFill>
                  <a:srgbClr val="000000"/>
                </a:solidFill>
              </a:rPr>
              <a:t>Power converter specifications)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17" y="2643758"/>
            <a:ext cx="520700" cy="250054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17" y="2931790"/>
            <a:ext cx="1333500" cy="301796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17" y="3795886"/>
            <a:ext cx="876300" cy="295200"/>
          </a:xfrm>
          <a:prstGeom prst="rect">
            <a:avLst/>
          </a:prstGeom>
        </p:spPr>
      </p:pic>
      <p:pic>
        <p:nvPicPr>
          <p:cNvPr id="22" name="Picture 21" descr="latex-image-1.pdf"/>
          <p:cNvPicPr>
            <a:picLocks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17" y="4292774"/>
            <a:ext cx="1206500" cy="2952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829" y="3219822"/>
            <a:ext cx="3225800" cy="5904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3016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29305" y="915566"/>
            <a:ext cx="7659119" cy="4011930"/>
          </a:xfrm>
        </p:spPr>
        <p:txBody>
          <a:bodyPr>
            <a:normAutofit fontScale="92500" lnSpcReduction="20000"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current control: 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</a:rPr>
              <a:t>C</a:t>
            </a:r>
            <a:r>
              <a:rPr lang="en-US" sz="1800" dirty="0" smtClean="0">
                <a:solidFill>
                  <a:srgbClr val="000000"/>
                </a:solidFill>
              </a:rPr>
              <a:t>lass 1 PC: 1ppm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</a:rPr>
              <a:t>C</a:t>
            </a:r>
            <a:r>
              <a:rPr lang="en-US" sz="1800" dirty="0" smtClean="0">
                <a:solidFill>
                  <a:srgbClr val="000000"/>
                </a:solidFill>
              </a:rPr>
              <a:t>lass 2 PC: 10 ppm</a:t>
            </a:r>
          </a:p>
          <a:p>
            <a:pPr marL="0" indent="0" algn="l">
              <a:lnSpc>
                <a:spcPct val="100000"/>
              </a:lnSpc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voltage control (Class 1 + Class 2 PC): </a:t>
            </a:r>
            <a:r>
              <a:rPr lang="en-US" sz="1800" b="1" dirty="0" smtClean="0">
                <a:solidFill>
                  <a:srgbClr val="FF0000"/>
                </a:solidFill>
              </a:rPr>
              <a:t>			</a:t>
            </a:r>
          </a:p>
          <a:p>
            <a:pPr algn="l">
              <a:lnSpc>
                <a:spcPct val="100000"/>
              </a:lnSpc>
              <a:buClrTx/>
            </a:pPr>
            <a:r>
              <a:rPr lang="hu-HU" sz="1800" b="1" dirty="0" smtClean="0">
                <a:solidFill>
                  <a:srgbClr val="000000"/>
                </a:solidFill>
              </a:rPr>
              <a:t>50 </a:t>
            </a:r>
            <a:r>
              <a:rPr lang="hu-HU" sz="1800" b="1" dirty="0">
                <a:solidFill>
                  <a:srgbClr val="000000"/>
                </a:solidFill>
              </a:rPr>
              <a:t>Hz </a:t>
            </a:r>
            <a:r>
              <a:rPr lang="hu-HU" sz="1800" dirty="0" smtClean="0"/>
              <a:t>harmonics (</a:t>
            </a:r>
            <a:r>
              <a:rPr lang="en-US" sz="1800" dirty="0" smtClean="0">
                <a:solidFill>
                  <a:srgbClr val="404040"/>
                </a:solidFill>
              </a:rPr>
              <a:t>main grid)</a:t>
            </a:r>
            <a:r>
              <a:rPr lang="hu-HU" sz="1800" dirty="0" smtClean="0"/>
              <a:t>:</a:t>
            </a:r>
            <a:endParaRPr lang="hu-HU" sz="1800" dirty="0"/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US" sz="1800" dirty="0" smtClean="0"/>
              <a:t>	50 Hz:  3.2 </a:t>
            </a:r>
            <a:r>
              <a:rPr lang="en-US" sz="1800" dirty="0"/>
              <a:t>mV R.M.S.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US" sz="1800" dirty="0" smtClean="0"/>
              <a:t>	100Hz</a:t>
            </a:r>
            <a:r>
              <a:rPr lang="en-US" sz="1800" dirty="0"/>
              <a:t>:</a:t>
            </a:r>
            <a:r>
              <a:rPr lang="en-US" sz="1800" dirty="0" smtClean="0"/>
              <a:t> </a:t>
            </a:r>
            <a:r>
              <a:rPr lang="en-US" sz="1800" dirty="0"/>
              <a:t>0.8 mV R.M.S.</a:t>
            </a:r>
          </a:p>
          <a:p>
            <a:pPr algn="l">
              <a:lnSpc>
                <a:spcPct val="100000"/>
              </a:lnSpc>
              <a:buClrTx/>
            </a:pPr>
            <a:r>
              <a:rPr lang="hu-HU" sz="1800" b="1" dirty="0" smtClean="0">
                <a:solidFill>
                  <a:srgbClr val="000000"/>
                </a:solidFill>
              </a:rPr>
              <a:t>300 </a:t>
            </a:r>
            <a:r>
              <a:rPr lang="hu-HU" sz="1800" b="1" dirty="0">
                <a:solidFill>
                  <a:srgbClr val="000000"/>
                </a:solidFill>
              </a:rPr>
              <a:t>Hz </a:t>
            </a:r>
            <a:r>
              <a:rPr lang="hu-HU" sz="1800" dirty="0" smtClean="0">
                <a:solidFill>
                  <a:srgbClr val="000000"/>
                </a:solidFill>
              </a:rPr>
              <a:t>harmonics (</a:t>
            </a:r>
            <a:r>
              <a:rPr lang="en-US" sz="1800" dirty="0">
                <a:solidFill>
                  <a:srgbClr val="000000"/>
                </a:solidFill>
              </a:rPr>
              <a:t>diode </a:t>
            </a:r>
            <a:r>
              <a:rPr lang="en-US" sz="1800" dirty="0" smtClean="0">
                <a:solidFill>
                  <a:srgbClr val="000000"/>
                </a:solidFill>
              </a:rPr>
              <a:t>rectifier)</a:t>
            </a:r>
            <a:r>
              <a:rPr lang="hu-HU" sz="1800" dirty="0" smtClean="0">
                <a:solidFill>
                  <a:srgbClr val="000000"/>
                </a:solidFill>
              </a:rPr>
              <a:t>:</a:t>
            </a:r>
            <a:endParaRPr lang="hu-HU" sz="1800" dirty="0">
              <a:solidFill>
                <a:srgbClr val="000000"/>
              </a:solidFill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	300 Hz: 10.0 </a:t>
            </a:r>
            <a:r>
              <a:rPr lang="en-US" sz="1800" dirty="0">
                <a:solidFill>
                  <a:srgbClr val="000000"/>
                </a:solidFill>
              </a:rPr>
              <a:t>mV R.M.S.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US" sz="1800" dirty="0">
                <a:solidFill>
                  <a:srgbClr val="000000"/>
                </a:solidFill>
              </a:rPr>
              <a:t>	</a:t>
            </a:r>
            <a:r>
              <a:rPr lang="en-US" sz="1800" dirty="0" smtClean="0">
                <a:solidFill>
                  <a:srgbClr val="000000"/>
                </a:solidFill>
              </a:rPr>
              <a:t>600 Hz</a:t>
            </a:r>
            <a:r>
              <a:rPr lang="en-US" sz="1800" dirty="0">
                <a:solidFill>
                  <a:srgbClr val="000000"/>
                </a:solidFill>
              </a:rPr>
              <a:t>:</a:t>
            </a:r>
            <a:r>
              <a:rPr lang="en-US" sz="1800" dirty="0" smtClean="0">
                <a:solidFill>
                  <a:srgbClr val="000000"/>
                </a:solidFill>
              </a:rPr>
              <a:t>   2.5 </a:t>
            </a:r>
            <a:r>
              <a:rPr lang="en-US" sz="1800" dirty="0">
                <a:solidFill>
                  <a:srgbClr val="000000"/>
                </a:solidFill>
              </a:rPr>
              <a:t>mV R.M.S.</a:t>
            </a:r>
          </a:p>
          <a:p>
            <a:pPr algn="l">
              <a:lnSpc>
                <a:spcPct val="100000"/>
              </a:lnSpc>
              <a:buClrTx/>
            </a:pPr>
            <a:r>
              <a:rPr lang="hu-HU" sz="1800" b="1" dirty="0" smtClean="0">
                <a:solidFill>
                  <a:srgbClr val="000000"/>
                </a:solidFill>
              </a:rPr>
              <a:t>20 </a:t>
            </a:r>
            <a:r>
              <a:rPr lang="hu-HU" sz="1800" b="1" dirty="0">
                <a:solidFill>
                  <a:srgbClr val="000000"/>
                </a:solidFill>
              </a:rPr>
              <a:t>kHz </a:t>
            </a:r>
            <a:r>
              <a:rPr lang="hu-HU" sz="1800" dirty="0" smtClean="0">
                <a:solidFill>
                  <a:srgbClr val="000000"/>
                </a:solidFill>
              </a:rPr>
              <a:t>harmonics (</a:t>
            </a:r>
            <a:r>
              <a:rPr lang="en-US" sz="1800" dirty="0" smtClean="0">
                <a:solidFill>
                  <a:srgbClr val="000000"/>
                </a:solidFill>
              </a:rPr>
              <a:t>ITPT converters)</a:t>
            </a:r>
            <a:r>
              <a:rPr lang="hu-HU" sz="1800" dirty="0" smtClean="0">
                <a:solidFill>
                  <a:srgbClr val="000000"/>
                </a:solidFill>
              </a:rPr>
              <a:t>:</a:t>
            </a:r>
            <a:endParaRPr lang="hu-HU" sz="1800" dirty="0">
              <a:solidFill>
                <a:srgbClr val="000000"/>
              </a:solidFill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	20 kHz: 10.0 </a:t>
            </a:r>
            <a:r>
              <a:rPr lang="en-US" sz="1800" dirty="0">
                <a:solidFill>
                  <a:srgbClr val="000000"/>
                </a:solidFill>
              </a:rPr>
              <a:t>mV R.M.S</a:t>
            </a:r>
            <a:r>
              <a:rPr lang="en-US" sz="1800" dirty="0" smtClean="0">
                <a:solidFill>
                  <a:srgbClr val="000000"/>
                </a:solidFill>
              </a:rPr>
              <a:t>.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	40 kHz</a:t>
            </a:r>
            <a:r>
              <a:rPr lang="en-US" sz="1800" dirty="0">
                <a:solidFill>
                  <a:srgbClr val="000000"/>
                </a:solidFill>
              </a:rPr>
              <a:t>:</a:t>
            </a:r>
            <a:r>
              <a:rPr lang="en-US" sz="1800" dirty="0" smtClean="0">
                <a:solidFill>
                  <a:srgbClr val="000000"/>
                </a:solidFill>
              </a:rPr>
              <a:t>   2.5 </a:t>
            </a:r>
            <a:r>
              <a:rPr lang="en-US" sz="1800" dirty="0">
                <a:solidFill>
                  <a:srgbClr val="000000"/>
                </a:solidFill>
              </a:rPr>
              <a:t>mV R.M.S.</a:t>
            </a:r>
          </a:p>
          <a:p>
            <a:pPr algn="l">
              <a:lnSpc>
                <a:spcPct val="100000"/>
              </a:lnSpc>
              <a:buClrTx/>
            </a:pPr>
            <a:r>
              <a:rPr lang="hu-HU" sz="1800" b="1" dirty="0" smtClean="0">
                <a:solidFill>
                  <a:srgbClr val="000000"/>
                </a:solidFill>
              </a:rPr>
              <a:t>10 </a:t>
            </a:r>
            <a:r>
              <a:rPr lang="hu-HU" sz="1800" b="1" dirty="0">
                <a:solidFill>
                  <a:srgbClr val="000000"/>
                </a:solidFill>
              </a:rPr>
              <a:t>MHz </a:t>
            </a:r>
            <a:r>
              <a:rPr lang="hu-HU" sz="1800" dirty="0">
                <a:solidFill>
                  <a:srgbClr val="000000"/>
                </a:solidFill>
              </a:rPr>
              <a:t>harmonics</a:t>
            </a:r>
            <a:r>
              <a:rPr lang="hu-HU" sz="1800" dirty="0" smtClean="0">
                <a:solidFill>
                  <a:srgbClr val="000000"/>
                </a:solidFill>
              </a:rPr>
              <a:t>: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US" sz="1800" dirty="0">
                <a:solidFill>
                  <a:srgbClr val="000000"/>
                </a:solidFill>
              </a:rPr>
              <a:t>	10 MHz: 1.0 mV R.M.S</a:t>
            </a:r>
            <a:r>
              <a:rPr lang="en-US" sz="1800" dirty="0" smtClean="0">
                <a:solidFill>
                  <a:srgbClr val="000000"/>
                </a:solidFill>
              </a:rPr>
              <a:t>. (0.5 mV)</a:t>
            </a:r>
            <a:endParaRPr lang="hu-HU" sz="1800" dirty="0" smtClean="0">
              <a:solidFill>
                <a:srgbClr val="000000"/>
              </a:solidFill>
            </a:endParaRPr>
          </a:p>
          <a:p>
            <a:pPr algn="l">
              <a:lnSpc>
                <a:spcPct val="100000"/>
              </a:lnSpc>
              <a:buClrTx/>
            </a:pPr>
            <a:r>
              <a:rPr lang="hu-HU" sz="1800" b="1" dirty="0" smtClean="0">
                <a:solidFill>
                  <a:srgbClr val="000000"/>
                </a:solidFill>
              </a:rPr>
              <a:t>all other frequencies</a:t>
            </a:r>
            <a:r>
              <a:rPr lang="hu-HU" sz="1800" dirty="0" smtClean="0">
                <a:solidFill>
                  <a:srgbClr val="000000"/>
                </a:solidFill>
              </a:rPr>
              <a:t>: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hu-HU" sz="1800" dirty="0">
                <a:solidFill>
                  <a:srgbClr val="000000"/>
                </a:solidFill>
              </a:rPr>
              <a:t>	 </a:t>
            </a:r>
            <a:r>
              <a:rPr lang="hu-HU" sz="1800" dirty="0" smtClean="0">
                <a:solidFill>
                  <a:srgbClr val="000000"/>
                </a:solidFill>
              </a:rPr>
              <a:t>     0.5 mV R.M.S</a:t>
            </a:r>
            <a:endParaRPr lang="hu-HU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ClrTx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buClrTx/>
              <a:buNone/>
            </a:pPr>
            <a:endParaRPr lang="en-US" sz="1800" dirty="0" smtClean="0">
              <a:solidFill>
                <a:srgbClr val="40404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01621"/>
            <a:ext cx="8229600" cy="685800"/>
          </a:xfrm>
        </p:spPr>
        <p:txBody>
          <a:bodyPr/>
          <a:lstStyle/>
          <a:p>
            <a:pPr marL="514350" indent="-514350" algn="ctr"/>
            <a:r>
              <a:rPr lang="en-US" dirty="0" smtClean="0"/>
              <a:t>Expected voltage spectrum for HL-LHC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644008" y="1203598"/>
            <a:ext cx="4061888" cy="3057161"/>
            <a:chOff x="4085149" y="1645758"/>
            <a:chExt cx="4770371" cy="4770371"/>
          </a:xfrm>
        </p:grpSpPr>
        <p:pic>
          <p:nvPicPr>
            <p:cNvPr id="8" name="Picture 7" descr="Vnoisespec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5149" y="1645758"/>
              <a:ext cx="4770371" cy="4770371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5191994" y="4295866"/>
              <a:ext cx="767684" cy="480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50 Hz</a:t>
              </a:r>
              <a:endParaRPr lang="en-US" sz="14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342492" y="5192803"/>
              <a:ext cx="884949" cy="480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100 Hz</a:t>
              </a:r>
              <a:endParaRPr lang="en-US" sz="14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46042" y="1999953"/>
              <a:ext cx="884949" cy="480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3</a:t>
              </a:r>
              <a:r>
                <a:rPr lang="en-US" sz="1400" b="1" dirty="0" smtClean="0"/>
                <a:t>00 Hz</a:t>
              </a:r>
              <a:endParaRPr lang="en-US" sz="14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908448" y="4560691"/>
              <a:ext cx="884949" cy="480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600 Hz</a:t>
              </a:r>
              <a:endParaRPr lang="en-US" sz="14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766967" y="2000273"/>
              <a:ext cx="884949" cy="480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20 kHz</a:t>
              </a:r>
              <a:endParaRPr lang="en-US" sz="14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816571" y="4560691"/>
              <a:ext cx="884949" cy="480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4</a:t>
              </a:r>
              <a:r>
                <a:rPr lang="en-US" sz="1400" b="1" dirty="0" smtClean="0"/>
                <a:t>0 kHz</a:t>
              </a:r>
              <a:endParaRPr lang="en-US" sz="14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762363" y="5192803"/>
              <a:ext cx="943325" cy="480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10 </a:t>
              </a:r>
              <a:r>
                <a:rPr lang="en-US" sz="1400" b="1" dirty="0"/>
                <a:t>M</a:t>
              </a:r>
              <a:r>
                <a:rPr lang="en-US" sz="1400" b="1" dirty="0" smtClean="0"/>
                <a:t>Hz</a:t>
              </a:r>
              <a:endParaRPr lang="en-US" sz="1400" b="1" dirty="0"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Giovannozzi - HL-LHC Circuit Review - 21-23 March 2016</a:t>
            </a:r>
            <a:endParaRPr lang="en-GB" noProof="0"/>
          </a:p>
        </p:txBody>
      </p:sp>
      <p:sp>
        <p:nvSpPr>
          <p:cNvPr id="6" name="TextBox 5"/>
          <p:cNvSpPr txBox="1"/>
          <p:nvPr/>
        </p:nvSpPr>
        <p:spPr>
          <a:xfrm>
            <a:off x="5292080" y="4515966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Courtesy EPC group</a:t>
            </a:r>
            <a:endParaRPr lang="en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453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1A788029-2A48-4734-B47F-4DEE6118B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C3041D-3408-4BA1-A51A-927C903F19E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B4D459-97E4-4AFB-8B36-8A9BE1329DA8}">
  <ds:schemaRefs>
    <ds:schemaRef ds:uri="8946e33d-fd2f-4ae4-8ee9-d90c129cdf9e"/>
    <ds:schemaRef ds:uri="http://www.w3.org/XML/1998/namespace"/>
    <ds:schemaRef ds:uri="http://purl.org/dc/terms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5941</TotalTime>
  <Words>3340</Words>
  <Application>Microsoft Macintosh PowerPoint</Application>
  <PresentationFormat>On-screen Show (16:9)</PresentationFormat>
  <Paragraphs>543</Paragraphs>
  <Slides>33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Thème Office</vt:lpstr>
      <vt:lpstr>Worksheet</vt:lpstr>
      <vt:lpstr>Document</vt:lpstr>
      <vt:lpstr>Operation and beam dynamics requirements</vt:lpstr>
      <vt:lpstr>Outline</vt:lpstr>
      <vt:lpstr>Outline</vt:lpstr>
      <vt:lpstr>General requirements</vt:lpstr>
      <vt:lpstr>Specification of tune ripple</vt:lpstr>
      <vt:lpstr>Outline</vt:lpstr>
      <vt:lpstr>IT powering Schemes</vt:lpstr>
      <vt:lpstr>Model of PC output to magnetic field</vt:lpstr>
      <vt:lpstr>Expected voltage spectrum for HL-LHC</vt:lpstr>
      <vt:lpstr>Tolerances current control regime</vt:lpstr>
      <vt:lpstr>Tolerances voltage control regime</vt:lpstr>
      <vt:lpstr>Results of numerical simulations</vt:lpstr>
      <vt:lpstr>Outline</vt:lpstr>
      <vt:lpstr>Tolerances current and voltage control</vt:lpstr>
      <vt:lpstr>D1/D2 powering schemes</vt:lpstr>
      <vt:lpstr>Some considerations on D1/D2 powering schemes</vt:lpstr>
      <vt:lpstr>Outline</vt:lpstr>
      <vt:lpstr>Tolerances</vt:lpstr>
      <vt:lpstr>Powering Q4 apertures</vt:lpstr>
      <vt:lpstr>Other matching quadrupoles</vt:lpstr>
      <vt:lpstr>Outline</vt:lpstr>
      <vt:lpstr>11 T dipoles</vt:lpstr>
      <vt:lpstr>Operation: bringing beams in collision</vt:lpstr>
      <vt:lpstr>Operation: bringing beams in collision</vt:lpstr>
      <vt:lpstr>Operation: ramping down</vt:lpstr>
      <vt:lpstr>Summary</vt:lpstr>
      <vt:lpstr>Summary</vt:lpstr>
      <vt:lpstr>Thank you for your attention!</vt:lpstr>
      <vt:lpstr>PowerPoint Presentation</vt:lpstr>
      <vt:lpstr>Parameters of IR1/5 quadrupoles</vt:lpstr>
      <vt:lpstr>Parameters of IR1/5 dipoles</vt:lpstr>
      <vt:lpstr>The global picture</vt:lpstr>
      <vt:lpstr>The global picture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Massimo Giovannozzi</cp:lastModifiedBy>
  <cp:revision>390</cp:revision>
  <dcterms:created xsi:type="dcterms:W3CDTF">2016-02-12T09:02:01Z</dcterms:created>
  <dcterms:modified xsi:type="dcterms:W3CDTF">2016-03-22T13:18:33Z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