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5"/>
  </p:notesMasterIdLst>
  <p:handoutMasterIdLst>
    <p:handoutMasterId r:id="rId26"/>
  </p:handoutMasterIdLst>
  <p:sldIdLst>
    <p:sldId id="263" r:id="rId2"/>
    <p:sldId id="387" r:id="rId3"/>
    <p:sldId id="335" r:id="rId4"/>
    <p:sldId id="389" r:id="rId5"/>
    <p:sldId id="388" r:id="rId6"/>
    <p:sldId id="375" r:id="rId7"/>
    <p:sldId id="386" r:id="rId8"/>
    <p:sldId id="390" r:id="rId9"/>
    <p:sldId id="392" r:id="rId10"/>
    <p:sldId id="393" r:id="rId11"/>
    <p:sldId id="391" r:id="rId12"/>
    <p:sldId id="397" r:id="rId13"/>
    <p:sldId id="398" r:id="rId14"/>
    <p:sldId id="399" r:id="rId15"/>
    <p:sldId id="405" r:id="rId16"/>
    <p:sldId id="400" r:id="rId17"/>
    <p:sldId id="409" r:id="rId18"/>
    <p:sldId id="402" r:id="rId19"/>
    <p:sldId id="406" r:id="rId20"/>
    <p:sldId id="404" r:id="rId21"/>
    <p:sldId id="403" r:id="rId22"/>
    <p:sldId id="407" r:id="rId23"/>
    <p:sldId id="408" r:id="rId24"/>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nud Dahlerup-Petersen" initials="KD" lastIdx="1" clrIdx="0">
    <p:extLst>
      <p:ext uri="{19B8F6BF-5375-455C-9EA6-DF929625EA0E}">
        <p15:presenceInfo xmlns:p15="http://schemas.microsoft.com/office/powerpoint/2012/main" userId="S-1-5-21-1526224874-1540688658-1361462980-208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96" d="100"/>
          <a:sy n="96" d="100"/>
        </p:scale>
        <p:origin x="1066" y="82"/>
      </p:cViewPr>
      <p:guideLst>
        <p:guide orient="horz" pos="2160"/>
        <p:guide pos="2880"/>
      </p:guideLst>
    </p:cSldViewPr>
  </p:slideViewPr>
  <p:notesTextViewPr>
    <p:cViewPr>
      <p:scale>
        <a:sx n="100" d="100"/>
        <a:sy n="100" d="100"/>
      </p:scale>
      <p:origin x="0" y="0"/>
    </p:cViewPr>
  </p:notesTextViewPr>
  <p:sorterViewPr>
    <p:cViewPr>
      <p:scale>
        <a:sx n="119" d="100"/>
        <a:sy n="11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22/03/2016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039607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22/03/2016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104234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36358926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dirty="0" smtClean="0"/>
              <a:t>Felix Rodriguez Mateos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dirty="0" smtClean="0"/>
              <a:t>Felix Rodriguez Mateos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 Id="rId9" Type="http://schemas.openxmlformats.org/officeDocument/2006/relationships/image" Target="../media/image11.jpg"/></Relationships>
</file>

<file path=ppt/slides/_rels/slide2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37.ti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19.png"/><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emf"/><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7.emf"/></Relationships>
</file>

<file path=ppt/slides/_rels/slide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08395" y="2996952"/>
            <a:ext cx="6408712" cy="2016224"/>
          </a:xfrm>
        </p:spPr>
        <p:txBody>
          <a:bodyPr/>
          <a:lstStyle/>
          <a:p>
            <a:pPr algn="ctr"/>
            <a:r>
              <a:rPr lang="en-US" sz="2400" dirty="0" smtClean="0"/>
              <a:t>CLIQ Coupling Loss Units &amp; </a:t>
            </a:r>
            <a:br>
              <a:rPr lang="en-US" sz="2400" dirty="0" smtClean="0"/>
            </a:br>
            <a:r>
              <a:rPr lang="en-US" sz="2400" dirty="0" smtClean="0"/>
              <a:t>HDS Quench Heater Discharge Supplies</a:t>
            </a:r>
            <a:r>
              <a:rPr lang="en-US" sz="2400" dirty="0"/>
              <a:t/>
            </a:r>
            <a:br>
              <a:rPr lang="en-US" sz="2400" dirty="0"/>
            </a:br>
            <a:r>
              <a:rPr lang="en-US" sz="2400" dirty="0" smtClean="0"/>
              <a:t/>
            </a:r>
            <a:br>
              <a:rPr lang="en-US" sz="2400" dirty="0" smtClean="0"/>
            </a:br>
            <a:r>
              <a:rPr lang="en-US" sz="2400" dirty="0" smtClean="0"/>
              <a:t>- </a:t>
            </a:r>
            <a:r>
              <a:rPr lang="en-US" sz="1800" dirty="0" smtClean="0"/>
              <a:t>a short description of these safety-critical components for LHC machine protection and as candidates for use in the Hi-</a:t>
            </a:r>
            <a:r>
              <a:rPr lang="en-US" sz="1800" dirty="0" err="1" smtClean="0"/>
              <a:t>Lumi</a:t>
            </a:r>
            <a:r>
              <a:rPr lang="en-US" sz="1800" dirty="0" smtClean="0"/>
              <a:t> Project</a:t>
            </a:r>
            <a:br>
              <a:rPr lang="en-US" sz="1800" dirty="0" smtClean="0"/>
            </a:br>
            <a:r>
              <a:rPr lang="en-GB" sz="2400" dirty="0"/>
              <a:t/>
            </a:r>
            <a:br>
              <a:rPr lang="en-GB" sz="2400" dirty="0"/>
            </a:br>
            <a:endParaRPr lang="en-GB" sz="2400" b="0" dirty="0"/>
          </a:p>
        </p:txBody>
      </p:sp>
      <p:sp>
        <p:nvSpPr>
          <p:cNvPr id="7" name="Subtitle 3"/>
          <p:cNvSpPr>
            <a:spLocks noGrp="1"/>
          </p:cNvSpPr>
          <p:nvPr>
            <p:ph type="subTitle" idx="1"/>
          </p:nvPr>
        </p:nvSpPr>
        <p:spPr>
          <a:xfrm>
            <a:off x="107504" y="5517232"/>
            <a:ext cx="7848872" cy="1155520"/>
          </a:xfrm>
        </p:spPr>
        <p:txBody>
          <a:bodyPr>
            <a:normAutofit/>
          </a:bodyPr>
          <a:lstStyle/>
          <a:p>
            <a:pPr algn="ctr"/>
            <a:r>
              <a:rPr lang="en-US" b="1" dirty="0" smtClean="0"/>
              <a:t>   </a:t>
            </a:r>
            <a:r>
              <a:rPr lang="en-US" sz="1600" b="1" dirty="0" smtClean="0"/>
              <a:t>K. Dahlerup-Petersen</a:t>
            </a:r>
            <a:r>
              <a:rPr lang="en-GB" sz="1600" b="1" dirty="0" smtClean="0"/>
              <a:t>   </a:t>
            </a:r>
            <a:r>
              <a:rPr lang="en-GB" sz="1400" b="1" dirty="0" smtClean="0"/>
              <a:t>CERN/TE/MPE</a:t>
            </a:r>
          </a:p>
          <a:p>
            <a:pPr algn="ctr"/>
            <a:endParaRPr lang="en-GB" sz="1400" b="1" dirty="0" smtClean="0"/>
          </a:p>
          <a:p>
            <a:pPr marL="285750" indent="-285750" algn="ctr">
              <a:buFontTx/>
              <a:buChar char="-"/>
            </a:pPr>
            <a:r>
              <a:rPr lang="en-GB" sz="1600" b="1" dirty="0" smtClean="0"/>
              <a:t>with acknowledgements to A. Dinius, M. Favre, J. Mourao, B. Panev,   </a:t>
            </a:r>
          </a:p>
          <a:p>
            <a:pPr algn="ctr"/>
            <a:r>
              <a:rPr lang="en-GB" sz="1600" b="1" dirty="0"/>
              <a:t> </a:t>
            </a:r>
            <a:r>
              <a:rPr lang="en-GB" sz="1600" b="1" dirty="0" smtClean="0"/>
              <a:t>F. Rodriguez Mateos and E. Ravaioli.</a:t>
            </a:r>
            <a:endParaRPr lang="en-US"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10</a:t>
            </a:fld>
            <a:endParaRPr lang="fr-FR">
              <a:solidFill>
                <a:srgbClr val="64BCD9"/>
              </a:solidFill>
            </a:endParaRPr>
          </a:p>
        </p:txBody>
      </p:sp>
      <p:pic>
        <p:nvPicPr>
          <p:cNvPr id="3" name="Picture 2"/>
          <p:cNvPicPr>
            <a:picLocks noChangeAspect="1"/>
          </p:cNvPicPr>
          <p:nvPr/>
        </p:nvPicPr>
        <p:blipFill>
          <a:blip r:embed="rId2"/>
          <a:stretch>
            <a:fillRect/>
          </a:stretch>
        </p:blipFill>
        <p:spPr>
          <a:xfrm>
            <a:off x="539552" y="1842853"/>
            <a:ext cx="6954882" cy="3222770"/>
          </a:xfrm>
          <a:prstGeom prst="rect">
            <a:avLst/>
          </a:prstGeom>
        </p:spPr>
      </p:pic>
      <p:sp>
        <p:nvSpPr>
          <p:cNvPr id="7" name="Rectangle 6"/>
          <p:cNvSpPr/>
          <p:nvPr/>
        </p:nvSpPr>
        <p:spPr>
          <a:xfrm>
            <a:off x="3635896" y="4293096"/>
            <a:ext cx="4104456" cy="108012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en-GB" b="1" dirty="0" smtClean="0"/>
              <a:t>The reaming part of the DQS circuit is a power source for producing the +15 V needed for the electronics.</a:t>
            </a:r>
            <a:endParaRPr lang="en-US" b="1" dirty="0"/>
          </a:p>
        </p:txBody>
      </p:sp>
      <p:sp>
        <p:nvSpPr>
          <p:cNvPr id="2" name="TextBox 1"/>
          <p:cNvSpPr txBox="1"/>
          <p:nvPr/>
        </p:nvSpPr>
        <p:spPr>
          <a:xfrm>
            <a:off x="3707904" y="4365104"/>
            <a:ext cx="3888432" cy="646331"/>
          </a:xfrm>
          <a:prstGeom prst="rect">
            <a:avLst/>
          </a:prstGeom>
          <a:noFill/>
        </p:spPr>
        <p:txBody>
          <a:bodyPr wrap="square" rtlCol="0">
            <a:spAutoFit/>
          </a:bodyPr>
          <a:lstStyle/>
          <a:p>
            <a:r>
              <a:rPr lang="en-GB" sz="1200" b="1" dirty="0" smtClean="0"/>
              <a:t>The remaining part of the HDS circuit is a power source for producing the + 15 V needed for powering of the electronics </a:t>
            </a:r>
            <a:endParaRPr lang="en-GB" sz="1200" b="1" dirty="0"/>
          </a:p>
        </p:txBody>
      </p:sp>
    </p:spTree>
    <p:extLst>
      <p:ext uri="{BB962C8B-B14F-4D97-AF65-F5344CB8AC3E}">
        <p14:creationId xmlns:p14="http://schemas.microsoft.com/office/powerpoint/2010/main" val="34795941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11</a:t>
            </a:fld>
            <a:endParaRPr lang="fr-FR">
              <a:solidFill>
                <a:srgbClr val="64BCD9"/>
              </a:solidFill>
            </a:endParaRPr>
          </a:p>
        </p:txBody>
      </p:sp>
      <p:sp>
        <p:nvSpPr>
          <p:cNvPr id="2" name="TextBox 1"/>
          <p:cNvSpPr txBox="1"/>
          <p:nvPr/>
        </p:nvSpPr>
        <p:spPr>
          <a:xfrm>
            <a:off x="0" y="0"/>
            <a:ext cx="9252520" cy="7950895"/>
          </a:xfrm>
          <a:prstGeom prst="rect">
            <a:avLst/>
          </a:prstGeom>
          <a:noFill/>
        </p:spPr>
        <p:txBody>
          <a:bodyPr wrap="square" rtlCol="0">
            <a:spAutoFit/>
          </a:bodyPr>
          <a:lstStyle/>
          <a:p>
            <a:r>
              <a:rPr lang="en-GB" sz="1400" dirty="0" smtClean="0">
                <a:solidFill>
                  <a:prstClr val="black"/>
                </a:solidFill>
              </a:rPr>
              <a:t>          </a:t>
            </a:r>
            <a:r>
              <a:rPr lang="en-GB" sz="1400" b="1" dirty="0" smtClean="0">
                <a:solidFill>
                  <a:prstClr val="black"/>
                </a:solidFill>
              </a:rPr>
              <a:t>     </a:t>
            </a:r>
            <a:r>
              <a:rPr lang="en-GB" sz="1600" b="1" dirty="0" smtClean="0">
                <a:solidFill>
                  <a:prstClr val="black"/>
                </a:solidFill>
              </a:rPr>
              <a:t>HDS – other features and characteristics:</a:t>
            </a:r>
          </a:p>
          <a:p>
            <a:endParaRPr lang="en-GB" sz="1600" b="1" dirty="0" smtClean="0">
              <a:solidFill>
                <a:prstClr val="black"/>
              </a:solidFill>
            </a:endParaRPr>
          </a:p>
          <a:p>
            <a:r>
              <a:rPr lang="en-GB" sz="1600" b="1" dirty="0" smtClean="0">
                <a:solidFill>
                  <a:prstClr val="black"/>
                </a:solidFill>
              </a:rPr>
              <a:t>	</a:t>
            </a:r>
            <a:r>
              <a:rPr lang="en-GB" sz="1400" b="1" dirty="0" smtClean="0">
                <a:solidFill>
                  <a:srgbClr val="C00000"/>
                </a:solidFill>
              </a:rPr>
              <a:t>Trigger pulse (LHC):</a:t>
            </a:r>
            <a:r>
              <a:rPr lang="en-GB" sz="1400" b="1" dirty="0" smtClean="0">
                <a:solidFill>
                  <a:prstClr val="black"/>
                </a:solidFill>
              </a:rPr>
              <a:t>                                      Rising signal 0-12 V</a:t>
            </a:r>
            <a:r>
              <a:rPr lang="en-GB" sz="1400" b="1" baseline="-25000" dirty="0" smtClean="0">
                <a:solidFill>
                  <a:prstClr val="black"/>
                </a:solidFill>
              </a:rPr>
              <a:t>DC </a:t>
            </a:r>
            <a:r>
              <a:rPr lang="en-GB" sz="1400" b="1" dirty="0" smtClean="0">
                <a:solidFill>
                  <a:prstClr val="black"/>
                </a:solidFill>
              </a:rPr>
              <a:t>(for operational reasons)</a:t>
            </a:r>
          </a:p>
          <a:p>
            <a:endParaRPr lang="en-GB" sz="1400" b="1" dirty="0" smtClean="0">
              <a:solidFill>
                <a:prstClr val="black"/>
              </a:solidFill>
            </a:endParaRPr>
          </a:p>
          <a:p>
            <a:r>
              <a:rPr lang="en-GB" sz="1400" b="1" dirty="0" smtClean="0">
                <a:solidFill>
                  <a:prstClr val="black"/>
                </a:solidFill>
              </a:rPr>
              <a:t>	</a:t>
            </a:r>
            <a:r>
              <a:rPr lang="en-GB" sz="1400" b="1" dirty="0" smtClean="0">
                <a:solidFill>
                  <a:srgbClr val="C00000"/>
                </a:solidFill>
              </a:rPr>
              <a:t>Trigger Time Delay, Appearance to </a:t>
            </a:r>
          </a:p>
          <a:p>
            <a:r>
              <a:rPr lang="en-GB" sz="1400" b="1" dirty="0">
                <a:solidFill>
                  <a:srgbClr val="C00000"/>
                </a:solidFill>
              </a:rPr>
              <a:t>	</a:t>
            </a:r>
            <a:r>
              <a:rPr lang="en-GB" sz="1400" b="1" dirty="0" smtClean="0">
                <a:solidFill>
                  <a:srgbClr val="C00000"/>
                </a:solidFill>
              </a:rPr>
              <a:t> Peak of Discharge current:		       </a:t>
            </a:r>
            <a:r>
              <a:rPr lang="en-GB" sz="1400" b="1" dirty="0" smtClean="0">
                <a:solidFill>
                  <a:prstClr val="black"/>
                </a:solidFill>
              </a:rPr>
              <a:t>4 </a:t>
            </a:r>
            <a:r>
              <a:rPr lang="en-GB" sz="1400" b="1" dirty="0" err="1" smtClean="0">
                <a:solidFill>
                  <a:prstClr val="black"/>
                </a:solidFill>
              </a:rPr>
              <a:t>ms</a:t>
            </a:r>
            <a:r>
              <a:rPr lang="en-GB" sz="1400" b="1" dirty="0" smtClean="0">
                <a:solidFill>
                  <a:prstClr val="black"/>
                </a:solidFill>
              </a:rPr>
              <a:t>*</a:t>
            </a:r>
          </a:p>
          <a:p>
            <a:endParaRPr lang="en-GB" sz="1400" b="1" dirty="0" smtClean="0">
              <a:solidFill>
                <a:prstClr val="black"/>
              </a:solidFill>
            </a:endParaRPr>
          </a:p>
          <a:p>
            <a:r>
              <a:rPr lang="en-GB" sz="1400" b="1" dirty="0" smtClean="0">
                <a:solidFill>
                  <a:prstClr val="black"/>
                </a:solidFill>
              </a:rPr>
              <a:t>          </a:t>
            </a:r>
            <a:r>
              <a:rPr lang="en-GB" sz="1400" b="1" dirty="0" smtClean="0">
                <a:solidFill>
                  <a:srgbClr val="C00000"/>
                </a:solidFill>
              </a:rPr>
              <a:t>Input Power Control (ON/OFF):                    </a:t>
            </a:r>
            <a:r>
              <a:rPr lang="en-GB" sz="1400" b="1" dirty="0" smtClean="0">
                <a:solidFill>
                  <a:prstClr val="black"/>
                </a:solidFill>
              </a:rPr>
              <a:t>On/Off command only locally on each unit</a:t>
            </a:r>
          </a:p>
          <a:p>
            <a:endParaRPr lang="en-GB" sz="1400" b="1" dirty="0" smtClean="0">
              <a:solidFill>
                <a:prstClr val="black"/>
              </a:solidFill>
            </a:endParaRPr>
          </a:p>
          <a:p>
            <a:r>
              <a:rPr lang="en-GB" sz="1400" b="1" dirty="0" smtClean="0">
                <a:solidFill>
                  <a:prstClr val="black"/>
                </a:solidFill>
              </a:rPr>
              <a:t>          </a:t>
            </a:r>
            <a:r>
              <a:rPr lang="en-GB" sz="1400" b="1" dirty="0" smtClean="0">
                <a:solidFill>
                  <a:srgbClr val="C00000"/>
                </a:solidFill>
              </a:rPr>
              <a:t>Charging Process:	</a:t>
            </a:r>
            <a:r>
              <a:rPr lang="en-GB" sz="1400" b="1" dirty="0" smtClean="0">
                <a:solidFill>
                  <a:prstClr val="black"/>
                </a:solidFill>
              </a:rPr>
              <a:t>			         Can be latched at zero / unlocked from remote</a:t>
            </a:r>
          </a:p>
          <a:p>
            <a:r>
              <a:rPr lang="en-GB" sz="1400" b="1" dirty="0" smtClean="0">
                <a:solidFill>
                  <a:prstClr val="black"/>
                </a:solidFill>
              </a:rPr>
              <a:t>	</a:t>
            </a:r>
          </a:p>
          <a:p>
            <a:r>
              <a:rPr lang="en-GB" sz="1400" b="1" dirty="0" smtClean="0">
                <a:solidFill>
                  <a:prstClr val="black"/>
                </a:solidFill>
              </a:rPr>
              <a:t>	 </a:t>
            </a:r>
            <a:r>
              <a:rPr lang="en-GB" sz="1400" b="1" dirty="0" smtClean="0">
                <a:solidFill>
                  <a:srgbClr val="C00000"/>
                </a:solidFill>
              </a:rPr>
              <a:t>Capacitor Voltage Monitoring:                      </a:t>
            </a:r>
            <a:r>
              <a:rPr lang="en-GB" sz="1400" b="1" dirty="0" smtClean="0">
                <a:solidFill>
                  <a:prstClr val="black"/>
                </a:solidFill>
              </a:rPr>
              <a:t>Read permanently by logging and by Post Mortem (event)</a:t>
            </a:r>
          </a:p>
          <a:p>
            <a:endParaRPr lang="en-GB" sz="1400" b="1" dirty="0" smtClean="0">
              <a:solidFill>
                <a:prstClr val="black"/>
              </a:solidFill>
            </a:endParaRPr>
          </a:p>
          <a:p>
            <a:r>
              <a:rPr lang="en-GB" sz="1400" b="1" dirty="0" smtClean="0">
                <a:solidFill>
                  <a:prstClr val="black"/>
                </a:solidFill>
              </a:rPr>
              <a:t>          </a:t>
            </a:r>
            <a:r>
              <a:rPr lang="en-GB" sz="1400" b="1" dirty="0" smtClean="0">
                <a:solidFill>
                  <a:srgbClr val="C00000"/>
                </a:solidFill>
              </a:rPr>
              <a:t>Current Monitoring during Discharge:         </a:t>
            </a:r>
            <a:r>
              <a:rPr lang="en-GB" sz="1400" b="1" dirty="0" smtClean="0"/>
              <a:t>I</a:t>
            </a:r>
            <a:r>
              <a:rPr lang="en-GB" sz="1400" b="1" dirty="0" smtClean="0">
                <a:solidFill>
                  <a:prstClr val="black"/>
                </a:solidFill>
              </a:rPr>
              <a:t>ndividually, from measurement transformer</a:t>
            </a:r>
          </a:p>
          <a:p>
            <a:r>
              <a:rPr lang="en-GB" sz="1400" b="1" dirty="0" smtClean="0">
                <a:solidFill>
                  <a:prstClr val="black"/>
                </a:solidFill>
              </a:rPr>
              <a:t>	 							        At the moment only installed on LHC main dipole magnets</a:t>
            </a:r>
          </a:p>
          <a:p>
            <a:endParaRPr lang="en-GB" sz="1400" b="1" dirty="0" smtClean="0">
              <a:solidFill>
                <a:prstClr val="black"/>
              </a:solidFill>
            </a:endParaRPr>
          </a:p>
          <a:p>
            <a:r>
              <a:rPr lang="en-GB" sz="1400" b="1" dirty="0" smtClean="0">
                <a:solidFill>
                  <a:prstClr val="black"/>
                </a:solidFill>
              </a:rPr>
              <a:t>          </a:t>
            </a:r>
            <a:r>
              <a:rPr lang="en-GB" sz="1400" b="1" dirty="0" smtClean="0">
                <a:solidFill>
                  <a:srgbClr val="C00000"/>
                </a:solidFill>
              </a:rPr>
              <a:t>Alarm:						        </a:t>
            </a:r>
            <a:r>
              <a:rPr lang="en-GB" sz="1400" b="1" dirty="0" smtClean="0"/>
              <a:t>If charging voltage drops below 810 V</a:t>
            </a:r>
            <a:r>
              <a:rPr lang="en-GB" sz="1400" b="1" baseline="-25000" dirty="0" smtClean="0"/>
              <a:t>DC</a:t>
            </a:r>
          </a:p>
          <a:p>
            <a:endParaRPr lang="en-GB" sz="1400" b="1" dirty="0"/>
          </a:p>
          <a:p>
            <a:r>
              <a:rPr lang="en-GB" sz="1400" b="1" dirty="0" smtClean="0"/>
              <a:t>	</a:t>
            </a:r>
            <a:r>
              <a:rPr lang="en-GB" sz="1400" b="1" dirty="0" smtClean="0">
                <a:solidFill>
                  <a:srgbClr val="C00000"/>
                </a:solidFill>
              </a:rPr>
              <a:t>Powering:	</a:t>
            </a:r>
            <a:r>
              <a:rPr lang="en-GB" sz="1400" b="1" dirty="0" smtClean="0"/>
              <a:t>					</a:t>
            </a:r>
            <a:r>
              <a:rPr lang="en-GB" sz="1400" b="1" dirty="0"/>
              <a:t> </a:t>
            </a:r>
            <a:r>
              <a:rPr lang="en-GB" sz="1400" b="1" dirty="0" smtClean="0"/>
              <a:t>      From one of two independent UPS networks  - 50/50</a:t>
            </a:r>
          </a:p>
          <a:p>
            <a:r>
              <a:rPr lang="en-GB" sz="1400" b="1" dirty="0"/>
              <a:t> </a:t>
            </a:r>
            <a:r>
              <a:rPr lang="en-GB" sz="1400" b="1" dirty="0" smtClean="0"/>
              <a:t>         </a:t>
            </a:r>
          </a:p>
          <a:p>
            <a:r>
              <a:rPr lang="en-GB" sz="1400" b="1" dirty="0" smtClean="0">
                <a:solidFill>
                  <a:srgbClr val="C00000"/>
                </a:solidFill>
              </a:rPr>
              <a:t>          Failure rate (from experience):	</a:t>
            </a:r>
            <a:r>
              <a:rPr lang="en-GB" sz="1400" b="1" dirty="0" smtClean="0"/>
              <a:t>		</a:t>
            </a:r>
            <a:r>
              <a:rPr lang="en-GB" sz="1400" b="1" dirty="0" smtClean="0">
                <a:sym typeface="Symbol" panose="05050102010706020507" pitchFamily="18" charset="2"/>
              </a:rPr>
              <a:t> </a:t>
            </a:r>
            <a:r>
              <a:rPr lang="en-GB" sz="1400" b="1" dirty="0" smtClean="0"/>
              <a:t>2 </a:t>
            </a:r>
            <a:r>
              <a:rPr lang="en-GB" sz="1400" b="1" dirty="0" smtClean="0">
                <a:sym typeface="Symbol" panose="05050102010706020507" pitchFamily="18" charset="2"/>
              </a:rPr>
              <a:t> per mille / year – 10-12 cases – mainly affecting 									availability, all cases repaired and returned to spare store</a:t>
            </a:r>
            <a:endParaRPr lang="en-GB" sz="1400" b="1" dirty="0" smtClean="0"/>
          </a:p>
          <a:p>
            <a:endParaRPr lang="en-GB" sz="1400" b="1" baseline="-25000" dirty="0" smtClean="0"/>
          </a:p>
          <a:p>
            <a:endParaRPr lang="en-GB" sz="1400" b="1" baseline="-25000" dirty="0" smtClean="0"/>
          </a:p>
          <a:p>
            <a:r>
              <a:rPr lang="en-GB" sz="1400" b="1" baseline="-25000" dirty="0" smtClean="0"/>
              <a:t>	</a:t>
            </a:r>
            <a:r>
              <a:rPr lang="en-GB" sz="2000" b="1" baseline="-25000" dirty="0" smtClean="0"/>
              <a:t>					</a:t>
            </a:r>
          </a:p>
          <a:p>
            <a:r>
              <a:rPr lang="en-GB" sz="1400" b="1" dirty="0" smtClean="0">
                <a:solidFill>
                  <a:schemeClr val="tx2"/>
                </a:solidFill>
              </a:rPr>
              <a:t>          </a:t>
            </a:r>
            <a:r>
              <a:rPr lang="en-GB" sz="1600" b="1" dirty="0" smtClean="0">
                <a:solidFill>
                  <a:schemeClr val="tx2"/>
                </a:solidFill>
              </a:rPr>
              <a:t>6076 HDS’s are installed and operating in the LHC collider. We have 200 spare units.</a:t>
            </a:r>
          </a:p>
          <a:p>
            <a:endParaRPr lang="en-GB" sz="1400" b="1" baseline="-25000" dirty="0" smtClean="0">
              <a:solidFill>
                <a:schemeClr val="tx2"/>
              </a:solidFill>
            </a:endParaRPr>
          </a:p>
          <a:p>
            <a:r>
              <a:rPr lang="en-GB" sz="1400" b="1" baseline="-25000" dirty="0" smtClean="0">
                <a:solidFill>
                  <a:schemeClr val="tx2"/>
                </a:solidFill>
              </a:rPr>
              <a:t>		                </a:t>
            </a:r>
          </a:p>
          <a:p>
            <a:r>
              <a:rPr lang="en-GB" sz="2000" b="1" baseline="-25000" dirty="0" smtClean="0">
                <a:solidFill>
                  <a:schemeClr val="tx2"/>
                </a:solidFill>
              </a:rPr>
              <a:t>               * Composed of RL2 opening time (2 </a:t>
            </a:r>
            <a:r>
              <a:rPr lang="en-GB" sz="2000" b="1" baseline="-25000" dirty="0" err="1" smtClean="0">
                <a:solidFill>
                  <a:schemeClr val="tx2"/>
                </a:solidFill>
              </a:rPr>
              <a:t>ms</a:t>
            </a:r>
            <a:r>
              <a:rPr lang="en-GB" sz="2000" b="1" baseline="-25000" dirty="0" smtClean="0">
                <a:solidFill>
                  <a:schemeClr val="tx2"/>
                </a:solidFill>
              </a:rPr>
              <a:t>) +  pulse creation time (1 </a:t>
            </a:r>
            <a:r>
              <a:rPr lang="en-GB" sz="2000" b="1" baseline="-25000" dirty="0" err="1" smtClean="0">
                <a:solidFill>
                  <a:schemeClr val="tx2"/>
                </a:solidFill>
              </a:rPr>
              <a:t>ms</a:t>
            </a:r>
            <a:r>
              <a:rPr lang="en-GB" sz="2000" b="1" baseline="-25000" dirty="0" smtClean="0">
                <a:solidFill>
                  <a:schemeClr val="tx2"/>
                </a:solidFill>
              </a:rPr>
              <a:t>) + current rise time (1ms)</a:t>
            </a:r>
            <a:r>
              <a:rPr lang="en-GB" sz="2000" b="1" dirty="0" smtClean="0">
                <a:solidFill>
                  <a:schemeClr val="tx2"/>
                </a:solidFill>
              </a:rPr>
              <a:t> </a:t>
            </a:r>
            <a:endParaRPr lang="en-GB" sz="2000" b="1" baseline="-25000" dirty="0" smtClean="0">
              <a:solidFill>
                <a:srgbClr val="C00000"/>
              </a:solidFill>
            </a:endParaRPr>
          </a:p>
          <a:p>
            <a:endParaRPr lang="en-GB" sz="2000" b="1" baseline="-25000" dirty="0" smtClean="0">
              <a:solidFill>
                <a:srgbClr val="C00000"/>
              </a:solidFill>
            </a:endParaRPr>
          </a:p>
          <a:p>
            <a:endParaRPr lang="en-GB" sz="1400" b="1" baseline="-25000" dirty="0" smtClean="0">
              <a:solidFill>
                <a:srgbClr val="C00000"/>
              </a:solidFill>
            </a:endParaRPr>
          </a:p>
          <a:p>
            <a:endParaRPr lang="en-GB" sz="1400" b="1" baseline="-25000" dirty="0" smtClean="0">
              <a:solidFill>
                <a:srgbClr val="C00000"/>
              </a:solidFill>
            </a:endParaRPr>
          </a:p>
          <a:p>
            <a:r>
              <a:rPr lang="en-GB" sz="2000" b="1" dirty="0" smtClean="0">
                <a:solidFill>
                  <a:prstClr val="black"/>
                </a:solidFill>
              </a:rPr>
              <a:t>                       </a:t>
            </a:r>
          </a:p>
          <a:p>
            <a:r>
              <a:rPr lang="en-GB" sz="1400" b="1" dirty="0" smtClean="0">
                <a:solidFill>
                  <a:prstClr val="black"/>
                </a:solidFill>
              </a:rPr>
              <a:t>         </a:t>
            </a:r>
          </a:p>
          <a:p>
            <a:r>
              <a:rPr lang="en-GB" sz="1600" b="1" dirty="0" smtClean="0">
                <a:solidFill>
                  <a:prstClr val="black"/>
                </a:solidFill>
              </a:rPr>
              <a:t>         </a:t>
            </a:r>
          </a:p>
          <a:p>
            <a:endParaRPr lang="en-US" sz="1400" b="1" dirty="0">
              <a:solidFill>
                <a:srgbClr val="C00000"/>
              </a:solidFill>
            </a:endParaRPr>
          </a:p>
        </p:txBody>
      </p:sp>
    </p:spTree>
    <p:extLst>
      <p:ext uri="{BB962C8B-B14F-4D97-AF65-F5344CB8AC3E}">
        <p14:creationId xmlns:p14="http://schemas.microsoft.com/office/powerpoint/2010/main" val="1508426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12</a:t>
            </a:fld>
            <a:endParaRPr lang="fr-FR">
              <a:solidFill>
                <a:srgbClr val="64BCD9"/>
              </a:solidFill>
            </a:endParaRPr>
          </a:p>
        </p:txBody>
      </p:sp>
      <p:sp>
        <p:nvSpPr>
          <p:cNvPr id="2" name="TextBox 1"/>
          <p:cNvSpPr txBox="1"/>
          <p:nvPr/>
        </p:nvSpPr>
        <p:spPr>
          <a:xfrm>
            <a:off x="899592" y="404664"/>
            <a:ext cx="7920880" cy="1846659"/>
          </a:xfrm>
          <a:prstGeom prst="rect">
            <a:avLst/>
          </a:prstGeom>
          <a:noFill/>
        </p:spPr>
        <p:txBody>
          <a:bodyPr wrap="square" rtlCol="0">
            <a:spAutoFit/>
          </a:bodyPr>
          <a:lstStyle/>
          <a:p>
            <a:r>
              <a:rPr lang="en-GB" sz="2000" b="1" dirty="0" smtClean="0"/>
              <a:t>Further relevant info:</a:t>
            </a:r>
          </a:p>
          <a:p>
            <a:endParaRPr lang="en-GB" sz="1400" dirty="0"/>
          </a:p>
          <a:p>
            <a:pPr marL="285750" indent="-285750">
              <a:buFontTx/>
              <a:buChar char="-"/>
            </a:pPr>
            <a:r>
              <a:rPr lang="en-GB" sz="1600" b="1" dirty="0" smtClean="0"/>
              <a:t>Voltage and current profiles of discharges from rated voltage have been </a:t>
            </a:r>
            <a:r>
              <a:rPr lang="en-GB" sz="1600" b="1" u="sng" dirty="0" smtClean="0"/>
              <a:t>recorded</a:t>
            </a:r>
            <a:r>
              <a:rPr lang="en-GB" sz="1600" b="1" dirty="0" smtClean="0"/>
              <a:t> and </a:t>
            </a:r>
            <a:r>
              <a:rPr lang="en-GB" sz="1600" b="1" u="sng" dirty="0" smtClean="0"/>
              <a:t>stored</a:t>
            </a:r>
            <a:r>
              <a:rPr lang="en-GB" sz="1600" b="1" dirty="0" smtClean="0"/>
              <a:t> for use as reference curves. </a:t>
            </a:r>
          </a:p>
          <a:p>
            <a:r>
              <a:rPr lang="en-GB" sz="1600" b="1" dirty="0" smtClean="0"/>
              <a:t>     </a:t>
            </a:r>
            <a:r>
              <a:rPr lang="en-GB" sz="1600" b="1" dirty="0" smtClean="0">
                <a:solidFill>
                  <a:schemeClr val="bg2"/>
                </a:solidFill>
              </a:rPr>
              <a:t>At each heater firing the new discharge profile is automatically compared</a:t>
            </a:r>
          </a:p>
          <a:p>
            <a:r>
              <a:rPr lang="en-GB" sz="1600" b="1" dirty="0">
                <a:solidFill>
                  <a:schemeClr val="bg2"/>
                </a:solidFill>
              </a:rPr>
              <a:t> </a:t>
            </a:r>
            <a:r>
              <a:rPr lang="en-GB" sz="1600" b="1" dirty="0" smtClean="0">
                <a:solidFill>
                  <a:schemeClr val="bg2"/>
                </a:solidFill>
              </a:rPr>
              <a:t>    with the reference.</a:t>
            </a:r>
          </a:p>
          <a:p>
            <a:endParaRPr lang="en-GB" sz="1600" b="1" dirty="0" smtClean="0"/>
          </a:p>
        </p:txBody>
      </p:sp>
      <p:pic>
        <p:nvPicPr>
          <p:cNvPr id="6" name="Picture 5"/>
          <p:cNvPicPr>
            <a:picLocks noChangeAspect="1"/>
          </p:cNvPicPr>
          <p:nvPr/>
        </p:nvPicPr>
        <p:blipFill>
          <a:blip r:embed="rId2"/>
          <a:stretch>
            <a:fillRect/>
          </a:stretch>
        </p:blipFill>
        <p:spPr>
          <a:xfrm>
            <a:off x="6300192" y="1916832"/>
            <a:ext cx="2017018" cy="1241596"/>
          </a:xfrm>
          <a:prstGeom prst="rect">
            <a:avLst/>
          </a:prstGeom>
        </p:spPr>
      </p:pic>
      <p:pic>
        <p:nvPicPr>
          <p:cNvPr id="7" name="Picture 6"/>
          <p:cNvPicPr>
            <a:picLocks noChangeAspect="1"/>
          </p:cNvPicPr>
          <p:nvPr/>
        </p:nvPicPr>
        <p:blipFill>
          <a:blip r:embed="rId3"/>
          <a:stretch>
            <a:fillRect/>
          </a:stretch>
        </p:blipFill>
        <p:spPr>
          <a:xfrm>
            <a:off x="368128" y="2110072"/>
            <a:ext cx="4896544" cy="3551048"/>
          </a:xfrm>
          <a:prstGeom prst="rect">
            <a:avLst/>
          </a:prstGeom>
        </p:spPr>
      </p:pic>
      <p:sp>
        <p:nvSpPr>
          <p:cNvPr id="3" name="TextBox 2"/>
          <p:cNvSpPr txBox="1"/>
          <p:nvPr/>
        </p:nvSpPr>
        <p:spPr>
          <a:xfrm>
            <a:off x="1330660" y="5719253"/>
            <a:ext cx="7058744" cy="1077218"/>
          </a:xfrm>
          <a:prstGeom prst="rect">
            <a:avLst/>
          </a:prstGeom>
          <a:noFill/>
        </p:spPr>
        <p:txBody>
          <a:bodyPr wrap="square" rtlCol="0">
            <a:spAutoFit/>
          </a:bodyPr>
          <a:lstStyle/>
          <a:p>
            <a:pPr algn="just"/>
            <a:r>
              <a:rPr lang="en-GB" sz="1600" b="1" dirty="0" smtClean="0"/>
              <a:t>Recent example showing the beginning of a strip heater failure – only visible on the current profile. Reconfiguration of the heaters could be performed before further damage and energy deposit occurs at next firing.</a:t>
            </a:r>
            <a:endParaRPr lang="en-GB" sz="1600" b="1" dirty="0"/>
          </a:p>
        </p:txBody>
      </p:sp>
      <p:sp>
        <p:nvSpPr>
          <p:cNvPr id="8" name="TextBox 7"/>
          <p:cNvSpPr txBox="1"/>
          <p:nvPr/>
        </p:nvSpPr>
        <p:spPr>
          <a:xfrm>
            <a:off x="6130496" y="3277693"/>
            <a:ext cx="2916304" cy="1323439"/>
          </a:xfrm>
          <a:prstGeom prst="rect">
            <a:avLst/>
          </a:prstGeom>
          <a:noFill/>
        </p:spPr>
        <p:txBody>
          <a:bodyPr wrap="square" rtlCol="0">
            <a:spAutoFit/>
          </a:bodyPr>
          <a:lstStyle/>
          <a:p>
            <a:r>
              <a:rPr lang="en-GB" sz="1600" b="1" dirty="0" smtClean="0"/>
              <a:t>Four current pulse measurement transformers in the shuffling module of each local dipole quench protection rack </a:t>
            </a:r>
            <a:endParaRPr lang="en-GB" sz="1600" b="1" dirty="0"/>
          </a:p>
        </p:txBody>
      </p:sp>
      <p:sp>
        <p:nvSpPr>
          <p:cNvPr id="9" name="TextBox 8"/>
          <p:cNvSpPr txBox="1"/>
          <p:nvPr/>
        </p:nvSpPr>
        <p:spPr>
          <a:xfrm>
            <a:off x="863064" y="2404793"/>
            <a:ext cx="2628816" cy="600164"/>
          </a:xfrm>
          <a:prstGeom prst="rect">
            <a:avLst/>
          </a:prstGeom>
          <a:noFill/>
        </p:spPr>
        <p:txBody>
          <a:bodyPr wrap="square" rtlCol="0">
            <a:spAutoFit/>
          </a:bodyPr>
          <a:lstStyle/>
          <a:p>
            <a:r>
              <a:rPr lang="en-GB" sz="1100" b="1" dirty="0"/>
              <a:t>S</a:t>
            </a:r>
            <a:r>
              <a:rPr lang="en-GB" sz="1100" b="1" dirty="0" smtClean="0"/>
              <a:t>trip heater resistances calculated from measured voltage and current profiles, for dipole A26R8  </a:t>
            </a:r>
            <a:endParaRPr lang="en-GB" sz="1100" b="1" dirty="0"/>
          </a:p>
        </p:txBody>
      </p:sp>
    </p:spTree>
    <p:extLst>
      <p:ext uri="{BB962C8B-B14F-4D97-AF65-F5344CB8AC3E}">
        <p14:creationId xmlns:p14="http://schemas.microsoft.com/office/powerpoint/2010/main" val="2651251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13</a:t>
            </a:fld>
            <a:endParaRPr lang="fr-FR">
              <a:solidFill>
                <a:srgbClr val="64BCD9"/>
              </a:solidFill>
            </a:endParaRPr>
          </a:p>
        </p:txBody>
      </p:sp>
      <p:sp>
        <p:nvSpPr>
          <p:cNvPr id="2" name="TextBox 1"/>
          <p:cNvSpPr txBox="1"/>
          <p:nvPr/>
        </p:nvSpPr>
        <p:spPr>
          <a:xfrm>
            <a:off x="873912" y="116632"/>
            <a:ext cx="7992888" cy="584775"/>
          </a:xfrm>
          <a:prstGeom prst="rect">
            <a:avLst/>
          </a:prstGeom>
          <a:noFill/>
        </p:spPr>
        <p:txBody>
          <a:bodyPr wrap="square" rtlCol="0">
            <a:spAutoFit/>
          </a:bodyPr>
          <a:lstStyle/>
          <a:p>
            <a:r>
              <a:rPr lang="en-GB" sz="3200" b="1" dirty="0" smtClean="0"/>
              <a:t>CLIQ  </a:t>
            </a:r>
            <a:r>
              <a:rPr lang="en-GB" b="1" dirty="0" smtClean="0"/>
              <a:t>basics</a:t>
            </a:r>
            <a:endParaRPr lang="en-GB" sz="3200" b="1" dirty="0"/>
          </a:p>
        </p:txBody>
      </p:sp>
      <p:sp>
        <p:nvSpPr>
          <p:cNvPr id="3" name="TextBox 2"/>
          <p:cNvSpPr txBox="1"/>
          <p:nvPr/>
        </p:nvSpPr>
        <p:spPr>
          <a:xfrm>
            <a:off x="437448" y="1196752"/>
            <a:ext cx="7963552" cy="5078313"/>
          </a:xfrm>
          <a:prstGeom prst="rect">
            <a:avLst/>
          </a:prstGeom>
          <a:noFill/>
        </p:spPr>
        <p:txBody>
          <a:bodyPr wrap="square" rtlCol="0">
            <a:spAutoFit/>
          </a:bodyPr>
          <a:lstStyle/>
          <a:p>
            <a:pPr marL="285750" indent="-285750" algn="just">
              <a:buFontTx/>
              <a:buChar char="-"/>
            </a:pPr>
            <a:r>
              <a:rPr lang="en-GB" b="1" dirty="0" smtClean="0"/>
              <a:t>The </a:t>
            </a:r>
            <a:r>
              <a:rPr lang="en-GB" b="1" dirty="0" smtClean="0"/>
              <a:t>quench expansion </a:t>
            </a:r>
            <a:r>
              <a:rPr lang="en-GB" b="1" dirty="0" smtClean="0"/>
              <a:t>process does not depend on heat transmission </a:t>
            </a:r>
            <a:r>
              <a:rPr lang="en-GB" b="1" dirty="0" smtClean="0"/>
              <a:t>from heaters to </a:t>
            </a:r>
            <a:r>
              <a:rPr lang="en-GB" b="1" dirty="0" smtClean="0"/>
              <a:t>the magnet coil </a:t>
            </a:r>
            <a:r>
              <a:rPr lang="en-GB" b="1" dirty="0" smtClean="0"/>
              <a:t>from </a:t>
            </a:r>
            <a:endParaRPr lang="en-GB" b="1" dirty="0" smtClean="0"/>
          </a:p>
          <a:p>
            <a:pPr marL="285750" indent="-285750" algn="just">
              <a:buFontTx/>
              <a:buChar char="-"/>
            </a:pPr>
            <a:endParaRPr lang="en-GB" b="1" dirty="0"/>
          </a:p>
          <a:p>
            <a:pPr algn="just"/>
            <a:endParaRPr lang="en-GB" b="1" dirty="0"/>
          </a:p>
          <a:p>
            <a:pPr marL="285750" indent="-285750" algn="just">
              <a:buFontTx/>
              <a:buChar char="-"/>
            </a:pPr>
            <a:r>
              <a:rPr lang="en-GB" b="1" dirty="0" smtClean="0"/>
              <a:t>The power output of the CLIQ unit is connected directly to the superconducting powering circuit, across a part of the coil in which quench expansion is required.</a:t>
            </a:r>
          </a:p>
          <a:p>
            <a:pPr algn="just"/>
            <a:endParaRPr lang="en-GB" b="1" dirty="0" smtClean="0"/>
          </a:p>
          <a:p>
            <a:pPr marL="285750" indent="-285750" algn="just">
              <a:buFontTx/>
              <a:buChar char="-"/>
            </a:pPr>
            <a:endParaRPr lang="en-GB" b="1" dirty="0"/>
          </a:p>
          <a:p>
            <a:pPr marL="285750" indent="-285750" algn="just">
              <a:buFontTx/>
              <a:buChar char="-"/>
            </a:pPr>
            <a:r>
              <a:rPr lang="en-GB" b="1" dirty="0" smtClean="0"/>
              <a:t>The capacitor bank of the CLIQ unit and the magnet coil will create a</a:t>
            </a:r>
          </a:p>
          <a:p>
            <a:pPr algn="just"/>
            <a:r>
              <a:rPr lang="en-GB" b="1" dirty="0"/>
              <a:t> </a:t>
            </a:r>
            <a:r>
              <a:rPr lang="en-GB" b="1" dirty="0" smtClean="0"/>
              <a:t>    resonance circuit, with losses generated during the exchange of</a:t>
            </a:r>
          </a:p>
          <a:p>
            <a:pPr algn="just"/>
            <a:r>
              <a:rPr lang="en-GB" b="1" dirty="0" smtClean="0"/>
              <a:t>     stored energy between them.</a:t>
            </a:r>
          </a:p>
          <a:p>
            <a:pPr algn="just"/>
            <a:endParaRPr lang="en-GB" b="1" dirty="0" smtClean="0"/>
          </a:p>
          <a:p>
            <a:pPr algn="just"/>
            <a:endParaRPr lang="en-GB" b="1" dirty="0"/>
          </a:p>
          <a:p>
            <a:pPr algn="just"/>
            <a:r>
              <a:rPr lang="en-GB" b="1" dirty="0" smtClean="0"/>
              <a:t>-   The voltage and current oscillations will be damped, with increasing</a:t>
            </a:r>
          </a:p>
          <a:p>
            <a:pPr algn="just"/>
            <a:r>
              <a:rPr lang="en-GB" b="1" dirty="0"/>
              <a:t> </a:t>
            </a:r>
            <a:r>
              <a:rPr lang="en-GB" b="1" dirty="0" smtClean="0"/>
              <a:t>    strength as the quenching process progresses. Also the external</a:t>
            </a:r>
          </a:p>
          <a:p>
            <a:pPr algn="just"/>
            <a:r>
              <a:rPr lang="en-GB" b="1" dirty="0" smtClean="0"/>
              <a:t>     resistance counts so the ESR of the capacitors shall be minimized.</a:t>
            </a:r>
          </a:p>
          <a:p>
            <a:pPr algn="just"/>
            <a:r>
              <a:rPr lang="en-GB" b="1" dirty="0" smtClean="0"/>
              <a:t>   </a:t>
            </a:r>
          </a:p>
        </p:txBody>
      </p:sp>
    </p:spTree>
    <p:extLst>
      <p:ext uri="{BB962C8B-B14F-4D97-AF65-F5344CB8AC3E}">
        <p14:creationId xmlns:p14="http://schemas.microsoft.com/office/powerpoint/2010/main" val="2037750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14</a:t>
            </a:fld>
            <a:endParaRPr lang="fr-FR">
              <a:solidFill>
                <a:srgbClr val="64BCD9"/>
              </a:solidFill>
            </a:endParaRPr>
          </a:p>
        </p:txBody>
      </p:sp>
      <p:sp>
        <p:nvSpPr>
          <p:cNvPr id="2" name="Rectangle 1"/>
          <p:cNvSpPr/>
          <p:nvPr/>
        </p:nvSpPr>
        <p:spPr>
          <a:xfrm>
            <a:off x="611560" y="1052736"/>
            <a:ext cx="7922840" cy="5632311"/>
          </a:xfrm>
          <a:prstGeom prst="rect">
            <a:avLst/>
          </a:prstGeom>
        </p:spPr>
        <p:txBody>
          <a:bodyPr wrap="square">
            <a:spAutoFit/>
          </a:bodyPr>
          <a:lstStyle/>
          <a:p>
            <a:pPr marL="285750" indent="-285750" algn="just">
              <a:buFontTx/>
              <a:buChar char="-"/>
            </a:pPr>
            <a:endParaRPr lang="en-GB" b="1" dirty="0" smtClean="0"/>
          </a:p>
          <a:p>
            <a:pPr marL="285750" indent="-285750" algn="just">
              <a:buFontTx/>
              <a:buChar char="-"/>
            </a:pPr>
            <a:r>
              <a:rPr lang="en-GB" b="1" dirty="0" smtClean="0"/>
              <a:t>Other </a:t>
            </a:r>
            <a:r>
              <a:rPr lang="en-GB" b="1" dirty="0"/>
              <a:t>important differences: </a:t>
            </a:r>
            <a:endParaRPr lang="en-GB" b="1" dirty="0" smtClean="0"/>
          </a:p>
          <a:p>
            <a:pPr marL="285750" indent="-285750" algn="just">
              <a:buFontTx/>
              <a:buChar char="-"/>
            </a:pPr>
            <a:r>
              <a:rPr lang="en-GB" b="1" dirty="0" smtClean="0"/>
              <a:t> </a:t>
            </a:r>
            <a:endParaRPr lang="en-GB" b="1" dirty="0"/>
          </a:p>
          <a:p>
            <a:pPr marL="742950" lvl="1" indent="-285750" algn="just">
              <a:buFontTx/>
              <a:buChar char="-"/>
            </a:pPr>
            <a:r>
              <a:rPr lang="en-GB" b="1" dirty="0"/>
              <a:t>The peak current from the CLIQ unit is </a:t>
            </a:r>
            <a:r>
              <a:rPr lang="en-GB" b="1" u="sng" dirty="0" smtClean="0"/>
              <a:t>typically one to two </a:t>
            </a:r>
            <a:r>
              <a:rPr lang="en-GB" b="1" u="sng" dirty="0"/>
              <a:t>orders of magnitude higher</a:t>
            </a:r>
            <a:r>
              <a:rPr lang="en-GB" b="1" dirty="0"/>
              <a:t> than from the </a:t>
            </a:r>
            <a:r>
              <a:rPr lang="en-GB" b="1" dirty="0" smtClean="0"/>
              <a:t>HDS supply</a:t>
            </a:r>
          </a:p>
          <a:p>
            <a:pPr marL="742950" lvl="1" indent="-285750" algn="just">
              <a:buFontTx/>
              <a:buChar char="-"/>
            </a:pPr>
            <a:endParaRPr lang="en-GB" b="1" dirty="0"/>
          </a:p>
          <a:p>
            <a:pPr marL="742950" lvl="1" indent="-285750" algn="just">
              <a:buFontTx/>
              <a:buChar char="-"/>
            </a:pPr>
            <a:r>
              <a:rPr lang="en-GB" b="1" dirty="0"/>
              <a:t>The </a:t>
            </a:r>
            <a:r>
              <a:rPr lang="en-GB" b="1" dirty="0" smtClean="0"/>
              <a:t>CLIQ powering </a:t>
            </a:r>
            <a:r>
              <a:rPr lang="en-GB" b="1" dirty="0"/>
              <a:t>system must be bi-polar in both voltage and </a:t>
            </a:r>
            <a:r>
              <a:rPr lang="en-GB" b="1" dirty="0" smtClean="0"/>
              <a:t>current. For each current direction both polarities occur as a result of the ringing.</a:t>
            </a:r>
          </a:p>
          <a:p>
            <a:pPr marL="742950" lvl="1" indent="-285750" algn="just">
              <a:buFontTx/>
              <a:buChar char="-"/>
            </a:pPr>
            <a:endParaRPr lang="en-GB" b="1" dirty="0"/>
          </a:p>
          <a:p>
            <a:pPr marL="742950" lvl="1" indent="-285750" algn="just">
              <a:buFontTx/>
              <a:buChar char="-"/>
            </a:pPr>
            <a:r>
              <a:rPr lang="en-GB" b="1" dirty="0"/>
              <a:t>The CLIQ unit is fully floating </a:t>
            </a:r>
            <a:r>
              <a:rPr lang="en-GB" b="1" dirty="0" smtClean="0"/>
              <a:t>w.r.t. ground</a:t>
            </a:r>
          </a:p>
          <a:p>
            <a:pPr lvl="1" algn="just"/>
            <a:endParaRPr lang="en-GB" b="1" dirty="0"/>
          </a:p>
          <a:p>
            <a:pPr marL="742950" lvl="1" indent="-285750" algn="just">
              <a:buFontTx/>
              <a:buChar char="-"/>
            </a:pPr>
            <a:r>
              <a:rPr lang="en-GB" b="1" dirty="0"/>
              <a:t>The method requires </a:t>
            </a:r>
            <a:r>
              <a:rPr lang="en-GB" b="1" dirty="0" smtClean="0"/>
              <a:t>adequately rated additional current leads</a:t>
            </a:r>
          </a:p>
          <a:p>
            <a:pPr marL="742950" lvl="1" indent="-285750" algn="just">
              <a:buFontTx/>
              <a:buChar char="-"/>
            </a:pPr>
            <a:endParaRPr lang="en-GB" b="1" dirty="0"/>
          </a:p>
          <a:p>
            <a:pPr marL="742950" lvl="1" indent="-285750" algn="just">
              <a:buFontTx/>
              <a:buChar char="-"/>
            </a:pPr>
            <a:r>
              <a:rPr lang="en-GB" b="1" dirty="0" smtClean="0">
                <a:solidFill>
                  <a:srgbClr val="FF0000"/>
                </a:solidFill>
              </a:rPr>
              <a:t>Important Note: </a:t>
            </a:r>
            <a:r>
              <a:rPr lang="en-GB" b="1" dirty="0" smtClean="0"/>
              <a:t>The CLIQ principle is subjected to a Patent, registered by CERN. According to the CERN-DOE Protocol information about this subject shall not be disclosed to any third party but exclusively be used for purposes within the </a:t>
            </a:r>
            <a:r>
              <a:rPr lang="en-GB" b="1" dirty="0" err="1" smtClean="0"/>
              <a:t>Larp</a:t>
            </a:r>
            <a:r>
              <a:rPr lang="en-GB" b="1" dirty="0" smtClean="0"/>
              <a:t>-CERN collaboration for Hi-</a:t>
            </a:r>
            <a:r>
              <a:rPr lang="en-GB" b="1" dirty="0" err="1" smtClean="0"/>
              <a:t>Lumi</a:t>
            </a:r>
            <a:r>
              <a:rPr lang="en-GB" b="1" dirty="0" smtClean="0"/>
              <a:t> LHC.</a:t>
            </a:r>
          </a:p>
          <a:p>
            <a:pPr lvl="1" algn="just"/>
            <a:endParaRPr lang="en-GB" b="1" dirty="0"/>
          </a:p>
        </p:txBody>
      </p:sp>
      <p:sp>
        <p:nvSpPr>
          <p:cNvPr id="6" name="TextBox 5"/>
          <p:cNvSpPr txBox="1"/>
          <p:nvPr/>
        </p:nvSpPr>
        <p:spPr>
          <a:xfrm>
            <a:off x="1043608" y="260648"/>
            <a:ext cx="5040560" cy="584775"/>
          </a:xfrm>
          <a:prstGeom prst="rect">
            <a:avLst/>
          </a:prstGeom>
          <a:noFill/>
        </p:spPr>
        <p:txBody>
          <a:bodyPr wrap="square" rtlCol="0">
            <a:spAutoFit/>
          </a:bodyPr>
          <a:lstStyle/>
          <a:p>
            <a:r>
              <a:rPr lang="en-GB" sz="3200" b="1" dirty="0" smtClean="0"/>
              <a:t>CLIQ </a:t>
            </a:r>
            <a:r>
              <a:rPr lang="en-GB" b="1" dirty="0" smtClean="0"/>
              <a:t>basics</a:t>
            </a:r>
            <a:r>
              <a:rPr lang="en-GB" sz="3200" b="1" dirty="0" smtClean="0"/>
              <a:t>   </a:t>
            </a:r>
            <a:r>
              <a:rPr lang="en-GB" b="1" dirty="0" smtClean="0"/>
              <a:t>(continued)</a:t>
            </a:r>
            <a:endParaRPr lang="en-GB" b="1" dirty="0"/>
          </a:p>
        </p:txBody>
      </p:sp>
    </p:spTree>
    <p:extLst>
      <p:ext uri="{BB962C8B-B14F-4D97-AF65-F5344CB8AC3E}">
        <p14:creationId xmlns:p14="http://schemas.microsoft.com/office/powerpoint/2010/main" val="2090335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15</a:t>
            </a:fld>
            <a:endParaRPr lang="fr-FR">
              <a:solidFill>
                <a:srgbClr val="64BCD9"/>
              </a:solidFill>
            </a:endParaRPr>
          </a:p>
        </p:txBody>
      </p:sp>
      <p:sp>
        <p:nvSpPr>
          <p:cNvPr id="6" name="TextBox 5"/>
          <p:cNvSpPr txBox="1"/>
          <p:nvPr/>
        </p:nvSpPr>
        <p:spPr>
          <a:xfrm>
            <a:off x="197768" y="44624"/>
            <a:ext cx="8946232" cy="769441"/>
          </a:xfrm>
          <a:prstGeom prst="rect">
            <a:avLst/>
          </a:prstGeom>
          <a:noFill/>
        </p:spPr>
        <p:txBody>
          <a:bodyPr wrap="square" rtlCol="0">
            <a:spAutoFit/>
          </a:bodyPr>
          <a:lstStyle/>
          <a:p>
            <a:r>
              <a:rPr lang="en-GB" sz="2400" b="1" dirty="0" smtClean="0">
                <a:solidFill>
                  <a:prstClr val="black"/>
                </a:solidFill>
              </a:rPr>
              <a:t>  First CLIQ Unit: Concept, Component Selection and Design </a:t>
            </a:r>
          </a:p>
          <a:p>
            <a:r>
              <a:rPr lang="en-GB" sz="2000" b="1" dirty="0" smtClean="0">
                <a:solidFill>
                  <a:prstClr val="black"/>
                </a:solidFill>
              </a:rPr>
              <a:t>             </a:t>
            </a:r>
            <a:r>
              <a:rPr lang="en-GB" b="1" dirty="0" smtClean="0">
                <a:solidFill>
                  <a:schemeClr val="tx2"/>
                </a:solidFill>
              </a:rPr>
              <a:t>Experimental version – for test purpose at CERN and at FNAL</a:t>
            </a:r>
            <a:endParaRPr lang="en-GB" b="1" dirty="0">
              <a:solidFill>
                <a:schemeClr val="tx2"/>
              </a:solidFill>
            </a:endParaRPr>
          </a:p>
        </p:txBody>
      </p:sp>
      <p:sp>
        <p:nvSpPr>
          <p:cNvPr id="8" name="TextBox 7"/>
          <p:cNvSpPr txBox="1"/>
          <p:nvPr/>
        </p:nvSpPr>
        <p:spPr>
          <a:xfrm>
            <a:off x="0" y="908720"/>
            <a:ext cx="9144000" cy="6740307"/>
          </a:xfrm>
          <a:prstGeom prst="rect">
            <a:avLst/>
          </a:prstGeom>
          <a:noFill/>
        </p:spPr>
        <p:txBody>
          <a:bodyPr wrap="square" rtlCol="0">
            <a:spAutoFit/>
          </a:bodyPr>
          <a:lstStyle/>
          <a:p>
            <a:pPr marL="285750" indent="-285750">
              <a:buFontTx/>
              <a:buChar char="-"/>
            </a:pPr>
            <a:r>
              <a:rPr lang="en-GB" b="1" dirty="0" smtClean="0">
                <a:solidFill>
                  <a:srgbClr val="C00000"/>
                </a:solidFill>
              </a:rPr>
              <a:t>System Layout:</a:t>
            </a:r>
            <a:r>
              <a:rPr lang="en-GB" b="1" dirty="0" smtClean="0"/>
              <a:t> The bi-polar / bi-directional  topology is maintained throughout</a:t>
            </a:r>
          </a:p>
          <a:p>
            <a:pPr lvl="2"/>
            <a:r>
              <a:rPr lang="en-GB" b="1" dirty="0"/>
              <a:t>	</a:t>
            </a:r>
            <a:r>
              <a:rPr lang="en-GB" b="1" dirty="0" smtClean="0"/>
              <a:t>	    the design</a:t>
            </a:r>
          </a:p>
          <a:p>
            <a:pPr lvl="2"/>
            <a:endParaRPr lang="en-GB" b="1" dirty="0" smtClean="0"/>
          </a:p>
          <a:p>
            <a:r>
              <a:rPr lang="en-GB" b="1" dirty="0" smtClean="0">
                <a:solidFill>
                  <a:srgbClr val="C00000"/>
                </a:solidFill>
              </a:rPr>
              <a:t>-  Energy Storage: </a:t>
            </a:r>
            <a:r>
              <a:rPr lang="en-GB" b="1" dirty="0" smtClean="0"/>
              <a:t>Capacitor type: Dry, metallized thin-film (polypropylene) type                                         				   Bi-polar </a:t>
            </a:r>
            <a:r>
              <a:rPr lang="en-GB" b="1" u="sng" dirty="0" smtClean="0"/>
              <a:t>by nature</a:t>
            </a:r>
            <a:r>
              <a:rPr lang="en-GB" b="1" dirty="0" smtClean="0"/>
              <a:t>, </a:t>
            </a:r>
            <a:r>
              <a:rPr lang="en-GB" b="1" u="sng" dirty="0" smtClean="0"/>
              <a:t>self-healing type</a:t>
            </a:r>
            <a:r>
              <a:rPr lang="en-GB" b="1" dirty="0" smtClean="0"/>
              <a:t>, rating: 2x40 mF, 500 V</a:t>
            </a:r>
            <a:r>
              <a:rPr lang="en-GB" b="1" baseline="-25000" dirty="0" smtClean="0"/>
              <a:t>DC</a:t>
            </a:r>
          </a:p>
          <a:p>
            <a:r>
              <a:rPr lang="en-GB" b="1" dirty="0"/>
              <a:t>	</a:t>
            </a:r>
            <a:r>
              <a:rPr lang="en-GB" b="1" dirty="0" smtClean="0"/>
              <a:t>			  10kJ stored energy (80 mF). </a:t>
            </a:r>
            <a:r>
              <a:rPr lang="en-GB" b="1" dirty="0" smtClean="0"/>
              <a:t>Does </a:t>
            </a:r>
            <a:r>
              <a:rPr lang="en-GB" b="1" dirty="0" smtClean="0"/>
              <a:t>not fail in short-circuit! </a:t>
            </a:r>
            <a:endParaRPr lang="en-GB" b="1" dirty="0" smtClean="0"/>
          </a:p>
          <a:p>
            <a:r>
              <a:rPr lang="en-GB" b="1" dirty="0"/>
              <a:t>	</a:t>
            </a:r>
            <a:r>
              <a:rPr lang="en-GB" b="1" dirty="0" smtClean="0"/>
              <a:t>			   Features l</a:t>
            </a:r>
            <a:r>
              <a:rPr lang="en-GB" b="1" dirty="0" smtClean="0"/>
              <a:t>ow ESR compared to electrolytic capacitors.</a:t>
            </a:r>
            <a:endParaRPr lang="en-GB" b="1" dirty="0" smtClean="0"/>
          </a:p>
          <a:p>
            <a:endParaRPr lang="en-GB" b="1" dirty="0" smtClean="0"/>
          </a:p>
          <a:p>
            <a:pPr marL="285750" indent="-285750">
              <a:buFontTx/>
              <a:buChar char="-"/>
            </a:pPr>
            <a:r>
              <a:rPr lang="en-GB" b="1" dirty="0" smtClean="0">
                <a:solidFill>
                  <a:srgbClr val="C00000"/>
                </a:solidFill>
              </a:rPr>
              <a:t>Valves: </a:t>
            </a:r>
            <a:r>
              <a:rPr lang="en-GB" b="1" dirty="0" smtClean="0"/>
              <a:t>		    Fast-switching </a:t>
            </a:r>
            <a:r>
              <a:rPr lang="en-GB" b="1" dirty="0" err="1" smtClean="0"/>
              <a:t>Thyristors</a:t>
            </a:r>
            <a:r>
              <a:rPr lang="en-GB" b="1" dirty="0" smtClean="0"/>
              <a:t>, Bi-directional (two opposite wafers </a:t>
            </a:r>
          </a:p>
          <a:p>
            <a:r>
              <a:rPr lang="en-GB" b="1" dirty="0"/>
              <a:t>	</a:t>
            </a:r>
            <a:r>
              <a:rPr lang="en-GB" b="1" dirty="0" smtClean="0"/>
              <a:t>			    in one press-pack). Approved by ‘ABB Semiconductors’ for the 				    CLIQ application of 6 </a:t>
            </a:r>
            <a:r>
              <a:rPr lang="en-GB" b="1" dirty="0" err="1" smtClean="0"/>
              <a:t>kA</a:t>
            </a:r>
            <a:r>
              <a:rPr lang="en-GB" b="1" baseline="-25000" dirty="0" err="1" smtClean="0"/>
              <a:t>peak</a:t>
            </a:r>
            <a:r>
              <a:rPr lang="en-GB" b="1" dirty="0" smtClean="0"/>
              <a:t>, 500 </a:t>
            </a:r>
            <a:r>
              <a:rPr lang="en-GB" b="1" dirty="0" err="1" smtClean="0"/>
              <a:t>ms</a:t>
            </a:r>
            <a:r>
              <a:rPr lang="en-GB" b="1" dirty="0" smtClean="0"/>
              <a:t>: 2800 V, 3820 A</a:t>
            </a:r>
            <a:r>
              <a:rPr lang="en-GB" b="1" baseline="-25000" dirty="0" smtClean="0"/>
              <a:t>rms </a:t>
            </a:r>
            <a:r>
              <a:rPr lang="en-GB" b="1" dirty="0" smtClean="0"/>
              <a:t>version</a:t>
            </a:r>
          </a:p>
          <a:p>
            <a:endParaRPr lang="en-GB" b="1" dirty="0" smtClean="0"/>
          </a:p>
          <a:p>
            <a:r>
              <a:rPr lang="en-GB" b="1" dirty="0" smtClean="0">
                <a:solidFill>
                  <a:srgbClr val="C00000"/>
                </a:solidFill>
              </a:rPr>
              <a:t>-  </a:t>
            </a:r>
            <a:r>
              <a:rPr lang="en-GB" b="1" dirty="0" err="1" smtClean="0">
                <a:solidFill>
                  <a:srgbClr val="C00000"/>
                </a:solidFill>
              </a:rPr>
              <a:t>Thyristor</a:t>
            </a:r>
            <a:r>
              <a:rPr lang="en-GB" b="1" dirty="0" smtClean="0">
                <a:solidFill>
                  <a:srgbClr val="C00000"/>
                </a:solidFill>
              </a:rPr>
              <a:t> driver: </a:t>
            </a:r>
            <a:r>
              <a:rPr lang="en-GB" b="1" dirty="0" smtClean="0"/>
              <a:t>Train of 12 kHz pulses from dedicated generator – through</a:t>
            </a:r>
          </a:p>
          <a:p>
            <a:r>
              <a:rPr lang="en-GB" b="1" dirty="0"/>
              <a:t> </a:t>
            </a:r>
            <a:r>
              <a:rPr lang="en-GB" b="1" dirty="0" smtClean="0"/>
              <a:t>				    pulse transformers.</a:t>
            </a:r>
          </a:p>
          <a:p>
            <a:endParaRPr lang="en-GB" b="1" dirty="0" smtClean="0"/>
          </a:p>
          <a:p>
            <a:r>
              <a:rPr lang="en-GB" b="1" dirty="0" smtClean="0">
                <a:solidFill>
                  <a:srgbClr val="C00000"/>
                </a:solidFill>
              </a:rPr>
              <a:t>-  Trigger:               </a:t>
            </a:r>
            <a:r>
              <a:rPr lang="en-GB" b="1" dirty="0" smtClean="0"/>
              <a:t>Normally high (10 V</a:t>
            </a:r>
            <a:r>
              <a:rPr lang="en-GB" b="1" baseline="-25000" dirty="0" smtClean="0"/>
              <a:t>DC</a:t>
            </a:r>
            <a:r>
              <a:rPr lang="en-GB" b="1" dirty="0" smtClean="0"/>
              <a:t> , 20 mA min) dropping to low upon Trig</a:t>
            </a:r>
          </a:p>
          <a:p>
            <a:endParaRPr lang="en-GB" b="1" dirty="0"/>
          </a:p>
          <a:p>
            <a:r>
              <a:rPr lang="en-GB" b="1" dirty="0" smtClean="0">
                <a:solidFill>
                  <a:srgbClr val="C00000"/>
                </a:solidFill>
              </a:rPr>
              <a:t>-  Charging unit:  </a:t>
            </a:r>
            <a:r>
              <a:rPr lang="en-GB" b="1" dirty="0" smtClean="0"/>
              <a:t>   A dedicated switched-mode converter assures the complete</a:t>
            </a:r>
          </a:p>
          <a:p>
            <a:r>
              <a:rPr lang="en-GB" b="1" dirty="0"/>
              <a:t>	</a:t>
            </a:r>
            <a:r>
              <a:rPr lang="en-GB" b="1" dirty="0" smtClean="0"/>
              <a:t>			    charging of one or both capacitors to 500 </a:t>
            </a:r>
            <a:r>
              <a:rPr lang="en-GB" b="1" dirty="0" err="1" smtClean="0"/>
              <a:t>Vdc</a:t>
            </a:r>
            <a:r>
              <a:rPr lang="en-GB" b="1" dirty="0" smtClean="0"/>
              <a:t> at 100 mA</a:t>
            </a:r>
          </a:p>
          <a:p>
            <a:r>
              <a:rPr lang="en-GB" b="1" dirty="0"/>
              <a:t>	</a:t>
            </a:r>
            <a:r>
              <a:rPr lang="en-GB" b="1" dirty="0" smtClean="0"/>
              <a:t>			    constant current in 8 mins (80 mF), 4 mins (40 mF).</a:t>
            </a:r>
          </a:p>
          <a:p>
            <a:r>
              <a:rPr lang="en-GB" b="1" dirty="0"/>
              <a:t>	</a:t>
            </a:r>
            <a:r>
              <a:rPr lang="en-GB" b="1" dirty="0" smtClean="0"/>
              <a:t>			    Accepts 110 Vac input. Commutator for steps of 50 V.</a:t>
            </a:r>
          </a:p>
          <a:p>
            <a:endParaRPr lang="en-GB" b="1" dirty="0"/>
          </a:p>
          <a:p>
            <a:r>
              <a:rPr lang="en-GB" b="1" dirty="0"/>
              <a:t>	</a:t>
            </a:r>
            <a:r>
              <a:rPr lang="en-GB" b="1" dirty="0" smtClean="0"/>
              <a:t>			     </a:t>
            </a:r>
            <a:endParaRPr lang="en-GB" b="1" dirty="0"/>
          </a:p>
          <a:p>
            <a:endParaRPr lang="en-GB" b="1" dirty="0" smtClean="0"/>
          </a:p>
        </p:txBody>
      </p:sp>
    </p:spTree>
    <p:extLst>
      <p:ext uri="{BB962C8B-B14F-4D97-AF65-F5344CB8AC3E}">
        <p14:creationId xmlns:p14="http://schemas.microsoft.com/office/powerpoint/2010/main" val="3323766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16</a:t>
            </a:fld>
            <a:endParaRPr lang="fr-FR">
              <a:solidFill>
                <a:srgbClr val="64BCD9"/>
              </a:solidFill>
            </a:endParaRPr>
          </a:p>
        </p:txBody>
      </p:sp>
      <p:sp>
        <p:nvSpPr>
          <p:cNvPr id="3" name="TextBox 2"/>
          <p:cNvSpPr txBox="1"/>
          <p:nvPr/>
        </p:nvSpPr>
        <p:spPr>
          <a:xfrm>
            <a:off x="796720" y="42868"/>
            <a:ext cx="7859216" cy="461665"/>
          </a:xfrm>
          <a:prstGeom prst="rect">
            <a:avLst/>
          </a:prstGeom>
          <a:noFill/>
        </p:spPr>
        <p:txBody>
          <a:bodyPr wrap="square" rtlCol="0">
            <a:spAutoFit/>
          </a:bodyPr>
          <a:lstStyle/>
          <a:p>
            <a:r>
              <a:rPr lang="en-GB" sz="2400" b="1" dirty="0" smtClean="0"/>
              <a:t>CLIQ – </a:t>
            </a:r>
            <a:r>
              <a:rPr lang="en-GB" b="1" dirty="0" smtClean="0"/>
              <a:t>Safety Measures: </a:t>
            </a:r>
            <a:endParaRPr lang="en-GB" b="1" dirty="0"/>
          </a:p>
        </p:txBody>
      </p:sp>
      <p:sp>
        <p:nvSpPr>
          <p:cNvPr id="6" name="TextBox 5"/>
          <p:cNvSpPr txBox="1"/>
          <p:nvPr/>
        </p:nvSpPr>
        <p:spPr>
          <a:xfrm>
            <a:off x="315520" y="504533"/>
            <a:ext cx="8892480" cy="3970318"/>
          </a:xfrm>
          <a:prstGeom prst="rect">
            <a:avLst/>
          </a:prstGeom>
          <a:noFill/>
        </p:spPr>
        <p:txBody>
          <a:bodyPr wrap="square" rtlCol="0">
            <a:spAutoFit/>
          </a:bodyPr>
          <a:lstStyle/>
          <a:p>
            <a:pPr marL="285750" indent="-285750">
              <a:buFontTx/>
              <a:buChar char="-"/>
            </a:pPr>
            <a:r>
              <a:rPr lang="en-GB" b="1" dirty="0" smtClean="0">
                <a:solidFill>
                  <a:schemeClr val="tx2"/>
                </a:solidFill>
              </a:rPr>
              <a:t>EQUIPMENT STOP</a:t>
            </a:r>
            <a:r>
              <a:rPr lang="en-GB" b="1" dirty="0" smtClean="0"/>
              <a:t> activation accessible from outside enclosure will:</a:t>
            </a:r>
          </a:p>
          <a:p>
            <a:pPr lvl="2"/>
            <a:r>
              <a:rPr lang="en-GB" b="1" dirty="0" smtClean="0"/>
              <a:t>-   </a:t>
            </a:r>
            <a:r>
              <a:rPr lang="en-GB" b="1" dirty="0"/>
              <a:t>Cut the input power </a:t>
            </a:r>
          </a:p>
          <a:p>
            <a:pPr marL="1200150" lvl="2" indent="-285750">
              <a:buFontTx/>
              <a:buChar char="-"/>
            </a:pPr>
            <a:r>
              <a:rPr lang="en-GB" b="1" dirty="0"/>
              <a:t>Switch-in a set of discharge resistors for a forced ‘internal’ discharge of the storage capacitors. Discharge time (1 min max) </a:t>
            </a:r>
            <a:r>
              <a:rPr lang="en-GB" b="1" dirty="0" smtClean="0"/>
              <a:t>is </a:t>
            </a:r>
            <a:r>
              <a:rPr lang="en-GB" b="1" dirty="0"/>
              <a:t>shorter </a:t>
            </a:r>
            <a:r>
              <a:rPr lang="en-GB" b="1" dirty="0" smtClean="0"/>
              <a:t>than </a:t>
            </a:r>
            <a:r>
              <a:rPr lang="en-GB" b="1" dirty="0"/>
              <a:t>the time to open up the </a:t>
            </a:r>
            <a:r>
              <a:rPr lang="en-GB" b="1" dirty="0" smtClean="0"/>
              <a:t>cabinet</a:t>
            </a:r>
          </a:p>
          <a:p>
            <a:pPr lvl="2"/>
            <a:endParaRPr lang="en-GB" b="1" dirty="0" smtClean="0"/>
          </a:p>
          <a:p>
            <a:pPr marL="285750" indent="-285750">
              <a:buFontTx/>
              <a:buChar char="-"/>
            </a:pPr>
            <a:r>
              <a:rPr lang="en-GB" b="1" dirty="0" smtClean="0">
                <a:solidFill>
                  <a:schemeClr val="tx2"/>
                </a:solidFill>
              </a:rPr>
              <a:t>OTHER PRECAUTIONS:</a:t>
            </a:r>
          </a:p>
          <a:p>
            <a:pPr marL="1200150" lvl="2" indent="-285750">
              <a:buFontTx/>
              <a:buChar char="-"/>
            </a:pPr>
            <a:r>
              <a:rPr lang="en-GB" b="1" dirty="0" smtClean="0"/>
              <a:t>No automatic start of capacitor recharge after a input power cut.</a:t>
            </a:r>
          </a:p>
          <a:p>
            <a:pPr marL="1200150" lvl="2" indent="-285750">
              <a:buFontTx/>
              <a:buChar char="-"/>
            </a:pPr>
            <a:r>
              <a:rPr lang="en-GB" b="1" dirty="0" smtClean="0"/>
              <a:t>No automatic restart of capacitor charger after a trigger (system latched until manual restart)</a:t>
            </a:r>
          </a:p>
          <a:p>
            <a:pPr marL="1200150" lvl="2" indent="-285750">
              <a:buFontTx/>
              <a:buChar char="-"/>
            </a:pPr>
            <a:r>
              <a:rPr lang="en-GB" b="1" dirty="0" smtClean="0"/>
              <a:t>Permanent display of the two capacitor voltages and ‘safe conditions’ indication (&lt;40VDC)</a:t>
            </a:r>
          </a:p>
          <a:p>
            <a:pPr marL="1200150" lvl="2" indent="-285750">
              <a:buFontTx/>
              <a:buChar char="-"/>
            </a:pPr>
            <a:r>
              <a:rPr lang="en-GB" b="1" dirty="0" smtClean="0"/>
              <a:t>Special screws and special tools for cabinet opening</a:t>
            </a:r>
          </a:p>
          <a:p>
            <a:pPr marL="1200150" lvl="2" indent="-285750">
              <a:buFontTx/>
              <a:buChar char="-"/>
            </a:pPr>
            <a:r>
              <a:rPr lang="en-GB" b="1" dirty="0" smtClean="0"/>
              <a:t>End of charging indication</a:t>
            </a:r>
            <a:endParaRPr lang="en-GB" b="1" dirty="0"/>
          </a:p>
        </p:txBody>
      </p:sp>
      <p:sp>
        <p:nvSpPr>
          <p:cNvPr id="7" name="TextBox 6"/>
          <p:cNvSpPr txBox="1"/>
          <p:nvPr/>
        </p:nvSpPr>
        <p:spPr>
          <a:xfrm>
            <a:off x="549840" y="4590290"/>
            <a:ext cx="8291264" cy="1754326"/>
          </a:xfrm>
          <a:prstGeom prst="rect">
            <a:avLst/>
          </a:prstGeom>
          <a:noFill/>
        </p:spPr>
        <p:txBody>
          <a:bodyPr wrap="square" rtlCol="0">
            <a:spAutoFit/>
          </a:bodyPr>
          <a:lstStyle/>
          <a:p>
            <a:r>
              <a:rPr lang="en-GB" sz="2400" dirty="0" smtClean="0"/>
              <a:t>   </a:t>
            </a:r>
            <a:r>
              <a:rPr lang="en-GB" sz="2400" b="1" dirty="0" smtClean="0"/>
              <a:t>CLIQ – </a:t>
            </a:r>
            <a:r>
              <a:rPr lang="en-GB" b="1" dirty="0" smtClean="0"/>
              <a:t>Redundancy:</a:t>
            </a:r>
          </a:p>
          <a:p>
            <a:r>
              <a:rPr lang="en-GB" b="1" dirty="0" smtClean="0"/>
              <a:t>-   The trigger circuit is redundant up to the pulse release </a:t>
            </a:r>
            <a:r>
              <a:rPr lang="en-GB" b="1" dirty="0" err="1" smtClean="0"/>
              <a:t>thyristors</a:t>
            </a:r>
            <a:endParaRPr lang="en-GB" b="1" dirty="0"/>
          </a:p>
          <a:p>
            <a:endParaRPr lang="en-GB" sz="2400" b="1" dirty="0"/>
          </a:p>
          <a:p>
            <a:r>
              <a:rPr lang="en-GB" sz="2400" b="1" dirty="0"/>
              <a:t> </a:t>
            </a:r>
            <a:r>
              <a:rPr lang="en-GB" sz="2400" b="1" dirty="0" smtClean="0"/>
              <a:t>   CLIQ – </a:t>
            </a:r>
            <a:r>
              <a:rPr lang="en-GB" b="1" dirty="0" smtClean="0"/>
              <a:t>Total reaction time:      </a:t>
            </a:r>
          </a:p>
          <a:p>
            <a:r>
              <a:rPr lang="en-GB" b="1" dirty="0"/>
              <a:t>	</a:t>
            </a:r>
            <a:r>
              <a:rPr lang="en-GB" b="1" dirty="0" smtClean="0"/>
              <a:t>		 </a:t>
            </a:r>
            <a:r>
              <a:rPr lang="en-GB" b="1" dirty="0" smtClean="0">
                <a:sym typeface="Symbol" panose="05050102010706020507" pitchFamily="18" charset="2"/>
              </a:rPr>
              <a:t> 500 s</a:t>
            </a:r>
            <a:endParaRPr lang="en-GB" b="1" dirty="0"/>
          </a:p>
        </p:txBody>
      </p:sp>
    </p:spTree>
    <p:extLst>
      <p:ext uri="{BB962C8B-B14F-4D97-AF65-F5344CB8AC3E}">
        <p14:creationId xmlns:p14="http://schemas.microsoft.com/office/powerpoint/2010/main" val="3207135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17</a:t>
            </a:fld>
            <a:endParaRPr lang="fr-FR"/>
          </a:p>
        </p:txBody>
      </p:sp>
      <p:pic>
        <p:nvPicPr>
          <p:cNvPr id="4" name="Picture 3"/>
          <p:cNvPicPr>
            <a:picLocks noChangeAspect="1"/>
          </p:cNvPicPr>
          <p:nvPr/>
        </p:nvPicPr>
        <p:blipFill>
          <a:blip r:embed="rId2"/>
          <a:stretch>
            <a:fillRect/>
          </a:stretch>
        </p:blipFill>
        <p:spPr>
          <a:xfrm>
            <a:off x="2555776" y="1052736"/>
            <a:ext cx="3726991" cy="4549317"/>
          </a:xfrm>
          <a:prstGeom prst="rect">
            <a:avLst/>
          </a:prstGeom>
        </p:spPr>
      </p:pic>
    </p:spTree>
    <p:extLst>
      <p:ext uri="{BB962C8B-B14F-4D97-AF65-F5344CB8AC3E}">
        <p14:creationId xmlns:p14="http://schemas.microsoft.com/office/powerpoint/2010/main" val="4080018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18</a:t>
            </a:fld>
            <a:endParaRPr lang="fr-FR">
              <a:solidFill>
                <a:srgbClr val="64BCD9"/>
              </a:solidFill>
            </a:endParaRPr>
          </a:p>
        </p:txBody>
      </p:sp>
      <p:pic>
        <p:nvPicPr>
          <p:cNvPr id="3" name="Picture 2"/>
          <p:cNvPicPr>
            <a:picLocks noChangeAspect="1"/>
          </p:cNvPicPr>
          <p:nvPr/>
        </p:nvPicPr>
        <p:blipFill>
          <a:blip r:embed="rId3">
            <a:lum bright="-12000" contrast="18000"/>
          </a:blip>
          <a:stretch>
            <a:fillRect/>
          </a:stretch>
        </p:blipFill>
        <p:spPr>
          <a:xfrm rot="5400000">
            <a:off x="1986497" y="-277834"/>
            <a:ext cx="6053789" cy="7706818"/>
          </a:xfrm>
          <a:prstGeom prst="rect">
            <a:avLst/>
          </a:prstGeom>
        </p:spPr>
      </p:pic>
      <p:sp>
        <p:nvSpPr>
          <p:cNvPr id="6" name="TextBox 5"/>
          <p:cNvSpPr txBox="1"/>
          <p:nvPr/>
        </p:nvSpPr>
        <p:spPr>
          <a:xfrm>
            <a:off x="6619033" y="918012"/>
            <a:ext cx="994957" cy="738664"/>
          </a:xfrm>
          <a:prstGeom prst="rect">
            <a:avLst/>
          </a:prstGeom>
          <a:noFill/>
        </p:spPr>
        <p:txBody>
          <a:bodyPr wrap="square" rtlCol="0">
            <a:spAutoFit/>
          </a:bodyPr>
          <a:lstStyle/>
          <a:p>
            <a:pPr defTabSz="914400"/>
            <a:r>
              <a:rPr lang="en-GB" sz="1400" b="1" dirty="0">
                <a:solidFill>
                  <a:srgbClr val="0055A0"/>
                </a:solidFill>
                <a:latin typeface="Calibri" panose="020F0502020204030204"/>
              </a:rPr>
              <a:t>The TRIGGER board</a:t>
            </a:r>
          </a:p>
        </p:txBody>
      </p:sp>
      <p:sp>
        <p:nvSpPr>
          <p:cNvPr id="7" name="TextBox 6"/>
          <p:cNvSpPr txBox="1"/>
          <p:nvPr/>
        </p:nvSpPr>
        <p:spPr>
          <a:xfrm>
            <a:off x="4427984" y="979567"/>
            <a:ext cx="1369286" cy="307777"/>
          </a:xfrm>
          <a:prstGeom prst="rect">
            <a:avLst/>
          </a:prstGeom>
          <a:noFill/>
        </p:spPr>
        <p:txBody>
          <a:bodyPr wrap="none" rtlCol="0">
            <a:spAutoFit/>
          </a:bodyPr>
          <a:lstStyle/>
          <a:p>
            <a:r>
              <a:rPr lang="en-GB" sz="1400" b="1" dirty="0">
                <a:solidFill>
                  <a:srgbClr val="0055A0"/>
                </a:solidFill>
                <a:latin typeface="Arial"/>
              </a:rPr>
              <a:t>Power Supply</a:t>
            </a:r>
            <a:endParaRPr lang="en-US" sz="1400" b="1" dirty="0">
              <a:solidFill>
                <a:srgbClr val="0055A0"/>
              </a:solidFill>
              <a:latin typeface="Arial"/>
            </a:endParaRPr>
          </a:p>
        </p:txBody>
      </p:sp>
      <p:sp>
        <p:nvSpPr>
          <p:cNvPr id="8" name="TextBox 7"/>
          <p:cNvSpPr txBox="1"/>
          <p:nvPr/>
        </p:nvSpPr>
        <p:spPr>
          <a:xfrm>
            <a:off x="2849536" y="2779344"/>
            <a:ext cx="1368152" cy="738664"/>
          </a:xfrm>
          <a:prstGeom prst="rect">
            <a:avLst/>
          </a:prstGeom>
          <a:noFill/>
        </p:spPr>
        <p:txBody>
          <a:bodyPr wrap="square" rtlCol="0">
            <a:spAutoFit/>
          </a:bodyPr>
          <a:lstStyle/>
          <a:p>
            <a:r>
              <a:rPr lang="en-GB" sz="1400" b="1" dirty="0">
                <a:solidFill>
                  <a:srgbClr val="0055A0"/>
                </a:solidFill>
              </a:rPr>
              <a:t>The HV Capacitor</a:t>
            </a:r>
          </a:p>
          <a:p>
            <a:r>
              <a:rPr lang="en-GB" sz="1400" b="1" dirty="0">
                <a:solidFill>
                  <a:srgbClr val="0055A0"/>
                </a:solidFill>
              </a:rPr>
              <a:t>CHARGER</a:t>
            </a:r>
            <a:endParaRPr lang="en-US" sz="1400" b="1" dirty="0">
              <a:solidFill>
                <a:srgbClr val="0055A0"/>
              </a:solidFill>
            </a:endParaRPr>
          </a:p>
        </p:txBody>
      </p:sp>
      <p:sp>
        <p:nvSpPr>
          <p:cNvPr id="9" name="TextBox 8"/>
          <p:cNvSpPr txBox="1"/>
          <p:nvPr/>
        </p:nvSpPr>
        <p:spPr>
          <a:xfrm>
            <a:off x="6119568" y="3252967"/>
            <a:ext cx="1358647" cy="523220"/>
          </a:xfrm>
          <a:prstGeom prst="rect">
            <a:avLst/>
          </a:prstGeom>
          <a:noFill/>
        </p:spPr>
        <p:txBody>
          <a:bodyPr wrap="square" rtlCol="0">
            <a:spAutoFit/>
          </a:bodyPr>
          <a:lstStyle/>
          <a:p>
            <a:pPr defTabSz="914400"/>
            <a:r>
              <a:rPr lang="en-GB" sz="1400" b="1" dirty="0">
                <a:solidFill>
                  <a:srgbClr val="0055A0"/>
                </a:solidFill>
                <a:latin typeface="Calibri" panose="020F0502020204030204"/>
              </a:rPr>
              <a:t>The </a:t>
            </a:r>
            <a:r>
              <a:rPr lang="en-GB" sz="1400" b="1" dirty="0" smtClean="0">
                <a:solidFill>
                  <a:srgbClr val="0055A0"/>
                </a:solidFill>
                <a:latin typeface="Calibri" panose="020F0502020204030204"/>
              </a:rPr>
              <a:t>two PULSE </a:t>
            </a:r>
            <a:r>
              <a:rPr lang="en-GB" sz="1400" b="1" dirty="0">
                <a:solidFill>
                  <a:srgbClr val="0055A0"/>
                </a:solidFill>
                <a:latin typeface="Calibri" panose="020F0502020204030204"/>
              </a:rPr>
              <a:t>transformers</a:t>
            </a:r>
          </a:p>
        </p:txBody>
      </p:sp>
      <p:sp>
        <p:nvSpPr>
          <p:cNvPr id="10" name="TextBox 9"/>
          <p:cNvSpPr txBox="1"/>
          <p:nvPr/>
        </p:nvSpPr>
        <p:spPr>
          <a:xfrm>
            <a:off x="2231740" y="5735938"/>
            <a:ext cx="2592287" cy="307777"/>
          </a:xfrm>
          <a:prstGeom prst="rect">
            <a:avLst/>
          </a:prstGeom>
          <a:solidFill>
            <a:schemeClr val="accent6">
              <a:lumMod val="60000"/>
              <a:lumOff val="40000"/>
            </a:schemeClr>
          </a:solidFill>
        </p:spPr>
        <p:txBody>
          <a:bodyPr wrap="square" rtlCol="0">
            <a:spAutoFit/>
          </a:bodyPr>
          <a:lstStyle/>
          <a:p>
            <a:r>
              <a:rPr lang="en-GB" sz="1400" b="1" dirty="0" smtClean="0">
                <a:solidFill>
                  <a:schemeClr val="accent1">
                    <a:lumMod val="75000"/>
                  </a:schemeClr>
                </a:solidFill>
              </a:rPr>
              <a:t>Internal discharge resistors</a:t>
            </a:r>
            <a:endParaRPr lang="en-GB" sz="1400" b="1" dirty="0">
              <a:solidFill>
                <a:schemeClr val="accent1">
                  <a:lumMod val="75000"/>
                </a:schemeClr>
              </a:solidFill>
            </a:endParaRPr>
          </a:p>
        </p:txBody>
      </p:sp>
      <p:sp>
        <p:nvSpPr>
          <p:cNvPr id="12" name="TextBox 11"/>
          <p:cNvSpPr txBox="1"/>
          <p:nvPr/>
        </p:nvSpPr>
        <p:spPr>
          <a:xfrm>
            <a:off x="1551005" y="1692180"/>
            <a:ext cx="778933" cy="307777"/>
          </a:xfrm>
          <a:prstGeom prst="rect">
            <a:avLst/>
          </a:prstGeom>
          <a:noFill/>
        </p:spPr>
        <p:txBody>
          <a:bodyPr wrap="square" rtlCol="0">
            <a:spAutoFit/>
          </a:bodyPr>
          <a:lstStyle/>
          <a:p>
            <a:pPr defTabSz="914400"/>
            <a:r>
              <a:rPr lang="en-GB" sz="1400" b="1" dirty="0">
                <a:solidFill>
                  <a:srgbClr val="0055A0"/>
                </a:solidFill>
                <a:latin typeface="Calibri" panose="020F0502020204030204"/>
              </a:rPr>
              <a:t> </a:t>
            </a:r>
            <a:r>
              <a:rPr lang="en-GB" sz="1400" b="1" dirty="0" smtClean="0">
                <a:solidFill>
                  <a:srgbClr val="0055A0"/>
                </a:solidFill>
                <a:latin typeface="Calibri" panose="020F0502020204030204"/>
              </a:rPr>
              <a:t>MCB</a:t>
            </a:r>
            <a:endParaRPr lang="en-GB" sz="1400" b="1" dirty="0">
              <a:solidFill>
                <a:srgbClr val="0055A0"/>
              </a:solidFill>
              <a:latin typeface="Calibri" panose="020F0502020204030204"/>
            </a:endParaRPr>
          </a:p>
        </p:txBody>
      </p:sp>
      <p:sp>
        <p:nvSpPr>
          <p:cNvPr id="13" name="TextBox 12"/>
          <p:cNvSpPr txBox="1"/>
          <p:nvPr/>
        </p:nvSpPr>
        <p:spPr>
          <a:xfrm>
            <a:off x="1489333" y="47150"/>
            <a:ext cx="7776864" cy="369332"/>
          </a:xfrm>
          <a:prstGeom prst="rect">
            <a:avLst/>
          </a:prstGeom>
          <a:noFill/>
        </p:spPr>
        <p:txBody>
          <a:bodyPr wrap="square" rtlCol="0">
            <a:spAutoFit/>
          </a:bodyPr>
          <a:lstStyle/>
          <a:p>
            <a:r>
              <a:rPr lang="en-GB" b="1" dirty="0" smtClean="0"/>
              <a:t>CLIQ  -  general overall layout </a:t>
            </a:r>
            <a:endParaRPr lang="en-GB" b="1" dirty="0"/>
          </a:p>
        </p:txBody>
      </p:sp>
    </p:spTree>
    <p:extLst>
      <p:ext uri="{BB962C8B-B14F-4D97-AF65-F5344CB8AC3E}">
        <p14:creationId xmlns:p14="http://schemas.microsoft.com/office/powerpoint/2010/main" val="496803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19</a:t>
            </a:fld>
            <a:endParaRPr lang="fr-FR"/>
          </a:p>
        </p:txBody>
      </p:sp>
      <p:pic>
        <p:nvPicPr>
          <p:cNvPr id="4" name="Picture 3"/>
          <p:cNvPicPr>
            <a:picLocks noChangeAspect="1"/>
          </p:cNvPicPr>
          <p:nvPr/>
        </p:nvPicPr>
        <p:blipFill>
          <a:blip r:embed="rId2"/>
          <a:stretch>
            <a:fillRect/>
          </a:stretch>
        </p:blipFill>
        <p:spPr>
          <a:xfrm>
            <a:off x="897342" y="205816"/>
            <a:ext cx="8491444" cy="6006672"/>
          </a:xfrm>
          <a:prstGeom prst="rect">
            <a:avLst/>
          </a:prstGeom>
        </p:spPr>
      </p:pic>
      <p:cxnSp>
        <p:nvCxnSpPr>
          <p:cNvPr id="6" name="Straight Connector 5"/>
          <p:cNvCxnSpPr/>
          <p:nvPr/>
        </p:nvCxnSpPr>
        <p:spPr>
          <a:xfrm>
            <a:off x="899592" y="548680"/>
            <a:ext cx="50405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403648" y="548680"/>
            <a:ext cx="0"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403648" y="836712"/>
            <a:ext cx="4320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835696" y="836712"/>
            <a:ext cx="1440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893076" y="692696"/>
            <a:ext cx="432048" cy="230832"/>
          </a:xfrm>
          <a:prstGeom prst="rect">
            <a:avLst/>
          </a:prstGeom>
          <a:noFill/>
        </p:spPr>
        <p:txBody>
          <a:bodyPr wrap="square" rtlCol="0">
            <a:spAutoFit/>
          </a:bodyPr>
          <a:lstStyle/>
          <a:p>
            <a:r>
              <a:rPr lang="en-GB" sz="900" b="1" dirty="0" smtClean="0"/>
              <a:t>low</a:t>
            </a:r>
            <a:endParaRPr lang="en-GB" sz="900" b="1" dirty="0"/>
          </a:p>
        </p:txBody>
      </p:sp>
      <p:sp>
        <p:nvSpPr>
          <p:cNvPr id="14" name="TextBox 13"/>
          <p:cNvSpPr txBox="1"/>
          <p:nvPr/>
        </p:nvSpPr>
        <p:spPr>
          <a:xfrm>
            <a:off x="1403648" y="448744"/>
            <a:ext cx="777460" cy="230832"/>
          </a:xfrm>
          <a:prstGeom prst="rect">
            <a:avLst/>
          </a:prstGeom>
          <a:noFill/>
        </p:spPr>
        <p:txBody>
          <a:bodyPr wrap="square" rtlCol="0">
            <a:spAutoFit/>
          </a:bodyPr>
          <a:lstStyle/>
          <a:p>
            <a:r>
              <a:rPr lang="en-GB" sz="900" b="1" dirty="0" smtClean="0"/>
              <a:t>High 10 V </a:t>
            </a:r>
            <a:endParaRPr lang="en-GB" sz="900" b="1" dirty="0"/>
          </a:p>
        </p:txBody>
      </p:sp>
      <p:sp>
        <p:nvSpPr>
          <p:cNvPr id="15" name="TextBox 14"/>
          <p:cNvSpPr txBox="1"/>
          <p:nvPr/>
        </p:nvSpPr>
        <p:spPr>
          <a:xfrm>
            <a:off x="1690416" y="1131447"/>
            <a:ext cx="921476" cy="230832"/>
          </a:xfrm>
          <a:prstGeom prst="rect">
            <a:avLst/>
          </a:prstGeom>
          <a:noFill/>
        </p:spPr>
        <p:txBody>
          <a:bodyPr wrap="square" rtlCol="0">
            <a:spAutoFit/>
          </a:bodyPr>
          <a:lstStyle/>
          <a:p>
            <a:r>
              <a:rPr lang="en-GB" sz="900" b="1" dirty="0" err="1" smtClean="0"/>
              <a:t>Opto</a:t>
            </a:r>
            <a:r>
              <a:rPr lang="en-GB" sz="900" b="1" dirty="0" smtClean="0"/>
              <a:t>-coupler</a:t>
            </a:r>
            <a:endParaRPr lang="en-GB" sz="900" b="1" dirty="0"/>
          </a:p>
        </p:txBody>
      </p:sp>
      <p:cxnSp>
        <p:nvCxnSpPr>
          <p:cNvPr id="17" name="Straight Connector 16"/>
          <p:cNvCxnSpPr/>
          <p:nvPr/>
        </p:nvCxnSpPr>
        <p:spPr>
          <a:xfrm>
            <a:off x="2555776" y="1556792"/>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555776" y="1556792"/>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555776" y="1556792"/>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716960" y="1613968"/>
            <a:ext cx="21602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2724912" y="-99392"/>
            <a:ext cx="593696" cy="1690448"/>
          </a:xfrm>
          <a:prstGeom prst="line">
            <a:avLst/>
          </a:prstGeom>
          <a:ln>
            <a:no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2932984" y="1312168"/>
            <a:ext cx="0" cy="2788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2964656" y="1312168"/>
            <a:ext cx="19885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847852" y="1081336"/>
            <a:ext cx="583776" cy="230832"/>
          </a:xfrm>
          <a:prstGeom prst="rect">
            <a:avLst/>
          </a:prstGeom>
          <a:noFill/>
        </p:spPr>
        <p:txBody>
          <a:bodyPr wrap="square" rtlCol="0">
            <a:spAutoFit/>
          </a:bodyPr>
          <a:lstStyle/>
          <a:p>
            <a:r>
              <a:rPr lang="en-GB" sz="900" b="1" dirty="0" smtClean="0"/>
              <a:t>15V</a:t>
            </a:r>
            <a:endParaRPr lang="en-GB" sz="900" b="1" dirty="0"/>
          </a:p>
        </p:txBody>
      </p:sp>
      <p:sp>
        <p:nvSpPr>
          <p:cNvPr id="43" name="TextBox 42"/>
          <p:cNvSpPr txBox="1"/>
          <p:nvPr/>
        </p:nvSpPr>
        <p:spPr>
          <a:xfrm>
            <a:off x="3032412" y="1614976"/>
            <a:ext cx="291888" cy="230832"/>
          </a:xfrm>
          <a:prstGeom prst="rect">
            <a:avLst/>
          </a:prstGeom>
          <a:noFill/>
        </p:spPr>
        <p:txBody>
          <a:bodyPr wrap="square" rtlCol="0">
            <a:spAutoFit/>
          </a:bodyPr>
          <a:lstStyle/>
          <a:p>
            <a:r>
              <a:rPr lang="en-GB" sz="900" b="1" dirty="0" smtClean="0"/>
              <a:t>0</a:t>
            </a:r>
            <a:endParaRPr lang="en-GB" sz="900" b="1" dirty="0"/>
          </a:p>
        </p:txBody>
      </p:sp>
      <p:cxnSp>
        <p:nvCxnSpPr>
          <p:cNvPr id="46" name="Straight Connector 45"/>
          <p:cNvCxnSpPr/>
          <p:nvPr/>
        </p:nvCxnSpPr>
        <p:spPr>
          <a:xfrm>
            <a:off x="3635896" y="2276872"/>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4177704" y="1012086"/>
            <a:ext cx="965360" cy="369332"/>
          </a:xfrm>
          <a:prstGeom prst="rect">
            <a:avLst/>
          </a:prstGeom>
          <a:noFill/>
        </p:spPr>
        <p:txBody>
          <a:bodyPr wrap="square" rtlCol="0">
            <a:spAutoFit/>
          </a:bodyPr>
          <a:lstStyle/>
          <a:p>
            <a:r>
              <a:rPr lang="en-GB" sz="900" b="1" dirty="0" err="1" smtClean="0"/>
              <a:t>Monostable</a:t>
            </a:r>
            <a:r>
              <a:rPr lang="en-GB" sz="900" b="1" dirty="0" smtClean="0"/>
              <a:t> = 1 pulse</a:t>
            </a:r>
            <a:endParaRPr lang="en-GB" sz="900" b="1" dirty="0"/>
          </a:p>
        </p:txBody>
      </p:sp>
      <p:sp>
        <p:nvSpPr>
          <p:cNvPr id="48" name="TextBox 47"/>
          <p:cNvSpPr txBox="1"/>
          <p:nvPr/>
        </p:nvSpPr>
        <p:spPr>
          <a:xfrm>
            <a:off x="2568816" y="1821888"/>
            <a:ext cx="406928" cy="230832"/>
          </a:xfrm>
          <a:prstGeom prst="rect">
            <a:avLst/>
          </a:prstGeom>
          <a:noFill/>
        </p:spPr>
        <p:txBody>
          <a:bodyPr wrap="square" rtlCol="0">
            <a:spAutoFit/>
          </a:bodyPr>
          <a:lstStyle/>
          <a:p>
            <a:r>
              <a:rPr lang="en-GB" sz="900" b="1" dirty="0" smtClean="0"/>
              <a:t>15V</a:t>
            </a:r>
            <a:endParaRPr lang="en-GB" sz="900" b="1" dirty="0"/>
          </a:p>
        </p:txBody>
      </p:sp>
      <p:sp>
        <p:nvSpPr>
          <p:cNvPr id="50" name="TextBox 49"/>
          <p:cNvSpPr txBox="1"/>
          <p:nvPr/>
        </p:nvSpPr>
        <p:spPr>
          <a:xfrm>
            <a:off x="4245214" y="850504"/>
            <a:ext cx="648072" cy="230832"/>
          </a:xfrm>
          <a:prstGeom prst="rect">
            <a:avLst/>
          </a:prstGeom>
          <a:noFill/>
        </p:spPr>
        <p:txBody>
          <a:bodyPr wrap="square" rtlCol="0">
            <a:spAutoFit/>
          </a:bodyPr>
          <a:lstStyle/>
          <a:p>
            <a:r>
              <a:rPr lang="en-GB" sz="900" b="1" dirty="0" smtClean="0"/>
              <a:t>Trigger</a:t>
            </a:r>
            <a:endParaRPr lang="en-GB" sz="900" b="1" dirty="0"/>
          </a:p>
        </p:txBody>
      </p:sp>
      <p:cxnSp>
        <p:nvCxnSpPr>
          <p:cNvPr id="52" name="Straight Connector 51"/>
          <p:cNvCxnSpPr/>
          <p:nvPr/>
        </p:nvCxnSpPr>
        <p:spPr>
          <a:xfrm>
            <a:off x="5292080" y="1038944"/>
            <a:ext cx="28803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5580112" y="836712"/>
            <a:ext cx="0" cy="202232"/>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580112" y="823508"/>
            <a:ext cx="55552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6135632" y="808112"/>
            <a:ext cx="0" cy="223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6135632" y="1031247"/>
            <a:ext cx="38058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5220072" y="2564904"/>
            <a:ext cx="991704" cy="369332"/>
          </a:xfrm>
          <a:prstGeom prst="rect">
            <a:avLst/>
          </a:prstGeom>
          <a:noFill/>
        </p:spPr>
        <p:txBody>
          <a:bodyPr wrap="square" rtlCol="0">
            <a:spAutoFit/>
          </a:bodyPr>
          <a:lstStyle/>
          <a:p>
            <a:r>
              <a:rPr lang="en-GB" sz="900" b="1" dirty="0" smtClean="0"/>
              <a:t>12 kHz Oscillator</a:t>
            </a:r>
            <a:endParaRPr lang="en-GB" sz="900" b="1" dirty="0"/>
          </a:p>
        </p:txBody>
      </p:sp>
      <p:sp>
        <p:nvSpPr>
          <p:cNvPr id="67" name="TextBox 66"/>
          <p:cNvSpPr txBox="1"/>
          <p:nvPr/>
        </p:nvSpPr>
        <p:spPr>
          <a:xfrm>
            <a:off x="7108657" y="979098"/>
            <a:ext cx="1465918" cy="230832"/>
          </a:xfrm>
          <a:prstGeom prst="rect">
            <a:avLst/>
          </a:prstGeom>
          <a:noFill/>
        </p:spPr>
        <p:txBody>
          <a:bodyPr wrap="square" rtlCol="0">
            <a:spAutoFit/>
          </a:bodyPr>
          <a:lstStyle/>
          <a:p>
            <a:r>
              <a:rPr lang="en-GB" sz="900" b="1" dirty="0" smtClean="0"/>
              <a:t>Energy for pulse train</a:t>
            </a:r>
            <a:endParaRPr lang="en-GB" sz="900" b="1" dirty="0"/>
          </a:p>
        </p:txBody>
      </p:sp>
      <p:cxnSp>
        <p:nvCxnSpPr>
          <p:cNvPr id="69" name="Straight Connector 68"/>
          <p:cNvCxnSpPr/>
          <p:nvPr/>
        </p:nvCxnSpPr>
        <p:spPr>
          <a:xfrm>
            <a:off x="4245214" y="1821888"/>
            <a:ext cx="182770" cy="0"/>
          </a:xfrm>
          <a:prstGeom prst="line">
            <a:avLst/>
          </a:prstGeom>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6354325" y="1738607"/>
            <a:ext cx="736457" cy="230832"/>
          </a:xfrm>
          <a:prstGeom prst="rect">
            <a:avLst/>
          </a:prstGeom>
          <a:noFill/>
        </p:spPr>
        <p:txBody>
          <a:bodyPr wrap="square" rtlCol="0">
            <a:spAutoFit/>
          </a:bodyPr>
          <a:lstStyle/>
          <a:p>
            <a:r>
              <a:rPr lang="en-GB" sz="900" b="1" dirty="0" smtClean="0"/>
              <a:t>12kHz</a:t>
            </a:r>
            <a:endParaRPr lang="en-GB" sz="900" b="1" dirty="0"/>
          </a:p>
        </p:txBody>
      </p:sp>
      <p:sp>
        <p:nvSpPr>
          <p:cNvPr id="71" name="TextBox 70"/>
          <p:cNvSpPr txBox="1"/>
          <p:nvPr/>
        </p:nvSpPr>
        <p:spPr>
          <a:xfrm>
            <a:off x="7236296" y="2818820"/>
            <a:ext cx="919727" cy="230832"/>
          </a:xfrm>
          <a:prstGeom prst="rect">
            <a:avLst/>
          </a:prstGeom>
          <a:noFill/>
        </p:spPr>
        <p:txBody>
          <a:bodyPr wrap="square" rtlCol="0">
            <a:spAutoFit/>
          </a:bodyPr>
          <a:lstStyle/>
          <a:p>
            <a:r>
              <a:rPr lang="en-GB" sz="900" b="1" dirty="0"/>
              <a:t>F</a:t>
            </a:r>
            <a:r>
              <a:rPr lang="en-GB" sz="900" b="1" dirty="0" smtClean="0"/>
              <a:t>ilter</a:t>
            </a:r>
            <a:endParaRPr lang="en-GB" sz="900" b="1" dirty="0"/>
          </a:p>
        </p:txBody>
      </p:sp>
      <p:sp>
        <p:nvSpPr>
          <p:cNvPr id="72" name="TextBox 71"/>
          <p:cNvSpPr txBox="1"/>
          <p:nvPr/>
        </p:nvSpPr>
        <p:spPr>
          <a:xfrm>
            <a:off x="8135888" y="2161456"/>
            <a:ext cx="1008112" cy="230832"/>
          </a:xfrm>
          <a:prstGeom prst="rect">
            <a:avLst/>
          </a:prstGeom>
          <a:noFill/>
        </p:spPr>
        <p:txBody>
          <a:bodyPr wrap="square" rtlCol="0">
            <a:spAutoFit/>
          </a:bodyPr>
          <a:lstStyle/>
          <a:p>
            <a:r>
              <a:rPr lang="en-GB" sz="900" b="1" dirty="0" err="1" smtClean="0"/>
              <a:t>Mosfe</a:t>
            </a:r>
            <a:r>
              <a:rPr lang="en-GB" sz="900" dirty="0" err="1" smtClean="0"/>
              <a:t>t</a:t>
            </a:r>
            <a:endParaRPr lang="en-GB" sz="900" dirty="0"/>
          </a:p>
        </p:txBody>
      </p:sp>
      <p:sp>
        <p:nvSpPr>
          <p:cNvPr id="73" name="TextBox 72"/>
          <p:cNvSpPr txBox="1"/>
          <p:nvPr/>
        </p:nvSpPr>
        <p:spPr>
          <a:xfrm>
            <a:off x="5256076" y="2819383"/>
            <a:ext cx="648072" cy="230832"/>
          </a:xfrm>
          <a:prstGeom prst="rect">
            <a:avLst/>
          </a:prstGeom>
          <a:noFill/>
        </p:spPr>
        <p:txBody>
          <a:bodyPr wrap="square" rtlCol="0">
            <a:spAutoFit/>
          </a:bodyPr>
          <a:lstStyle/>
          <a:p>
            <a:r>
              <a:rPr lang="en-GB" sz="900" b="1" dirty="0" err="1" smtClean="0"/>
              <a:t>Astable</a:t>
            </a:r>
            <a:endParaRPr lang="en-GB" sz="900" b="1" dirty="0"/>
          </a:p>
        </p:txBody>
      </p:sp>
      <p:sp>
        <p:nvSpPr>
          <p:cNvPr id="74" name="TextBox 73"/>
          <p:cNvSpPr txBox="1"/>
          <p:nvPr/>
        </p:nvSpPr>
        <p:spPr>
          <a:xfrm>
            <a:off x="293442" y="4334907"/>
            <a:ext cx="1599634" cy="246221"/>
          </a:xfrm>
          <a:prstGeom prst="rect">
            <a:avLst/>
          </a:prstGeom>
          <a:noFill/>
        </p:spPr>
        <p:txBody>
          <a:bodyPr wrap="square" rtlCol="0">
            <a:spAutoFit/>
          </a:bodyPr>
          <a:lstStyle/>
          <a:p>
            <a:r>
              <a:rPr lang="en-GB" sz="1000" b="1" dirty="0" smtClean="0"/>
              <a:t>Redundant channel</a:t>
            </a:r>
            <a:endParaRPr lang="en-GB" sz="1000" b="1" dirty="0"/>
          </a:p>
        </p:txBody>
      </p:sp>
      <p:sp>
        <p:nvSpPr>
          <p:cNvPr id="2" name="TextBox 1"/>
          <p:cNvSpPr txBox="1"/>
          <p:nvPr/>
        </p:nvSpPr>
        <p:spPr>
          <a:xfrm>
            <a:off x="5517041" y="532395"/>
            <a:ext cx="774213" cy="230832"/>
          </a:xfrm>
          <a:prstGeom prst="rect">
            <a:avLst/>
          </a:prstGeom>
          <a:noFill/>
        </p:spPr>
        <p:txBody>
          <a:bodyPr wrap="square" rtlCol="0">
            <a:spAutoFit/>
          </a:bodyPr>
          <a:lstStyle/>
          <a:p>
            <a:r>
              <a:rPr lang="en-GB" sz="900" b="1" dirty="0" smtClean="0"/>
              <a:t>500 </a:t>
            </a:r>
            <a:r>
              <a:rPr lang="en-GB" sz="900" b="1" dirty="0" err="1" smtClean="0"/>
              <a:t>ms</a:t>
            </a:r>
            <a:endParaRPr lang="en-GB" sz="900" b="1" dirty="0"/>
          </a:p>
        </p:txBody>
      </p:sp>
    </p:spTree>
    <p:extLst>
      <p:ext uri="{BB962C8B-B14F-4D97-AF65-F5344CB8AC3E}">
        <p14:creationId xmlns:p14="http://schemas.microsoft.com/office/powerpoint/2010/main" val="1345126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051720" y="6341441"/>
            <a:ext cx="6553200" cy="360000"/>
          </a:xfrm>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2</a:t>
            </a:fld>
            <a:endParaRPr lang="fr-FR">
              <a:solidFill>
                <a:srgbClr val="64BCD9"/>
              </a:solidFill>
            </a:endParaRPr>
          </a:p>
        </p:txBody>
      </p:sp>
      <p:pic>
        <p:nvPicPr>
          <p:cNvPr id="8" name="Picture 4" descr="\\cern.ch\dfs\Users\k\Knud\Desktop\DSC01199.JPG"/>
          <p:cNvPicPr>
            <a:picLocks noChangeAspect="1" noChangeArrowheads="1"/>
          </p:cNvPicPr>
          <p:nvPr/>
        </p:nvPicPr>
        <p:blipFill>
          <a:blip r:embed="rId2" cstate="print"/>
          <a:srcRect/>
          <a:stretch>
            <a:fillRect/>
          </a:stretch>
        </p:blipFill>
        <p:spPr bwMode="auto">
          <a:xfrm>
            <a:off x="3378320" y="3599117"/>
            <a:ext cx="2664296" cy="2451139"/>
          </a:xfrm>
          <a:prstGeom prst="rect">
            <a:avLst/>
          </a:prstGeom>
          <a:noFill/>
        </p:spPr>
      </p:pic>
      <p:pic>
        <p:nvPicPr>
          <p:cNvPr id="9" name="Picture 2" descr="\\cern.ch\dfs\Users\k\knud\Documents\My Pictures\ForPhilippeMarch2005No12.JPG"/>
          <p:cNvPicPr>
            <a:picLocks noChangeAspect="1" noChangeArrowheads="1"/>
          </p:cNvPicPr>
          <p:nvPr/>
        </p:nvPicPr>
        <p:blipFill>
          <a:blip r:embed="rId3" cstate="print"/>
          <a:srcRect/>
          <a:stretch>
            <a:fillRect/>
          </a:stretch>
        </p:blipFill>
        <p:spPr bwMode="auto">
          <a:xfrm>
            <a:off x="549292" y="709463"/>
            <a:ext cx="1589137" cy="1271310"/>
          </a:xfrm>
          <a:prstGeom prst="rect">
            <a:avLst/>
          </a:prstGeom>
          <a:noFill/>
        </p:spPr>
      </p:pic>
      <p:pic>
        <p:nvPicPr>
          <p:cNvPr id="10" name="Picture 9"/>
          <p:cNvPicPr>
            <a:picLocks noChangeAspect="1" noChangeArrowheads="1"/>
          </p:cNvPicPr>
          <p:nvPr/>
        </p:nvPicPr>
        <p:blipFill>
          <a:blip r:embed="rId4" cstate="print"/>
          <a:srcRect/>
          <a:stretch>
            <a:fillRect/>
          </a:stretch>
        </p:blipFill>
        <p:spPr bwMode="auto">
          <a:xfrm>
            <a:off x="870386" y="1874873"/>
            <a:ext cx="1447800" cy="717280"/>
          </a:xfrm>
          <a:prstGeom prst="rect">
            <a:avLst/>
          </a:prstGeom>
          <a:noFill/>
          <a:ln w="9525">
            <a:noFill/>
            <a:miter lim="800000"/>
            <a:headEnd/>
            <a:tailEnd/>
          </a:ln>
        </p:spPr>
      </p:pic>
      <p:pic>
        <p:nvPicPr>
          <p:cNvPr id="12" name="Picture 5" descr="\\cern.ch\dfs\Users\k\knud\Documents\My Pictures\ForPhilippeMarch2005No20.JPG"/>
          <p:cNvPicPr>
            <a:picLocks noChangeAspect="1" noChangeArrowheads="1"/>
          </p:cNvPicPr>
          <p:nvPr/>
        </p:nvPicPr>
        <p:blipFill>
          <a:blip r:embed="rId5" cstate="print"/>
          <a:srcRect/>
          <a:stretch>
            <a:fillRect/>
          </a:stretch>
        </p:blipFill>
        <p:spPr bwMode="auto">
          <a:xfrm>
            <a:off x="5064223" y="516660"/>
            <a:ext cx="1743413" cy="1640859"/>
          </a:xfrm>
          <a:prstGeom prst="rect">
            <a:avLst/>
          </a:prstGeom>
          <a:noFill/>
        </p:spPr>
      </p:pic>
      <p:pic>
        <p:nvPicPr>
          <p:cNvPr id="14" name="Picture 6" descr="\\cern.ch\dfs\Users\k\knud\Documents\My Pictures\FirstSept 008.jpg"/>
          <p:cNvPicPr>
            <a:picLocks noChangeAspect="1" noChangeArrowheads="1"/>
          </p:cNvPicPr>
          <p:nvPr/>
        </p:nvPicPr>
        <p:blipFill>
          <a:blip r:embed="rId6" cstate="print"/>
          <a:srcRect/>
          <a:stretch>
            <a:fillRect/>
          </a:stretch>
        </p:blipFill>
        <p:spPr bwMode="auto">
          <a:xfrm>
            <a:off x="7020272" y="519790"/>
            <a:ext cx="1494237" cy="1184587"/>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7248954" y="1613010"/>
            <a:ext cx="1736537" cy="1128552"/>
          </a:xfrm>
          <a:prstGeom prst="rect">
            <a:avLst/>
          </a:prstGeom>
          <a:noFill/>
          <a:ln w="9525">
            <a:noFill/>
            <a:miter lim="800000"/>
            <a:headEnd/>
            <a:tailEnd/>
          </a:ln>
        </p:spPr>
      </p:pic>
      <p:sp>
        <p:nvSpPr>
          <p:cNvPr id="15" name="TextBox 14"/>
          <p:cNvSpPr txBox="1"/>
          <p:nvPr/>
        </p:nvSpPr>
        <p:spPr>
          <a:xfrm>
            <a:off x="549292" y="0"/>
            <a:ext cx="8415196" cy="369332"/>
          </a:xfrm>
          <a:prstGeom prst="rect">
            <a:avLst/>
          </a:prstGeom>
          <a:noFill/>
        </p:spPr>
        <p:txBody>
          <a:bodyPr wrap="square" rtlCol="0">
            <a:spAutoFit/>
          </a:bodyPr>
          <a:lstStyle/>
          <a:p>
            <a:pPr algn="ctr"/>
            <a:r>
              <a:rPr lang="en-GB" b="1" dirty="0" smtClean="0">
                <a:solidFill>
                  <a:prstClr val="black"/>
                </a:solidFill>
              </a:rPr>
              <a:t>The </a:t>
            </a:r>
            <a:r>
              <a:rPr lang="en-GB" b="1" dirty="0">
                <a:solidFill>
                  <a:prstClr val="black"/>
                </a:solidFill>
              </a:rPr>
              <a:t>F</a:t>
            </a:r>
            <a:r>
              <a:rPr lang="en-GB" b="1" dirty="0" smtClean="0">
                <a:solidFill>
                  <a:prstClr val="black"/>
                </a:solidFill>
              </a:rPr>
              <a:t>our Keystones of Quench Protection in S.C. Circuits</a:t>
            </a:r>
            <a:endParaRPr lang="en-US" b="1" dirty="0">
              <a:solidFill>
                <a:prstClr val="black"/>
              </a:solidFill>
            </a:endParaRPr>
          </a:p>
        </p:txBody>
      </p:sp>
      <p:sp>
        <p:nvSpPr>
          <p:cNvPr id="16" name="Rectangle 15"/>
          <p:cNvSpPr/>
          <p:nvPr/>
        </p:nvSpPr>
        <p:spPr>
          <a:xfrm>
            <a:off x="461289" y="2584216"/>
            <a:ext cx="2156396" cy="1384995"/>
          </a:xfrm>
          <a:prstGeom prst="rect">
            <a:avLst/>
          </a:prstGeom>
        </p:spPr>
        <p:txBody>
          <a:bodyPr wrap="square">
            <a:spAutoFit/>
          </a:bodyPr>
          <a:lstStyle/>
          <a:p>
            <a:pPr defTabSz="914400"/>
            <a:r>
              <a:rPr lang="en-US" sz="1400" b="1" u="sng" dirty="0" smtClean="0">
                <a:solidFill>
                  <a:prstClr val="black"/>
                </a:solidFill>
                <a:latin typeface="Calibri"/>
              </a:rPr>
              <a:t>Quench Detection </a:t>
            </a:r>
            <a:r>
              <a:rPr lang="en-US" sz="1400" b="1" dirty="0" smtClean="0">
                <a:solidFill>
                  <a:prstClr val="black"/>
                </a:solidFill>
                <a:latin typeface="Calibri"/>
              </a:rPr>
              <a:t>by resistive voltage recognition followed by immediate activation of  further protection measures  </a:t>
            </a:r>
            <a:endParaRPr lang="en-US" sz="1400" b="1" dirty="0">
              <a:solidFill>
                <a:prstClr val="black"/>
              </a:solidFill>
              <a:latin typeface="Calibri"/>
            </a:endParaRPr>
          </a:p>
        </p:txBody>
      </p:sp>
      <p:sp>
        <p:nvSpPr>
          <p:cNvPr id="17" name="Rectangle 16"/>
          <p:cNvSpPr/>
          <p:nvPr/>
        </p:nvSpPr>
        <p:spPr>
          <a:xfrm>
            <a:off x="2483768" y="2199182"/>
            <a:ext cx="2357685" cy="954107"/>
          </a:xfrm>
          <a:prstGeom prst="rect">
            <a:avLst/>
          </a:prstGeom>
        </p:spPr>
        <p:txBody>
          <a:bodyPr wrap="square">
            <a:spAutoFit/>
          </a:bodyPr>
          <a:lstStyle/>
          <a:p>
            <a:pPr algn="just" defTabSz="914400"/>
            <a:r>
              <a:rPr lang="en-US" sz="1400" b="1" u="sng" dirty="0" smtClean="0">
                <a:solidFill>
                  <a:prstClr val="black"/>
                </a:solidFill>
                <a:latin typeface="Calibri"/>
              </a:rPr>
              <a:t>Coil Heating</a:t>
            </a:r>
            <a:r>
              <a:rPr lang="en-US" sz="1400" b="1" dirty="0" smtClean="0">
                <a:solidFill>
                  <a:prstClr val="black"/>
                </a:solidFill>
                <a:latin typeface="Calibri"/>
              </a:rPr>
              <a:t> through either Energy Discharge into Strip Heater or Exchange of Energy with the Coil </a:t>
            </a:r>
            <a:r>
              <a:rPr lang="en-US" sz="1400" b="1" dirty="0">
                <a:solidFill>
                  <a:prstClr val="black"/>
                </a:solidFill>
                <a:latin typeface="Calibri"/>
              </a:rPr>
              <a:t>C</a:t>
            </a:r>
            <a:r>
              <a:rPr lang="en-US" sz="1400" b="1" dirty="0" smtClean="0">
                <a:solidFill>
                  <a:prstClr val="black"/>
                </a:solidFill>
                <a:latin typeface="Calibri"/>
              </a:rPr>
              <a:t>onductor itself</a:t>
            </a:r>
            <a:endParaRPr lang="en-US" sz="1400" b="1" dirty="0">
              <a:solidFill>
                <a:prstClr val="black"/>
              </a:solidFill>
              <a:latin typeface="Calibri"/>
            </a:endParaRPr>
          </a:p>
        </p:txBody>
      </p:sp>
      <p:sp>
        <p:nvSpPr>
          <p:cNvPr id="18" name="Rectangle 17"/>
          <p:cNvSpPr/>
          <p:nvPr/>
        </p:nvSpPr>
        <p:spPr>
          <a:xfrm>
            <a:off x="5102877" y="2107162"/>
            <a:ext cx="1894465" cy="954107"/>
          </a:xfrm>
          <a:prstGeom prst="rect">
            <a:avLst/>
          </a:prstGeom>
        </p:spPr>
        <p:txBody>
          <a:bodyPr wrap="square">
            <a:spAutoFit/>
          </a:bodyPr>
          <a:lstStyle/>
          <a:p>
            <a:pPr algn="just" defTabSz="914400"/>
            <a:r>
              <a:rPr lang="en-US" sz="1400" b="1" u="sng" dirty="0" smtClean="0">
                <a:solidFill>
                  <a:prstClr val="black"/>
                </a:solidFill>
                <a:latin typeface="Calibri"/>
              </a:rPr>
              <a:t>By-passing</a:t>
            </a:r>
            <a:r>
              <a:rPr lang="en-US" sz="1400" b="1" dirty="0" smtClean="0">
                <a:solidFill>
                  <a:prstClr val="black"/>
                </a:solidFill>
                <a:latin typeface="Calibri"/>
              </a:rPr>
              <a:t> of the </a:t>
            </a:r>
          </a:p>
          <a:p>
            <a:pPr algn="just" defTabSz="914400"/>
            <a:r>
              <a:rPr lang="en-US" sz="1400" b="1" dirty="0" smtClean="0">
                <a:solidFill>
                  <a:prstClr val="black"/>
                </a:solidFill>
                <a:latin typeface="Calibri"/>
              </a:rPr>
              <a:t>Quenching Magnet </a:t>
            </a:r>
          </a:p>
          <a:p>
            <a:pPr algn="just" defTabSz="914400"/>
            <a:r>
              <a:rPr lang="en-US" sz="1400" b="1" dirty="0" smtClean="0">
                <a:solidFill>
                  <a:prstClr val="black"/>
                </a:solidFill>
                <a:latin typeface="Calibri"/>
              </a:rPr>
              <a:t>through conduction</a:t>
            </a:r>
          </a:p>
          <a:p>
            <a:pPr algn="just" defTabSz="914400"/>
            <a:r>
              <a:rPr lang="en-US" sz="1400" b="1" dirty="0" smtClean="0">
                <a:solidFill>
                  <a:prstClr val="black"/>
                </a:solidFill>
                <a:latin typeface="Calibri"/>
              </a:rPr>
              <a:t>of a Cold Parallel Diode </a:t>
            </a:r>
            <a:endParaRPr lang="en-US" sz="1400" b="1" dirty="0">
              <a:solidFill>
                <a:prstClr val="black"/>
              </a:solidFill>
              <a:latin typeface="Calibri"/>
            </a:endParaRPr>
          </a:p>
        </p:txBody>
      </p:sp>
      <p:sp>
        <p:nvSpPr>
          <p:cNvPr id="19" name="Rectangle 18"/>
          <p:cNvSpPr/>
          <p:nvPr/>
        </p:nvSpPr>
        <p:spPr>
          <a:xfrm>
            <a:off x="7131131" y="2789965"/>
            <a:ext cx="2286000" cy="954107"/>
          </a:xfrm>
          <a:prstGeom prst="rect">
            <a:avLst/>
          </a:prstGeom>
        </p:spPr>
        <p:txBody>
          <a:bodyPr wrap="square">
            <a:spAutoFit/>
          </a:bodyPr>
          <a:lstStyle/>
          <a:p>
            <a:pPr defTabSz="914400"/>
            <a:r>
              <a:rPr lang="en-US" sz="1400" b="1" u="sng" dirty="0" smtClean="0">
                <a:solidFill>
                  <a:prstClr val="black"/>
                </a:solidFill>
                <a:latin typeface="Calibri"/>
              </a:rPr>
              <a:t>Extraction</a:t>
            </a:r>
            <a:r>
              <a:rPr lang="en-US" sz="1400" b="1" dirty="0" smtClean="0">
                <a:solidFill>
                  <a:prstClr val="black"/>
                </a:solidFill>
                <a:latin typeface="Calibri"/>
              </a:rPr>
              <a:t> of the Stored Energy (EE) to resistor elements in the warm</a:t>
            </a:r>
          </a:p>
          <a:p>
            <a:pPr defTabSz="914400"/>
            <a:r>
              <a:rPr lang="en-US" sz="1400" b="1" dirty="0" smtClean="0">
                <a:solidFill>
                  <a:prstClr val="black"/>
                </a:solidFill>
                <a:latin typeface="Calibri"/>
              </a:rPr>
              <a:t>part of the circuit</a:t>
            </a:r>
            <a:endParaRPr lang="en-US" sz="1400" b="1" dirty="0">
              <a:solidFill>
                <a:prstClr val="black"/>
              </a:solidFill>
              <a:latin typeface="Calibri"/>
            </a:endParaRPr>
          </a:p>
        </p:txBody>
      </p:sp>
      <p:sp>
        <p:nvSpPr>
          <p:cNvPr id="20" name="TextBox 19"/>
          <p:cNvSpPr txBox="1"/>
          <p:nvPr/>
        </p:nvSpPr>
        <p:spPr>
          <a:xfrm>
            <a:off x="2617685" y="6068158"/>
            <a:ext cx="4246337" cy="646331"/>
          </a:xfrm>
          <a:prstGeom prst="rect">
            <a:avLst/>
          </a:prstGeom>
          <a:noFill/>
        </p:spPr>
        <p:txBody>
          <a:bodyPr wrap="square" rtlCol="0">
            <a:spAutoFit/>
          </a:bodyPr>
          <a:lstStyle/>
          <a:p>
            <a:pPr algn="ctr"/>
            <a:r>
              <a:rPr lang="en-GB" sz="1200" b="1" dirty="0" smtClean="0">
                <a:solidFill>
                  <a:prstClr val="black"/>
                </a:solidFill>
              </a:rPr>
              <a:t>One of the 1232 ‘Local’ Quench Protection racks (DYPB) under main dipole magnets in the LHC tunnel </a:t>
            </a:r>
          </a:p>
          <a:p>
            <a:pPr algn="ctr"/>
            <a:r>
              <a:rPr lang="en-GB" sz="1200" b="1" dirty="0" smtClean="0">
                <a:solidFill>
                  <a:prstClr val="black"/>
                </a:solidFill>
              </a:rPr>
              <a:t>Comprising 4 standard Heater Discharge Supplies</a:t>
            </a:r>
            <a:endParaRPr lang="en-US" sz="1200" b="1" dirty="0">
              <a:solidFill>
                <a:prstClr val="black"/>
              </a:solidFill>
            </a:endParaRPr>
          </a:p>
        </p:txBody>
      </p:sp>
      <p:cxnSp>
        <p:nvCxnSpPr>
          <p:cNvPr id="35" name="Straight Connector 34"/>
          <p:cNvCxnSpPr/>
          <p:nvPr/>
        </p:nvCxnSpPr>
        <p:spPr>
          <a:xfrm>
            <a:off x="4835641" y="784903"/>
            <a:ext cx="15625" cy="25754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483768" y="519790"/>
            <a:ext cx="0" cy="2857611"/>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16" idx="3"/>
            <a:endCxn id="16" idx="3"/>
          </p:cNvCxnSpPr>
          <p:nvPr/>
        </p:nvCxnSpPr>
        <p:spPr>
          <a:xfrm>
            <a:off x="2617685" y="3276714"/>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2483768" y="3367546"/>
            <a:ext cx="19283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483768" y="516660"/>
            <a:ext cx="19126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4835641" y="519790"/>
            <a:ext cx="0" cy="265113"/>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2545670" y="3455011"/>
            <a:ext cx="10107" cy="0"/>
          </a:xfrm>
          <a:prstGeom prst="line">
            <a:avLst/>
          </a:prstGeom>
        </p:spPr>
        <p:style>
          <a:lnRef idx="2">
            <a:schemeClr val="accent1"/>
          </a:lnRef>
          <a:fillRef idx="0">
            <a:schemeClr val="accent1"/>
          </a:fillRef>
          <a:effectRef idx="1">
            <a:schemeClr val="accent1"/>
          </a:effectRef>
          <a:fontRef idx="minor">
            <a:schemeClr val="tx1"/>
          </a:fontRef>
        </p:style>
      </p:cxnSp>
      <p:pic>
        <p:nvPicPr>
          <p:cNvPr id="61" name="Picture 60"/>
          <p:cNvPicPr>
            <a:picLocks noChangeAspect="1"/>
          </p:cNvPicPr>
          <p:nvPr/>
        </p:nvPicPr>
        <p:blipFill>
          <a:blip r:embed="rId8"/>
          <a:stretch>
            <a:fillRect/>
          </a:stretch>
        </p:blipFill>
        <p:spPr>
          <a:xfrm>
            <a:off x="3517790" y="709463"/>
            <a:ext cx="1104894" cy="1492402"/>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45670" y="599451"/>
            <a:ext cx="1193992" cy="1019897"/>
          </a:xfrm>
          <a:prstGeom prst="rect">
            <a:avLst/>
          </a:prstGeom>
        </p:spPr>
      </p:pic>
      <p:cxnSp>
        <p:nvCxnSpPr>
          <p:cNvPr id="63" name="Straight Connector 62"/>
          <p:cNvCxnSpPr/>
          <p:nvPr/>
        </p:nvCxnSpPr>
        <p:spPr>
          <a:xfrm>
            <a:off x="4396443" y="3367546"/>
            <a:ext cx="45482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396443" y="516660"/>
            <a:ext cx="439198" cy="313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3001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20</a:t>
            </a:fld>
            <a:endParaRPr lang="fr-FR">
              <a:solidFill>
                <a:srgbClr val="64BCD9"/>
              </a:solidFill>
            </a:endParaRPr>
          </a:p>
        </p:txBody>
      </p:sp>
      <p:pic>
        <p:nvPicPr>
          <p:cNvPr id="2" name="Picture 1"/>
          <p:cNvPicPr>
            <a:picLocks noChangeAspect="1"/>
          </p:cNvPicPr>
          <p:nvPr/>
        </p:nvPicPr>
        <p:blipFill>
          <a:blip r:embed="rId2"/>
          <a:stretch>
            <a:fillRect/>
          </a:stretch>
        </p:blipFill>
        <p:spPr>
          <a:xfrm>
            <a:off x="757536" y="764704"/>
            <a:ext cx="7776864" cy="4955919"/>
          </a:xfrm>
          <a:prstGeom prst="rect">
            <a:avLst/>
          </a:prstGeom>
        </p:spPr>
      </p:pic>
      <p:sp>
        <p:nvSpPr>
          <p:cNvPr id="3" name="TextBox 2"/>
          <p:cNvSpPr txBox="1"/>
          <p:nvPr/>
        </p:nvSpPr>
        <p:spPr>
          <a:xfrm>
            <a:off x="5724128" y="5904736"/>
            <a:ext cx="2378224" cy="276999"/>
          </a:xfrm>
          <a:prstGeom prst="rect">
            <a:avLst/>
          </a:prstGeom>
          <a:noFill/>
        </p:spPr>
        <p:txBody>
          <a:bodyPr wrap="square" rtlCol="0">
            <a:spAutoFit/>
          </a:bodyPr>
          <a:lstStyle/>
          <a:p>
            <a:r>
              <a:rPr lang="en-GB" sz="1200" dirty="0" smtClean="0"/>
              <a:t>Source:: </a:t>
            </a:r>
            <a:r>
              <a:rPr lang="en-GB" sz="1200" dirty="0" err="1" smtClean="0"/>
              <a:t>Emmanuele</a:t>
            </a:r>
            <a:r>
              <a:rPr lang="en-GB" sz="1200" dirty="0" smtClean="0"/>
              <a:t> </a:t>
            </a:r>
            <a:r>
              <a:rPr lang="en-GB" sz="1200" dirty="0" err="1" smtClean="0"/>
              <a:t>Ravaioli</a:t>
            </a:r>
            <a:endParaRPr lang="en-GB" sz="1200" dirty="0"/>
          </a:p>
        </p:txBody>
      </p:sp>
    </p:spTree>
    <p:extLst>
      <p:ext uri="{BB962C8B-B14F-4D97-AF65-F5344CB8AC3E}">
        <p14:creationId xmlns:p14="http://schemas.microsoft.com/office/powerpoint/2010/main" val="29867261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21</a:t>
            </a:fld>
            <a:endParaRPr lang="fr-FR">
              <a:solidFill>
                <a:srgbClr val="64BCD9"/>
              </a:solidFill>
            </a:endParaRPr>
          </a:p>
        </p:txBody>
      </p:sp>
      <p:pic>
        <p:nvPicPr>
          <p:cNvPr id="6" name="Picture 5"/>
          <p:cNvPicPr>
            <a:picLocks noChangeAspect="1"/>
          </p:cNvPicPr>
          <p:nvPr/>
        </p:nvPicPr>
        <p:blipFill>
          <a:blip r:embed="rId2"/>
          <a:stretch>
            <a:fillRect/>
          </a:stretch>
        </p:blipFill>
        <p:spPr>
          <a:xfrm>
            <a:off x="539552" y="1052736"/>
            <a:ext cx="8394126" cy="4104456"/>
          </a:xfrm>
          <a:prstGeom prst="rect">
            <a:avLst/>
          </a:prstGeom>
        </p:spPr>
      </p:pic>
      <p:sp>
        <p:nvSpPr>
          <p:cNvPr id="7" name="Rectangle 6"/>
          <p:cNvSpPr/>
          <p:nvPr/>
        </p:nvSpPr>
        <p:spPr>
          <a:xfrm>
            <a:off x="807392" y="5301208"/>
            <a:ext cx="7850832" cy="646331"/>
          </a:xfrm>
          <a:prstGeom prst="rect">
            <a:avLst/>
          </a:prstGeom>
        </p:spPr>
        <p:txBody>
          <a:bodyPr wrap="square">
            <a:spAutoFit/>
          </a:bodyPr>
          <a:lstStyle/>
          <a:p>
            <a:pPr defTabSz="914400"/>
            <a:r>
              <a:rPr lang="en-GB" b="1" dirty="0">
                <a:solidFill>
                  <a:srgbClr val="0055A0"/>
                </a:solidFill>
                <a:latin typeface="Calibri" panose="020F0502020204030204"/>
              </a:rPr>
              <a:t>Current (purple) and voltages (red/green) during an energy exchange between CLIQ and </a:t>
            </a:r>
            <a:r>
              <a:rPr lang="en-GB" b="1" dirty="0" smtClean="0">
                <a:solidFill>
                  <a:srgbClr val="0055A0"/>
                </a:solidFill>
                <a:latin typeface="Calibri" panose="020F0502020204030204"/>
              </a:rPr>
              <a:t>a test inductor (choke) @ RT</a:t>
            </a:r>
            <a:endParaRPr lang="en-US" b="1" dirty="0">
              <a:solidFill>
                <a:srgbClr val="0055A0"/>
              </a:solidFill>
              <a:latin typeface="Calibri" panose="020F0502020204030204"/>
            </a:endParaRPr>
          </a:p>
        </p:txBody>
      </p:sp>
    </p:spTree>
    <p:extLst>
      <p:ext uri="{BB962C8B-B14F-4D97-AF65-F5344CB8AC3E}">
        <p14:creationId xmlns:p14="http://schemas.microsoft.com/office/powerpoint/2010/main" val="41263143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solidFill>
                  <a:srgbClr val="64BCD9"/>
                </a:solidFill>
              </a:rPr>
              <a:pPr/>
              <a:t>22</a:t>
            </a:fld>
            <a:endParaRPr lang="fr-FR">
              <a:solidFill>
                <a:srgbClr val="64BCD9"/>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352" y="682752"/>
            <a:ext cx="7321296" cy="5492496"/>
          </a:xfrm>
          <a:prstGeom prst="rect">
            <a:avLst/>
          </a:prstGeom>
        </p:spPr>
      </p:pic>
    </p:spTree>
    <p:extLst>
      <p:ext uri="{BB962C8B-B14F-4D97-AF65-F5344CB8AC3E}">
        <p14:creationId xmlns:p14="http://schemas.microsoft.com/office/powerpoint/2010/main" val="304639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solidFill>
                  <a:srgbClr val="64BCD9"/>
                </a:solidFill>
              </a:rPr>
              <a:pPr/>
              <a:t>23</a:t>
            </a:fld>
            <a:endParaRPr lang="fr-FR">
              <a:solidFill>
                <a:srgbClr val="64BCD9"/>
              </a:solidFill>
            </a:endParaRPr>
          </a:p>
        </p:txBody>
      </p:sp>
      <p:sp>
        <p:nvSpPr>
          <p:cNvPr id="2" name="TextBox 1"/>
          <p:cNvSpPr txBox="1"/>
          <p:nvPr/>
        </p:nvSpPr>
        <p:spPr>
          <a:xfrm>
            <a:off x="395536" y="188640"/>
            <a:ext cx="8532440" cy="6463308"/>
          </a:xfrm>
          <a:prstGeom prst="rect">
            <a:avLst/>
          </a:prstGeom>
          <a:noFill/>
        </p:spPr>
        <p:txBody>
          <a:bodyPr wrap="square" rtlCol="0">
            <a:spAutoFit/>
          </a:bodyPr>
          <a:lstStyle/>
          <a:p>
            <a:r>
              <a:rPr lang="en-GB" b="1" dirty="0" smtClean="0"/>
              <a:t>                                                       </a:t>
            </a:r>
            <a:r>
              <a:rPr lang="en-GB" sz="2000" b="1" dirty="0" smtClean="0"/>
              <a:t>Conclusions:</a:t>
            </a:r>
          </a:p>
          <a:p>
            <a:r>
              <a:rPr lang="en-GB" b="1" dirty="0" smtClean="0"/>
              <a:t>HDS:</a:t>
            </a:r>
          </a:p>
          <a:p>
            <a:pPr marL="285750" indent="-285750" algn="just">
              <a:buFont typeface="Arial" panose="020B0604020202020204" pitchFamily="34" charset="0"/>
              <a:buChar char="•"/>
            </a:pPr>
            <a:r>
              <a:rPr lang="en-GB" b="1" dirty="0" smtClean="0"/>
              <a:t>After solving a few teething problems, the HDS supplies appear as simple, robust and reliable equipment – used continuously in large numbers for protection of LHC </a:t>
            </a:r>
            <a:r>
              <a:rPr lang="en-GB" b="1" dirty="0" err="1" smtClean="0"/>
              <a:t>s.c.</a:t>
            </a:r>
            <a:r>
              <a:rPr lang="en-GB" b="1" dirty="0" smtClean="0"/>
              <a:t> circuits, e.g. main dip and quad, IPQ/IPD/IT.</a:t>
            </a:r>
          </a:p>
          <a:p>
            <a:pPr marL="285750" indent="-285750" algn="just">
              <a:buFont typeface="Arial" panose="020B0604020202020204" pitchFamily="34" charset="0"/>
              <a:buChar char="•"/>
            </a:pPr>
            <a:r>
              <a:rPr lang="en-GB" b="1" dirty="0" smtClean="0"/>
              <a:t>Redundancy is obtained by </a:t>
            </a:r>
            <a:r>
              <a:rPr lang="en-GB" b="1" u="sng" dirty="0" smtClean="0"/>
              <a:t>multiplication</a:t>
            </a:r>
            <a:r>
              <a:rPr lang="en-GB" b="1" dirty="0" smtClean="0"/>
              <a:t> and </a:t>
            </a:r>
            <a:r>
              <a:rPr lang="en-GB" b="1" u="sng" dirty="0" smtClean="0"/>
              <a:t>selection (crossing)</a:t>
            </a:r>
            <a:r>
              <a:rPr lang="en-GB" b="1" dirty="0" smtClean="0"/>
              <a:t> of the heater elements for each powering circuit.</a:t>
            </a:r>
          </a:p>
          <a:p>
            <a:pPr marL="285750" indent="-285750" algn="just">
              <a:buFont typeface="Arial" panose="020B0604020202020204" pitchFamily="34" charset="0"/>
              <a:buChar char="•"/>
            </a:pPr>
            <a:r>
              <a:rPr lang="en-GB" b="1" dirty="0" smtClean="0"/>
              <a:t>The HDS design features a slow reaction (4 </a:t>
            </a:r>
            <a:r>
              <a:rPr lang="en-GB" b="1" dirty="0" err="1" smtClean="0"/>
              <a:t>ms</a:t>
            </a:r>
            <a:r>
              <a:rPr lang="en-GB" b="1" dirty="0" smtClean="0"/>
              <a:t>) to the incoming trigger (the electronic design is from 2003). </a:t>
            </a:r>
          </a:p>
          <a:p>
            <a:pPr marL="285750" indent="-285750" algn="just">
              <a:buFont typeface="Arial" panose="020B0604020202020204" pitchFamily="34" charset="0"/>
              <a:buChar char="•"/>
            </a:pPr>
            <a:r>
              <a:rPr lang="en-GB" b="1" dirty="0" smtClean="0"/>
              <a:t>With an upgraded trigger board it should be possible to gain 2-3 </a:t>
            </a:r>
            <a:r>
              <a:rPr lang="en-GB" b="1" dirty="0" err="1" smtClean="0"/>
              <a:t>ms</a:t>
            </a:r>
            <a:r>
              <a:rPr lang="en-GB" b="1" dirty="0" smtClean="0"/>
              <a:t> (</a:t>
            </a:r>
            <a:r>
              <a:rPr lang="en-GB" b="1" dirty="0" err="1" smtClean="0"/>
              <a:t>opto</a:t>
            </a:r>
            <a:r>
              <a:rPr lang="en-GB" b="1" dirty="0" smtClean="0"/>
              <a:t> devices replacing relays, use of modern logic components).</a:t>
            </a:r>
          </a:p>
          <a:p>
            <a:pPr marL="285750" indent="-285750" algn="just">
              <a:buFont typeface="Arial" panose="020B0604020202020204" pitchFamily="34" charset="0"/>
              <a:buChar char="•"/>
            </a:pPr>
            <a:endParaRPr lang="en-GB" b="1" dirty="0"/>
          </a:p>
          <a:p>
            <a:pPr algn="just"/>
            <a:r>
              <a:rPr lang="en-GB" b="1" dirty="0" smtClean="0"/>
              <a:t>CLIQ:</a:t>
            </a:r>
          </a:p>
          <a:p>
            <a:pPr marL="285750" indent="-285750" algn="just">
              <a:buFont typeface="Arial" panose="020B0604020202020204" pitchFamily="34" charset="0"/>
              <a:buChar char="•"/>
            </a:pPr>
            <a:r>
              <a:rPr lang="en-GB" b="1" dirty="0" smtClean="0"/>
              <a:t>The first generation of CERN-made, Industrial-quality units have successfully passed the type testing, on dummy and real </a:t>
            </a:r>
            <a:r>
              <a:rPr lang="en-GB" b="1" dirty="0" err="1" smtClean="0"/>
              <a:t>s.c.</a:t>
            </a:r>
            <a:r>
              <a:rPr lang="en-GB" b="1" dirty="0" smtClean="0"/>
              <a:t> load. Two of the three manufactured units are on-loan to Fermi lab. </a:t>
            </a:r>
          </a:p>
          <a:p>
            <a:pPr marL="285750" indent="-285750" algn="just">
              <a:buFont typeface="Arial" panose="020B0604020202020204" pitchFamily="34" charset="0"/>
              <a:buChar char="•"/>
            </a:pPr>
            <a:r>
              <a:rPr lang="en-GB" b="1" dirty="0" smtClean="0"/>
              <a:t>Also the second generation will remain an experimental unit –with multiple charging levels and five different capacitances. It will be the first version with full redundancy of the trigger application (from input to output incl. doubling of the </a:t>
            </a:r>
            <a:r>
              <a:rPr lang="en-GB" b="1" dirty="0" err="1" smtClean="0"/>
              <a:t>thyristors</a:t>
            </a:r>
            <a:r>
              <a:rPr lang="en-GB" b="1" dirty="0" smtClean="0"/>
              <a:t>). Three such units are planned for September 2016.</a:t>
            </a:r>
          </a:p>
          <a:p>
            <a:pPr marL="285750" indent="-285750" algn="just">
              <a:buFont typeface="Arial" panose="020B0604020202020204" pitchFamily="34" charset="0"/>
              <a:buChar char="•"/>
            </a:pPr>
            <a:endParaRPr lang="en-GB" b="1" dirty="0"/>
          </a:p>
        </p:txBody>
      </p:sp>
    </p:spTree>
    <p:extLst>
      <p:ext uri="{BB962C8B-B14F-4D97-AF65-F5344CB8AC3E}">
        <p14:creationId xmlns:p14="http://schemas.microsoft.com/office/powerpoint/2010/main" val="3003317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GB" dirty="0" smtClean="0">
                <a:solidFill>
                  <a:srgbClr val="000000"/>
                </a:solidFill>
              </a:rPr>
              <a:t>Introduction</a:t>
            </a:r>
          </a:p>
          <a:p>
            <a:r>
              <a:rPr lang="en-GB" dirty="0" smtClean="0">
                <a:solidFill>
                  <a:srgbClr val="000000"/>
                </a:solidFill>
              </a:rPr>
              <a:t>Concept and design of the LHC discharge units</a:t>
            </a:r>
          </a:p>
          <a:p>
            <a:pPr lvl="2"/>
            <a:r>
              <a:rPr lang="en-GB" sz="1600" b="1" dirty="0" smtClean="0">
                <a:solidFill>
                  <a:srgbClr val="000000"/>
                </a:solidFill>
              </a:rPr>
              <a:t>Basic ratings</a:t>
            </a:r>
          </a:p>
          <a:p>
            <a:pPr lvl="2"/>
            <a:r>
              <a:rPr lang="en-GB" sz="1600" b="1" dirty="0" smtClean="0">
                <a:solidFill>
                  <a:srgbClr val="000000"/>
                </a:solidFill>
              </a:rPr>
              <a:t>Operational aspects </a:t>
            </a:r>
          </a:p>
          <a:p>
            <a:pPr lvl="2"/>
            <a:r>
              <a:rPr lang="en-GB" sz="1600" b="1" dirty="0" smtClean="0">
                <a:solidFill>
                  <a:srgbClr val="000000"/>
                </a:solidFill>
              </a:rPr>
              <a:t>Limitations</a:t>
            </a:r>
          </a:p>
          <a:p>
            <a:pPr lvl="2"/>
            <a:r>
              <a:rPr lang="en-GB" sz="1600" b="1" dirty="0" smtClean="0">
                <a:solidFill>
                  <a:srgbClr val="000000"/>
                </a:solidFill>
              </a:rPr>
              <a:t>Typical discharge profile</a:t>
            </a:r>
            <a:endParaRPr lang="en-US" b="1" dirty="0">
              <a:solidFill>
                <a:srgbClr val="000000"/>
              </a:solidFill>
            </a:endParaRPr>
          </a:p>
          <a:p>
            <a:r>
              <a:rPr lang="en-GB" dirty="0">
                <a:solidFill>
                  <a:srgbClr val="000000"/>
                </a:solidFill>
              </a:rPr>
              <a:t>Concept and design of </a:t>
            </a:r>
            <a:r>
              <a:rPr lang="en-GB" dirty="0" smtClean="0">
                <a:solidFill>
                  <a:srgbClr val="000000"/>
                </a:solidFill>
              </a:rPr>
              <a:t>the CLIQ units</a:t>
            </a:r>
          </a:p>
          <a:p>
            <a:pPr lvl="2"/>
            <a:r>
              <a:rPr lang="en-GB" sz="1600" b="1" dirty="0" smtClean="0">
                <a:solidFill>
                  <a:srgbClr val="000000"/>
                </a:solidFill>
              </a:rPr>
              <a:t>Basic ratings</a:t>
            </a:r>
          </a:p>
          <a:p>
            <a:pPr lvl="2"/>
            <a:r>
              <a:rPr lang="en-GB" sz="1600" b="1" dirty="0" smtClean="0">
                <a:solidFill>
                  <a:srgbClr val="000000"/>
                </a:solidFill>
              </a:rPr>
              <a:t>Operational aspects</a:t>
            </a:r>
          </a:p>
          <a:p>
            <a:pPr lvl="2"/>
            <a:r>
              <a:rPr lang="en-GB" sz="1600" b="1" dirty="0" smtClean="0">
                <a:solidFill>
                  <a:srgbClr val="000000"/>
                </a:solidFill>
              </a:rPr>
              <a:t>Limitations</a:t>
            </a:r>
          </a:p>
          <a:p>
            <a:pPr lvl="2"/>
            <a:r>
              <a:rPr lang="en-GB" sz="1600" b="1" dirty="0" smtClean="0">
                <a:solidFill>
                  <a:srgbClr val="000000"/>
                </a:solidFill>
              </a:rPr>
              <a:t>Typical coupling loss pattern</a:t>
            </a:r>
          </a:p>
          <a:p>
            <a:r>
              <a:rPr lang="en-US" dirty="0" smtClean="0">
                <a:solidFill>
                  <a:srgbClr val="000000"/>
                </a:solidFill>
              </a:rPr>
              <a:t>Conclusion</a:t>
            </a:r>
          </a:p>
        </p:txBody>
      </p:sp>
      <p:sp>
        <p:nvSpPr>
          <p:cNvPr id="4" name="Footer Placeholder 3"/>
          <p:cNvSpPr>
            <a:spLocks noGrp="1"/>
          </p:cNvSpPr>
          <p:nvPr>
            <p:ph type="ftr" sz="quarter" idx="11"/>
          </p:nvPr>
        </p:nvSpPr>
        <p:spPr>
          <a:xfrm>
            <a:off x="2123728" y="6453043"/>
            <a:ext cx="5004211" cy="341813"/>
          </a:xfrm>
        </p:spPr>
        <p:txBody>
          <a:bodyPr/>
          <a:lstStyle/>
          <a:p>
            <a:endParaRPr lang="en-GB" noProof="0" dirty="0" smtClean="0"/>
          </a:p>
          <a:p>
            <a:endParaRPr lang="en-GB" dirty="0"/>
          </a:p>
          <a:p>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465566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4</a:t>
            </a:fld>
            <a:endParaRPr lang="fr-FR">
              <a:solidFill>
                <a:srgbClr val="64BCD9"/>
              </a:solidFill>
            </a:endParaRPr>
          </a:p>
        </p:txBody>
      </p:sp>
      <p:pic>
        <p:nvPicPr>
          <p:cNvPr id="6" name="Picture 5"/>
          <p:cNvPicPr>
            <a:picLocks noChangeAspect="1" noChangeArrowheads="1"/>
          </p:cNvPicPr>
          <p:nvPr/>
        </p:nvPicPr>
        <p:blipFill>
          <a:blip r:embed="rId2" cstate="print"/>
          <a:srcRect/>
          <a:stretch>
            <a:fillRect/>
          </a:stretch>
        </p:blipFill>
        <p:spPr bwMode="auto">
          <a:xfrm>
            <a:off x="4955427" y="333332"/>
            <a:ext cx="3649022" cy="1461281"/>
          </a:xfrm>
          <a:prstGeom prst="rect">
            <a:avLst/>
          </a:prstGeom>
          <a:noFill/>
          <a:ln w="9525" algn="ctr">
            <a:noFill/>
            <a:miter lim="800000"/>
            <a:headEnd/>
            <a:tailEnd/>
          </a:ln>
          <a:effectLst/>
        </p:spPr>
      </p:pic>
      <p:pic>
        <p:nvPicPr>
          <p:cNvPr id="2" name="Picture 1"/>
          <p:cNvPicPr>
            <a:picLocks noChangeAspect="1"/>
          </p:cNvPicPr>
          <p:nvPr/>
        </p:nvPicPr>
        <p:blipFill>
          <a:blip r:embed="rId3"/>
          <a:stretch>
            <a:fillRect/>
          </a:stretch>
        </p:blipFill>
        <p:spPr>
          <a:xfrm>
            <a:off x="1045096" y="413956"/>
            <a:ext cx="2808312" cy="176849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6788" y="2083321"/>
            <a:ext cx="2154998" cy="1433437"/>
          </a:xfrm>
          <a:prstGeom prst="rect">
            <a:avLst/>
          </a:prstGeom>
        </p:spPr>
      </p:pic>
      <p:cxnSp>
        <p:nvCxnSpPr>
          <p:cNvPr id="8" name="Straight Connector 7"/>
          <p:cNvCxnSpPr/>
          <p:nvPr/>
        </p:nvCxnSpPr>
        <p:spPr>
          <a:xfrm>
            <a:off x="179214" y="2348880"/>
            <a:ext cx="4176464" cy="0"/>
          </a:xfrm>
          <a:prstGeom prst="line">
            <a:avLst/>
          </a:prstGeom>
          <a:ln w="5715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355975" y="4005064"/>
            <a:ext cx="4690823" cy="0"/>
          </a:xfrm>
          <a:prstGeom prst="line">
            <a:avLst/>
          </a:prstGeom>
          <a:ln w="57150"/>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5"/>
          <a:stretch>
            <a:fillRect/>
          </a:stretch>
        </p:blipFill>
        <p:spPr>
          <a:xfrm>
            <a:off x="4572000" y="4414029"/>
            <a:ext cx="3868545" cy="2059204"/>
          </a:xfrm>
          <a:prstGeom prst="rect">
            <a:avLst/>
          </a:prstGeom>
        </p:spPr>
      </p:pic>
      <p:cxnSp>
        <p:nvCxnSpPr>
          <p:cNvPr id="19" name="Straight Connector 18"/>
          <p:cNvCxnSpPr/>
          <p:nvPr/>
        </p:nvCxnSpPr>
        <p:spPr>
          <a:xfrm>
            <a:off x="4355976" y="2852936"/>
            <a:ext cx="0" cy="1152128"/>
          </a:xfrm>
          <a:prstGeom prst="line">
            <a:avLst/>
          </a:prstGeom>
          <a:ln w="57150"/>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995936" y="44624"/>
            <a:ext cx="1080120" cy="369332"/>
          </a:xfrm>
          <a:prstGeom prst="rect">
            <a:avLst/>
          </a:prstGeom>
          <a:noFill/>
        </p:spPr>
        <p:txBody>
          <a:bodyPr wrap="square" rtlCol="0">
            <a:spAutoFit/>
          </a:bodyPr>
          <a:lstStyle/>
          <a:p>
            <a:r>
              <a:rPr lang="en-GB" dirty="0" smtClean="0"/>
              <a:t>  HDS</a:t>
            </a:r>
            <a:endParaRPr lang="en-US" dirty="0"/>
          </a:p>
        </p:txBody>
      </p:sp>
      <p:sp>
        <p:nvSpPr>
          <p:cNvPr id="22" name="TextBox 21"/>
          <p:cNvSpPr txBox="1"/>
          <p:nvPr/>
        </p:nvSpPr>
        <p:spPr>
          <a:xfrm>
            <a:off x="342210" y="2622974"/>
            <a:ext cx="1080120" cy="369332"/>
          </a:xfrm>
          <a:prstGeom prst="rect">
            <a:avLst/>
          </a:prstGeom>
          <a:noFill/>
        </p:spPr>
        <p:txBody>
          <a:bodyPr wrap="square" rtlCol="0">
            <a:spAutoFit/>
          </a:bodyPr>
          <a:lstStyle/>
          <a:p>
            <a:r>
              <a:rPr lang="en-GB" dirty="0" smtClean="0"/>
              <a:t>CLIQ</a:t>
            </a:r>
            <a:endParaRPr lang="en-US" dirty="0"/>
          </a:p>
        </p:txBody>
      </p:sp>
      <p:pic>
        <p:nvPicPr>
          <p:cNvPr id="23" name="Picture 22"/>
          <p:cNvPicPr>
            <a:picLocks noChangeAspect="1"/>
          </p:cNvPicPr>
          <p:nvPr/>
        </p:nvPicPr>
        <p:blipFill>
          <a:blip r:embed="rId6"/>
          <a:stretch>
            <a:fillRect/>
          </a:stretch>
        </p:blipFill>
        <p:spPr>
          <a:xfrm>
            <a:off x="1702225" y="2450056"/>
            <a:ext cx="2452301" cy="2229521"/>
          </a:xfrm>
          <a:prstGeom prst="rect">
            <a:avLst/>
          </a:prstGeom>
        </p:spPr>
      </p:pic>
      <p:cxnSp>
        <p:nvCxnSpPr>
          <p:cNvPr id="25" name="Straight Connector 24"/>
          <p:cNvCxnSpPr/>
          <p:nvPr/>
        </p:nvCxnSpPr>
        <p:spPr>
          <a:xfrm>
            <a:off x="4355976" y="2348880"/>
            <a:ext cx="0" cy="504056"/>
          </a:xfrm>
          <a:prstGeom prst="line">
            <a:avLst/>
          </a:prstGeom>
          <a:ln w="57150"/>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26342" y="4678746"/>
            <a:ext cx="1710711" cy="2094857"/>
          </a:xfrm>
          <a:prstGeom prst="rect">
            <a:avLst/>
          </a:prstGeom>
        </p:spPr>
      </p:pic>
      <p:sp>
        <p:nvSpPr>
          <p:cNvPr id="26" name="TextBox 25"/>
          <p:cNvSpPr txBox="1"/>
          <p:nvPr/>
        </p:nvSpPr>
        <p:spPr>
          <a:xfrm>
            <a:off x="2447016" y="2660135"/>
            <a:ext cx="865943"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Power Supply</a:t>
            </a:r>
            <a:endParaRPr kumimoji="0" lang="en-US" sz="800" b="1" i="0" u="none" strike="noStrike" kern="0" cap="none" spc="0" normalizeH="0" baseline="0" noProof="0" dirty="0" smtClean="0">
              <a:ln>
                <a:noFill/>
              </a:ln>
              <a:solidFill>
                <a:srgbClr val="0055A0"/>
              </a:solidFill>
              <a:effectLst/>
              <a:uLnTx/>
              <a:uFillTx/>
            </a:endParaRPr>
          </a:p>
        </p:txBody>
      </p:sp>
      <p:sp>
        <p:nvSpPr>
          <p:cNvPr id="27" name="TextBox 26"/>
          <p:cNvSpPr txBox="1"/>
          <p:nvPr/>
        </p:nvSpPr>
        <p:spPr>
          <a:xfrm>
            <a:off x="3313108" y="2631054"/>
            <a:ext cx="77893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The TRIGGER board</a:t>
            </a:r>
          </a:p>
        </p:txBody>
      </p:sp>
      <p:sp>
        <p:nvSpPr>
          <p:cNvPr id="29" name="TextBox 28"/>
          <p:cNvSpPr txBox="1"/>
          <p:nvPr/>
        </p:nvSpPr>
        <p:spPr>
          <a:xfrm>
            <a:off x="1702225" y="3242729"/>
            <a:ext cx="778933" cy="2154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 MCB</a:t>
            </a:r>
          </a:p>
        </p:txBody>
      </p:sp>
      <p:sp>
        <p:nvSpPr>
          <p:cNvPr id="31" name="TextBox 30"/>
          <p:cNvSpPr txBox="1"/>
          <p:nvPr/>
        </p:nvSpPr>
        <p:spPr>
          <a:xfrm>
            <a:off x="2123567" y="3285925"/>
            <a:ext cx="77893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The HV Capacitor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CHARGER</a:t>
            </a:r>
            <a:endParaRPr kumimoji="0" lang="en-US" sz="800" b="1" i="0" u="none" strike="noStrike" kern="0" cap="none" spc="0" normalizeH="0" baseline="0" noProof="0" dirty="0" smtClean="0">
              <a:ln>
                <a:noFill/>
              </a:ln>
              <a:solidFill>
                <a:srgbClr val="0055A0"/>
              </a:solidFill>
              <a:effectLst/>
              <a:uLnTx/>
              <a:uFillTx/>
            </a:endParaRPr>
          </a:p>
        </p:txBody>
      </p:sp>
      <p:sp>
        <p:nvSpPr>
          <p:cNvPr id="32" name="TextBox 31"/>
          <p:cNvSpPr txBox="1"/>
          <p:nvPr/>
        </p:nvSpPr>
        <p:spPr>
          <a:xfrm>
            <a:off x="3057983" y="3501806"/>
            <a:ext cx="87376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The PULSE transformers</a:t>
            </a:r>
          </a:p>
        </p:txBody>
      </p:sp>
      <p:sp>
        <p:nvSpPr>
          <p:cNvPr id="33" name="TextBox 32"/>
          <p:cNvSpPr txBox="1"/>
          <p:nvPr/>
        </p:nvSpPr>
        <p:spPr>
          <a:xfrm>
            <a:off x="1981200" y="4135888"/>
            <a:ext cx="113043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Internal’ discharge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0055A0"/>
                </a:solidFill>
                <a:effectLst/>
                <a:uLnTx/>
                <a:uFillTx/>
              </a:rPr>
              <a:t>        resistors</a:t>
            </a:r>
            <a:endParaRPr kumimoji="0" lang="en-US" sz="800" b="1" i="0" u="none" strike="noStrike" kern="0" cap="none" spc="0" normalizeH="0" baseline="0" noProof="0" dirty="0" smtClean="0">
              <a:ln>
                <a:noFill/>
              </a:ln>
              <a:solidFill>
                <a:srgbClr val="0055A0"/>
              </a:solidFill>
              <a:effectLst/>
              <a:uLnTx/>
              <a:uFillTx/>
            </a:endParaRPr>
          </a:p>
        </p:txBody>
      </p:sp>
    </p:spTree>
    <p:extLst>
      <p:ext uri="{BB962C8B-B14F-4D97-AF65-F5344CB8AC3E}">
        <p14:creationId xmlns:p14="http://schemas.microsoft.com/office/powerpoint/2010/main" val="161163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5</a:t>
            </a:fld>
            <a:endParaRPr lang="fr-FR">
              <a:solidFill>
                <a:srgbClr val="64BCD9"/>
              </a:solidFill>
            </a:endParaRPr>
          </a:p>
        </p:txBody>
      </p:sp>
      <p:sp>
        <p:nvSpPr>
          <p:cNvPr id="2" name="TextBox 1"/>
          <p:cNvSpPr txBox="1"/>
          <p:nvPr/>
        </p:nvSpPr>
        <p:spPr>
          <a:xfrm>
            <a:off x="1037442" y="620688"/>
            <a:ext cx="7490792" cy="5970865"/>
          </a:xfrm>
          <a:prstGeom prst="rect">
            <a:avLst/>
          </a:prstGeom>
          <a:noFill/>
        </p:spPr>
        <p:txBody>
          <a:bodyPr wrap="square" rtlCol="0">
            <a:spAutoFit/>
          </a:bodyPr>
          <a:lstStyle/>
          <a:p>
            <a:endParaRPr lang="en-GB" sz="1400" dirty="0" smtClean="0"/>
          </a:p>
          <a:p>
            <a:endParaRPr lang="en-GB" sz="1400" dirty="0"/>
          </a:p>
          <a:p>
            <a:endParaRPr lang="en-GB" sz="1400" dirty="0" smtClean="0"/>
          </a:p>
          <a:p>
            <a:endParaRPr lang="en-GB" sz="1400" dirty="0" smtClean="0"/>
          </a:p>
          <a:p>
            <a:endParaRPr lang="en-GB" sz="1400" dirty="0"/>
          </a:p>
          <a:p>
            <a:endParaRPr lang="en-GB" sz="1400" dirty="0" smtClean="0"/>
          </a:p>
          <a:p>
            <a:endParaRPr lang="en-GB" sz="1400" dirty="0"/>
          </a:p>
          <a:p>
            <a:endParaRPr lang="en-GB" sz="1600" b="1" dirty="0" smtClean="0"/>
          </a:p>
          <a:p>
            <a:r>
              <a:rPr lang="en-GB" sz="1600" b="1" dirty="0" smtClean="0"/>
              <a:t>HDS – monopolar heater discharge supply – basic ratings:</a:t>
            </a:r>
          </a:p>
          <a:p>
            <a:endParaRPr lang="en-GB" sz="1600" b="1" dirty="0" smtClean="0"/>
          </a:p>
          <a:p>
            <a:endParaRPr lang="en-GB" sz="1400" dirty="0"/>
          </a:p>
          <a:p>
            <a:r>
              <a:rPr lang="en-GB" sz="1400" b="1" dirty="0" smtClean="0">
                <a:solidFill>
                  <a:srgbClr val="C00000"/>
                </a:solidFill>
              </a:rPr>
              <a:t>Storage Capacitance:                              </a:t>
            </a:r>
            <a:r>
              <a:rPr lang="en-GB" sz="1400" dirty="0" smtClean="0"/>
              <a:t>6 </a:t>
            </a:r>
            <a:r>
              <a:rPr lang="en-GB" sz="1400" dirty="0" smtClean="0">
                <a:solidFill>
                  <a:schemeClr val="tx2"/>
                </a:solidFill>
              </a:rPr>
              <a:t>Electrolytic Capacitors </a:t>
            </a:r>
            <a:r>
              <a:rPr lang="en-GB" sz="1400" dirty="0" smtClean="0"/>
              <a:t>(with protection diodes) in</a:t>
            </a:r>
          </a:p>
          <a:p>
            <a:r>
              <a:rPr lang="en-GB" sz="1400" dirty="0"/>
              <a:t> </a:t>
            </a:r>
            <a:r>
              <a:rPr lang="en-GB" sz="1400" dirty="0" smtClean="0"/>
              <a:t>                                                                  series/parallel connection, each rated 500 VDC </a:t>
            </a:r>
          </a:p>
          <a:p>
            <a:r>
              <a:rPr lang="en-GB" sz="1400" dirty="0"/>
              <a:t>	</a:t>
            </a:r>
            <a:r>
              <a:rPr lang="en-GB" sz="1400" dirty="0" smtClean="0"/>
              <a:t>					           Total Capacitance: 7050 </a:t>
            </a:r>
            <a:r>
              <a:rPr lang="en-GB" sz="1400" b="1" dirty="0" smtClean="0"/>
              <a:t>µF</a:t>
            </a:r>
            <a:r>
              <a:rPr lang="en-GB" sz="1400" dirty="0" smtClean="0"/>
              <a:t> +/- 20%</a:t>
            </a:r>
          </a:p>
          <a:p>
            <a:endParaRPr lang="en-GB" sz="1400" dirty="0" smtClean="0"/>
          </a:p>
          <a:p>
            <a:r>
              <a:rPr lang="en-GB" sz="1400" b="1" dirty="0" smtClean="0">
                <a:solidFill>
                  <a:srgbClr val="C00000"/>
                </a:solidFill>
              </a:rPr>
              <a:t>Charging Voltage:                                     </a:t>
            </a:r>
            <a:r>
              <a:rPr lang="en-GB" sz="1400" dirty="0" smtClean="0"/>
              <a:t>900 </a:t>
            </a:r>
            <a:r>
              <a:rPr lang="en-GB" sz="1400" b="1" dirty="0" smtClean="0"/>
              <a:t>V</a:t>
            </a:r>
            <a:r>
              <a:rPr lang="en-GB" sz="1400" b="1" baseline="-25000" dirty="0" smtClean="0"/>
              <a:t>DC</a:t>
            </a:r>
            <a:r>
              <a:rPr lang="en-GB" sz="1400" dirty="0" smtClean="0"/>
              <a:t> nominal (+ 450V;  - 450 V)</a:t>
            </a:r>
          </a:p>
          <a:p>
            <a:endParaRPr lang="en-GB" sz="1400" dirty="0"/>
          </a:p>
          <a:p>
            <a:r>
              <a:rPr lang="en-GB" sz="1400" b="1" dirty="0" smtClean="0">
                <a:solidFill>
                  <a:srgbClr val="C00000"/>
                </a:solidFill>
              </a:rPr>
              <a:t>Total Stored </a:t>
            </a:r>
            <a:r>
              <a:rPr lang="en-GB" sz="1400" b="1" dirty="0">
                <a:solidFill>
                  <a:srgbClr val="C00000"/>
                </a:solidFill>
              </a:rPr>
              <a:t>E</a:t>
            </a:r>
            <a:r>
              <a:rPr lang="en-GB" sz="1400" b="1" dirty="0" smtClean="0">
                <a:solidFill>
                  <a:srgbClr val="C00000"/>
                </a:solidFill>
              </a:rPr>
              <a:t>nergy:</a:t>
            </a:r>
            <a:r>
              <a:rPr lang="en-GB" sz="1400" dirty="0" smtClean="0"/>
              <a:t>                                 2.9 </a:t>
            </a:r>
            <a:r>
              <a:rPr lang="en-GB" sz="1400" b="1" dirty="0" smtClean="0"/>
              <a:t>kJ</a:t>
            </a:r>
            <a:r>
              <a:rPr lang="en-GB" sz="1400" dirty="0" smtClean="0"/>
              <a:t> / DQHDS unit</a:t>
            </a:r>
          </a:p>
          <a:p>
            <a:endParaRPr lang="en-GB" sz="1400" dirty="0"/>
          </a:p>
          <a:p>
            <a:r>
              <a:rPr lang="en-GB" sz="1400" b="1" dirty="0" smtClean="0">
                <a:solidFill>
                  <a:srgbClr val="C00000"/>
                </a:solidFill>
              </a:rPr>
              <a:t>Typical LHC Peak Discharge Current:    </a:t>
            </a:r>
            <a:r>
              <a:rPr lang="en-GB" sz="1400" dirty="0" smtClean="0"/>
              <a:t>80 </a:t>
            </a:r>
            <a:r>
              <a:rPr lang="en-GB" sz="1400" b="1" dirty="0" err="1" smtClean="0"/>
              <a:t>A</a:t>
            </a:r>
            <a:r>
              <a:rPr lang="en-GB" sz="1400" b="1" baseline="-25000" dirty="0" err="1" smtClean="0"/>
              <a:t>peak</a:t>
            </a:r>
            <a:endParaRPr lang="en-GB" sz="1400" b="1" baseline="-25000" dirty="0" smtClean="0"/>
          </a:p>
          <a:p>
            <a:endParaRPr lang="en-GB" sz="1400" dirty="0"/>
          </a:p>
          <a:p>
            <a:r>
              <a:rPr lang="en-GB" sz="1400" b="1" dirty="0" smtClean="0">
                <a:solidFill>
                  <a:srgbClr val="C00000"/>
                </a:solidFill>
              </a:rPr>
              <a:t>Typical LHC Discharge Time Constant:  </a:t>
            </a:r>
            <a:r>
              <a:rPr lang="en-GB" sz="1400" dirty="0" smtClean="0"/>
              <a:t>80 </a:t>
            </a:r>
            <a:r>
              <a:rPr lang="en-GB" sz="1400" b="1" dirty="0" err="1" smtClean="0"/>
              <a:t>ms</a:t>
            </a:r>
            <a:r>
              <a:rPr lang="en-GB" sz="1400" dirty="0" smtClean="0"/>
              <a:t>  exponential decay</a:t>
            </a:r>
          </a:p>
          <a:p>
            <a:endParaRPr lang="en-GB" sz="1400" dirty="0"/>
          </a:p>
          <a:p>
            <a:r>
              <a:rPr lang="en-GB" sz="2000" b="1" dirty="0" smtClean="0">
                <a:solidFill>
                  <a:srgbClr val="C00000"/>
                </a:solidFill>
              </a:rPr>
              <a:t>Robust, but non-redundant design – redundancy obtained by multiplication of the units</a:t>
            </a:r>
          </a:p>
          <a:p>
            <a:endParaRPr lang="en-US" sz="1400" b="1" dirty="0">
              <a:solidFill>
                <a:srgbClr val="C0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8974" y="188640"/>
            <a:ext cx="2213708" cy="1660281"/>
          </a:xfrm>
          <a:prstGeom prst="rect">
            <a:avLst/>
          </a:prstGeom>
        </p:spPr>
      </p:pic>
    </p:spTree>
    <p:extLst>
      <p:ext uri="{BB962C8B-B14F-4D97-AF65-F5344CB8AC3E}">
        <p14:creationId xmlns:p14="http://schemas.microsoft.com/office/powerpoint/2010/main" val="2214821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dirty="0" smtClean="0">
              <a:solidFill>
                <a:srgbClr val="64BCD9"/>
              </a:solidFill>
            </a:endParaRPr>
          </a:p>
          <a:p>
            <a:endParaRPr lang="en-GB" dirty="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6</a:t>
            </a:fld>
            <a:endParaRPr lang="fr-FR">
              <a:solidFill>
                <a:srgbClr val="64BCD9"/>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4117584284"/>
              </p:ext>
            </p:extLst>
          </p:nvPr>
        </p:nvGraphicFramePr>
        <p:xfrm>
          <a:off x="1846415" y="33884"/>
          <a:ext cx="5328592" cy="6833523"/>
        </p:xfrm>
        <a:graphic>
          <a:graphicData uri="http://schemas.openxmlformats.org/presentationml/2006/ole">
            <mc:AlternateContent xmlns:mc="http://schemas.openxmlformats.org/markup-compatibility/2006">
              <mc:Choice xmlns:v="urn:schemas-microsoft-com:vml" Requires="v">
                <p:oleObj spid="_x0000_s1108" name="Acrobat Document" r:id="rId3" imgW="6415981" imgH="9075258" progId="Acrobat.Document.11">
                  <p:embed/>
                </p:oleObj>
              </mc:Choice>
              <mc:Fallback>
                <p:oleObj name="Acrobat Document" r:id="rId3" imgW="6415981" imgH="9075258" progId="Acrobat.Document.11">
                  <p:embed/>
                  <p:pic>
                    <p:nvPicPr>
                      <p:cNvPr id="0" name=""/>
                      <p:cNvPicPr/>
                      <p:nvPr/>
                    </p:nvPicPr>
                    <p:blipFill>
                      <a:blip r:embed="rId4"/>
                      <a:stretch>
                        <a:fillRect/>
                      </a:stretch>
                    </p:blipFill>
                    <p:spPr>
                      <a:xfrm>
                        <a:off x="1846415" y="33884"/>
                        <a:ext cx="5328592" cy="6833523"/>
                      </a:xfrm>
                      <a:prstGeom prst="rect">
                        <a:avLst/>
                      </a:prstGeom>
                      <a:solidFill>
                        <a:schemeClr val="accent1"/>
                      </a:solidFill>
                      <a:ln>
                        <a:solidFill>
                          <a:schemeClr val="accent1"/>
                        </a:solidFill>
                      </a:ln>
                    </p:spPr>
                  </p:pic>
                </p:oleObj>
              </mc:Fallback>
            </mc:AlternateContent>
          </a:graphicData>
        </a:graphic>
      </p:graphicFrame>
      <p:cxnSp>
        <p:nvCxnSpPr>
          <p:cNvPr id="10" name="Straight Connector 9"/>
          <p:cNvCxnSpPr/>
          <p:nvPr/>
        </p:nvCxnSpPr>
        <p:spPr>
          <a:xfrm flipV="1">
            <a:off x="3203848" y="2701497"/>
            <a:ext cx="2741184" cy="129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945032" y="2714397"/>
            <a:ext cx="1272" cy="1650707"/>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203848" y="2714397"/>
            <a:ext cx="0" cy="642595"/>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2843808" y="3356992"/>
            <a:ext cx="3600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843808" y="3356992"/>
            <a:ext cx="0" cy="576064"/>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843808" y="3933056"/>
            <a:ext cx="36004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3203848" y="3933056"/>
            <a:ext cx="0" cy="432048"/>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203848" y="4365104"/>
            <a:ext cx="2742456"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866184" y="2503386"/>
            <a:ext cx="1080120" cy="230832"/>
          </a:xfrm>
          <a:prstGeom prst="rect">
            <a:avLst/>
          </a:prstGeom>
          <a:noFill/>
        </p:spPr>
        <p:txBody>
          <a:bodyPr wrap="square" rtlCol="0">
            <a:spAutoFit/>
          </a:bodyPr>
          <a:lstStyle/>
          <a:p>
            <a:r>
              <a:rPr lang="en-GB" sz="900" b="1" dirty="0" smtClean="0"/>
              <a:t>Energy storage</a:t>
            </a:r>
            <a:endParaRPr lang="en-US" sz="900" b="1" dirty="0"/>
          </a:p>
        </p:txBody>
      </p:sp>
      <p:sp>
        <p:nvSpPr>
          <p:cNvPr id="33" name="TextBox 32"/>
          <p:cNvSpPr txBox="1"/>
          <p:nvPr/>
        </p:nvSpPr>
        <p:spPr>
          <a:xfrm>
            <a:off x="3322580" y="2660355"/>
            <a:ext cx="1224136" cy="230832"/>
          </a:xfrm>
          <a:prstGeom prst="rect">
            <a:avLst/>
          </a:prstGeom>
          <a:noFill/>
        </p:spPr>
        <p:txBody>
          <a:bodyPr wrap="square" rtlCol="0">
            <a:spAutoFit/>
          </a:bodyPr>
          <a:lstStyle/>
          <a:p>
            <a:r>
              <a:rPr lang="en-GB" sz="900" b="1" dirty="0" smtClean="0"/>
              <a:t>Charging resistors</a:t>
            </a:r>
            <a:endParaRPr lang="en-US" sz="900" b="1" dirty="0"/>
          </a:p>
        </p:txBody>
      </p:sp>
      <p:sp>
        <p:nvSpPr>
          <p:cNvPr id="34" name="TextBox 33"/>
          <p:cNvSpPr txBox="1"/>
          <p:nvPr/>
        </p:nvSpPr>
        <p:spPr>
          <a:xfrm>
            <a:off x="5381905" y="3123404"/>
            <a:ext cx="1080120" cy="369332"/>
          </a:xfrm>
          <a:prstGeom prst="rect">
            <a:avLst/>
          </a:prstGeom>
          <a:noFill/>
        </p:spPr>
        <p:txBody>
          <a:bodyPr wrap="square" rtlCol="0">
            <a:spAutoFit/>
          </a:bodyPr>
          <a:lstStyle/>
          <a:p>
            <a:r>
              <a:rPr lang="en-GB" sz="900" b="1" dirty="0" smtClean="0"/>
              <a:t>Power ground via fuse</a:t>
            </a:r>
            <a:endParaRPr lang="en-US" sz="900" b="1" dirty="0"/>
          </a:p>
        </p:txBody>
      </p:sp>
      <p:sp>
        <p:nvSpPr>
          <p:cNvPr id="35" name="TextBox 34"/>
          <p:cNvSpPr txBox="1"/>
          <p:nvPr/>
        </p:nvSpPr>
        <p:spPr>
          <a:xfrm>
            <a:off x="3266475" y="3408590"/>
            <a:ext cx="684076" cy="369332"/>
          </a:xfrm>
          <a:prstGeom prst="rect">
            <a:avLst/>
          </a:prstGeom>
          <a:noFill/>
        </p:spPr>
        <p:txBody>
          <a:bodyPr wrap="square" rtlCol="0">
            <a:spAutoFit/>
          </a:bodyPr>
          <a:lstStyle/>
          <a:p>
            <a:r>
              <a:rPr lang="en-GB" sz="900" b="1" dirty="0" smtClean="0"/>
              <a:t>Main rectifier</a:t>
            </a:r>
            <a:endParaRPr lang="en-US" sz="900" b="1" dirty="0"/>
          </a:p>
        </p:txBody>
      </p:sp>
      <p:sp>
        <p:nvSpPr>
          <p:cNvPr id="37" name="TextBox 36"/>
          <p:cNvSpPr txBox="1"/>
          <p:nvPr/>
        </p:nvSpPr>
        <p:spPr>
          <a:xfrm>
            <a:off x="3764173" y="3362526"/>
            <a:ext cx="1152127" cy="369332"/>
          </a:xfrm>
          <a:prstGeom prst="rect">
            <a:avLst/>
          </a:prstGeom>
          <a:noFill/>
        </p:spPr>
        <p:txBody>
          <a:bodyPr wrap="square" rtlCol="0">
            <a:spAutoFit/>
          </a:bodyPr>
          <a:lstStyle/>
          <a:p>
            <a:r>
              <a:rPr lang="en-GB" sz="900" b="1" dirty="0" smtClean="0"/>
              <a:t>Auto-discharge</a:t>
            </a:r>
          </a:p>
          <a:p>
            <a:r>
              <a:rPr lang="en-GB" sz="900" b="1" dirty="0" smtClean="0"/>
              <a:t>        resistors</a:t>
            </a:r>
            <a:endParaRPr lang="en-US" sz="900" b="1" dirty="0"/>
          </a:p>
        </p:txBody>
      </p:sp>
      <p:sp>
        <p:nvSpPr>
          <p:cNvPr id="38" name="TextBox 37"/>
          <p:cNvSpPr txBox="1"/>
          <p:nvPr/>
        </p:nvSpPr>
        <p:spPr>
          <a:xfrm>
            <a:off x="4810221" y="2892572"/>
            <a:ext cx="432048" cy="230832"/>
          </a:xfrm>
          <a:prstGeom prst="rect">
            <a:avLst/>
          </a:prstGeom>
          <a:noFill/>
        </p:spPr>
        <p:txBody>
          <a:bodyPr wrap="square" rtlCol="0">
            <a:spAutoFit/>
          </a:bodyPr>
          <a:lstStyle/>
          <a:p>
            <a:r>
              <a:rPr lang="en-GB" sz="900" b="1" dirty="0" smtClean="0"/>
              <a:t>3C</a:t>
            </a:r>
            <a:endParaRPr lang="en-US" sz="900" b="1" dirty="0"/>
          </a:p>
        </p:txBody>
      </p:sp>
      <p:pic>
        <p:nvPicPr>
          <p:cNvPr id="39" name="Picture 38"/>
          <p:cNvPicPr>
            <a:picLocks noChangeAspect="1"/>
          </p:cNvPicPr>
          <p:nvPr/>
        </p:nvPicPr>
        <p:blipFill>
          <a:blip r:embed="rId5"/>
          <a:stretch>
            <a:fillRect/>
          </a:stretch>
        </p:blipFill>
        <p:spPr>
          <a:xfrm>
            <a:off x="4776505" y="4058035"/>
            <a:ext cx="432854" cy="249958"/>
          </a:xfrm>
          <a:prstGeom prst="rect">
            <a:avLst/>
          </a:prstGeom>
        </p:spPr>
      </p:pic>
      <p:sp>
        <p:nvSpPr>
          <p:cNvPr id="40" name="TextBox 39"/>
          <p:cNvSpPr txBox="1"/>
          <p:nvPr/>
        </p:nvSpPr>
        <p:spPr>
          <a:xfrm>
            <a:off x="5226411" y="2750010"/>
            <a:ext cx="719893" cy="230832"/>
          </a:xfrm>
          <a:prstGeom prst="rect">
            <a:avLst/>
          </a:prstGeom>
          <a:noFill/>
        </p:spPr>
        <p:txBody>
          <a:bodyPr wrap="square" rtlCol="0">
            <a:spAutoFit/>
          </a:bodyPr>
          <a:lstStyle/>
          <a:p>
            <a:r>
              <a:rPr lang="en-GB" sz="900" b="1" dirty="0" smtClean="0"/>
              <a:t>V-divider</a:t>
            </a:r>
            <a:endParaRPr lang="en-US" sz="900" b="1" dirty="0"/>
          </a:p>
        </p:txBody>
      </p:sp>
    </p:spTree>
    <p:extLst>
      <p:ext uri="{BB962C8B-B14F-4D97-AF65-F5344CB8AC3E}">
        <p14:creationId xmlns:p14="http://schemas.microsoft.com/office/powerpoint/2010/main" val="2810120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7</a:t>
            </a:fld>
            <a:endParaRPr lang="fr-FR">
              <a:solidFill>
                <a:srgbClr val="64BCD9"/>
              </a:solidFill>
            </a:endParaRPr>
          </a:p>
        </p:txBody>
      </p:sp>
      <p:pic>
        <p:nvPicPr>
          <p:cNvPr id="2" name="Picture 1"/>
          <p:cNvPicPr>
            <a:picLocks noChangeAspect="1"/>
          </p:cNvPicPr>
          <p:nvPr/>
        </p:nvPicPr>
        <p:blipFill>
          <a:blip r:embed="rId2"/>
          <a:stretch>
            <a:fillRect/>
          </a:stretch>
        </p:blipFill>
        <p:spPr>
          <a:xfrm>
            <a:off x="137606" y="2163039"/>
            <a:ext cx="8651067" cy="3895675"/>
          </a:xfrm>
          <a:prstGeom prst="rect">
            <a:avLst/>
          </a:prstGeom>
        </p:spPr>
      </p:pic>
      <p:pic>
        <p:nvPicPr>
          <p:cNvPr id="3" name="Picture 2"/>
          <p:cNvPicPr>
            <a:picLocks noChangeAspect="1"/>
          </p:cNvPicPr>
          <p:nvPr/>
        </p:nvPicPr>
        <p:blipFill>
          <a:blip r:embed="rId3"/>
          <a:stretch>
            <a:fillRect/>
          </a:stretch>
        </p:blipFill>
        <p:spPr>
          <a:xfrm>
            <a:off x="6804248" y="188640"/>
            <a:ext cx="2164268" cy="1621677"/>
          </a:xfrm>
          <a:prstGeom prst="rect">
            <a:avLst/>
          </a:prstGeom>
        </p:spPr>
      </p:pic>
      <p:sp>
        <p:nvSpPr>
          <p:cNvPr id="7" name="TextBox 6"/>
          <p:cNvSpPr txBox="1"/>
          <p:nvPr/>
        </p:nvSpPr>
        <p:spPr>
          <a:xfrm>
            <a:off x="1043608" y="404664"/>
            <a:ext cx="5328592" cy="369332"/>
          </a:xfrm>
          <a:prstGeom prst="rect">
            <a:avLst/>
          </a:prstGeom>
          <a:noFill/>
        </p:spPr>
        <p:txBody>
          <a:bodyPr wrap="square" rtlCol="0">
            <a:spAutoFit/>
          </a:bodyPr>
          <a:lstStyle/>
          <a:p>
            <a:r>
              <a:rPr lang="en-GB" dirty="0" smtClean="0"/>
              <a:t>HDS – the power part.</a:t>
            </a:r>
            <a:endParaRPr lang="en-US" dirty="0"/>
          </a:p>
        </p:txBody>
      </p:sp>
      <p:sp>
        <p:nvSpPr>
          <p:cNvPr id="8" name="TextBox 7"/>
          <p:cNvSpPr txBox="1"/>
          <p:nvPr/>
        </p:nvSpPr>
        <p:spPr>
          <a:xfrm>
            <a:off x="2915816" y="3645024"/>
            <a:ext cx="936104" cy="369332"/>
          </a:xfrm>
          <a:prstGeom prst="rect">
            <a:avLst/>
          </a:prstGeom>
          <a:noFill/>
        </p:spPr>
        <p:txBody>
          <a:bodyPr wrap="square" rtlCol="0">
            <a:spAutoFit/>
          </a:bodyPr>
          <a:lstStyle/>
          <a:p>
            <a:r>
              <a:rPr lang="en-GB" sz="900" b="1" dirty="0" smtClean="0"/>
              <a:t>Discharge resistors</a:t>
            </a:r>
            <a:endParaRPr lang="en-US" sz="900" b="1" dirty="0"/>
          </a:p>
        </p:txBody>
      </p:sp>
      <p:sp>
        <p:nvSpPr>
          <p:cNvPr id="10" name="TextBox 9"/>
          <p:cNvSpPr txBox="1"/>
          <p:nvPr/>
        </p:nvSpPr>
        <p:spPr>
          <a:xfrm>
            <a:off x="1014228" y="2881536"/>
            <a:ext cx="1656184" cy="230832"/>
          </a:xfrm>
          <a:prstGeom prst="rect">
            <a:avLst/>
          </a:prstGeom>
          <a:noFill/>
        </p:spPr>
        <p:txBody>
          <a:bodyPr wrap="square" rtlCol="0">
            <a:spAutoFit/>
          </a:bodyPr>
          <a:lstStyle/>
          <a:p>
            <a:r>
              <a:rPr lang="en-GB" sz="900" b="1" dirty="0" smtClean="0"/>
              <a:t>Charging Controllers</a:t>
            </a:r>
            <a:endParaRPr lang="en-US" sz="900" b="1" dirty="0"/>
          </a:p>
        </p:txBody>
      </p:sp>
      <p:sp>
        <p:nvSpPr>
          <p:cNvPr id="12" name="TextBox 11"/>
          <p:cNvSpPr txBox="1"/>
          <p:nvPr/>
        </p:nvSpPr>
        <p:spPr>
          <a:xfrm>
            <a:off x="685056" y="3889492"/>
            <a:ext cx="1296144" cy="369332"/>
          </a:xfrm>
          <a:prstGeom prst="rect">
            <a:avLst/>
          </a:prstGeom>
          <a:noFill/>
        </p:spPr>
        <p:txBody>
          <a:bodyPr wrap="square" rtlCol="0">
            <a:spAutoFit/>
          </a:bodyPr>
          <a:lstStyle/>
          <a:p>
            <a:r>
              <a:rPr lang="en-GB" sz="900" b="1" dirty="0" smtClean="0"/>
              <a:t>Main rectifier for charging current</a:t>
            </a:r>
            <a:endParaRPr lang="en-US" sz="900" b="1" dirty="0"/>
          </a:p>
        </p:txBody>
      </p:sp>
      <p:pic>
        <p:nvPicPr>
          <p:cNvPr id="13" name="Picture 12"/>
          <p:cNvPicPr>
            <a:picLocks noChangeAspect="1"/>
          </p:cNvPicPr>
          <p:nvPr/>
        </p:nvPicPr>
        <p:blipFill>
          <a:blip r:embed="rId4"/>
          <a:stretch>
            <a:fillRect/>
          </a:stretch>
        </p:blipFill>
        <p:spPr>
          <a:xfrm>
            <a:off x="2913055" y="4110877"/>
            <a:ext cx="938865" cy="390178"/>
          </a:xfrm>
          <a:prstGeom prst="rect">
            <a:avLst/>
          </a:prstGeom>
        </p:spPr>
      </p:pic>
      <p:pic>
        <p:nvPicPr>
          <p:cNvPr id="14" name="Picture 13"/>
          <p:cNvPicPr>
            <a:picLocks noChangeAspect="1"/>
          </p:cNvPicPr>
          <p:nvPr/>
        </p:nvPicPr>
        <p:blipFill>
          <a:blip r:embed="rId5"/>
          <a:stretch>
            <a:fillRect/>
          </a:stretch>
        </p:blipFill>
        <p:spPr>
          <a:xfrm>
            <a:off x="971600" y="4954481"/>
            <a:ext cx="1658256" cy="249958"/>
          </a:xfrm>
          <a:prstGeom prst="rect">
            <a:avLst/>
          </a:prstGeom>
        </p:spPr>
      </p:pic>
      <p:sp>
        <p:nvSpPr>
          <p:cNvPr id="15" name="TextBox 14"/>
          <p:cNvSpPr txBox="1"/>
          <p:nvPr/>
        </p:nvSpPr>
        <p:spPr>
          <a:xfrm>
            <a:off x="7113929" y="2620451"/>
            <a:ext cx="792088" cy="369332"/>
          </a:xfrm>
          <a:prstGeom prst="rect">
            <a:avLst/>
          </a:prstGeom>
          <a:noFill/>
        </p:spPr>
        <p:txBody>
          <a:bodyPr wrap="square" rtlCol="0">
            <a:spAutoFit/>
          </a:bodyPr>
          <a:lstStyle/>
          <a:p>
            <a:r>
              <a:rPr lang="en-GB" sz="900" b="1" dirty="0" smtClean="0"/>
              <a:t>Discharge </a:t>
            </a:r>
            <a:r>
              <a:rPr lang="en-GB" sz="900" b="1" dirty="0" err="1" smtClean="0"/>
              <a:t>Thyristor</a:t>
            </a:r>
            <a:r>
              <a:rPr lang="en-GB" sz="900" b="1" dirty="0" smtClean="0"/>
              <a:t> +</a:t>
            </a:r>
            <a:endParaRPr lang="en-US" sz="900" b="1" dirty="0"/>
          </a:p>
        </p:txBody>
      </p:sp>
      <p:sp>
        <p:nvSpPr>
          <p:cNvPr id="16" name="TextBox 15"/>
          <p:cNvSpPr txBox="1"/>
          <p:nvPr/>
        </p:nvSpPr>
        <p:spPr>
          <a:xfrm>
            <a:off x="7113929" y="5079460"/>
            <a:ext cx="792088" cy="369332"/>
          </a:xfrm>
          <a:prstGeom prst="rect">
            <a:avLst/>
          </a:prstGeom>
          <a:noFill/>
        </p:spPr>
        <p:txBody>
          <a:bodyPr wrap="square" rtlCol="0">
            <a:spAutoFit/>
          </a:bodyPr>
          <a:lstStyle/>
          <a:p>
            <a:r>
              <a:rPr lang="en-GB" sz="900" b="1" dirty="0" smtClean="0"/>
              <a:t>Discharge </a:t>
            </a:r>
            <a:r>
              <a:rPr lang="en-GB" sz="900" b="1" dirty="0" err="1" smtClean="0"/>
              <a:t>Thyristor</a:t>
            </a:r>
            <a:r>
              <a:rPr lang="en-GB" sz="900" b="1" dirty="0" smtClean="0"/>
              <a:t> -</a:t>
            </a:r>
            <a:endParaRPr lang="en-US" sz="900" b="1" dirty="0"/>
          </a:p>
        </p:txBody>
      </p:sp>
      <p:sp>
        <p:nvSpPr>
          <p:cNvPr id="17" name="TextBox 16"/>
          <p:cNvSpPr txBox="1"/>
          <p:nvPr/>
        </p:nvSpPr>
        <p:spPr>
          <a:xfrm>
            <a:off x="3573331" y="2689701"/>
            <a:ext cx="1296144" cy="230832"/>
          </a:xfrm>
          <a:prstGeom prst="rect">
            <a:avLst/>
          </a:prstGeom>
          <a:noFill/>
        </p:spPr>
        <p:txBody>
          <a:bodyPr wrap="square" rtlCol="0">
            <a:spAutoFit/>
          </a:bodyPr>
          <a:lstStyle/>
          <a:p>
            <a:r>
              <a:rPr lang="en-GB" sz="900" b="1" dirty="0" smtClean="0"/>
              <a:t>Storage Capacitors</a:t>
            </a:r>
            <a:endParaRPr lang="en-US" sz="900" b="1" dirty="0"/>
          </a:p>
        </p:txBody>
      </p:sp>
      <p:pic>
        <p:nvPicPr>
          <p:cNvPr id="18" name="Picture 17"/>
          <p:cNvPicPr>
            <a:picLocks noChangeAspect="1"/>
          </p:cNvPicPr>
          <p:nvPr/>
        </p:nvPicPr>
        <p:blipFill>
          <a:blip r:embed="rId6"/>
          <a:stretch>
            <a:fillRect/>
          </a:stretch>
        </p:blipFill>
        <p:spPr>
          <a:xfrm>
            <a:off x="3573331" y="5188536"/>
            <a:ext cx="1298561" cy="233382"/>
          </a:xfrm>
          <a:prstGeom prst="rect">
            <a:avLst/>
          </a:prstGeom>
        </p:spPr>
      </p:pic>
      <p:sp>
        <p:nvSpPr>
          <p:cNvPr id="19" name="TextBox 18"/>
          <p:cNvSpPr txBox="1"/>
          <p:nvPr/>
        </p:nvSpPr>
        <p:spPr>
          <a:xfrm>
            <a:off x="5508104" y="4869160"/>
            <a:ext cx="864096" cy="369332"/>
          </a:xfrm>
          <a:prstGeom prst="rect">
            <a:avLst/>
          </a:prstGeom>
          <a:noFill/>
        </p:spPr>
        <p:txBody>
          <a:bodyPr wrap="square" rtlCol="0">
            <a:spAutoFit/>
          </a:bodyPr>
          <a:lstStyle/>
          <a:p>
            <a:r>
              <a:rPr lang="en-GB" sz="900" b="1" dirty="0" smtClean="0"/>
              <a:t>Voltage divider</a:t>
            </a:r>
            <a:endParaRPr lang="en-US" sz="900" b="1" dirty="0"/>
          </a:p>
        </p:txBody>
      </p:sp>
      <p:pic>
        <p:nvPicPr>
          <p:cNvPr id="20" name="Picture 19"/>
          <p:cNvPicPr>
            <a:picLocks noChangeAspect="1"/>
          </p:cNvPicPr>
          <p:nvPr/>
        </p:nvPicPr>
        <p:blipFill>
          <a:blip r:embed="rId7"/>
          <a:stretch>
            <a:fillRect/>
          </a:stretch>
        </p:blipFill>
        <p:spPr>
          <a:xfrm>
            <a:off x="5436096" y="2735410"/>
            <a:ext cx="859611" cy="390178"/>
          </a:xfrm>
          <a:prstGeom prst="rect">
            <a:avLst/>
          </a:prstGeom>
        </p:spPr>
      </p:pic>
      <p:sp>
        <p:nvSpPr>
          <p:cNvPr id="21" name="TextBox 20"/>
          <p:cNvSpPr txBox="1"/>
          <p:nvPr/>
        </p:nvSpPr>
        <p:spPr>
          <a:xfrm>
            <a:off x="5580112" y="4258824"/>
            <a:ext cx="1152128" cy="369332"/>
          </a:xfrm>
          <a:prstGeom prst="rect">
            <a:avLst/>
          </a:prstGeom>
          <a:noFill/>
        </p:spPr>
        <p:txBody>
          <a:bodyPr wrap="square" rtlCol="0">
            <a:spAutoFit/>
          </a:bodyPr>
          <a:lstStyle/>
          <a:p>
            <a:r>
              <a:rPr lang="en-GB" sz="900" b="1" dirty="0" smtClean="0"/>
              <a:t>Grounding point</a:t>
            </a:r>
          </a:p>
          <a:p>
            <a:r>
              <a:rPr lang="en-GB" sz="900" b="1" dirty="0" smtClean="0"/>
              <a:t>Earth fuse 63 mA</a:t>
            </a:r>
            <a:endParaRPr lang="en-US" sz="900" b="1" dirty="0"/>
          </a:p>
        </p:txBody>
      </p:sp>
    </p:spTree>
    <p:extLst>
      <p:ext uri="{BB962C8B-B14F-4D97-AF65-F5344CB8AC3E}">
        <p14:creationId xmlns:p14="http://schemas.microsoft.com/office/powerpoint/2010/main" val="3025679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8</a:t>
            </a:fld>
            <a:endParaRPr lang="fr-FR">
              <a:solidFill>
                <a:srgbClr val="64BCD9"/>
              </a:solidFill>
            </a:endParaRPr>
          </a:p>
        </p:txBody>
      </p:sp>
      <p:pic>
        <p:nvPicPr>
          <p:cNvPr id="2" name="Picture 1"/>
          <p:cNvPicPr>
            <a:picLocks noChangeAspect="1"/>
          </p:cNvPicPr>
          <p:nvPr/>
        </p:nvPicPr>
        <p:blipFill>
          <a:blip r:embed="rId2"/>
          <a:stretch>
            <a:fillRect/>
          </a:stretch>
        </p:blipFill>
        <p:spPr>
          <a:xfrm>
            <a:off x="683568" y="126408"/>
            <a:ext cx="2164268" cy="1621677"/>
          </a:xfrm>
          <a:prstGeom prst="rect">
            <a:avLst/>
          </a:prstGeom>
        </p:spPr>
      </p:pic>
      <p:pic>
        <p:nvPicPr>
          <p:cNvPr id="3" name="Picture 2"/>
          <p:cNvPicPr>
            <a:picLocks noChangeAspect="1"/>
          </p:cNvPicPr>
          <p:nvPr/>
        </p:nvPicPr>
        <p:blipFill>
          <a:blip r:embed="rId3"/>
          <a:stretch>
            <a:fillRect/>
          </a:stretch>
        </p:blipFill>
        <p:spPr>
          <a:xfrm>
            <a:off x="4886737" y="180769"/>
            <a:ext cx="2542905" cy="2625473"/>
          </a:xfrm>
          <a:prstGeom prst="rect">
            <a:avLst/>
          </a:prstGeom>
        </p:spPr>
      </p:pic>
      <p:pic>
        <p:nvPicPr>
          <p:cNvPr id="6" name="Picture 5"/>
          <p:cNvPicPr>
            <a:picLocks noChangeAspect="1"/>
          </p:cNvPicPr>
          <p:nvPr/>
        </p:nvPicPr>
        <p:blipFill>
          <a:blip r:embed="rId4"/>
          <a:stretch>
            <a:fillRect/>
          </a:stretch>
        </p:blipFill>
        <p:spPr>
          <a:xfrm>
            <a:off x="867029" y="2638555"/>
            <a:ext cx="7200800" cy="3160393"/>
          </a:xfrm>
          <a:prstGeom prst="rect">
            <a:avLst/>
          </a:prstGeom>
        </p:spPr>
      </p:pic>
      <p:sp>
        <p:nvSpPr>
          <p:cNvPr id="7" name="TextBox 6"/>
          <p:cNvSpPr txBox="1"/>
          <p:nvPr/>
        </p:nvSpPr>
        <p:spPr>
          <a:xfrm>
            <a:off x="5131481" y="126408"/>
            <a:ext cx="1152128" cy="507831"/>
          </a:xfrm>
          <a:prstGeom prst="rect">
            <a:avLst/>
          </a:prstGeom>
          <a:noFill/>
        </p:spPr>
        <p:txBody>
          <a:bodyPr wrap="square" rtlCol="0">
            <a:spAutoFit/>
          </a:bodyPr>
          <a:lstStyle/>
          <a:p>
            <a:r>
              <a:rPr lang="en-GB" sz="900" b="1" dirty="0" smtClean="0">
                <a:solidFill>
                  <a:srgbClr val="C00000"/>
                </a:solidFill>
              </a:rPr>
              <a:t>Discharge Trigger arrives from QDS</a:t>
            </a:r>
            <a:endParaRPr lang="en-US" sz="900" b="1" dirty="0">
              <a:solidFill>
                <a:srgbClr val="C00000"/>
              </a:solidFill>
            </a:endParaRPr>
          </a:p>
        </p:txBody>
      </p:sp>
      <p:sp>
        <p:nvSpPr>
          <p:cNvPr id="8" name="TextBox 7"/>
          <p:cNvSpPr txBox="1"/>
          <p:nvPr/>
        </p:nvSpPr>
        <p:spPr>
          <a:xfrm>
            <a:off x="683568" y="3717032"/>
            <a:ext cx="1008112" cy="230832"/>
          </a:xfrm>
          <a:prstGeom prst="rect">
            <a:avLst/>
          </a:prstGeom>
          <a:noFill/>
        </p:spPr>
        <p:txBody>
          <a:bodyPr wrap="square" rtlCol="0">
            <a:spAutoFit/>
          </a:bodyPr>
          <a:lstStyle/>
          <a:p>
            <a:r>
              <a:rPr lang="en-GB" sz="900" b="1" dirty="0" smtClean="0"/>
              <a:t>RL2 switching</a:t>
            </a:r>
            <a:endParaRPr lang="en-US" sz="900" b="1" dirty="0"/>
          </a:p>
        </p:txBody>
      </p:sp>
      <p:sp>
        <p:nvSpPr>
          <p:cNvPr id="9" name="TextBox 8"/>
          <p:cNvSpPr txBox="1"/>
          <p:nvPr/>
        </p:nvSpPr>
        <p:spPr>
          <a:xfrm>
            <a:off x="2574253" y="5676909"/>
            <a:ext cx="1656184" cy="646331"/>
          </a:xfrm>
          <a:prstGeom prst="rect">
            <a:avLst/>
          </a:prstGeom>
          <a:noFill/>
        </p:spPr>
        <p:txBody>
          <a:bodyPr wrap="square" rtlCol="0">
            <a:spAutoFit/>
          </a:bodyPr>
          <a:lstStyle/>
          <a:p>
            <a:pPr algn="just"/>
            <a:r>
              <a:rPr lang="en-GB" sz="900" b="1" dirty="0" smtClean="0"/>
              <a:t>The two TI NA556 timers / pulse generators will reset and generate a pulse on their outputs</a:t>
            </a:r>
            <a:endParaRPr lang="en-US" sz="900" b="1" dirty="0"/>
          </a:p>
        </p:txBody>
      </p:sp>
      <p:cxnSp>
        <p:nvCxnSpPr>
          <p:cNvPr id="11" name="Straight Connector 10"/>
          <p:cNvCxnSpPr/>
          <p:nvPr/>
        </p:nvCxnSpPr>
        <p:spPr>
          <a:xfrm>
            <a:off x="6158190" y="486733"/>
            <a:ext cx="2200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6378242" y="260648"/>
            <a:ext cx="0" cy="2308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380256" y="250952"/>
            <a:ext cx="284004"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618130" y="1429915"/>
            <a:ext cx="1300172" cy="230832"/>
          </a:xfrm>
          <a:prstGeom prst="rect">
            <a:avLst/>
          </a:prstGeom>
          <a:noFill/>
        </p:spPr>
        <p:txBody>
          <a:bodyPr wrap="square" rtlCol="0">
            <a:spAutoFit/>
          </a:bodyPr>
          <a:lstStyle/>
          <a:p>
            <a:r>
              <a:rPr lang="en-GB" sz="900" b="1" dirty="0" smtClean="0"/>
              <a:t>RL2 gets activated</a:t>
            </a:r>
            <a:endParaRPr lang="en-US" sz="900" b="1" dirty="0"/>
          </a:p>
        </p:txBody>
      </p:sp>
      <p:sp>
        <p:nvSpPr>
          <p:cNvPr id="19" name="TextBox 18"/>
          <p:cNvSpPr txBox="1"/>
          <p:nvPr/>
        </p:nvSpPr>
        <p:spPr>
          <a:xfrm>
            <a:off x="4581689" y="5613020"/>
            <a:ext cx="1944216" cy="923330"/>
          </a:xfrm>
          <a:prstGeom prst="rect">
            <a:avLst/>
          </a:prstGeom>
          <a:noFill/>
        </p:spPr>
        <p:txBody>
          <a:bodyPr wrap="square" rtlCol="0">
            <a:spAutoFit/>
          </a:bodyPr>
          <a:lstStyle/>
          <a:p>
            <a:pPr algn="just"/>
            <a:r>
              <a:rPr lang="en-GB" sz="900" b="1" dirty="0" smtClean="0"/>
              <a:t>One pulse is used to turn ‘on’ the transistor which then pulls a current pulse through the two pulse transformers herewith creating the </a:t>
            </a:r>
            <a:r>
              <a:rPr lang="en-GB" sz="900" b="1" dirty="0" err="1" smtClean="0"/>
              <a:t>thyristor</a:t>
            </a:r>
            <a:r>
              <a:rPr lang="en-GB" sz="900" b="1" dirty="0" smtClean="0"/>
              <a:t> gate current pulses.</a:t>
            </a:r>
            <a:endParaRPr lang="en-US" sz="900" b="1" dirty="0"/>
          </a:p>
        </p:txBody>
      </p:sp>
      <p:sp>
        <p:nvSpPr>
          <p:cNvPr id="20" name="TextBox 19"/>
          <p:cNvSpPr txBox="1"/>
          <p:nvPr/>
        </p:nvSpPr>
        <p:spPr>
          <a:xfrm>
            <a:off x="3677058" y="2552092"/>
            <a:ext cx="1580742" cy="923330"/>
          </a:xfrm>
          <a:prstGeom prst="rect">
            <a:avLst/>
          </a:prstGeom>
          <a:noFill/>
        </p:spPr>
        <p:txBody>
          <a:bodyPr wrap="square" rtlCol="0">
            <a:spAutoFit/>
          </a:bodyPr>
          <a:lstStyle/>
          <a:p>
            <a:pPr algn="just"/>
            <a:r>
              <a:rPr lang="en-GB" sz="900" b="1" dirty="0" smtClean="0"/>
              <a:t>The other pulse is used for pulling relay RL1 which blocks the capacitor charging for 5sec while discharging the caps</a:t>
            </a:r>
            <a:endParaRPr lang="en-US" sz="900" dirty="0"/>
          </a:p>
        </p:txBody>
      </p:sp>
      <p:sp>
        <p:nvSpPr>
          <p:cNvPr id="10" name="TextBox 9"/>
          <p:cNvSpPr txBox="1"/>
          <p:nvPr/>
        </p:nvSpPr>
        <p:spPr>
          <a:xfrm>
            <a:off x="539552" y="1988840"/>
            <a:ext cx="3240360" cy="369332"/>
          </a:xfrm>
          <a:prstGeom prst="rect">
            <a:avLst/>
          </a:prstGeom>
          <a:noFill/>
        </p:spPr>
        <p:txBody>
          <a:bodyPr wrap="square" rtlCol="0">
            <a:spAutoFit/>
          </a:bodyPr>
          <a:lstStyle/>
          <a:p>
            <a:r>
              <a:rPr lang="en-GB" dirty="0" smtClean="0"/>
              <a:t>The trigger circuit:</a:t>
            </a:r>
            <a:endParaRPr lang="en-GB" dirty="0"/>
          </a:p>
        </p:txBody>
      </p:sp>
      <p:sp>
        <p:nvSpPr>
          <p:cNvPr id="12" name="TextBox 11"/>
          <p:cNvSpPr txBox="1"/>
          <p:nvPr/>
        </p:nvSpPr>
        <p:spPr>
          <a:xfrm>
            <a:off x="3923928" y="260648"/>
            <a:ext cx="504056" cy="369332"/>
          </a:xfrm>
          <a:prstGeom prst="rect">
            <a:avLst/>
          </a:prstGeom>
          <a:noFill/>
        </p:spPr>
        <p:txBody>
          <a:bodyPr wrap="square" rtlCol="0">
            <a:spAutoFit/>
          </a:bodyPr>
          <a:lstStyle/>
          <a:p>
            <a:r>
              <a:rPr lang="en-GB" dirty="0" smtClean="0"/>
              <a:t>1</a:t>
            </a:r>
            <a:endParaRPr lang="en-GB" dirty="0"/>
          </a:p>
        </p:txBody>
      </p:sp>
      <p:sp>
        <p:nvSpPr>
          <p:cNvPr id="14" name="TextBox 13"/>
          <p:cNvSpPr txBox="1"/>
          <p:nvPr/>
        </p:nvSpPr>
        <p:spPr>
          <a:xfrm>
            <a:off x="1115616" y="2922279"/>
            <a:ext cx="720080" cy="369332"/>
          </a:xfrm>
          <a:prstGeom prst="rect">
            <a:avLst/>
          </a:prstGeom>
          <a:noFill/>
        </p:spPr>
        <p:txBody>
          <a:bodyPr wrap="square" rtlCol="0">
            <a:spAutoFit/>
          </a:bodyPr>
          <a:lstStyle/>
          <a:p>
            <a:r>
              <a:rPr lang="en-GB" dirty="0" smtClean="0"/>
              <a:t>2</a:t>
            </a:r>
            <a:endParaRPr lang="en-GB" dirty="0"/>
          </a:p>
        </p:txBody>
      </p:sp>
    </p:spTree>
    <p:extLst>
      <p:ext uri="{BB962C8B-B14F-4D97-AF65-F5344CB8AC3E}">
        <p14:creationId xmlns:p14="http://schemas.microsoft.com/office/powerpoint/2010/main" val="339820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smtClean="0">
              <a:solidFill>
                <a:srgbClr val="64BCD9"/>
              </a:solidFill>
            </a:endParaRPr>
          </a:p>
          <a:p>
            <a:endParaRPr lang="en-GB" smtClean="0">
              <a:solidFill>
                <a:srgbClr val="64BCD9"/>
              </a:solidFill>
            </a:endParaRPr>
          </a:p>
          <a:p>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9</a:t>
            </a:fld>
            <a:endParaRPr lang="fr-FR">
              <a:solidFill>
                <a:srgbClr val="64BCD9"/>
              </a:solidFill>
            </a:endParaRPr>
          </a:p>
        </p:txBody>
      </p:sp>
      <p:pic>
        <p:nvPicPr>
          <p:cNvPr id="2" name="Picture 1"/>
          <p:cNvPicPr>
            <a:picLocks noChangeAspect="1"/>
          </p:cNvPicPr>
          <p:nvPr/>
        </p:nvPicPr>
        <p:blipFill>
          <a:blip r:embed="rId2"/>
          <a:stretch>
            <a:fillRect/>
          </a:stretch>
        </p:blipFill>
        <p:spPr>
          <a:xfrm>
            <a:off x="6300192" y="4283834"/>
            <a:ext cx="2164268" cy="1621677"/>
          </a:xfrm>
          <a:prstGeom prst="rect">
            <a:avLst/>
          </a:prstGeom>
        </p:spPr>
      </p:pic>
      <p:pic>
        <p:nvPicPr>
          <p:cNvPr id="3" name="Picture 2"/>
          <p:cNvPicPr>
            <a:picLocks noChangeAspect="1"/>
          </p:cNvPicPr>
          <p:nvPr/>
        </p:nvPicPr>
        <p:blipFill>
          <a:blip r:embed="rId3"/>
          <a:stretch>
            <a:fillRect/>
          </a:stretch>
        </p:blipFill>
        <p:spPr>
          <a:xfrm>
            <a:off x="1835696" y="205574"/>
            <a:ext cx="6192688" cy="3331980"/>
          </a:xfrm>
          <a:prstGeom prst="rect">
            <a:avLst/>
          </a:prstGeom>
        </p:spPr>
      </p:pic>
      <p:pic>
        <p:nvPicPr>
          <p:cNvPr id="6" name="Picture 5"/>
          <p:cNvPicPr>
            <a:picLocks noChangeAspect="1"/>
          </p:cNvPicPr>
          <p:nvPr/>
        </p:nvPicPr>
        <p:blipFill>
          <a:blip r:embed="rId4"/>
          <a:stretch>
            <a:fillRect/>
          </a:stretch>
        </p:blipFill>
        <p:spPr>
          <a:xfrm>
            <a:off x="2195736" y="3704360"/>
            <a:ext cx="3342018" cy="3011990"/>
          </a:xfrm>
          <a:prstGeom prst="rect">
            <a:avLst/>
          </a:prstGeom>
        </p:spPr>
      </p:pic>
      <p:sp>
        <p:nvSpPr>
          <p:cNvPr id="7" name="TextBox 6"/>
          <p:cNvSpPr txBox="1"/>
          <p:nvPr/>
        </p:nvSpPr>
        <p:spPr>
          <a:xfrm>
            <a:off x="2483768" y="2420888"/>
            <a:ext cx="1512168" cy="1338828"/>
          </a:xfrm>
          <a:prstGeom prst="rect">
            <a:avLst/>
          </a:prstGeom>
          <a:noFill/>
        </p:spPr>
        <p:txBody>
          <a:bodyPr wrap="square" rtlCol="0">
            <a:spAutoFit/>
          </a:bodyPr>
          <a:lstStyle/>
          <a:p>
            <a:r>
              <a:rPr lang="en-GB" sz="900" b="1" dirty="0" smtClean="0"/>
              <a:t>When switching, RL1 will start the two timers which drives the relays RL3, 6:  200s delay</a:t>
            </a:r>
          </a:p>
          <a:p>
            <a:r>
              <a:rPr lang="en-GB" sz="900" b="1" dirty="0" smtClean="0"/>
              <a:t>RL4,7: 400s delay</a:t>
            </a:r>
          </a:p>
          <a:p>
            <a:r>
              <a:rPr lang="en-GB" sz="900" b="1" dirty="0" smtClean="0"/>
              <a:t>This will modify the charging time constant for shorter overall charging </a:t>
            </a:r>
            <a:endParaRPr lang="en-US" sz="900" b="1" dirty="0"/>
          </a:p>
        </p:txBody>
      </p:sp>
      <p:sp>
        <p:nvSpPr>
          <p:cNvPr id="8" name="TextBox 7"/>
          <p:cNvSpPr txBox="1"/>
          <p:nvPr/>
        </p:nvSpPr>
        <p:spPr>
          <a:xfrm>
            <a:off x="41820" y="3916241"/>
            <a:ext cx="2304256" cy="646331"/>
          </a:xfrm>
          <a:prstGeom prst="rect">
            <a:avLst/>
          </a:prstGeom>
          <a:noFill/>
        </p:spPr>
        <p:txBody>
          <a:bodyPr wrap="square" rtlCol="0">
            <a:spAutoFit/>
          </a:bodyPr>
          <a:lstStyle/>
          <a:p>
            <a:r>
              <a:rPr lang="en-GB" sz="900" b="1" dirty="0" smtClean="0"/>
              <a:t>At start-up: All 2 x 6 resistors in circuit</a:t>
            </a:r>
          </a:p>
          <a:p>
            <a:r>
              <a:rPr lang="en-GB" sz="900" b="1" dirty="0" smtClean="0"/>
              <a:t>After 200 s: 2 x 4 resistors in circuit</a:t>
            </a:r>
          </a:p>
          <a:p>
            <a:r>
              <a:rPr lang="en-GB" sz="900" b="1" dirty="0" smtClean="0"/>
              <a:t>After 400s: only 2 x 2 resistors in circuit</a:t>
            </a:r>
            <a:endParaRPr lang="en-US" sz="900" b="1" dirty="0"/>
          </a:p>
        </p:txBody>
      </p:sp>
      <p:sp>
        <p:nvSpPr>
          <p:cNvPr id="9" name="TextBox 8"/>
          <p:cNvSpPr txBox="1"/>
          <p:nvPr/>
        </p:nvSpPr>
        <p:spPr>
          <a:xfrm>
            <a:off x="179512" y="3448612"/>
            <a:ext cx="2016224" cy="230832"/>
          </a:xfrm>
          <a:prstGeom prst="rect">
            <a:avLst/>
          </a:prstGeom>
          <a:noFill/>
        </p:spPr>
        <p:txBody>
          <a:bodyPr wrap="square" rtlCol="0">
            <a:spAutoFit/>
          </a:bodyPr>
          <a:lstStyle/>
          <a:p>
            <a:r>
              <a:rPr lang="en-GB" sz="900" b="1" dirty="0" smtClean="0"/>
              <a:t>Start charge: RL1 activation</a:t>
            </a:r>
            <a:endParaRPr lang="en-GB" sz="900" b="1" dirty="0"/>
          </a:p>
        </p:txBody>
      </p:sp>
      <p:sp>
        <p:nvSpPr>
          <p:cNvPr id="10" name="TextBox 9"/>
          <p:cNvSpPr txBox="1"/>
          <p:nvPr/>
        </p:nvSpPr>
        <p:spPr>
          <a:xfrm>
            <a:off x="467544" y="836712"/>
            <a:ext cx="1283365" cy="461665"/>
          </a:xfrm>
          <a:prstGeom prst="rect">
            <a:avLst/>
          </a:prstGeom>
          <a:noFill/>
        </p:spPr>
        <p:txBody>
          <a:bodyPr wrap="square" rtlCol="0">
            <a:spAutoFit/>
          </a:bodyPr>
          <a:lstStyle/>
          <a:p>
            <a:r>
              <a:rPr lang="en-GB" sz="1200" dirty="0" err="1" smtClean="0"/>
              <a:t>Charching</a:t>
            </a:r>
            <a:r>
              <a:rPr lang="en-GB" sz="1200" dirty="0" smtClean="0"/>
              <a:t> Circuit</a:t>
            </a:r>
            <a:endParaRPr lang="en-GB" sz="1200" dirty="0"/>
          </a:p>
        </p:txBody>
      </p:sp>
    </p:spTree>
    <p:extLst>
      <p:ext uri="{BB962C8B-B14F-4D97-AF65-F5344CB8AC3E}">
        <p14:creationId xmlns:p14="http://schemas.microsoft.com/office/powerpoint/2010/main" val="39459667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37950</TotalTime>
  <Words>1299</Words>
  <Application>Microsoft Office PowerPoint</Application>
  <PresentationFormat>On-screen Show (4:3)</PresentationFormat>
  <Paragraphs>285</Paragraphs>
  <Slides>23</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Arial</vt:lpstr>
      <vt:lpstr>Calibri</vt:lpstr>
      <vt:lpstr>Symbol</vt:lpstr>
      <vt:lpstr>Wingdings</vt:lpstr>
      <vt:lpstr>Thème Office</vt:lpstr>
      <vt:lpstr>Acrobat Document</vt:lpstr>
      <vt:lpstr>CLIQ Coupling Loss Units &amp;  HDS Quench Heater Discharge Supplies  - a short description of these safety-critical components for LHC machine protection and as candidates for use in the Hi-Lumi Project  </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Knud Dahlerup-Petersen</cp:lastModifiedBy>
  <cp:revision>341</cp:revision>
  <cp:lastPrinted>2016-03-21T13:21:15Z</cp:lastPrinted>
  <dcterms:created xsi:type="dcterms:W3CDTF">2016-01-11T14:38:10Z</dcterms:created>
  <dcterms:modified xsi:type="dcterms:W3CDTF">2016-03-22T12:03:57Z</dcterms:modified>
</cp:coreProperties>
</file>