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2" r:id="rId5"/>
    <p:sldId id="263" r:id="rId6"/>
    <p:sldId id="270" r:id="rId7"/>
    <p:sldId id="280" r:id="rId8"/>
    <p:sldId id="271" r:id="rId9"/>
    <p:sldId id="279" r:id="rId10"/>
    <p:sldId id="277" r:id="rId11"/>
    <p:sldId id="276" r:id="rId12"/>
    <p:sldId id="272" r:id="rId13"/>
    <p:sldId id="273" r:id="rId14"/>
    <p:sldId id="281" r:id="rId15"/>
    <p:sldId id="284" r:id="rId16"/>
    <p:sldId id="285" r:id="rId17"/>
    <p:sldId id="282" r:id="rId18"/>
    <p:sldId id="275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13" autoAdjust="0"/>
    <p:restoredTop sz="94643"/>
  </p:normalViewPr>
  <p:slideViewPr>
    <p:cSldViewPr snapToObjects="1" showGuides="1">
      <p:cViewPr varScale="1">
        <p:scale>
          <a:sx n="132" d="100"/>
          <a:sy n="132" d="100"/>
        </p:scale>
        <p:origin x="192" y="13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18/03/2016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18/03/2016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4990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3145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55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Quench detection for HiLumi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Quench detection for HiLumi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59275"/>
            <a:ext cx="6872808" cy="990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J. Steckert</a:t>
            </a:r>
          </a:p>
          <a:p>
            <a:endParaRPr lang="en-GB" dirty="0" smtClean="0"/>
          </a:p>
          <a:p>
            <a:r>
              <a:rPr lang="en-GB" dirty="0" smtClean="0"/>
              <a:t>Acknowledgements: S. Izquierdo </a:t>
            </a:r>
            <a:r>
              <a:rPr lang="en-GB" dirty="0" smtClean="0"/>
              <a:t>Bermudez, TE-MPE colleagues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Conceptual Design Review of the Magnet Circuits for the HL-LHC</a:t>
            </a:r>
          </a:p>
          <a:p>
            <a:r>
              <a:rPr lang="en-GB" dirty="0" smtClean="0"/>
              <a:t>21-23 March 2016 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11T </a:t>
            </a:r>
            <a:r>
              <a:rPr lang="en-GB" dirty="0" smtClean="0"/>
              <a:t>quench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Traditional logic for asymmetric quenches:</a:t>
            </a:r>
          </a:p>
          <a:p>
            <a:pPr marL="0" lvl="1" indent="0">
              <a:buNone/>
            </a:pPr>
            <a:r>
              <a:rPr lang="en-GB" dirty="0" smtClean="0">
                <a:latin typeface="Lucida Console" panose="020B0609040504020204" pitchFamily="49" charset="0"/>
              </a:rPr>
              <a:t>	(</a:t>
            </a:r>
            <a:r>
              <a:rPr lang="en-GB" dirty="0">
                <a:latin typeface="Lucida Console" panose="020B0609040504020204" pitchFamily="49" charset="0"/>
              </a:rPr>
              <a:t>U1-U2 &gt; Td) OR (U3-U4 &gt; Td) OR </a:t>
            </a:r>
            <a:br>
              <a:rPr lang="en-GB" dirty="0">
                <a:latin typeface="Lucida Console" panose="020B0609040504020204" pitchFamily="49" charset="0"/>
              </a:rPr>
            </a:br>
            <a:r>
              <a:rPr lang="en-GB" dirty="0" smtClean="0">
                <a:latin typeface="Lucida Console" panose="020B0609040504020204" pitchFamily="49" charset="0"/>
              </a:rPr>
              <a:t>	(</a:t>
            </a:r>
            <a:r>
              <a:rPr lang="en-GB" dirty="0">
                <a:latin typeface="Lucida Console" panose="020B0609040504020204" pitchFamily="49" charset="0"/>
              </a:rPr>
              <a:t>U5-U6 &gt; Td) OR (U7-U8 &gt; Td)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Traditional logic for aperture symmetric quenches:</a:t>
            </a:r>
          </a:p>
          <a:p>
            <a:pPr marL="457200" lvl="1" indent="0">
              <a:buNone/>
            </a:pPr>
            <a:r>
              <a:rPr lang="en-GB" sz="2100" dirty="0" smtClean="0">
                <a:latin typeface="Lucida Console" panose="020B0609040504020204" pitchFamily="49" charset="0"/>
              </a:rPr>
              <a:t>(U1+U2)–(U3+U4), </a:t>
            </a: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U1+U2)–(U5+U6), </a:t>
            </a:r>
            <a:r>
              <a:rPr lang="en-GB" sz="2100" dirty="0">
                <a:latin typeface="Lucida Console" panose="020B0609040504020204" pitchFamily="49" charset="0"/>
              </a:rPr>
              <a:t>(U1+U2)–(</a:t>
            </a:r>
            <a:r>
              <a:rPr lang="en-GB" sz="2100" dirty="0" smtClean="0">
                <a:latin typeface="Lucida Console" panose="020B0609040504020204" pitchFamily="49" charset="0"/>
              </a:rPr>
              <a:t>U7+U8)</a:t>
            </a:r>
          </a:p>
          <a:p>
            <a:pPr marL="457200" lvl="1" indent="0">
              <a:buNone/>
            </a:pP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U3+U4)–(U1+U2), </a:t>
            </a: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U3+U4)–(</a:t>
            </a:r>
            <a:r>
              <a:rPr lang="en-GB" sz="2100" dirty="0">
                <a:latin typeface="Lucida Console" panose="020B0609040504020204" pitchFamily="49" charset="0"/>
              </a:rPr>
              <a:t>U5+U6), (</a:t>
            </a:r>
            <a:r>
              <a:rPr lang="en-GB" sz="2100" dirty="0" smtClean="0">
                <a:latin typeface="Lucida Console" panose="020B0609040504020204" pitchFamily="49" charset="0"/>
              </a:rPr>
              <a:t>U3+U4)–(</a:t>
            </a:r>
            <a:r>
              <a:rPr lang="en-GB" sz="2100" dirty="0">
                <a:latin typeface="Lucida Console" panose="020B0609040504020204" pitchFamily="49" charset="0"/>
              </a:rPr>
              <a:t>U7+U8)</a:t>
            </a:r>
          </a:p>
          <a:p>
            <a:pPr marL="457200" lvl="1" indent="0">
              <a:buNone/>
            </a:pP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U5+U6)–(U1+U2), </a:t>
            </a: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U5+U6)–(U3+U4), </a:t>
            </a:r>
            <a:r>
              <a:rPr lang="en-GB" sz="2100" dirty="0">
                <a:latin typeface="Lucida Console" panose="020B0609040504020204" pitchFamily="49" charset="0"/>
              </a:rPr>
              <a:t>(</a:t>
            </a:r>
            <a:r>
              <a:rPr lang="en-GB" sz="2100" dirty="0" smtClean="0">
                <a:latin typeface="Lucida Console" panose="020B0609040504020204" pitchFamily="49" charset="0"/>
              </a:rPr>
              <a:t>U5+U6)–(</a:t>
            </a:r>
            <a:r>
              <a:rPr lang="en-GB" sz="2100" dirty="0">
                <a:latin typeface="Lucida Console" panose="020B0609040504020204" pitchFamily="49" charset="0"/>
              </a:rPr>
              <a:t>U7+U8)</a:t>
            </a:r>
          </a:p>
          <a:p>
            <a:pPr marL="457200" lvl="1" indent="0">
              <a:buNone/>
            </a:pPr>
            <a:endParaRPr lang="en-GB" sz="2100" dirty="0">
              <a:latin typeface="Lucida Console" panose="020B0609040504020204" pitchFamily="49" charset="0"/>
            </a:endParaRPr>
          </a:p>
          <a:p>
            <a:pPr marL="457200" lvl="1" indent="0">
              <a:buNone/>
            </a:pPr>
            <a:endParaRPr lang="en-GB" dirty="0" smtClean="0">
              <a:latin typeface="Lucida Console" panose="020B0609040504020204" pitchFamily="49" charset="0"/>
            </a:endParaRP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“Flat” logic, covering all cases: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sz="2000" dirty="0" smtClean="0">
                <a:latin typeface="Lucida Console" panose="020B0609040504020204" pitchFamily="49" charset="0"/>
              </a:rPr>
              <a:t>U1-U2, U1-U3, U1-U4, U1-U5, U1-U6, U1-U7, U1-U8</a:t>
            </a:r>
            <a:br>
              <a:rPr lang="en-GB" sz="2000" dirty="0" smtClean="0">
                <a:latin typeface="Lucida Console" panose="020B0609040504020204" pitchFamily="49" charset="0"/>
              </a:rPr>
            </a:br>
            <a:r>
              <a:rPr lang="en-GB" sz="2000" dirty="0" smtClean="0">
                <a:latin typeface="Lucida Console" panose="020B0609040504020204" pitchFamily="49" charset="0"/>
              </a:rPr>
              <a:t>	U2-U1, U2-U3, ...</a:t>
            </a:r>
            <a:br>
              <a:rPr lang="en-GB" sz="2000" dirty="0" smtClean="0">
                <a:latin typeface="Lucida Console" panose="020B0609040504020204" pitchFamily="49" charset="0"/>
              </a:rPr>
            </a:br>
            <a:r>
              <a:rPr lang="en-GB" sz="2000" dirty="0" smtClean="0">
                <a:latin typeface="Lucida Console" panose="020B0609040504020204" pitchFamily="49" charset="0"/>
              </a:rPr>
              <a:t>	..</a:t>
            </a:r>
            <a:br>
              <a:rPr lang="en-GB" sz="2000" dirty="0" smtClean="0">
                <a:latin typeface="Lucida Console" panose="020B0609040504020204" pitchFamily="49" charset="0"/>
              </a:rPr>
            </a:br>
            <a:r>
              <a:rPr lang="en-GB" sz="2000" dirty="0" smtClean="0">
                <a:latin typeface="Lucida Console" panose="020B0609040504020204" pitchFamily="49" charset="0"/>
              </a:rPr>
              <a:t>	U8-U1, U8-U2, U8-U3, U8-U4, U8-U5, U8-U6, U8-U7</a:t>
            </a:r>
            <a:endParaRPr lang="en-GB" sz="2000" dirty="0">
              <a:latin typeface="Lucida Console" panose="020B06090405040202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2204864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0449" y="3965458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OR</a:t>
            </a: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764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Flux jumps in 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221091"/>
            <a:ext cx="7920000" cy="313525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Flux jumps are visible as voltage signals </a:t>
            </a:r>
          </a:p>
          <a:p>
            <a:r>
              <a:rPr lang="en-GB" dirty="0" smtClean="0"/>
              <a:t>At lower currents they’re directly interfering with our QD boundaries (100mV/10ms)</a:t>
            </a:r>
          </a:p>
          <a:p>
            <a:r>
              <a:rPr lang="en-GB" dirty="0" smtClean="0"/>
              <a:t>Within the same aperture flux-jumps are less present in the difference signal</a:t>
            </a:r>
          </a:p>
          <a:p>
            <a:r>
              <a:rPr lang="en-GB" dirty="0" smtClean="0"/>
              <a:t>Current dependent detection settings should provide enough “room” to not trigger on spikes</a:t>
            </a:r>
          </a:p>
          <a:p>
            <a:r>
              <a:rPr lang="en-GB" dirty="0" smtClean="0"/>
              <a:t>SM18 test benches will serve as test bed for flux jump “survival” strategies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3196590" cy="21596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563888" y="980728"/>
            <a:ext cx="422795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2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 link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Long super-conducing links require quench detection</a:t>
            </a:r>
          </a:p>
          <a:p>
            <a:r>
              <a:rPr lang="en-GB" dirty="0" smtClean="0"/>
              <a:t>Threshold 100mV with 3s evaluation time</a:t>
            </a:r>
          </a:p>
          <a:p>
            <a:pPr lvl="1"/>
            <a:r>
              <a:rPr lang="en-GB" dirty="0" smtClean="0"/>
              <a:t>Probably no inductive compensation required</a:t>
            </a:r>
          </a:p>
          <a:p>
            <a:pPr lvl="1"/>
            <a:r>
              <a:rPr lang="en-GB" dirty="0" smtClean="0"/>
              <a:t>3s allow plenty of filtering </a:t>
            </a:r>
          </a:p>
          <a:p>
            <a:r>
              <a:rPr lang="en-GB" dirty="0" smtClean="0"/>
              <a:t>Current leads at the PC side need protection</a:t>
            </a:r>
          </a:p>
          <a:p>
            <a:pPr lvl="1"/>
            <a:r>
              <a:rPr lang="en-GB" dirty="0" smtClean="0"/>
              <a:t>Resistive part 100mV / ~s</a:t>
            </a:r>
          </a:p>
          <a:p>
            <a:pPr lvl="1"/>
            <a:r>
              <a:rPr lang="en-GB" dirty="0" smtClean="0"/>
              <a:t>HTS part 1..5mV / 100ms</a:t>
            </a:r>
          </a:p>
          <a:p>
            <a:r>
              <a:rPr lang="en-GB" dirty="0" smtClean="0"/>
              <a:t>Splice monitoring for HTS/MgB</a:t>
            </a:r>
            <a:r>
              <a:rPr lang="en-GB" baseline="-25000" dirty="0" smtClean="0"/>
              <a:t>2</a:t>
            </a:r>
            <a:r>
              <a:rPr lang="en-GB" dirty="0" smtClean="0"/>
              <a:t> and MgB</a:t>
            </a:r>
            <a:r>
              <a:rPr lang="en-GB" baseline="-25000" dirty="0" smtClean="0"/>
              <a:t>2</a:t>
            </a:r>
            <a:r>
              <a:rPr lang="en-GB" dirty="0" smtClean="0"/>
              <a:t>/NbTi</a:t>
            </a:r>
          </a:p>
          <a:p>
            <a:pPr lvl="1"/>
            <a:r>
              <a:rPr lang="en-GB" dirty="0" smtClean="0"/>
              <a:t>Interlocking ?</a:t>
            </a:r>
          </a:p>
          <a:p>
            <a:pPr lvl="1"/>
            <a:r>
              <a:rPr lang="en-GB" dirty="0" smtClean="0"/>
              <a:t>Dedicated or “parasitic” ?</a:t>
            </a:r>
          </a:p>
          <a:p>
            <a:pPr lvl="1"/>
            <a:r>
              <a:rPr lang="en-GB" dirty="0" smtClean="0"/>
              <a:t>To be discussed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39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Controls / Supervision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Contemporary controls system </a:t>
            </a:r>
          </a:p>
          <a:p>
            <a:pPr lvl="1"/>
            <a:r>
              <a:rPr lang="en-GB" dirty="0" smtClean="0"/>
              <a:t>Industrial Ethernet based e.g. ETHERCAT</a:t>
            </a:r>
          </a:p>
          <a:p>
            <a:pPr lvl="1"/>
            <a:r>
              <a:rPr lang="en-GB" dirty="0" smtClean="0"/>
              <a:t>Enough bandwidth for proper configuration management and full resolution signals</a:t>
            </a:r>
          </a:p>
          <a:p>
            <a:pPr lvl="1"/>
            <a:r>
              <a:rPr lang="en-GB" dirty="0" smtClean="0"/>
              <a:t>Logging always on </a:t>
            </a:r>
            <a:br>
              <a:rPr lang="en-GB" dirty="0" smtClean="0"/>
            </a:br>
            <a:r>
              <a:rPr lang="en-GB" dirty="0" smtClean="0"/>
              <a:t>(PM transmission should not fully block logging)</a:t>
            </a:r>
          </a:p>
          <a:p>
            <a:pPr lvl="1"/>
            <a:r>
              <a:rPr lang="en-GB" dirty="0" smtClean="0"/>
              <a:t>Remote firmware update capability</a:t>
            </a:r>
          </a:p>
          <a:p>
            <a:r>
              <a:rPr lang="en-GB" dirty="0" smtClean="0"/>
              <a:t>Higher logging rates could be useful </a:t>
            </a:r>
          </a:p>
          <a:p>
            <a:r>
              <a:rPr lang="en-GB" dirty="0" smtClean="0"/>
              <a:t>One communications controller per circuit </a:t>
            </a:r>
          </a:p>
          <a:p>
            <a:r>
              <a:rPr lang="en-GB" dirty="0" smtClean="0"/>
              <a:t>Timing-aware quench detectors should allow good absolute time-stamping</a:t>
            </a:r>
          </a:p>
          <a:p>
            <a:r>
              <a:rPr lang="en-GB" dirty="0" smtClean="0"/>
              <a:t>Sufficient amount of memory for high-resolution PM files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185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Closely follow the testing of the magnets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early prototype implementation autumn 2016 for SM18</a:t>
            </a:r>
          </a:p>
          <a:p>
            <a:pPr lvl="1"/>
            <a:r>
              <a:rPr lang="en-GB" dirty="0" smtClean="0"/>
              <a:t>11T protection mid 2017 for SM18 testing</a:t>
            </a:r>
          </a:p>
          <a:p>
            <a:pPr lvl="1"/>
            <a:r>
              <a:rPr lang="en-GB" dirty="0" smtClean="0"/>
              <a:t>Pre production units for String 2</a:t>
            </a:r>
          </a:p>
          <a:p>
            <a:r>
              <a:rPr lang="en-GB" dirty="0" smtClean="0"/>
              <a:t>Experience collected in these prototypes should enhance final system</a:t>
            </a:r>
            <a:endParaRPr lang="en-GB" dirty="0"/>
          </a:p>
          <a:p>
            <a:r>
              <a:rPr lang="en-GB" dirty="0" smtClean="0"/>
              <a:t>Ideally a common hardware platform for all magnets equipped with specific firmware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63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Sufficient amount of instrumentation allows direct comparison schemes</a:t>
            </a:r>
          </a:p>
          <a:p>
            <a:r>
              <a:rPr lang="en-GB" dirty="0" smtClean="0"/>
              <a:t>Un-committed </a:t>
            </a:r>
            <a:r>
              <a:rPr lang="en-GB" dirty="0" err="1" smtClean="0"/>
              <a:t>analog</a:t>
            </a:r>
            <a:r>
              <a:rPr lang="en-GB" dirty="0" smtClean="0"/>
              <a:t> channels connected to </a:t>
            </a:r>
            <a:r>
              <a:rPr lang="en-GB" dirty="0" smtClean="0"/>
              <a:t>FPGA allow maximal flexibility during development</a:t>
            </a:r>
          </a:p>
          <a:p>
            <a:r>
              <a:rPr lang="en-GB" dirty="0" smtClean="0"/>
              <a:t>SM18 and String-2 will act as test-bed for final units</a:t>
            </a:r>
          </a:p>
          <a:p>
            <a:r>
              <a:rPr lang="en-GB" dirty="0" smtClean="0"/>
              <a:t>New </a:t>
            </a:r>
            <a:r>
              <a:rPr lang="en-GB" dirty="0" smtClean="0"/>
              <a:t>caverns remove the rad-tol difficulties </a:t>
            </a:r>
            <a:br>
              <a:rPr lang="en-GB" dirty="0" smtClean="0"/>
            </a:br>
            <a:r>
              <a:rPr lang="en-GB" dirty="0" smtClean="0"/>
              <a:t>(11T </a:t>
            </a:r>
            <a:r>
              <a:rPr lang="en-GB" dirty="0" smtClean="0"/>
              <a:t>QD needs </a:t>
            </a:r>
            <a:r>
              <a:rPr lang="en-GB" dirty="0" smtClean="0"/>
              <a:t>some rad </a:t>
            </a:r>
            <a:r>
              <a:rPr lang="en-GB" dirty="0" smtClean="0"/>
              <a:t>tolerance 2Gy/a...)</a:t>
            </a:r>
            <a:endParaRPr lang="en-GB" dirty="0" smtClean="0"/>
          </a:p>
          <a:p>
            <a:r>
              <a:rPr lang="en-GB" dirty="0" smtClean="0"/>
              <a:t>Contemporary controls system allows for enhanced supervision/monitoring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14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QD basics</a:t>
            </a:r>
            <a:endParaRPr lang="en-GB" dirty="0" smtClean="0"/>
          </a:p>
          <a:p>
            <a:r>
              <a:rPr lang="en-GB" dirty="0" smtClean="0"/>
              <a:t>General </a:t>
            </a:r>
            <a:r>
              <a:rPr lang="en-GB" dirty="0" smtClean="0"/>
              <a:t>architecture</a:t>
            </a:r>
          </a:p>
          <a:p>
            <a:r>
              <a:rPr lang="en-GB" dirty="0" smtClean="0"/>
              <a:t>Example </a:t>
            </a:r>
            <a:r>
              <a:rPr lang="en-GB" dirty="0"/>
              <a:t>11T </a:t>
            </a:r>
            <a:r>
              <a:rPr lang="en-GB" dirty="0" smtClean="0"/>
              <a:t>unit</a:t>
            </a:r>
          </a:p>
          <a:p>
            <a:r>
              <a:rPr lang="en-GB" dirty="0" smtClean="0"/>
              <a:t>SC links</a:t>
            </a:r>
            <a:endParaRPr lang="en-GB" dirty="0"/>
          </a:p>
          <a:p>
            <a:r>
              <a:rPr lang="en-GB" dirty="0" smtClean="0"/>
              <a:t>Controls</a:t>
            </a:r>
          </a:p>
          <a:p>
            <a:r>
              <a:rPr lang="en-GB" dirty="0" smtClean="0"/>
              <a:t>Development strategy</a:t>
            </a:r>
            <a:endParaRPr lang="en-GB" dirty="0" smtClean="0"/>
          </a:p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Quench detection for HiLumi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790155">
            <a:off x="3714969" y="4119681"/>
            <a:ext cx="5119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Concepts only !</a:t>
            </a:r>
            <a:endParaRPr lang="en-GB" sz="4000" b="1" dirty="0">
              <a:solidFill>
                <a:srgbClr val="FF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96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Quench detection is a key component in magnet </a:t>
            </a:r>
            <a:r>
              <a:rPr lang="en-GB" sz="2400" dirty="0" smtClean="0"/>
              <a:t>protection</a:t>
            </a:r>
            <a:endParaRPr lang="en-GB" sz="2400" dirty="0" smtClean="0"/>
          </a:p>
          <a:p>
            <a:r>
              <a:rPr lang="en-GB" sz="2400" dirty="0" smtClean="0"/>
              <a:t>QD is mostly the challenge of finding a small resistive in a large inductive signal </a:t>
            </a:r>
          </a:p>
          <a:p>
            <a:r>
              <a:rPr lang="en-GB" sz="2400" dirty="0" smtClean="0"/>
              <a:t>To determine resistive voltage one has to compensate the inductive voltage</a:t>
            </a:r>
          </a:p>
          <a:p>
            <a:r>
              <a:rPr lang="en-GB" sz="2400" dirty="0" smtClean="0"/>
              <a:t>As better the inductive compensation and suppression of all other non-quench related signals as better is </a:t>
            </a:r>
            <a:br>
              <a:rPr lang="en-GB" sz="2400" dirty="0" smtClean="0"/>
            </a:br>
            <a:r>
              <a:rPr lang="en-GB" sz="2400" dirty="0" smtClean="0"/>
              <a:t>“signal-to-noise”</a:t>
            </a:r>
            <a:endParaRPr lang="en-GB" sz="2000" dirty="0"/>
          </a:p>
          <a:p>
            <a:r>
              <a:rPr lang="en-GB" sz="2400" dirty="0" smtClean="0"/>
              <a:t>As better “signal-to-noise” as faster and mor</a:t>
            </a:r>
            <a:r>
              <a:rPr lang="en-GB" sz="2400" dirty="0" smtClean="0"/>
              <a:t>e reliable detection gets.</a:t>
            </a:r>
          </a:p>
          <a:p>
            <a:r>
              <a:rPr lang="en-GB" sz="2400" dirty="0" smtClean="0"/>
              <a:t>Signal quality is important (coupling, shielding etc...)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HiLumi</a:t>
            </a:r>
          </a:p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11" y="0"/>
            <a:ext cx="7920000" cy="720000"/>
          </a:xfrm>
        </p:spPr>
        <p:txBody>
          <a:bodyPr/>
          <a:lstStyle/>
          <a:p>
            <a:r>
              <a:rPr lang="en-GB" dirty="0" smtClean="0"/>
              <a:t>Inductive compensation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2" name="TextBox 51"/>
          <p:cNvSpPr txBox="1"/>
          <p:nvPr/>
        </p:nvSpPr>
        <p:spPr>
          <a:xfrm>
            <a:off x="572417" y="948480"/>
            <a:ext cx="39306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classical bridge:</a:t>
            </a:r>
          </a:p>
          <a:p>
            <a:r>
              <a:rPr lang="en-GB" sz="1400" b="1" dirty="0" smtClean="0"/>
              <a:t>Ures = U1 – U2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Simple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Good compensation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Poor symmetric quench detection</a:t>
            </a:r>
          </a:p>
          <a:p>
            <a:r>
              <a:rPr lang="en-GB" sz="1400" dirty="0" smtClean="0">
                <a:sym typeface="Wingdings" panose="05000000000000000000" pitchFamily="2" charset="2"/>
              </a:rPr>
              <a:t>Example: LHC iQPS 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5949851" y="1268759"/>
            <a:ext cx="1148246" cy="242115"/>
            <a:chOff x="8793162" y="9454448"/>
            <a:chExt cx="1621711" cy="289211"/>
          </a:xfrm>
        </p:grpSpPr>
        <p:sp>
          <p:nvSpPr>
            <p:cNvPr id="7" name="Arc 6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Arc 7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Arc 9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098097" y="1268759"/>
            <a:ext cx="1148246" cy="242115"/>
            <a:chOff x="8793162" y="9454448"/>
            <a:chExt cx="1621711" cy="289211"/>
          </a:xfrm>
        </p:grpSpPr>
        <p:sp>
          <p:nvSpPr>
            <p:cNvPr id="14" name="Arc 13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>
          <a:xfrm>
            <a:off x="6189859" y="1580562"/>
            <a:ext cx="66310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333738" y="1580562"/>
            <a:ext cx="6779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06919" y="1618671"/>
            <a:ext cx="401516" cy="309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U1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546342" y="1618671"/>
            <a:ext cx="401516" cy="309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U2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5703852" y="1495726"/>
            <a:ext cx="241128" cy="704645"/>
            <a:chOff x="2987824" y="2132856"/>
            <a:chExt cx="288032" cy="841710"/>
          </a:xfrm>
        </p:grpSpPr>
        <p:sp>
          <p:nvSpPr>
            <p:cNvPr id="26" name="Oval 25"/>
            <p:cNvSpPr/>
            <p:nvPr/>
          </p:nvSpPr>
          <p:spPr>
            <a:xfrm>
              <a:off x="2987824" y="2348880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2987824" y="2471687"/>
              <a:ext cx="288032" cy="28803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3131840" y="2132856"/>
              <a:ext cx="0" cy="214847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31840" y="2759719"/>
              <a:ext cx="0" cy="214847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5829920" y="2342150"/>
            <a:ext cx="2421927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824416" y="1388023"/>
            <a:ext cx="12683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8246343" y="1392745"/>
            <a:ext cx="0" cy="94073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824416" y="2079400"/>
            <a:ext cx="0" cy="2419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5824416" y="1386310"/>
            <a:ext cx="0" cy="24194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8" name="Group 177"/>
          <p:cNvGrpSpPr/>
          <p:nvPr/>
        </p:nvGrpSpPr>
        <p:grpSpPr>
          <a:xfrm>
            <a:off x="5676693" y="2608553"/>
            <a:ext cx="2594064" cy="1380811"/>
            <a:chOff x="5260427" y="2646984"/>
            <a:chExt cx="3037050" cy="1616611"/>
          </a:xfrm>
        </p:grpSpPr>
        <p:grpSp>
          <p:nvGrpSpPr>
            <p:cNvPr id="54" name="Group 53"/>
            <p:cNvGrpSpPr/>
            <p:nvPr/>
          </p:nvGrpSpPr>
          <p:grpSpPr>
            <a:xfrm>
              <a:off x="5735232" y="2991771"/>
              <a:ext cx="1371600" cy="289211"/>
              <a:chOff x="8793162" y="9454448"/>
              <a:chExt cx="1621711" cy="289211"/>
            </a:xfrm>
          </p:grpSpPr>
          <p:sp>
            <p:nvSpPr>
              <p:cNvPr id="55" name="Arc 54"/>
              <p:cNvSpPr/>
              <p:nvPr/>
            </p:nvSpPr>
            <p:spPr>
              <a:xfrm flipH="1">
                <a:off x="9033291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Arc 55"/>
              <p:cNvSpPr/>
              <p:nvPr/>
            </p:nvSpPr>
            <p:spPr>
              <a:xfrm flipH="1">
                <a:off x="9319796" y="9454448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Arc 56"/>
              <p:cNvSpPr/>
              <p:nvPr/>
            </p:nvSpPr>
            <p:spPr>
              <a:xfrm flipH="1">
                <a:off x="9604714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Arc 57"/>
              <p:cNvSpPr/>
              <p:nvPr/>
            </p:nvSpPr>
            <p:spPr>
              <a:xfrm flipH="1">
                <a:off x="9889632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H="1" flipV="1">
                <a:off x="8793162" y="9596908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 flipV="1">
                <a:off x="10174550" y="9596909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Arrow Connector 67"/>
            <p:cNvCxnSpPr/>
            <p:nvPr/>
          </p:nvCxnSpPr>
          <p:spPr>
            <a:xfrm>
              <a:off x="5628614" y="3276689"/>
              <a:ext cx="0" cy="8309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5736902" y="3502364"/>
              <a:ext cx="6549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Udiff</a:t>
              </a:r>
              <a:endParaRPr lang="en-GB" dirty="0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260427" y="3281635"/>
              <a:ext cx="288032" cy="841710"/>
              <a:chOff x="2987824" y="2132856"/>
              <a:chExt cx="288032" cy="84171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2987824" y="2348880"/>
                <a:ext cx="288032" cy="2880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987824" y="2471687"/>
                <a:ext cx="288032" cy="2880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V="1">
                <a:off x="3131840" y="2132856"/>
                <a:ext cx="0" cy="214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131840" y="2759719"/>
                <a:ext cx="0" cy="214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Straight Connector 76"/>
            <p:cNvCxnSpPr/>
            <p:nvPr/>
          </p:nvCxnSpPr>
          <p:spPr>
            <a:xfrm>
              <a:off x="5404443" y="4263595"/>
              <a:ext cx="289303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411018" y="3134234"/>
              <a:ext cx="32588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7106832" y="3134234"/>
              <a:ext cx="11906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8297477" y="3134229"/>
              <a:ext cx="0" cy="112371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5404443" y="3134229"/>
              <a:ext cx="0" cy="289001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7284836" y="3011238"/>
              <a:ext cx="508385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7205938" y="2646984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Icirc</a:t>
              </a:r>
              <a:endParaRPr lang="en-GB" dirty="0"/>
            </a:p>
          </p:txBody>
        </p:sp>
        <p:cxnSp>
          <p:nvCxnSpPr>
            <p:cNvPr id="95" name="Straight Connector 94"/>
            <p:cNvCxnSpPr/>
            <p:nvPr/>
          </p:nvCxnSpPr>
          <p:spPr>
            <a:xfrm flipV="1">
              <a:off x="5404443" y="3974594"/>
              <a:ext cx="0" cy="289001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/>
          <p:cNvSpPr txBox="1"/>
          <p:nvPr/>
        </p:nvSpPr>
        <p:spPr>
          <a:xfrm>
            <a:off x="524878" y="2515289"/>
            <a:ext cx="43816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“Numeric compensation”:</a:t>
            </a:r>
          </a:p>
          <a:p>
            <a:r>
              <a:rPr lang="en-GB" sz="1400" b="1" dirty="0" smtClean="0"/>
              <a:t>Ures = Udiff - L * di/dt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Some calculation power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High resolution current measurement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VERY sensitive to glitches in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To be avoided if possible </a:t>
            </a:r>
          </a:p>
          <a:p>
            <a:r>
              <a:rPr lang="en-GB" sz="1400" dirty="0" smtClean="0">
                <a:sym typeface="Wingdings" panose="05000000000000000000" pitchFamily="2" charset="2"/>
              </a:rPr>
              <a:t>Example: LHC 600A correctors</a:t>
            </a:r>
            <a:endParaRPr lang="en-GB" sz="1400" dirty="0"/>
          </a:p>
        </p:txBody>
      </p:sp>
      <p:grpSp>
        <p:nvGrpSpPr>
          <p:cNvPr id="175" name="Group 174"/>
          <p:cNvGrpSpPr/>
          <p:nvPr/>
        </p:nvGrpSpPr>
        <p:grpSpPr>
          <a:xfrm>
            <a:off x="5221160" y="5182067"/>
            <a:ext cx="3431835" cy="751132"/>
            <a:chOff x="2431002" y="4821215"/>
            <a:chExt cx="5773500" cy="1276115"/>
          </a:xfrm>
        </p:grpSpPr>
        <p:grpSp>
          <p:nvGrpSpPr>
            <p:cNvPr id="127" name="Group 126"/>
            <p:cNvGrpSpPr/>
            <p:nvPr/>
          </p:nvGrpSpPr>
          <p:grpSpPr>
            <a:xfrm>
              <a:off x="5454727" y="4825508"/>
              <a:ext cx="1371600" cy="289211"/>
              <a:chOff x="8793162" y="9454448"/>
              <a:chExt cx="1621711" cy="289211"/>
            </a:xfrm>
          </p:grpSpPr>
          <p:sp>
            <p:nvSpPr>
              <p:cNvPr id="128" name="Arc 127"/>
              <p:cNvSpPr/>
              <p:nvPr/>
            </p:nvSpPr>
            <p:spPr>
              <a:xfrm flipH="1">
                <a:off x="9033291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Arc 128"/>
              <p:cNvSpPr/>
              <p:nvPr/>
            </p:nvSpPr>
            <p:spPr>
              <a:xfrm flipH="1">
                <a:off x="9319796" y="9454448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Arc 129"/>
              <p:cNvSpPr/>
              <p:nvPr/>
            </p:nvSpPr>
            <p:spPr>
              <a:xfrm flipH="1">
                <a:off x="9604714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Arc 130"/>
              <p:cNvSpPr/>
              <p:nvPr/>
            </p:nvSpPr>
            <p:spPr>
              <a:xfrm flipH="1">
                <a:off x="9889632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H="1" flipV="1">
                <a:off x="8793162" y="9596908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H="1" flipV="1">
                <a:off x="10174550" y="9596909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33"/>
            <p:cNvGrpSpPr/>
            <p:nvPr/>
          </p:nvGrpSpPr>
          <p:grpSpPr>
            <a:xfrm>
              <a:off x="6826327" y="4825508"/>
              <a:ext cx="1371600" cy="289211"/>
              <a:chOff x="8793162" y="9454448"/>
              <a:chExt cx="1621711" cy="289211"/>
            </a:xfrm>
          </p:grpSpPr>
          <p:sp>
            <p:nvSpPr>
              <p:cNvPr id="135" name="Arc 134"/>
              <p:cNvSpPr/>
              <p:nvPr/>
            </p:nvSpPr>
            <p:spPr>
              <a:xfrm flipH="1">
                <a:off x="9033291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Arc 135"/>
              <p:cNvSpPr/>
              <p:nvPr/>
            </p:nvSpPr>
            <p:spPr>
              <a:xfrm flipH="1">
                <a:off x="9319796" y="9454448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Arc 136"/>
              <p:cNvSpPr/>
              <p:nvPr/>
            </p:nvSpPr>
            <p:spPr>
              <a:xfrm flipH="1">
                <a:off x="9604714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Arc 137"/>
              <p:cNvSpPr/>
              <p:nvPr/>
            </p:nvSpPr>
            <p:spPr>
              <a:xfrm flipH="1">
                <a:off x="9889632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39" name="Straight Connector 138"/>
              <p:cNvCxnSpPr/>
              <p:nvPr/>
            </p:nvCxnSpPr>
            <p:spPr>
              <a:xfrm flipH="1" flipV="1">
                <a:off x="8793162" y="9596908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H="1" flipV="1">
                <a:off x="10174550" y="9596909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1" name="Straight Arrow Connector 140"/>
            <p:cNvCxnSpPr/>
            <p:nvPr/>
          </p:nvCxnSpPr>
          <p:spPr>
            <a:xfrm>
              <a:off x="5813003" y="5123365"/>
              <a:ext cx="7920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>
              <a:off x="7161332" y="5123365"/>
              <a:ext cx="8098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3195917" y="5121394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U1</a:t>
              </a:r>
              <a:endParaRPr lang="en-GB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4508782" y="5110426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U2</a:t>
              </a:r>
              <a:endParaRPr lang="en-GB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2431002" y="5098585"/>
              <a:ext cx="288032" cy="841710"/>
              <a:chOff x="2987824" y="2132856"/>
              <a:chExt cx="288032" cy="841710"/>
            </a:xfrm>
          </p:grpSpPr>
          <p:sp>
            <p:nvSpPr>
              <p:cNvPr id="146" name="Oval 145"/>
              <p:cNvSpPr/>
              <p:nvPr/>
            </p:nvSpPr>
            <p:spPr>
              <a:xfrm>
                <a:off x="2987824" y="2348880"/>
                <a:ext cx="288032" cy="2880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987824" y="2471687"/>
                <a:ext cx="288032" cy="28803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 flipV="1">
                <a:off x="3131840" y="2132856"/>
                <a:ext cx="0" cy="214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3131840" y="2759719"/>
                <a:ext cx="0" cy="2148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Straight Connector 149"/>
            <p:cNvCxnSpPr/>
            <p:nvPr/>
          </p:nvCxnSpPr>
          <p:spPr>
            <a:xfrm>
              <a:off x="2575018" y="6097330"/>
              <a:ext cx="562948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2575018" y="4969932"/>
              <a:ext cx="15150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8197927" y="4973612"/>
              <a:ext cx="0" cy="112371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2575018" y="5795794"/>
              <a:ext cx="0" cy="289001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2575018" y="4967886"/>
              <a:ext cx="0" cy="289001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Group 154"/>
            <p:cNvGrpSpPr/>
            <p:nvPr/>
          </p:nvGrpSpPr>
          <p:grpSpPr>
            <a:xfrm>
              <a:off x="4086278" y="4821215"/>
              <a:ext cx="1371600" cy="289211"/>
              <a:chOff x="8793162" y="9454448"/>
              <a:chExt cx="1621711" cy="289211"/>
            </a:xfrm>
          </p:grpSpPr>
          <p:sp>
            <p:nvSpPr>
              <p:cNvPr id="156" name="Arc 155"/>
              <p:cNvSpPr/>
              <p:nvPr/>
            </p:nvSpPr>
            <p:spPr>
              <a:xfrm flipH="1">
                <a:off x="9033291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Arc 156"/>
              <p:cNvSpPr/>
              <p:nvPr/>
            </p:nvSpPr>
            <p:spPr>
              <a:xfrm flipH="1">
                <a:off x="9319796" y="9454448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Arc 157"/>
              <p:cNvSpPr/>
              <p:nvPr/>
            </p:nvSpPr>
            <p:spPr>
              <a:xfrm flipH="1">
                <a:off x="9604714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Arc 158"/>
              <p:cNvSpPr/>
              <p:nvPr/>
            </p:nvSpPr>
            <p:spPr>
              <a:xfrm flipH="1">
                <a:off x="9889632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60" name="Straight Connector 159"/>
              <p:cNvCxnSpPr/>
              <p:nvPr/>
            </p:nvCxnSpPr>
            <p:spPr>
              <a:xfrm flipH="1" flipV="1">
                <a:off x="8793162" y="9596908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H="1" flipV="1">
                <a:off x="10174550" y="9596909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oup 161"/>
            <p:cNvGrpSpPr/>
            <p:nvPr/>
          </p:nvGrpSpPr>
          <p:grpSpPr>
            <a:xfrm>
              <a:off x="2713336" y="4821215"/>
              <a:ext cx="1371600" cy="289211"/>
              <a:chOff x="8793162" y="9454448"/>
              <a:chExt cx="1621711" cy="289211"/>
            </a:xfrm>
          </p:grpSpPr>
          <p:sp>
            <p:nvSpPr>
              <p:cNvPr id="163" name="Arc 162"/>
              <p:cNvSpPr/>
              <p:nvPr/>
            </p:nvSpPr>
            <p:spPr>
              <a:xfrm flipH="1">
                <a:off x="9033291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Arc 163"/>
              <p:cNvSpPr/>
              <p:nvPr/>
            </p:nvSpPr>
            <p:spPr>
              <a:xfrm flipH="1">
                <a:off x="9319796" y="9454448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Arc 164"/>
              <p:cNvSpPr/>
              <p:nvPr/>
            </p:nvSpPr>
            <p:spPr>
              <a:xfrm flipH="1">
                <a:off x="9604714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Arc 165"/>
              <p:cNvSpPr/>
              <p:nvPr/>
            </p:nvSpPr>
            <p:spPr>
              <a:xfrm flipH="1">
                <a:off x="9889632" y="9458741"/>
                <a:ext cx="284918" cy="284918"/>
              </a:xfrm>
              <a:prstGeom prst="arc">
                <a:avLst>
                  <a:gd name="adj1" fmla="val 10777888"/>
                  <a:gd name="adj2" fmla="val 1158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67" name="Straight Connector 166"/>
              <p:cNvCxnSpPr/>
              <p:nvPr/>
            </p:nvCxnSpPr>
            <p:spPr>
              <a:xfrm flipH="1" flipV="1">
                <a:off x="8793162" y="9596908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flipH="1" flipV="1">
                <a:off x="10174550" y="9596909"/>
                <a:ext cx="240323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Straight Arrow Connector 168"/>
            <p:cNvCxnSpPr/>
            <p:nvPr/>
          </p:nvCxnSpPr>
          <p:spPr>
            <a:xfrm>
              <a:off x="3053745" y="5114719"/>
              <a:ext cx="7920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>
              <a:off x="4409861" y="5123365"/>
              <a:ext cx="7920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5905875" y="5106983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U3</a:t>
              </a:r>
              <a:endParaRPr lang="en-GB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7271740" y="5123365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U4</a:t>
              </a:r>
              <a:endParaRPr lang="en-GB" dirty="0"/>
            </a:p>
          </p:txBody>
        </p:sp>
      </p:grpSp>
      <p:sp>
        <p:nvSpPr>
          <p:cNvPr id="176" name="TextBox 175"/>
          <p:cNvSpPr txBox="1"/>
          <p:nvPr/>
        </p:nvSpPr>
        <p:spPr>
          <a:xfrm>
            <a:off x="439037" y="4658749"/>
            <a:ext cx="50651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“Multi coil compare”:</a:t>
            </a:r>
          </a:p>
          <a:p>
            <a:r>
              <a:rPr lang="en-GB" sz="1400" b="1" dirty="0" smtClean="0"/>
              <a:t>U1-U2, U1-U3, U1-U4, U2-U3, U2-U4, U3-U4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Some calculation power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Good symmetric quench detection if enough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Compensation depends on equal transient responses</a:t>
            </a:r>
          </a:p>
          <a:p>
            <a:r>
              <a:rPr lang="en-GB" sz="1400" dirty="0" smtClean="0">
                <a:sym typeface="Wingdings" panose="05000000000000000000" pitchFamily="2" charset="2"/>
              </a:rPr>
              <a:t>Example: LHC nQPS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4781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24" grpId="0"/>
      <p:bldP spid="25" grpId="0"/>
      <p:bldP spid="98" grpId="0"/>
      <p:bldP spid="1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Fully digital, FPGA based </a:t>
            </a:r>
            <a:r>
              <a:rPr lang="en-GB" dirty="0" smtClean="0"/>
              <a:t>system</a:t>
            </a:r>
          </a:p>
          <a:p>
            <a:pPr lvl="1"/>
            <a:r>
              <a:rPr lang="en-GB" dirty="0" smtClean="0"/>
              <a:t>Logic can be changed easily during development and even after first operational experience...</a:t>
            </a:r>
            <a:endParaRPr lang="en-GB" dirty="0" smtClean="0"/>
          </a:p>
          <a:p>
            <a:r>
              <a:rPr lang="en-GB" dirty="0" smtClean="0"/>
              <a:t>Fully isolated measurement channels </a:t>
            </a:r>
            <a:endParaRPr lang="en-GB" dirty="0" smtClean="0"/>
          </a:p>
          <a:p>
            <a:pPr lvl="1"/>
            <a:r>
              <a:rPr lang="en-GB" dirty="0" smtClean="0"/>
              <a:t>Potential differences between channels are irrelevant</a:t>
            </a:r>
            <a:endParaRPr lang="en-GB" dirty="0" smtClean="0"/>
          </a:p>
          <a:p>
            <a:r>
              <a:rPr lang="en-GB" dirty="0" smtClean="0"/>
              <a:t>Hard-wired current loops as </a:t>
            </a:r>
            <a:r>
              <a:rPr lang="en-GB" dirty="0" smtClean="0"/>
              <a:t>interlocks</a:t>
            </a:r>
          </a:p>
          <a:p>
            <a:pPr lvl="1"/>
            <a:r>
              <a:rPr lang="en-GB" dirty="0" smtClean="0"/>
              <a:t>Simple, proven, reliable</a:t>
            </a:r>
            <a:endParaRPr lang="en-GB" dirty="0" smtClean="0"/>
          </a:p>
          <a:p>
            <a:r>
              <a:rPr lang="en-GB" dirty="0" smtClean="0"/>
              <a:t>Solid state relays for sub-millisecond triggering</a:t>
            </a:r>
          </a:p>
          <a:p>
            <a:r>
              <a:rPr lang="en-GB" dirty="0" smtClean="0"/>
              <a:t>Contemporary controls infrastructure</a:t>
            </a:r>
          </a:p>
          <a:p>
            <a:r>
              <a:rPr lang="en-GB" dirty="0" smtClean="0"/>
              <a:t>All-in-one-box design, in case of service whole unit is going to be </a:t>
            </a:r>
            <a:r>
              <a:rPr lang="en-GB" dirty="0" smtClean="0"/>
              <a:t>exchanged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To be seen what is most practical...</a:t>
            </a:r>
            <a:endParaRPr lang="en-GB" dirty="0" smtClean="0"/>
          </a:p>
          <a:p>
            <a:r>
              <a:rPr lang="en-GB" dirty="0" smtClean="0"/>
              <a:t>Two-fold </a:t>
            </a:r>
            <a:r>
              <a:rPr lang="en-GB" dirty="0" smtClean="0"/>
              <a:t>redundancy. 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Whole chain down to protective elements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87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09954" y="1772816"/>
            <a:ext cx="7272808" cy="396044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431540" y="2476047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1189493" y="2476047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6666430" y="2473517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5873700" y="2476926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5062058" y="2481428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1972709" y="2473518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2747120" y="2481428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3504135" y="2473517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4264732" y="2476047"/>
            <a:ext cx="1692188" cy="61206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Isolated analogue input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801361" y="4144719"/>
            <a:ext cx="1080120" cy="108012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FPGA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765520" y="5115430"/>
            <a:ext cx="1207368" cy="61206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Interlocks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09954" y="5121188"/>
            <a:ext cx="1207368" cy="61206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Controls interface</a:t>
            </a:r>
            <a:endParaRPr lang="en-GB" dirty="0"/>
          </a:p>
        </p:txBody>
      </p:sp>
      <p:cxnSp>
        <p:nvCxnSpPr>
          <p:cNvPr id="26" name="Elbow Connector 25"/>
          <p:cNvCxnSpPr>
            <a:endCxn id="16" idx="1"/>
          </p:cNvCxnSpPr>
          <p:nvPr/>
        </p:nvCxnSpPr>
        <p:spPr>
          <a:xfrm>
            <a:off x="1269406" y="3616594"/>
            <a:ext cx="2531955" cy="1068185"/>
          </a:xfrm>
          <a:prstGeom prst="bentConnector3">
            <a:avLst>
              <a:gd name="adj1" fmla="val 17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8" idx="1"/>
          </p:cNvCxnSpPr>
          <p:nvPr/>
        </p:nvCxnSpPr>
        <p:spPr>
          <a:xfrm rot="16200000" flipH="1">
            <a:off x="2488458" y="3175304"/>
            <a:ext cx="850243" cy="175598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2" idx="1"/>
          </p:cNvCxnSpPr>
          <p:nvPr/>
        </p:nvCxnSpPr>
        <p:spPr>
          <a:xfrm rot="16200000" flipH="1">
            <a:off x="2982772" y="3461677"/>
            <a:ext cx="661429" cy="98936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3" idx="1"/>
          </p:cNvCxnSpPr>
          <p:nvPr/>
        </p:nvCxnSpPr>
        <p:spPr>
          <a:xfrm rot="16200000" flipH="1">
            <a:off x="3565288" y="3661482"/>
            <a:ext cx="503252" cy="4474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4" idx="1"/>
            <a:endCxn id="16" idx="0"/>
          </p:cNvCxnSpPr>
          <p:nvPr/>
        </p:nvCxnSpPr>
        <p:spPr>
          <a:xfrm flipH="1">
            <a:off x="4341421" y="3625645"/>
            <a:ext cx="8808" cy="5190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15" idx="1"/>
          </p:cNvCxnSpPr>
          <p:nvPr/>
        </p:nvCxnSpPr>
        <p:spPr>
          <a:xfrm rot="5400000">
            <a:off x="4629292" y="3638293"/>
            <a:ext cx="491653" cy="47141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1" idx="1"/>
          </p:cNvCxnSpPr>
          <p:nvPr/>
        </p:nvCxnSpPr>
        <p:spPr>
          <a:xfrm rot="5400000">
            <a:off x="5060526" y="3447354"/>
            <a:ext cx="661424" cy="103382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0" idx="1"/>
          </p:cNvCxnSpPr>
          <p:nvPr/>
        </p:nvCxnSpPr>
        <p:spPr>
          <a:xfrm rot="5400000">
            <a:off x="5372336" y="3131836"/>
            <a:ext cx="850241" cy="184467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9" idx="1"/>
            <a:endCxn id="16" idx="3"/>
          </p:cNvCxnSpPr>
          <p:nvPr/>
        </p:nvCxnSpPr>
        <p:spPr>
          <a:xfrm rot="5400000">
            <a:off x="5667436" y="2839691"/>
            <a:ext cx="1059134" cy="263104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endCxn id="17" idx="1"/>
          </p:cNvCxnSpPr>
          <p:nvPr/>
        </p:nvCxnSpPr>
        <p:spPr>
          <a:xfrm>
            <a:off x="4881482" y="4925827"/>
            <a:ext cx="1884038" cy="49563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18" idx="3"/>
          </p:cNvCxnSpPr>
          <p:nvPr/>
        </p:nvCxnSpPr>
        <p:spPr>
          <a:xfrm flipV="1">
            <a:off x="1917322" y="4941168"/>
            <a:ext cx="1877625" cy="486054"/>
          </a:xfrm>
          <a:prstGeom prst="bentConnector3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1798252" y="1190254"/>
            <a:ext cx="482827" cy="168191"/>
            <a:chOff x="8793162" y="9454448"/>
            <a:chExt cx="1621711" cy="289211"/>
          </a:xfrm>
        </p:grpSpPr>
        <p:sp>
          <p:nvSpPr>
            <p:cNvPr id="118" name="Arc 117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Arc 118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Arc 119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Arc 120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2" name="Straight Connector 121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2570583" y="1187956"/>
            <a:ext cx="482827" cy="168191"/>
            <a:chOff x="8793162" y="9454448"/>
            <a:chExt cx="1621711" cy="289211"/>
          </a:xfrm>
        </p:grpSpPr>
        <p:sp>
          <p:nvSpPr>
            <p:cNvPr id="125" name="Arc 124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Arc 125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Arc 126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Arc 127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9" name="Straight Connector 128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>
            <a:off x="4108532" y="1192782"/>
            <a:ext cx="482827" cy="168191"/>
            <a:chOff x="8793162" y="9454448"/>
            <a:chExt cx="1621711" cy="289211"/>
          </a:xfrm>
        </p:grpSpPr>
        <p:sp>
          <p:nvSpPr>
            <p:cNvPr id="139" name="Arc 138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Arc 139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Arc 140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Arc 141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/>
          <p:cNvGrpSpPr/>
          <p:nvPr/>
        </p:nvGrpSpPr>
        <p:grpSpPr>
          <a:xfrm>
            <a:off x="4863847" y="1187956"/>
            <a:ext cx="482827" cy="168191"/>
            <a:chOff x="8793162" y="9454448"/>
            <a:chExt cx="1621711" cy="289211"/>
          </a:xfrm>
        </p:grpSpPr>
        <p:sp>
          <p:nvSpPr>
            <p:cNvPr id="146" name="Arc 145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Arc 146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Arc 147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Arc 148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50" name="Straight Connector 149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6" name="Straight Connector 165"/>
          <p:cNvCxnSpPr/>
          <p:nvPr/>
        </p:nvCxnSpPr>
        <p:spPr>
          <a:xfrm>
            <a:off x="5346674" y="1270805"/>
            <a:ext cx="850329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4549722" y="1270805"/>
            <a:ext cx="33176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3794947" y="1275631"/>
            <a:ext cx="33176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3016344" y="1275631"/>
            <a:ext cx="84127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238823" y="1270805"/>
            <a:ext cx="33176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510819" y="1270805"/>
            <a:ext cx="33176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709954" y="1268455"/>
            <a:ext cx="79494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6160345" y="1268455"/>
            <a:ext cx="33176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720057" y="332656"/>
            <a:ext cx="0" cy="937145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6966005" y="1273102"/>
            <a:ext cx="1052818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V="1">
            <a:off x="8018823" y="332656"/>
            <a:ext cx="0" cy="940448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7190224" y="1106588"/>
            <a:ext cx="612068" cy="3416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DCCT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>
            <a:off x="1063767" y="1556792"/>
            <a:ext cx="0" cy="379195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1504897" y="1556792"/>
            <a:ext cx="0" cy="37666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1798252" y="1275631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2269716" y="1275631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2592963" y="1268455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3044349" y="1268455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3432285" y="1467941"/>
            <a:ext cx="0" cy="46804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3801361" y="1486971"/>
            <a:ext cx="0" cy="45439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4108138" y="1273100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4572000" y="1268455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4863453" y="1273100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5346674" y="1268455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5665569" y="1563968"/>
            <a:ext cx="0" cy="372019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6142616" y="1273100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6483178" y="1268455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6930229" y="1281011"/>
            <a:ext cx="0" cy="660356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7369204" y="1448209"/>
            <a:ext cx="0" cy="480602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7596336" y="1460765"/>
            <a:ext cx="0" cy="480602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>
            <a:off x="539552" y="1571977"/>
            <a:ext cx="524215" cy="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>
            <a:off x="539552" y="476672"/>
            <a:ext cx="0" cy="1095305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539552" y="476672"/>
            <a:ext cx="180505" cy="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Rectangle 218"/>
          <p:cNvSpPr/>
          <p:nvPr/>
        </p:nvSpPr>
        <p:spPr>
          <a:xfrm>
            <a:off x="6377935" y="1098990"/>
            <a:ext cx="612068" cy="3416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di/dt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729822" y="924428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bus</a:t>
            </a:r>
            <a:endParaRPr lang="en-GB" sz="14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320673" y="995833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bus</a:t>
            </a:r>
            <a:endParaRPr lang="en-GB" sz="1400" dirty="0"/>
          </a:p>
        </p:txBody>
      </p:sp>
      <p:cxnSp>
        <p:nvCxnSpPr>
          <p:cNvPr id="228" name="Straight Connector 227"/>
          <p:cNvCxnSpPr/>
          <p:nvPr/>
        </p:nvCxnSpPr>
        <p:spPr>
          <a:xfrm>
            <a:off x="1504897" y="1569154"/>
            <a:ext cx="293355" cy="0"/>
          </a:xfrm>
          <a:prstGeom prst="line">
            <a:avLst/>
          </a:prstGeom>
          <a:ln w="12700"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3051378" y="1474074"/>
            <a:ext cx="380907" cy="0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3791572" y="1486971"/>
            <a:ext cx="316960" cy="0"/>
          </a:xfrm>
          <a:prstGeom prst="line">
            <a:avLst/>
          </a:prstGeom>
          <a:ln w="12700"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" name="TextBox 234"/>
          <p:cNvSpPr txBox="1"/>
          <p:nvPr/>
        </p:nvSpPr>
        <p:spPr>
          <a:xfrm>
            <a:off x="5627366" y="96692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bus</a:t>
            </a:r>
            <a:endParaRPr lang="en-GB" sz="1400" dirty="0"/>
          </a:p>
        </p:txBody>
      </p:sp>
      <p:cxnSp>
        <p:nvCxnSpPr>
          <p:cNvPr id="239" name="Straight Connector 238"/>
          <p:cNvCxnSpPr/>
          <p:nvPr/>
        </p:nvCxnSpPr>
        <p:spPr>
          <a:xfrm>
            <a:off x="5346674" y="1556792"/>
            <a:ext cx="316960" cy="0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0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architecture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High quality connectors, mechanical coding to avoid mix-up</a:t>
            </a:r>
          </a:p>
          <a:p>
            <a:r>
              <a:rPr lang="en-GB" dirty="0" smtClean="0"/>
              <a:t>Well shielded and laid out cabling/instrumentation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Most detection settings will not allow 50Hz filtering !</a:t>
            </a:r>
            <a:endParaRPr lang="en-GB" dirty="0" smtClean="0"/>
          </a:p>
          <a:p>
            <a:r>
              <a:rPr lang="en-GB" dirty="0" smtClean="0"/>
              <a:t>Current-awareness</a:t>
            </a:r>
            <a:endParaRPr lang="en-GB" dirty="0"/>
          </a:p>
          <a:p>
            <a:pPr lvl="1"/>
            <a:r>
              <a:rPr lang="en-GB" dirty="0"/>
              <a:t>Current dependent quench detection </a:t>
            </a:r>
            <a:r>
              <a:rPr lang="en-GB" dirty="0" smtClean="0"/>
              <a:t>settings</a:t>
            </a:r>
            <a:endParaRPr lang="en-GB" dirty="0" smtClean="0"/>
          </a:p>
          <a:p>
            <a:r>
              <a:rPr lang="en-GB" dirty="0" smtClean="0"/>
              <a:t>High resolution, </a:t>
            </a:r>
            <a:r>
              <a:rPr lang="en-GB" dirty="0" smtClean="0"/>
              <a:t>low </a:t>
            </a:r>
            <a:r>
              <a:rPr lang="en-GB" dirty="0" smtClean="0"/>
              <a:t>latency sampling of </a:t>
            </a:r>
            <a:r>
              <a:rPr lang="en-GB" dirty="0" smtClean="0"/>
              <a:t>signals</a:t>
            </a:r>
          </a:p>
          <a:p>
            <a:r>
              <a:rPr lang="en-GB" dirty="0" smtClean="0"/>
              <a:t>All parameters necessary for quench decision measured on the same card </a:t>
            </a:r>
            <a:br>
              <a:rPr lang="en-GB" dirty="0" smtClean="0"/>
            </a:br>
            <a:r>
              <a:rPr lang="en-GB" dirty="0" smtClean="0"/>
              <a:t>(no transmission of signals between boards)</a:t>
            </a:r>
          </a:p>
          <a:p>
            <a:r>
              <a:rPr lang="en-GB" dirty="0" smtClean="0"/>
              <a:t>Mixed magnet/bus-bar protection boards possible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13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11T </a:t>
            </a:r>
            <a:r>
              <a:rPr lang="en-GB" dirty="0" smtClean="0"/>
              <a:t>quench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/>
          <a:lstStyle/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 magnet in series with main dipoles</a:t>
            </a:r>
          </a:p>
          <a:p>
            <a:r>
              <a:rPr lang="en-GB" dirty="0" smtClean="0"/>
              <a:t>Powered </a:t>
            </a:r>
            <a:r>
              <a:rPr lang="en-GB" dirty="0" smtClean="0"/>
              <a:t>with main dipoles: </a:t>
            </a:r>
            <a:r>
              <a:rPr lang="en-GB" dirty="0" smtClean="0"/>
              <a:t>12kA + trim </a:t>
            </a:r>
          </a:p>
          <a:p>
            <a:r>
              <a:rPr lang="en-GB" dirty="0" smtClean="0"/>
              <a:t>Ramp rates up to 10A/s, EE with 104s time constant</a:t>
            </a:r>
          </a:p>
          <a:p>
            <a:r>
              <a:rPr lang="en-GB" dirty="0" smtClean="0"/>
              <a:t>Threshold: 100mV, </a:t>
            </a:r>
            <a:r>
              <a:rPr lang="en-GB" dirty="0" smtClean="0"/>
              <a:t>Evaluation </a:t>
            </a:r>
            <a:r>
              <a:rPr lang="en-GB" dirty="0" smtClean="0"/>
              <a:t>time: 10ms</a:t>
            </a:r>
          </a:p>
          <a:p>
            <a:r>
              <a:rPr lang="en-GB" dirty="0" smtClean="0"/>
              <a:t>Flux jumps </a:t>
            </a:r>
            <a:r>
              <a:rPr lang="en-GB" dirty="0" smtClean="0"/>
              <a:t>observed </a:t>
            </a:r>
            <a:r>
              <a:rPr lang="en-GB" dirty="0" smtClean="0"/>
              <a:t>in short model testing</a:t>
            </a:r>
          </a:p>
          <a:p>
            <a:r>
              <a:rPr lang="en-GB" dirty="0" smtClean="0"/>
              <a:t>Current-dependent </a:t>
            </a:r>
            <a:r>
              <a:rPr lang="en-GB" dirty="0" smtClean="0"/>
              <a:t>threshold/</a:t>
            </a:r>
            <a:r>
              <a:rPr lang="en-GB" dirty="0" smtClean="0"/>
              <a:t>eval</a:t>
            </a:r>
            <a:r>
              <a:rPr lang="en-GB" dirty="0" smtClean="0"/>
              <a:t>. </a:t>
            </a:r>
            <a:r>
              <a:rPr lang="en-GB" dirty="0" smtClean="0"/>
              <a:t>time </a:t>
            </a:r>
            <a:r>
              <a:rPr lang="en-GB" dirty="0" smtClean="0"/>
              <a:t>required</a:t>
            </a:r>
          </a:p>
          <a:p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Sn/NbTi Splices could be monitored together with coil voltages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 rot="20347656">
            <a:off x="3479845" y="2912496"/>
            <a:ext cx="1666022" cy="646331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tencil" panose="040409050D0802020404" pitchFamily="82" charset="0"/>
              </a:rPr>
              <a:t>Universal </a:t>
            </a:r>
            <a:br>
              <a:rPr lang="en-GB" dirty="0" smtClean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en-GB" dirty="0" smtClean="0">
                <a:solidFill>
                  <a:srgbClr val="FF0000"/>
                </a:solidFill>
                <a:latin typeface="Stencil" panose="040409050D0802020404" pitchFamily="82" charset="0"/>
              </a:rPr>
              <a:t>QD constant</a:t>
            </a:r>
          </a:p>
        </p:txBody>
      </p:sp>
    </p:spTree>
    <p:extLst>
      <p:ext uri="{BB962C8B-B14F-4D97-AF65-F5344CB8AC3E}">
        <p14:creationId xmlns:p14="http://schemas.microsoft.com/office/powerpoint/2010/main" val="414922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Connector 106"/>
          <p:cNvCxnSpPr/>
          <p:nvPr/>
        </p:nvCxnSpPr>
        <p:spPr>
          <a:xfrm>
            <a:off x="2729797" y="1610251"/>
            <a:ext cx="24905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776738" y="2772659"/>
            <a:ext cx="24905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</a:t>
            </a:r>
            <a:r>
              <a:rPr lang="en-GB" dirty="0" smtClean="0"/>
              <a:t>11T quench detection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49" y="3792838"/>
            <a:ext cx="7920000" cy="2414295"/>
          </a:xfrm>
        </p:spPr>
        <p:txBody>
          <a:bodyPr>
            <a:noAutofit/>
          </a:bodyPr>
          <a:lstStyle/>
          <a:p>
            <a:r>
              <a:rPr lang="en-GB" sz="2000" dirty="0" smtClean="0"/>
              <a:t>Measurement </a:t>
            </a:r>
            <a:r>
              <a:rPr lang="en-GB" sz="2000" dirty="0" smtClean="0"/>
              <a:t>of 8 coil voltages (U1..U8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Use voltage taps which include the splices within aperture</a:t>
            </a:r>
            <a:endParaRPr lang="en-GB" sz="2000" dirty="0" smtClean="0"/>
          </a:p>
          <a:p>
            <a:r>
              <a:rPr lang="en-GB" sz="2000" dirty="0" smtClean="0"/>
              <a:t>Measurement of circuit current (I</a:t>
            </a:r>
            <a:r>
              <a:rPr lang="en-GB" sz="2000" baseline="-25000" dirty="0" smtClean="0"/>
              <a:t>c</a:t>
            </a:r>
            <a:r>
              <a:rPr lang="en-GB" sz="2000" dirty="0" smtClean="0"/>
              <a:t>) and didt (optional)</a:t>
            </a:r>
            <a:endParaRPr lang="en-GB" sz="2000" dirty="0" smtClean="0"/>
          </a:p>
          <a:p>
            <a:r>
              <a:rPr lang="en-GB" sz="2000" dirty="0" smtClean="0"/>
              <a:t>Dedicated bus-bar monitoring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All splices to be monitored by dedicated units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Only long bus-bars to be monitored separately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Details have to be worked out...</a:t>
            </a:r>
            <a:endParaRPr lang="en-GB" sz="16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Quench detection for </a:t>
            </a:r>
            <a:r>
              <a:rPr lang="en-GB" dirty="0" smtClean="0"/>
              <a:t>HiLumi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6" name="Group 5"/>
          <p:cNvGrpSpPr/>
          <p:nvPr/>
        </p:nvGrpSpPr>
        <p:grpSpPr>
          <a:xfrm>
            <a:off x="1405138" y="1466454"/>
            <a:ext cx="1371600" cy="289211"/>
            <a:chOff x="8793162" y="9454448"/>
            <a:chExt cx="1621711" cy="289211"/>
          </a:xfrm>
        </p:grpSpPr>
        <p:sp>
          <p:nvSpPr>
            <p:cNvPr id="7" name="Arc 6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Arc 7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Arc 9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405809" y="2630783"/>
            <a:ext cx="1371600" cy="289211"/>
            <a:chOff x="8793162" y="9454448"/>
            <a:chExt cx="1621711" cy="289211"/>
          </a:xfrm>
        </p:grpSpPr>
        <p:sp>
          <p:nvSpPr>
            <p:cNvPr id="14" name="Arc 13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978851" y="1466454"/>
            <a:ext cx="1371600" cy="289211"/>
            <a:chOff x="8793162" y="9454448"/>
            <a:chExt cx="1621711" cy="289211"/>
          </a:xfrm>
        </p:grpSpPr>
        <p:sp>
          <p:nvSpPr>
            <p:cNvPr id="21" name="Arc 20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Arc 21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c 22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978851" y="2630783"/>
            <a:ext cx="1371600" cy="289211"/>
            <a:chOff x="8793162" y="9454448"/>
            <a:chExt cx="1621711" cy="289211"/>
          </a:xfrm>
        </p:grpSpPr>
        <p:sp>
          <p:nvSpPr>
            <p:cNvPr id="28" name="Arc 27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Arc 28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Arc 29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Arc 30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004048" y="1465244"/>
            <a:ext cx="1371600" cy="289211"/>
            <a:chOff x="8793162" y="9454448"/>
            <a:chExt cx="1621711" cy="289211"/>
          </a:xfrm>
        </p:grpSpPr>
        <p:sp>
          <p:nvSpPr>
            <p:cNvPr id="35" name="Arc 34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Arc 35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Arc 36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Arc 37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6663680" y="1465244"/>
            <a:ext cx="1371600" cy="289211"/>
            <a:chOff x="8793162" y="9454448"/>
            <a:chExt cx="1621711" cy="289211"/>
          </a:xfrm>
        </p:grpSpPr>
        <p:sp>
          <p:nvSpPr>
            <p:cNvPr id="42" name="Arc 41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Arc 42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Arc 43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Arc 44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004637" y="2630783"/>
            <a:ext cx="1371600" cy="289211"/>
            <a:chOff x="8793162" y="9454448"/>
            <a:chExt cx="1621711" cy="289211"/>
          </a:xfrm>
        </p:grpSpPr>
        <p:sp>
          <p:nvSpPr>
            <p:cNvPr id="49" name="Arc 48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Arc 49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Arc 50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Arc 51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6661311" y="2630783"/>
            <a:ext cx="1371600" cy="289211"/>
            <a:chOff x="8793162" y="9454448"/>
            <a:chExt cx="1621711" cy="289211"/>
          </a:xfrm>
        </p:grpSpPr>
        <p:sp>
          <p:nvSpPr>
            <p:cNvPr id="56" name="Arc 55"/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Arc 56"/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Arc 57"/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Arc 58"/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>
            <a:off x="4350451" y="1607703"/>
            <a:ext cx="653597" cy="1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338402" y="2772659"/>
            <a:ext cx="66623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443175" y="1787544"/>
            <a:ext cx="13342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839219" y="18761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U1</a:t>
            </a:r>
            <a:endParaRPr lang="en-GB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3039427" y="1787544"/>
            <a:ext cx="12536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215293" y="18761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U2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8035280" y="1607704"/>
            <a:ext cx="425152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8460432" y="1623316"/>
            <a:ext cx="0" cy="1158413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8032912" y="2773243"/>
            <a:ext cx="427520" cy="2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5087340" y="1787544"/>
            <a:ext cx="13818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454863" y="184755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U3</a:t>
            </a:r>
            <a:endParaRPr lang="en-GB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6559113" y="1787544"/>
            <a:ext cx="14250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110260" y="184547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U4</a:t>
            </a:r>
            <a:endParaRPr lang="en-GB" dirty="0"/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6603354" y="2957722"/>
            <a:ext cx="14319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127334" y="3001876"/>
            <a:ext cx="47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U5</a:t>
            </a:r>
            <a:endParaRPr lang="en-GB" dirty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5087340" y="2956632"/>
            <a:ext cx="146483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83384" y="3002154"/>
            <a:ext cx="47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U6</a:t>
            </a:r>
            <a:endParaRPr lang="en-GB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2925617" y="2957722"/>
            <a:ext cx="140588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208708" y="3001876"/>
            <a:ext cx="47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U7</a:t>
            </a:r>
            <a:endParaRPr lang="en-GB" dirty="0"/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1463116" y="2957722"/>
            <a:ext cx="13142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828252" y="3003244"/>
            <a:ext cx="47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U8</a:t>
            </a:r>
            <a:endParaRPr lang="en-GB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550099" y="2773243"/>
            <a:ext cx="855039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550099" y="1052736"/>
            <a:ext cx="0" cy="1713382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979986" y="1607704"/>
            <a:ext cx="425152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983132" y="1052736"/>
            <a:ext cx="0" cy="554969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1115616" y="1465244"/>
            <a:ext cx="3475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133507" y="1113437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Ic</a:t>
            </a:r>
            <a:endParaRPr lang="en-GB" dirty="0"/>
          </a:p>
        </p:txBody>
      </p:sp>
      <p:sp>
        <p:nvSpPr>
          <p:cNvPr id="91" name="Rectangle 90"/>
          <p:cNvSpPr/>
          <p:nvPr/>
        </p:nvSpPr>
        <p:spPr>
          <a:xfrm>
            <a:off x="3039427" y="1572912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Rectangle 91"/>
          <p:cNvSpPr/>
          <p:nvPr/>
        </p:nvSpPr>
        <p:spPr>
          <a:xfrm>
            <a:off x="2625071" y="1578828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3" name="Rectangle 92"/>
          <p:cNvSpPr/>
          <p:nvPr/>
        </p:nvSpPr>
        <p:spPr>
          <a:xfrm>
            <a:off x="2835259" y="1572912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4" name="Rectangle 93"/>
          <p:cNvSpPr/>
          <p:nvPr/>
        </p:nvSpPr>
        <p:spPr>
          <a:xfrm>
            <a:off x="1468317" y="1573076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/>
          <p:cNvSpPr/>
          <p:nvPr/>
        </p:nvSpPr>
        <p:spPr>
          <a:xfrm>
            <a:off x="1476013" y="2737241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2639349" y="2739626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1" name="Rectangle 100"/>
          <p:cNvSpPr/>
          <p:nvPr/>
        </p:nvSpPr>
        <p:spPr>
          <a:xfrm>
            <a:off x="3067906" y="2745725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Rectangle 104"/>
          <p:cNvSpPr/>
          <p:nvPr/>
        </p:nvSpPr>
        <p:spPr>
          <a:xfrm>
            <a:off x="2842608" y="2733554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Rectangle 107"/>
          <p:cNvSpPr/>
          <p:nvPr/>
        </p:nvSpPr>
        <p:spPr>
          <a:xfrm>
            <a:off x="4210048" y="1571699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Rectangle 108"/>
          <p:cNvSpPr/>
          <p:nvPr/>
        </p:nvSpPr>
        <p:spPr>
          <a:xfrm>
            <a:off x="4210343" y="2730114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Rectangle 109"/>
          <p:cNvSpPr/>
          <p:nvPr/>
        </p:nvSpPr>
        <p:spPr>
          <a:xfrm>
            <a:off x="5080353" y="1578828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/>
          <p:cNvSpPr/>
          <p:nvPr/>
        </p:nvSpPr>
        <p:spPr>
          <a:xfrm>
            <a:off x="5073006" y="2730055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" name="Rectangle 111"/>
          <p:cNvSpPr/>
          <p:nvPr/>
        </p:nvSpPr>
        <p:spPr>
          <a:xfrm>
            <a:off x="6235086" y="2739626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" name="Rectangle 112"/>
          <p:cNvSpPr/>
          <p:nvPr/>
        </p:nvSpPr>
        <p:spPr>
          <a:xfrm>
            <a:off x="6235086" y="1571699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4" name="Rectangle 113"/>
          <p:cNvSpPr/>
          <p:nvPr/>
        </p:nvSpPr>
        <p:spPr>
          <a:xfrm>
            <a:off x="6732669" y="1574247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5" name="Rectangle 114"/>
          <p:cNvSpPr/>
          <p:nvPr/>
        </p:nvSpPr>
        <p:spPr>
          <a:xfrm>
            <a:off x="6727741" y="2739626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7901126" y="1571699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7915158" y="2735733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6368672" y="1607703"/>
            <a:ext cx="31487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6376237" y="2773245"/>
            <a:ext cx="31487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6474689" y="2734204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2" name="Rectangle 121"/>
          <p:cNvSpPr/>
          <p:nvPr/>
        </p:nvSpPr>
        <p:spPr>
          <a:xfrm>
            <a:off x="6469160" y="1569589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ectangle 122"/>
          <p:cNvSpPr/>
          <p:nvPr/>
        </p:nvSpPr>
        <p:spPr>
          <a:xfrm>
            <a:off x="4541880" y="1569589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4755257" y="1569589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5" name="Rectangle 124"/>
          <p:cNvSpPr/>
          <p:nvPr/>
        </p:nvSpPr>
        <p:spPr>
          <a:xfrm>
            <a:off x="4534328" y="2730055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6" name="Rectangle 125"/>
          <p:cNvSpPr/>
          <p:nvPr/>
        </p:nvSpPr>
        <p:spPr>
          <a:xfrm>
            <a:off x="4749185" y="2730055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ectangle 126"/>
          <p:cNvSpPr/>
          <p:nvPr/>
        </p:nvSpPr>
        <p:spPr>
          <a:xfrm rot="5400000">
            <a:off x="8418928" y="2152004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8" name="Rectangle 127"/>
          <p:cNvSpPr/>
          <p:nvPr/>
        </p:nvSpPr>
        <p:spPr>
          <a:xfrm>
            <a:off x="7105382" y="3439120"/>
            <a:ext cx="83009" cy="720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9" name="Rectangle 128"/>
          <p:cNvSpPr/>
          <p:nvPr/>
        </p:nvSpPr>
        <p:spPr>
          <a:xfrm>
            <a:off x="7106724" y="3674642"/>
            <a:ext cx="83009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extBox 83"/>
          <p:cNvSpPr txBox="1"/>
          <p:nvPr/>
        </p:nvSpPr>
        <p:spPr>
          <a:xfrm>
            <a:off x="7227212" y="3573024"/>
            <a:ext cx="1330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Nb</a:t>
            </a:r>
            <a:r>
              <a:rPr lang="en-GB" sz="1100" baseline="-25000" dirty="0" smtClean="0"/>
              <a:t>3</a:t>
            </a:r>
            <a:r>
              <a:rPr lang="en-GB" sz="1100" dirty="0" smtClean="0"/>
              <a:t>Sn/NbTi splice</a:t>
            </a:r>
            <a:endParaRPr lang="en-GB" sz="1100" dirty="0"/>
          </a:p>
        </p:txBody>
      </p:sp>
      <p:sp>
        <p:nvSpPr>
          <p:cNvPr id="130" name="TextBox 129"/>
          <p:cNvSpPr txBox="1"/>
          <p:nvPr/>
        </p:nvSpPr>
        <p:spPr>
          <a:xfrm>
            <a:off x="7220315" y="3340268"/>
            <a:ext cx="1223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NbTi/NbTi splice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714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8946e33d-fd2f-4ae4-8ee9-d90c129cdf9e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10265</TotalTime>
  <Words>840</Words>
  <Application>Microsoft Office PowerPoint</Application>
  <PresentationFormat>On-screen Show (4:3)</PresentationFormat>
  <Paragraphs>211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Lucida Console</vt:lpstr>
      <vt:lpstr>Stencil</vt:lpstr>
      <vt:lpstr>Wingdings</vt:lpstr>
      <vt:lpstr>Thème Office</vt:lpstr>
      <vt:lpstr>Quench detection for HiLumi</vt:lpstr>
      <vt:lpstr>Outline</vt:lpstr>
      <vt:lpstr>Introduction</vt:lpstr>
      <vt:lpstr>Inductive compensation</vt:lpstr>
      <vt:lpstr>Basic architecture</vt:lpstr>
      <vt:lpstr>Basic architecture</vt:lpstr>
      <vt:lpstr>Basic architecture (continued)</vt:lpstr>
      <vt:lpstr>Example: 11T quench detection</vt:lpstr>
      <vt:lpstr>Example: 11T quench detection unit</vt:lpstr>
      <vt:lpstr>Example: 11T quench detection</vt:lpstr>
      <vt:lpstr>Flux jumps in Nb3Sn</vt:lpstr>
      <vt:lpstr>SC link protection</vt:lpstr>
      <vt:lpstr>Controls / Supervision</vt:lpstr>
      <vt:lpstr>Development strategy</vt:lpstr>
      <vt:lpstr>Conclusion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Jens Steckert</cp:lastModifiedBy>
  <cp:revision>135</cp:revision>
  <dcterms:created xsi:type="dcterms:W3CDTF">2016-02-12T10:02:27Z</dcterms:created>
  <dcterms:modified xsi:type="dcterms:W3CDTF">2016-03-21T22:01:52Z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