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3" r:id="rId2"/>
    <p:sldId id="262" r:id="rId3"/>
    <p:sldId id="259" r:id="rId4"/>
    <p:sldId id="269" r:id="rId5"/>
    <p:sldId id="282" r:id="rId6"/>
    <p:sldId id="271" r:id="rId7"/>
    <p:sldId id="286" r:id="rId8"/>
    <p:sldId id="272" r:id="rId9"/>
    <p:sldId id="274" r:id="rId10"/>
    <p:sldId id="284" r:id="rId11"/>
    <p:sldId id="275" r:id="rId12"/>
    <p:sldId id="278" r:id="rId13"/>
    <p:sldId id="277" r:id="rId14"/>
    <p:sldId id="283" r:id="rId15"/>
    <p:sldId id="276" r:id="rId16"/>
    <p:sldId id="279" r:id="rId17"/>
    <p:sldId id="280" r:id="rId18"/>
    <p:sldId id="281" r:id="rId19"/>
    <p:sldId id="266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278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484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Warm cabling, cooling and ventilation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80000" cy="990600"/>
          </a:xfrm>
        </p:spPr>
        <p:txBody>
          <a:bodyPr/>
          <a:lstStyle/>
          <a:p>
            <a:r>
              <a:rPr lang="en-GB" dirty="0" smtClean="0"/>
              <a:t>L. Tavian, ATS-DO</a:t>
            </a:r>
          </a:p>
          <a:p>
            <a:r>
              <a:rPr lang="en-GB" dirty="0" smtClean="0"/>
              <a:t>On behalf and under the controls of SWP17.2 and SWP17.3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Conceptual Design Review of the Magnet Circuits for the </a:t>
            </a:r>
            <a:r>
              <a:rPr lang="en-GB" dirty="0" smtClean="0"/>
              <a:t>HL-LHC, </a:t>
            </a:r>
            <a:br>
              <a:rPr lang="en-GB" dirty="0" smtClean="0"/>
            </a:br>
            <a:r>
              <a:rPr lang="en-GB" dirty="0" smtClean="0"/>
              <a:t>21-23 March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inventory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-1" r="49407"/>
          <a:stretch/>
        </p:blipFill>
        <p:spPr>
          <a:xfrm>
            <a:off x="971600" y="900000"/>
            <a:ext cx="7033772" cy="5553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546949">
            <a:off x="2447303" y="3035643"/>
            <a:ext cx="4734384" cy="954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Based on the new baseline proposal of D. Wollmann 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8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sz="2600" dirty="0" smtClean="0"/>
              <a:t>Warm DC cable inventory</a:t>
            </a:r>
            <a:r>
              <a:rPr lang="en-GB" sz="2600" dirty="0"/>
              <a:t> </a:t>
            </a:r>
            <a:r>
              <a:rPr lang="en-GB" sz="2600" dirty="0" smtClean="0"/>
              <a:t>&amp; main characteristics</a:t>
            </a:r>
            <a:endParaRPr lang="en-GB" sz="2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81" y="693328"/>
            <a:ext cx="8444683" cy="56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3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Losses to air of DC cables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1124744"/>
            <a:ext cx="7920000" cy="115212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Air cooled cables ACC: 100 % of the total losses</a:t>
            </a:r>
          </a:p>
          <a:p>
            <a:endParaRPr lang="en-GB" dirty="0" smtClean="0"/>
          </a:p>
          <a:p>
            <a:r>
              <a:rPr lang="en-GB" dirty="0" smtClean="0"/>
              <a:t> Water cooled cables WCC: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00390" y="4969650"/>
                <a:ext cx="666772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𝑄𝑎𝑖𝑟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𝑎𝑣𝑒</m:t>
                              </m:r>
                            </m:sub>
                          </m:sSub>
                          <m:r>
                            <a:rPr lang="en-GB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𝑎𝑖𝑟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390" y="4969650"/>
                <a:ext cx="6667723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317266"/>
            <a:ext cx="7254145" cy="2520000"/>
          </a:xfrm>
          <a:prstGeom prst="rect">
            <a:avLst/>
          </a:prstGeom>
        </p:spPr>
      </p:pic>
      <p:sp>
        <p:nvSpPr>
          <p:cNvPr id="11" name="Left Brace 10"/>
          <p:cNvSpPr/>
          <p:nvPr/>
        </p:nvSpPr>
        <p:spPr>
          <a:xfrm rot="5400000" flipH="1">
            <a:off x="3923928" y="4899948"/>
            <a:ext cx="216024" cy="1512168"/>
          </a:xfrm>
          <a:prstGeom prst="leftBrace">
            <a:avLst>
              <a:gd name="adj1" fmla="val 34791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710923" y="5859160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290 m</a:t>
            </a:r>
            <a:r>
              <a:rPr lang="en-GB" baseline="30000" dirty="0" smtClean="0"/>
              <a:t>2</a:t>
            </a:r>
            <a:r>
              <a:rPr lang="en-GB" dirty="0" smtClean="0"/>
              <a:t> per UR</a:t>
            </a:r>
            <a:endParaRPr lang="en-GB" dirty="0"/>
          </a:p>
        </p:txBody>
      </p:sp>
      <p:sp>
        <p:nvSpPr>
          <p:cNvPr id="13" name="Left Brace 12"/>
          <p:cNvSpPr/>
          <p:nvPr/>
        </p:nvSpPr>
        <p:spPr>
          <a:xfrm rot="5400000" flipH="1">
            <a:off x="6300192" y="4653780"/>
            <a:ext cx="216024" cy="2088232"/>
          </a:xfrm>
          <a:prstGeom prst="leftBrace">
            <a:avLst>
              <a:gd name="adj1" fmla="val 34791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084168" y="58679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9.5 K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5866492"/>
            <a:ext cx="1457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 W.m</a:t>
            </a:r>
            <a:r>
              <a:rPr lang="en-GB" baseline="30000" dirty="0" smtClean="0"/>
              <a:t>-2</a:t>
            </a:r>
            <a:r>
              <a:rPr lang="en-GB" dirty="0" smtClean="0"/>
              <a:t>.K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425107" y="586649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27 kW per UR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483768" y="5589884"/>
            <a:ext cx="288032" cy="3275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265869" y="5519914"/>
            <a:ext cx="288032" cy="3275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1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Warm DC cable </a:t>
            </a:r>
            <a:r>
              <a:rPr lang="en-GB" sz="2400" dirty="0" smtClean="0"/>
              <a:t>losses to water and to ventilation air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9" y="826050"/>
            <a:ext cx="8496944" cy="529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8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40"/>
            <a:ext cx="7920000" cy="615948"/>
          </a:xfrm>
        </p:spPr>
        <p:txBody>
          <a:bodyPr/>
          <a:lstStyle/>
          <a:p>
            <a:r>
              <a:rPr lang="en-GB" dirty="0" smtClean="0"/>
              <a:t>Cooling water flow requirement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536519"/>
            <a:ext cx="8364244" cy="59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83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and ventilation margin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CV systems designed for rated currents without contingency: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080003"/>
              </p:ext>
            </p:extLst>
          </p:nvPr>
        </p:nvGraphicFramePr>
        <p:xfrm>
          <a:off x="1259632" y="2276872"/>
          <a:ext cx="604867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1008112"/>
                <a:gridCol w="158417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Water</a:t>
                      </a:r>
                      <a:r>
                        <a:rPr lang="en-GB" baseline="0" dirty="0" smtClean="0"/>
                        <a:t> cooling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Air cooling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Installed</a:t>
                      </a:r>
                      <a:r>
                        <a:rPr lang="en-GB" baseline="0" dirty="0" smtClean="0"/>
                        <a:t> cooling capacity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Ultimate operation</a:t>
                      </a:r>
                      <a:r>
                        <a:rPr lang="en-GB" baseline="0" dirty="0" smtClean="0"/>
                        <a:t> margin [%]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Nominal operation margin [%]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75656" y="4437112"/>
            <a:ext cx="5336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2800" dirty="0" smtClean="0">
                <a:solidFill>
                  <a:schemeClr val="tx2"/>
                </a:solidFill>
              </a:rPr>
              <a:t>No need of additional margin!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6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of DC-cable loss estimate vs time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10" y="1124744"/>
            <a:ext cx="8181379" cy="28972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1640" y="4365104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Large loss reduction (factor ~3 on water, ~5 on ventilation) !</a:t>
            </a:r>
          </a:p>
          <a:p>
            <a:r>
              <a:rPr lang="en-GB" dirty="0" smtClean="0"/>
              <a:t>Thanks to the global optimization of the powering scheme and of the UR integration.</a:t>
            </a:r>
          </a:p>
          <a:p>
            <a:endParaRPr lang="en-GB" dirty="0"/>
          </a:p>
          <a:p>
            <a:r>
              <a:rPr lang="en-GB" dirty="0" smtClean="0"/>
              <a:t>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3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</a:t>
            </a:r>
            <a:r>
              <a:rPr lang="en-GB" dirty="0"/>
              <a:t>n</a:t>
            </a:r>
            <a:r>
              <a:rPr lang="en-GB" dirty="0" smtClean="0"/>
              <a:t>ot true for all systems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771800" y="5157098"/>
            <a:ext cx="432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Change of technology (Tetrodes to IOTs)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149" y="1197595"/>
            <a:ext cx="6358219" cy="381558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699792" y="3933056"/>
            <a:ext cx="27363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436096" y="3933056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33542" y="3574008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Tetrodes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3402" y="3574008"/>
            <a:ext cx="659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6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18457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conception of warm DC cables for HL-LHC is based on the LHC consolidated design </a:t>
            </a:r>
          </a:p>
          <a:p>
            <a:endParaRPr lang="en-GB" dirty="0" smtClean="0"/>
          </a:p>
          <a:p>
            <a:r>
              <a:rPr lang="en-GB" dirty="0"/>
              <a:t>The integration of warm DC cables in the UR </a:t>
            </a:r>
            <a:r>
              <a:rPr lang="en-GB" dirty="0" smtClean="0"/>
              <a:t>has started 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 refinement of the cable lengths will be needed when the current feed boxes (DFHX_M) will be designed and integrated.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At P1 and P5, the present powering scheme requires: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 176 warm DC cables </a:t>
            </a:r>
            <a:r>
              <a:rPr lang="en-GB" dirty="0" smtClean="0">
                <a:sym typeface="Wingdings" panose="05000000000000000000" pitchFamily="2" charset="2"/>
              </a:rPr>
              <a:t>(</a:t>
            </a:r>
            <a:r>
              <a:rPr lang="en-GB" dirty="0">
                <a:sym typeface="Wingdings" panose="05000000000000000000" pitchFamily="2" charset="2"/>
              </a:rPr>
              <a:t>72 WCC and 104 ACC)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 Rated currents from 120 A to 13 </a:t>
            </a:r>
            <a:r>
              <a:rPr lang="en-GB" dirty="0" smtClean="0">
                <a:sym typeface="Wingdings" panose="05000000000000000000" pitchFamily="2" charset="2"/>
              </a:rPr>
              <a:t>kA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 Unit cable lengths from 15 to 30 m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/>
              <a:t>Thanks to the global optimization of the powering scheme and of the UR </a:t>
            </a:r>
            <a:r>
              <a:rPr lang="en-GB" dirty="0" smtClean="0"/>
              <a:t>integration, the water cooling and ventilation requirements have been reduced.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 Water cooling capacity: from 460 to 700 kW depending on the operating conditions.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 Air cooling capacity: from 38 to 43 kW depending on the operating conditions.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8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</a:t>
            </a:r>
            <a:r>
              <a:rPr lang="en-GB" smtClean="0"/>
              <a:t>your attention!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Integration layout in URs</a:t>
            </a:r>
          </a:p>
          <a:p>
            <a:endParaRPr lang="en-GB" dirty="0" smtClean="0"/>
          </a:p>
          <a:p>
            <a:r>
              <a:rPr lang="en-GB" dirty="0" smtClean="0"/>
              <a:t>Integration constraints of warm DC cables</a:t>
            </a:r>
          </a:p>
          <a:p>
            <a:endParaRPr lang="en-GB" dirty="0" smtClean="0"/>
          </a:p>
          <a:p>
            <a:r>
              <a:rPr lang="en-GB" dirty="0" smtClean="0"/>
              <a:t>Basic conception of warm DC cables</a:t>
            </a:r>
          </a:p>
          <a:p>
            <a:endParaRPr lang="en-GB" dirty="0" smtClean="0"/>
          </a:p>
          <a:p>
            <a:r>
              <a:rPr lang="en-GB" dirty="0" smtClean="0"/>
              <a:t>Inventory and main characteristics</a:t>
            </a:r>
          </a:p>
          <a:p>
            <a:endParaRPr lang="en-GB" dirty="0" smtClean="0"/>
          </a:p>
          <a:p>
            <a:r>
              <a:rPr lang="en-GB" dirty="0" smtClean="0"/>
              <a:t>Cooling and ventilation </a:t>
            </a:r>
            <a:r>
              <a:rPr lang="en-GB" dirty="0" smtClean="0"/>
              <a:t>requirements </a:t>
            </a:r>
            <a:r>
              <a:rPr lang="en-GB" dirty="0" smtClean="0"/>
              <a:t>and margins</a:t>
            </a:r>
          </a:p>
          <a:p>
            <a:endParaRPr lang="en-GB" dirty="0"/>
          </a:p>
          <a:p>
            <a:r>
              <a:rPr lang="en-GB" dirty="0" smtClean="0"/>
              <a:t>Conclusion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0918"/>
            <a:ext cx="8892480" cy="4846791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layout for DFHX and related power converters and warm DC cables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5796136" y="165508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1418292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DC-cable </a:t>
            </a:r>
          </a:p>
          <a:p>
            <a:pPr algn="ctr"/>
            <a:r>
              <a:rPr lang="en-GB" dirty="0" smtClean="0">
                <a:solidFill>
                  <a:schemeClr val="bg2"/>
                </a:solidFill>
              </a:rPr>
              <a:t>trays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4941168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DC-cable </a:t>
            </a:r>
          </a:p>
          <a:p>
            <a:pPr algn="ctr"/>
            <a:r>
              <a:rPr lang="en-GB" dirty="0" smtClean="0">
                <a:solidFill>
                  <a:schemeClr val="bg2"/>
                </a:solidFill>
              </a:rPr>
              <a:t>trays</a:t>
            </a:r>
            <a:endParaRPr lang="en-GB" dirty="0">
              <a:solidFill>
                <a:schemeClr val="bg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454480" y="5520678"/>
            <a:ext cx="2586909" cy="732269"/>
            <a:chOff x="3923928" y="5520678"/>
            <a:chExt cx="2586909" cy="73226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3928" y="5520678"/>
              <a:ext cx="263774" cy="63764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181610" y="5520678"/>
              <a:ext cx="23292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WCC: Water-Cooled Cable</a:t>
              </a:r>
              <a:endParaRPr lang="en-GB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81609" y="5945170"/>
              <a:ext cx="20182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</a:t>
              </a:r>
              <a:r>
                <a:rPr lang="en-GB" sz="1400" dirty="0" smtClean="0"/>
                <a:t>CC: Air-Cooled Cable</a:t>
              </a:r>
              <a:endParaRPr lang="en-GB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74" y="1196752"/>
            <a:ext cx="8766611" cy="4824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layout for </a:t>
            </a:r>
            <a:r>
              <a:rPr lang="en-GB" dirty="0" smtClean="0"/>
              <a:t>DFHM </a:t>
            </a:r>
            <a:r>
              <a:rPr lang="en-GB" dirty="0"/>
              <a:t>and related power converters and warm DC cables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195736" y="4797152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DC-cable </a:t>
            </a:r>
          </a:p>
          <a:p>
            <a:pPr algn="ctr"/>
            <a:r>
              <a:rPr lang="en-GB" dirty="0" smtClean="0">
                <a:solidFill>
                  <a:schemeClr val="bg2"/>
                </a:solidFill>
              </a:rPr>
              <a:t>trays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1412776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DC-cable </a:t>
            </a:r>
          </a:p>
          <a:p>
            <a:pPr algn="ctr"/>
            <a:r>
              <a:rPr lang="en-GB" dirty="0" smtClean="0">
                <a:solidFill>
                  <a:schemeClr val="bg2"/>
                </a:solidFill>
              </a:rPr>
              <a:t>trays</a:t>
            </a:r>
            <a:endParaRPr lang="en-GB" dirty="0">
              <a:solidFill>
                <a:schemeClr val="bg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54480" y="5624081"/>
            <a:ext cx="2586909" cy="732269"/>
            <a:chOff x="3923928" y="5520678"/>
            <a:chExt cx="2586909" cy="73226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3928" y="5520678"/>
              <a:ext cx="263774" cy="63764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181610" y="5520678"/>
              <a:ext cx="23292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WCC: Water-Cooled Cable</a:t>
              </a:r>
              <a:endParaRPr lang="en-GB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81609" y="5945170"/>
              <a:ext cx="20182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</a:t>
              </a:r>
              <a:r>
                <a:rPr lang="en-GB" sz="1400" dirty="0" smtClean="0"/>
                <a:t>CC: Air-Cooled Cable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5125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for cable-length calculation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636912"/>
            <a:ext cx="6126269" cy="2407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32259" y="3501008"/>
            <a:ext cx="2132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d</a:t>
            </a:r>
            <a:r>
              <a:rPr lang="fr-CH" sz="1600" dirty="0" smtClean="0"/>
              <a:t>2= 4 m</a:t>
            </a:r>
          </a:p>
          <a:p>
            <a:r>
              <a:rPr lang="fr-CH" sz="1600" dirty="0" smtClean="0"/>
              <a:t>L. </a:t>
            </a:r>
            <a:r>
              <a:rPr lang="fr-CH" sz="1600" dirty="0" err="1" smtClean="0"/>
              <a:t>Cable</a:t>
            </a:r>
            <a:r>
              <a:rPr lang="fr-CH" sz="1600" dirty="0" smtClean="0"/>
              <a:t> = d1 + 2xd2</a:t>
            </a:r>
          </a:p>
          <a:p>
            <a:r>
              <a:rPr lang="fr-CH" sz="1600" b="1" dirty="0" smtClean="0"/>
              <a:t>L. Circuit= 2L. câble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449260"/>
            <a:ext cx="6850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err="1" smtClean="0"/>
              <a:t>Currently</a:t>
            </a:r>
            <a:r>
              <a:rPr lang="fr-CH" dirty="0" smtClean="0"/>
              <a:t>, no </a:t>
            </a:r>
            <a:r>
              <a:rPr lang="fr-CH" dirty="0"/>
              <a:t>attribution </a:t>
            </a:r>
            <a:r>
              <a:rPr lang="fr-CH" dirty="0" smtClean="0"/>
              <a:t>of </a:t>
            </a:r>
            <a:r>
              <a:rPr lang="fr-CH" dirty="0"/>
              <a:t>the </a:t>
            </a:r>
            <a:r>
              <a:rPr lang="fr-CH" dirty="0" err="1"/>
              <a:t>electrical</a:t>
            </a:r>
            <a:r>
              <a:rPr lang="fr-CH" dirty="0"/>
              <a:t> circuit </a:t>
            </a:r>
            <a:r>
              <a:rPr lang="fr-CH" dirty="0" smtClean="0"/>
              <a:t>to the </a:t>
            </a:r>
            <a:r>
              <a:rPr lang="fr-CH" dirty="0" err="1" smtClean="0"/>
              <a:t>current</a:t>
            </a:r>
            <a:r>
              <a:rPr lang="fr-CH" dirty="0" smtClean="0"/>
              <a:t> leads,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Position of the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trays</a:t>
            </a:r>
            <a:r>
              <a:rPr lang="fr-CH" dirty="0" smtClean="0"/>
              <a:t>/</a:t>
            </a:r>
            <a:r>
              <a:rPr lang="fr-CH" dirty="0" err="1" smtClean="0"/>
              <a:t>convertors</a:t>
            </a:r>
            <a:r>
              <a:rPr lang="fr-CH" dirty="0" smtClean="0"/>
              <a:t> not </a:t>
            </a:r>
            <a:r>
              <a:rPr lang="fr-CH" dirty="0" err="1" smtClean="0"/>
              <a:t>exactly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7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</a:t>
            </a:r>
            <a:r>
              <a:rPr lang="en-GB" dirty="0"/>
              <a:t>constraints of DC </a:t>
            </a:r>
            <a:r>
              <a:rPr lang="en-GB" dirty="0" smtClean="0"/>
              <a:t>cables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1475656" y="5602014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 minimum elevation of the cable trays is required with respect to the current lead head to respect the minimum bending radius and the maximum interface forces and torques.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247113"/>
            <a:ext cx="5968002" cy="42728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67744" y="908720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/>
                </a:solidFill>
              </a:rPr>
              <a:t>Area reserved for cable support system 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427984" y="1232858"/>
            <a:ext cx="643546" cy="2519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38698"/>
              </p:ext>
            </p:extLst>
          </p:nvPr>
        </p:nvGraphicFramePr>
        <p:xfrm>
          <a:off x="5626099" y="1125921"/>
          <a:ext cx="3517901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580"/>
                <a:gridCol w="871855"/>
                <a:gridCol w="667068"/>
                <a:gridCol w="667068"/>
                <a:gridCol w="7353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</a:t>
                      </a:r>
                    </a:p>
                    <a:p>
                      <a:pPr algn="ctr"/>
                      <a:r>
                        <a:rPr lang="en-GB" sz="1400" dirty="0" smtClean="0"/>
                        <a:t>[kA]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Section</a:t>
                      </a:r>
                    </a:p>
                    <a:p>
                      <a:pPr algn="ctr"/>
                      <a:r>
                        <a:rPr lang="en-GB" sz="1400" dirty="0" smtClean="0"/>
                        <a:t>[mm2]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</a:t>
                      </a:r>
                    </a:p>
                    <a:p>
                      <a:pPr algn="ctr"/>
                      <a:r>
                        <a:rPr lang="en-GB" sz="1400" dirty="0" smtClean="0"/>
                        <a:t>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</a:t>
                      </a:r>
                    </a:p>
                    <a:p>
                      <a:pPr algn="ctr"/>
                      <a:r>
                        <a:rPr lang="en-GB" sz="1400" dirty="0" smtClean="0"/>
                        <a:t>[mm]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Ext. D</a:t>
                      </a:r>
                    </a:p>
                    <a:p>
                      <a:pPr algn="ctr"/>
                      <a:r>
                        <a:rPr lang="en-GB" sz="1400" dirty="0" smtClean="0"/>
                        <a:t>[mm]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 x 1300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 x 95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115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95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70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36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0.12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22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38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of warm DC cable trays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5" r="16471"/>
          <a:stretch/>
        </p:blipFill>
        <p:spPr>
          <a:xfrm>
            <a:off x="395536" y="764704"/>
            <a:ext cx="5737180" cy="547483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347864" y="1916832"/>
            <a:ext cx="1008112" cy="10081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13" idx="1"/>
          </p:cNvCxnSpPr>
          <p:nvPr/>
        </p:nvCxnSpPr>
        <p:spPr>
          <a:xfrm flipH="1">
            <a:off x="4355976" y="1669450"/>
            <a:ext cx="2160240" cy="5354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16216" y="1484784"/>
            <a:ext cx="2381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Warm DC-cable trays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12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example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r="9241" b="1151"/>
          <a:stretch/>
        </p:blipFill>
        <p:spPr>
          <a:xfrm flipH="1">
            <a:off x="6732240" y="1052736"/>
            <a:ext cx="2013318" cy="4320000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55" y="1052736"/>
            <a:ext cx="2472148" cy="432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6455" y="5516752"/>
            <a:ext cx="215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13 kA (</a:t>
            </a:r>
            <a:r>
              <a:rPr lang="en-GB" dirty="0" smtClean="0"/>
              <a:t>2000 mm2</a:t>
            </a:r>
            <a:r>
              <a:rPr lang="en-GB" dirty="0" smtClean="0"/>
              <a:t>) warm DC cable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160208" y="5516752"/>
            <a:ext cx="2923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</a:t>
            </a:r>
            <a:r>
              <a:rPr lang="en-GB" dirty="0" smtClean="0"/>
              <a:t>ouble warm cable configuration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505872" y="5516752"/>
            <a:ext cx="2386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Cable supporting system for double cable configuration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208" y="1052736"/>
            <a:ext cx="3267029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1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Conception of HL-LHC warm DC cables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776424" cy="264184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Based on LHC consolidated design, i.e.:</a:t>
            </a:r>
          </a:p>
          <a:p>
            <a:pPr lvl="1"/>
            <a:r>
              <a:rPr lang="en-GB" dirty="0" smtClean="0"/>
              <a:t>Fully halogen-free hoses</a:t>
            </a:r>
          </a:p>
          <a:p>
            <a:pPr lvl="1"/>
            <a:r>
              <a:rPr lang="en-GB" dirty="0" smtClean="0"/>
              <a:t>As maximum unit lengths of WCC below 50 m, no need of rigid Cu tubes and conical connections</a:t>
            </a:r>
          </a:p>
          <a:p>
            <a:pPr lvl="1"/>
            <a:r>
              <a:rPr lang="en-GB" dirty="0" smtClean="0"/>
              <a:t>Use of EPDM hoses (15-20-year life time (SM18 experience return))</a:t>
            </a:r>
          </a:p>
          <a:p>
            <a:endParaRPr lang="en-GB" dirty="0" smtClean="0"/>
          </a:p>
          <a:p>
            <a:r>
              <a:rPr lang="en-GB" dirty="0" smtClean="0"/>
              <a:t>Current-lead interface forces: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ccosting of the current lead must be performed by hand.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Warm DC cables, cooling and ventilation, L. Tavian, 22 March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3861048"/>
            <a:ext cx="2809105" cy="262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7098"/>
          <a:stretch/>
        </p:blipFill>
        <p:spPr>
          <a:xfrm>
            <a:off x="6541556" y="3848844"/>
            <a:ext cx="2062892" cy="262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3" y="4470584"/>
            <a:ext cx="3518365" cy="135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1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3259</TotalTime>
  <Words>851</Words>
  <Application>Microsoft Office PowerPoint</Application>
  <PresentationFormat>On-screen Show (4:3)</PresentationFormat>
  <Paragraphs>187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Thème Office</vt:lpstr>
      <vt:lpstr>Warm cabling, cooling and ventilation</vt:lpstr>
      <vt:lpstr>Content</vt:lpstr>
      <vt:lpstr>Integration layout for DFHX and related power converters and warm DC cables</vt:lpstr>
      <vt:lpstr>Integration layout for DFHM and related power converters and warm DC cables</vt:lpstr>
      <vt:lpstr>Principle for cable-length calculation</vt:lpstr>
      <vt:lpstr>Integration constraints of DC cables</vt:lpstr>
      <vt:lpstr>Integration of warm DC cable trays</vt:lpstr>
      <vt:lpstr>LHC example</vt:lpstr>
      <vt:lpstr>Conception of HL-LHC warm DC cables</vt:lpstr>
      <vt:lpstr>Cable inventory</vt:lpstr>
      <vt:lpstr>Warm DC cable inventory &amp; main characteristics</vt:lpstr>
      <vt:lpstr>Losses to air of DC cables</vt:lpstr>
      <vt:lpstr>Warm DC cable losses to water and to ventilation air</vt:lpstr>
      <vt:lpstr>Cooling water flow requirement</vt:lpstr>
      <vt:lpstr>Cooling and ventilation margin</vt:lpstr>
      <vt:lpstr>Evolution of DC-cable loss estimate vs time</vt:lpstr>
      <vt:lpstr>… not true for all systems</vt:lpstr>
      <vt:lpstr>Conclusion</vt:lpstr>
      <vt:lpstr>Thank you for your attention!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Laurent Jean Tavian</cp:lastModifiedBy>
  <cp:revision>103</cp:revision>
  <dcterms:created xsi:type="dcterms:W3CDTF">2016-01-11T14:38:10Z</dcterms:created>
  <dcterms:modified xsi:type="dcterms:W3CDTF">2016-03-21T16:43:22Z</dcterms:modified>
</cp:coreProperties>
</file>